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9" r:id="rId3"/>
    <p:sldId id="328" r:id="rId4"/>
    <p:sldId id="329" r:id="rId5"/>
    <p:sldId id="330" r:id="rId6"/>
    <p:sldId id="331" r:id="rId7"/>
    <p:sldId id="332" r:id="rId8"/>
    <p:sldId id="334" r:id="rId9"/>
    <p:sldId id="367" r:id="rId10"/>
    <p:sldId id="337" r:id="rId11"/>
    <p:sldId id="338" r:id="rId12"/>
    <p:sldId id="336" r:id="rId13"/>
    <p:sldId id="361" r:id="rId14"/>
    <p:sldId id="335" r:id="rId15"/>
    <p:sldId id="350" r:id="rId16"/>
    <p:sldId id="351" r:id="rId17"/>
    <p:sldId id="339" r:id="rId18"/>
    <p:sldId id="340" r:id="rId19"/>
    <p:sldId id="341" r:id="rId20"/>
    <p:sldId id="342" r:id="rId21"/>
    <p:sldId id="344" r:id="rId22"/>
    <p:sldId id="343" r:id="rId23"/>
    <p:sldId id="346" r:id="rId24"/>
    <p:sldId id="348" r:id="rId25"/>
    <p:sldId id="349" r:id="rId26"/>
    <p:sldId id="345" r:id="rId27"/>
    <p:sldId id="347" r:id="rId28"/>
    <p:sldId id="352" r:id="rId29"/>
    <p:sldId id="353" r:id="rId30"/>
    <p:sldId id="354" r:id="rId31"/>
    <p:sldId id="358" r:id="rId32"/>
    <p:sldId id="359" r:id="rId33"/>
    <p:sldId id="360" r:id="rId34"/>
    <p:sldId id="357" r:id="rId35"/>
    <p:sldId id="363" r:id="rId36"/>
    <p:sldId id="364" r:id="rId37"/>
    <p:sldId id="362" r:id="rId38"/>
    <p:sldId id="365" r:id="rId39"/>
    <p:sldId id="366" r:id="rId40"/>
    <p:sldId id="368" r:id="rId41"/>
    <p:sldId id="369" r:id="rId42"/>
    <p:sldId id="370" r:id="rId43"/>
    <p:sldId id="371" r:id="rId44"/>
    <p:sldId id="37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rket.chef.io/cookbooks/recursivedir" TargetMode="External"/><Relationship Id="rId2" Type="http://schemas.openxmlformats.org/officeDocument/2006/relationships/hyperlink" Target="https://supermarket.chef.io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azurepass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Senthilraj</a:t>
            </a:r>
          </a:p>
          <a:p>
            <a:r>
              <a:rPr lang="en-US" dirty="0"/>
              <a:t>Day 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A287-044E-BBC2-D34D-B32CC7E5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RBAC - Organization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46DFC5-7035-150A-2B24-D386E5713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1991519"/>
            <a:ext cx="5695950" cy="4019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D58FA-7799-6C3C-39A0-3602727B1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3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E24D-30A4-DD70-70A0-3FF34507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2654"/>
            <a:ext cx="8536619" cy="550508"/>
          </a:xfrm>
        </p:spPr>
        <p:txBody>
          <a:bodyPr/>
          <a:lstStyle/>
          <a:p>
            <a:r>
              <a:rPr lang="en-IN" sz="2400" b="1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exec chef_server_permissions.rb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F2DAA8-708A-F194-D456-6FEEC939E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1910556"/>
            <a:ext cx="8448675" cy="4181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078C4-B4EA-30B1-605A-8285481EF8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855A-3AA2-269D-C4D1-F512DD48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1757-8C1D-1F68-75CD-7CF07F94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Chef Infra Server uses RBAC to restrict access to objects – nodes, environments, roles, databags , cookbooks</a:t>
            </a:r>
          </a:p>
          <a:p>
            <a:r>
              <a:rPr lang="en-IN" dirty="0"/>
              <a:t>Fine grained, object type, object, group, user and organization</a:t>
            </a:r>
          </a:p>
          <a:p>
            <a:r>
              <a:rPr lang="en-IN" dirty="0"/>
              <a:t>Object permission</a:t>
            </a:r>
          </a:p>
          <a:p>
            <a:pPr lvl="1"/>
            <a:r>
              <a:rPr lang="en-IN" dirty="0"/>
              <a:t>Delete</a:t>
            </a:r>
          </a:p>
          <a:p>
            <a:pPr lvl="1"/>
            <a:r>
              <a:rPr lang="en-IN" dirty="0"/>
              <a:t>Grant</a:t>
            </a:r>
          </a:p>
          <a:p>
            <a:pPr lvl="1"/>
            <a:r>
              <a:rPr lang="en-IN" dirty="0"/>
              <a:t>Read</a:t>
            </a:r>
          </a:p>
          <a:p>
            <a:pPr lvl="1"/>
            <a:r>
              <a:rPr lang="en-IN" dirty="0"/>
              <a:t>Update</a:t>
            </a:r>
          </a:p>
          <a:p>
            <a:r>
              <a:rPr lang="en-IN" dirty="0"/>
              <a:t>Global permission</a:t>
            </a:r>
          </a:p>
          <a:p>
            <a:pPr lvl="1"/>
            <a:r>
              <a:rPr lang="en-IN" dirty="0"/>
              <a:t>Create</a:t>
            </a:r>
          </a:p>
          <a:p>
            <a:pPr lvl="1"/>
            <a:r>
              <a:rPr lang="en-IN" dirty="0"/>
              <a:t>List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5579-4DC6-B75D-CADE-F9FAF18E1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5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61F6-1968-9860-1C69-425022F5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– work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A3A8A6-4677-F5F5-14AC-03764DE1D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95" y="1710215"/>
            <a:ext cx="757732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426E-208E-9C83-BECB-38443AF08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9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42D1-2DF4-BBA7-0E8D-CBD65CE0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Data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B1A7-BA68-D072-A38E-A30FD039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Global variables as JSON data, indexed for searching loaded by cookbook or accessed during search</a:t>
            </a:r>
          </a:p>
          <a:p>
            <a:r>
              <a:rPr lang="en-IN" dirty="0"/>
              <a:t>Can be created using knife or manually</a:t>
            </a:r>
          </a:p>
          <a:p>
            <a:r>
              <a:rPr lang="en-IN" dirty="0"/>
              <a:t>Creation using knife</a:t>
            </a:r>
          </a:p>
          <a:p>
            <a:pPr lvl="1"/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data bag create DATA_BAG_NAME (DATA_BAG_ITEM)</a:t>
            </a:r>
          </a:p>
          <a:p>
            <a:pPr lvl="1"/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data bag from file BAG_NAME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ITEM_NAME.json</a:t>
            </a:r>
            <a:endParaRPr lang="en-IN" dirty="0">
              <a:solidFill>
                <a:srgbClr val="FFFF00"/>
              </a:solidFill>
            </a:endParaRPr>
          </a:p>
          <a:p>
            <a:r>
              <a:rPr lang="en-IN" dirty="0"/>
              <a:t>Manually</a:t>
            </a:r>
          </a:p>
          <a:p>
            <a:pPr lvl="1"/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Data_bags</a:t>
            </a:r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 directory in chef repo</a:t>
            </a:r>
          </a:p>
          <a:p>
            <a:pPr lvl="1"/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mkdir</a:t>
            </a:r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data_bags</a:t>
            </a:r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/admins</a:t>
            </a:r>
          </a:p>
          <a:p>
            <a:pPr lvl="1"/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vi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data_bags</a:t>
            </a:r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/admins/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charlie.json</a:t>
            </a:r>
            <a:endParaRPr lang="en-IN" b="0" i="0" dirty="0">
              <a:solidFill>
                <a:srgbClr val="FFFF00"/>
              </a:solidFill>
              <a:effectLst/>
              <a:latin typeface="source code pro" panose="020B0509030403020204" pitchFamily="49" charset="0"/>
            </a:endParaRPr>
          </a:p>
          <a:p>
            <a:pPr lvl="1"/>
            <a:endParaRPr lang="en-IN" dirty="0"/>
          </a:p>
          <a:p>
            <a:r>
              <a:rPr lang="en-IN" dirty="0"/>
              <a:t>Create a Cookbook (to create user on nodes)</a:t>
            </a:r>
          </a:p>
          <a:p>
            <a:r>
              <a:rPr lang="en-IN" dirty="0"/>
              <a:t>Storing data in Data Bags</a:t>
            </a:r>
          </a:p>
          <a:p>
            <a:r>
              <a:rPr lang="en-IN" dirty="0"/>
              <a:t>Encrypting Data in Data bags</a:t>
            </a:r>
          </a:p>
          <a:p>
            <a:r>
              <a:rPr lang="en-IN" dirty="0"/>
              <a:t>Encrypting Data with Chef Vault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474B-9396-A9FD-14C7-A2C8367EC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6A9-7FE1-25FA-CBD9-6DB5D4D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Data bags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0149A3-E787-066F-DF87-03408F0E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0" y="2255630"/>
            <a:ext cx="2838450" cy="3562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B908F-27DC-5327-2DDB-1480CB60C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4A45-315C-6FD5-6ACC-CFBD6A4F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856"/>
            <a:ext cx="6938639" cy="1326105"/>
          </a:xfrm>
        </p:spPr>
        <p:txBody>
          <a:bodyPr/>
          <a:lstStyle/>
          <a:p>
            <a:r>
              <a:rPr lang="en-IN" dirty="0"/>
              <a:t>Data bags – encrypt and </a:t>
            </a:r>
            <a:r>
              <a:rPr lang="en-IN" dirty="0" err="1"/>
              <a:t>decrpt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115-025D-24DC-5AC0-38CB0F66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Encrypting data bag item requires secret key</a:t>
            </a:r>
          </a:p>
          <a:p>
            <a:pPr lvl="1"/>
            <a:r>
              <a:rPr lang="en-IN" dirty="0"/>
              <a:t>Create secret key</a:t>
            </a:r>
          </a:p>
          <a:p>
            <a:pPr lvl="2"/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openssl</a:t>
            </a:r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 rand -base64 512 | tr -d '\r\n' &gt;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encrypted_data_bag_secret</a:t>
            </a:r>
            <a:endParaRPr lang="en-IN" b="0" i="0" dirty="0">
              <a:solidFill>
                <a:srgbClr val="FFFF00"/>
              </a:solidFill>
              <a:effectLst/>
              <a:latin typeface="source code pro" panose="020B0509030403020204" pitchFamily="49" charset="0"/>
            </a:endParaRPr>
          </a:p>
          <a:p>
            <a:pPr lvl="2"/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openssl</a:t>
            </a:r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 rand -base64 512 | tr -d '\r\n' &gt;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my_secret_key</a:t>
            </a:r>
            <a:endParaRPr lang="en-IN" dirty="0">
              <a:solidFill>
                <a:srgbClr val="FFFF0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IN" dirty="0">
                <a:latin typeface="source code pro" panose="020B0509030403020204" pitchFamily="49" charset="0"/>
              </a:rPr>
              <a:t>Using knife get encrypted</a:t>
            </a:r>
          </a:p>
          <a:p>
            <a:pPr lvl="2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data bag create passwords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mysql</a:t>
            </a:r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 --secret-file 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tmp</a:t>
            </a:r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my_data_bag_key</a:t>
            </a:r>
            <a:endParaRPr lang="en-US" b="0" i="0" dirty="0">
              <a:solidFill>
                <a:srgbClr val="FFFF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</a:rPr>
              <a:t>Decrypt</a:t>
            </a:r>
          </a:p>
          <a:p>
            <a:pPr lvl="1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data bag show --secret-file 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tmp</a:t>
            </a:r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my_data_bag_key</a:t>
            </a:r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 passwords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mysql</a:t>
            </a:r>
            <a:endParaRPr lang="en-US" b="0" i="0" dirty="0">
              <a:solidFill>
                <a:srgbClr val="FFFF00"/>
              </a:solidFill>
              <a:effectLst/>
              <a:latin typeface="source code pro" panose="020B0509030403020204" pitchFamily="49" charset="0"/>
            </a:endParaRPr>
          </a:p>
          <a:p>
            <a:pPr lvl="1"/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2B4C-9723-8262-FAF2-7DED316A8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22E79-533C-F1BF-9580-629AFCD6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06" y="4749295"/>
            <a:ext cx="2552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1F3E-1C31-A4F2-0E86-80260173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Creating User – Full syntax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1AE5D3-4A99-9C51-9D13-ECD63065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1829594"/>
            <a:ext cx="7877175" cy="4343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6EC77-8559-D73C-15DE-B264E11B9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1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1F3E-1C31-A4F2-0E86-80260173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Creating User – Full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6EC77-8559-D73C-15DE-B264E11B9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FF41D-926A-449F-15D6-8A8817E1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805" y="2228295"/>
            <a:ext cx="5930858" cy="2858849"/>
          </a:xfrm>
        </p:spPr>
      </p:pic>
    </p:spTree>
    <p:extLst>
      <p:ext uri="{BB962C8B-B14F-4D97-AF65-F5344CB8AC3E}">
        <p14:creationId xmlns:p14="http://schemas.microsoft.com/office/powerpoint/2010/main" val="126604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F481-7292-5480-138B-5517B8F7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Create User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5F2A8E-1E81-F460-FB2D-7BFA56A74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674" y="2573949"/>
            <a:ext cx="4660545" cy="29106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8446-5171-A169-0586-062571492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– Day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2008 – Ops code</a:t>
            </a:r>
          </a:p>
          <a:p>
            <a:r>
              <a:rPr lang="en-IN" dirty="0"/>
              <a:t>Progress Chef</a:t>
            </a:r>
          </a:p>
          <a:p>
            <a:r>
              <a:rPr lang="en-IN" dirty="0"/>
              <a:t>Configuration management</a:t>
            </a:r>
          </a:p>
          <a:p>
            <a:r>
              <a:rPr lang="en-IN" dirty="0"/>
              <a:t>Chef</a:t>
            </a:r>
          </a:p>
          <a:p>
            <a:r>
              <a:rPr lang="en-IN" dirty="0"/>
              <a:t>Ruby/Erlang</a:t>
            </a:r>
          </a:p>
          <a:p>
            <a:r>
              <a:rPr lang="en-IN" dirty="0"/>
              <a:t>Client/Server model</a:t>
            </a:r>
          </a:p>
          <a:p>
            <a:r>
              <a:rPr lang="en-IN" dirty="0"/>
              <a:t>Stand alone – Chef Solo</a:t>
            </a:r>
          </a:p>
          <a:p>
            <a:r>
              <a:rPr lang="en-IN" dirty="0"/>
              <a:t>Server uses Elastic search to index attributes - </a:t>
            </a:r>
            <a:r>
              <a:rPr lang="en-IN" dirty="0" err="1"/>
              <a:t>Api</a:t>
            </a:r>
            <a:r>
              <a:rPr lang="en-IN" dirty="0"/>
              <a:t> client to query these information</a:t>
            </a:r>
          </a:p>
          <a:p>
            <a:r>
              <a:rPr lang="en-IN" dirty="0"/>
              <a:t>Initial support Linux – later windows support added</a:t>
            </a:r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8F13-BF0D-43AB-B764-F4FBC60C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8FE9-0708-335B-ACCE-BDA64FE8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file with mix of static and dynamic components</a:t>
            </a:r>
          </a:p>
          <a:p>
            <a:r>
              <a:rPr lang="en-IN" dirty="0"/>
              <a:t>Uses special characters to embed logical statement and expressions</a:t>
            </a:r>
          </a:p>
          <a:p>
            <a:r>
              <a:rPr lang="en-IN" dirty="0"/>
              <a:t>Can do simple variable substitution and advanced logic inline</a:t>
            </a:r>
          </a:p>
          <a:p>
            <a:r>
              <a:rPr lang="en-IN" dirty="0"/>
              <a:t>.</a:t>
            </a:r>
            <a:r>
              <a:rPr lang="en-IN" dirty="0" err="1"/>
              <a:t>erb</a:t>
            </a:r>
            <a:r>
              <a:rPr lang="en-IN" dirty="0"/>
              <a:t> extension</a:t>
            </a:r>
          </a:p>
          <a:p>
            <a:r>
              <a:rPr lang="en-IN" dirty="0"/>
              <a:t>Requires a template file and a template resource</a:t>
            </a:r>
          </a:p>
          <a:p>
            <a:endParaRPr lang="en-IN" dirty="0"/>
          </a:p>
          <a:p>
            <a:r>
              <a:rPr lang="en-IN" dirty="0"/>
              <a:t>Embedded Ruby Template – dynamically generate static text files</a:t>
            </a:r>
          </a:p>
          <a:p>
            <a:r>
              <a:rPr lang="en-IN" dirty="0"/>
              <a:t>Contains Ruby expression and statement</a:t>
            </a:r>
          </a:p>
          <a:p>
            <a:r>
              <a:rPr lang="en-IN" dirty="0"/>
              <a:t>Use template resource to manage contents of a file using ERB template file in cookbook /template directory</a:t>
            </a:r>
          </a:p>
          <a:p>
            <a:r>
              <a:rPr lang="en-IN" dirty="0"/>
              <a:t>Resource includes actions and properties from the file resource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0D6B-38BC-C145-97E7-5C2F03986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547F3-CCCA-B92F-E300-14056481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1825625"/>
            <a:ext cx="27336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A8E-15E5-BCA2-7DD2-DC9D37ED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Template file ..user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33DE1E-AC77-C277-E515-12B3E8646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493" y="1825625"/>
            <a:ext cx="5402921" cy="45048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5EB9-C070-11AB-07C3-86CADDC06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1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CED0-10B9-B8DF-0A25-69B5AD2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Template file – user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7F39BA-7856-7872-5D53-4ACDB1EFA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650" y="2554279"/>
            <a:ext cx="7010400" cy="2219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B7D3-C44A-BF74-A76A-2FF1A562C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467B-A186-4B29-1110-E795C232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Applying dynamic template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C0EBA9-3E24-6954-3869-82FC0B1E6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2596356"/>
            <a:ext cx="7419975" cy="2809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B956-C717-8BBD-2383-B3C67C487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8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1AEA-DAE2-0199-114C-2849F58E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Ohai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37E2-FF58-BCD3-7D77-B5A15594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Tool to collect</a:t>
            </a:r>
          </a:p>
          <a:p>
            <a:pPr lvl="1"/>
            <a:r>
              <a:rPr lang="en-IN" dirty="0"/>
              <a:t>System configuration data</a:t>
            </a:r>
          </a:p>
          <a:p>
            <a:pPr lvl="2"/>
            <a:r>
              <a:rPr lang="en-IN" dirty="0"/>
              <a:t>Provided to chef client to use in cookbook</a:t>
            </a:r>
          </a:p>
          <a:p>
            <a:r>
              <a:rPr lang="en-IN" dirty="0"/>
              <a:t>Chef client start of every runs Ohai to determine system state</a:t>
            </a:r>
          </a:p>
          <a:p>
            <a:pPr lvl="1"/>
            <a:r>
              <a:rPr lang="en-IN" dirty="0"/>
              <a:t>Automatic attributes – Infra Client uses this to ensure the desired state</a:t>
            </a:r>
          </a:p>
          <a:p>
            <a:r>
              <a:rPr lang="en-IN" dirty="0"/>
              <a:t>Ohai attribute collection includes</a:t>
            </a:r>
          </a:p>
          <a:p>
            <a:pPr lvl="1"/>
            <a:r>
              <a:rPr lang="en-IN" dirty="0"/>
              <a:t>OS, network, memory, disk, </a:t>
            </a:r>
            <a:r>
              <a:rPr lang="en-IN" dirty="0" err="1"/>
              <a:t>cpu</a:t>
            </a:r>
            <a:r>
              <a:rPr lang="en-IN" dirty="0"/>
              <a:t>, kernel, host names, FQDN, virtualization, Cloud provider metadata</a:t>
            </a:r>
          </a:p>
          <a:p>
            <a:r>
              <a:rPr lang="en-IN" dirty="0"/>
              <a:t>Plug in model</a:t>
            </a:r>
          </a:p>
          <a:p>
            <a:pPr lvl="1"/>
            <a:r>
              <a:rPr lang="en-IN" dirty="0"/>
              <a:t>Write custom plugins to collect additional configuration information</a:t>
            </a:r>
          </a:p>
          <a:p>
            <a:pPr lvl="1"/>
            <a:r>
              <a:rPr lang="en-IN" dirty="0"/>
              <a:t>Ohai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DB0E-BBC5-B136-283B-902F6A739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4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AC4-526D-04F2-0058-82918408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Ohai custom Plugin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BFE57-A6FB-973C-E028-E46EF5460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1924844"/>
            <a:ext cx="6924675" cy="4152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F43EC-73E6-8382-9A8E-D7A16B859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8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7FB5-7544-EBAF-DC58-3A1C472E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Create Directory Recursively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95A561-DCBC-E57D-7916-63CD840D4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87" y="2743994"/>
            <a:ext cx="3781425" cy="2514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4CDD-FAA3-BB0D-49B3-0E780F2CC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9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B735-FB43-77ED-D482-EC659207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Node object &amp;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E02B-0524-60AC-38F7-377851B7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Group of attributes and run list</a:t>
            </a:r>
          </a:p>
          <a:p>
            <a:r>
              <a:rPr lang="en-IN" dirty="0"/>
              <a:t>Attribute – Piece of the data about the node (file system)</a:t>
            </a:r>
          </a:p>
          <a:p>
            <a:r>
              <a:rPr lang="en-IN" dirty="0"/>
              <a:t>Run-list – Ordered list of recipes and/or roles – run in exact order</a:t>
            </a:r>
          </a:p>
          <a:p>
            <a:r>
              <a:rPr lang="en-IN" dirty="0"/>
              <a:t>Node object consists of run-list and node attributes – JSON file </a:t>
            </a:r>
          </a:p>
          <a:p>
            <a:r>
              <a:rPr lang="en-IN" dirty="0"/>
              <a:t>Chef Infra Server -&gt; Chef Infra client (Chef-Client)</a:t>
            </a:r>
          </a:p>
          <a:p>
            <a:r>
              <a:rPr lang="en-IN" dirty="0"/>
              <a:t>Attribute</a:t>
            </a:r>
          </a:p>
          <a:p>
            <a:pPr lvl="1"/>
            <a:r>
              <a:rPr lang="en-IN" dirty="0"/>
              <a:t>Specific details about the node – current state</a:t>
            </a:r>
          </a:p>
          <a:p>
            <a:pPr lvl="1"/>
            <a:r>
              <a:rPr lang="en-IN" dirty="0"/>
              <a:t>State of previous run</a:t>
            </a:r>
          </a:p>
          <a:p>
            <a:pPr lvl="1"/>
            <a:r>
              <a:rPr lang="en-IN" dirty="0"/>
              <a:t>State should be end of the current run</a:t>
            </a:r>
          </a:p>
          <a:p>
            <a:pPr lvl="1"/>
            <a:r>
              <a:rPr lang="en-IN" dirty="0"/>
              <a:t>Cookbooks (attribute file and/or recipes)</a:t>
            </a:r>
          </a:p>
          <a:p>
            <a:pPr lvl="1"/>
            <a:r>
              <a:rPr lang="en-IN" dirty="0"/>
              <a:t>Policy file</a:t>
            </a:r>
          </a:p>
          <a:p>
            <a:r>
              <a:rPr lang="en-IN" dirty="0"/>
              <a:t>Infra client build node attribute with every Client run</a:t>
            </a:r>
          </a:p>
          <a:p>
            <a:pPr lvl="1"/>
            <a:r>
              <a:rPr lang="en-IN" dirty="0"/>
              <a:t>Data about the node collected by Ohai</a:t>
            </a:r>
          </a:p>
          <a:p>
            <a:pPr lvl="1"/>
            <a:r>
              <a:rPr lang="en-IN" dirty="0"/>
              <a:t>Attribute passed using JSON on the command line</a:t>
            </a:r>
          </a:p>
          <a:p>
            <a:r>
              <a:rPr lang="en-IN" dirty="0"/>
              <a:t>Manage node using knife</a:t>
            </a:r>
          </a:p>
          <a:p>
            <a:r>
              <a:rPr lang="en-IN" dirty="0"/>
              <a:t>Search</a:t>
            </a:r>
          </a:p>
          <a:p>
            <a:pPr lvl="1"/>
            <a:r>
              <a:rPr lang="en-IN" dirty="0"/>
              <a:t>All the Attributed are indexed for search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177F7-BF2B-5359-99A3-8EABD28DB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8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8743-E4B2-45B9-3966-5A0853C0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344C-57D7-DF70-E3E7-C9AEE552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Identity and access management – named group of actions to define policies</a:t>
            </a:r>
          </a:p>
          <a:p>
            <a:r>
              <a:rPr lang="en-IN" dirty="0"/>
              <a:t>Action describe what is allowed by user</a:t>
            </a:r>
          </a:p>
          <a:p>
            <a:r>
              <a:rPr lang="en-IN" dirty="0"/>
              <a:t>Chef managed roles</a:t>
            </a:r>
          </a:p>
          <a:p>
            <a:pPr lvl="1"/>
            <a:r>
              <a:rPr lang="en-IN" dirty="0"/>
              <a:t>Viewer, Editor, Owner, Project owner, Ingest</a:t>
            </a:r>
          </a:p>
          <a:p>
            <a:r>
              <a:rPr lang="en-IN" dirty="0"/>
              <a:t>Custom roles – elevated user can define it based on the need</a:t>
            </a:r>
          </a:p>
          <a:p>
            <a:pPr lvl="1"/>
            <a:r>
              <a:rPr lang="en-IN" dirty="0"/>
              <a:t>Can be created using roles API.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A0B2-02F3-CA88-719E-C43CA9464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A3378-12F7-D714-5C14-C4E1236C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767" y="2358605"/>
            <a:ext cx="2666954" cy="32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1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8743-E4B2-45B9-3966-5A0853C0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7702118" cy="1326105"/>
          </a:xfrm>
        </p:spPr>
        <p:txBody>
          <a:bodyPr/>
          <a:lstStyle/>
          <a:p>
            <a:r>
              <a:rPr lang="en-IN" dirty="0"/>
              <a:t>Managed Roles and their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344C-57D7-DF70-E3E7-C9AEE552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A0B2-02F3-CA88-719E-C43CA9464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7E5B7-698E-5A53-ED69-1E3657D7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1" y="1721952"/>
            <a:ext cx="10763069" cy="455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– Day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Created by Adam Jacob</a:t>
            </a:r>
          </a:p>
          <a:p>
            <a:r>
              <a:rPr lang="en-IN" dirty="0"/>
              <a:t>2019 – becomes open source under Apache 2.0 license</a:t>
            </a:r>
          </a:p>
          <a:p>
            <a:r>
              <a:rPr lang="en-IN" dirty="0"/>
              <a:t>2020 – Progress acquisition</a:t>
            </a:r>
          </a:p>
          <a:p>
            <a:r>
              <a:rPr lang="en-IN" dirty="0"/>
              <a:t>Chef Automate – Single commercial product</a:t>
            </a:r>
          </a:p>
          <a:p>
            <a:pPr lvl="1"/>
            <a:r>
              <a:rPr lang="en-IN" dirty="0"/>
              <a:t>Chef</a:t>
            </a:r>
          </a:p>
          <a:p>
            <a:pPr lvl="1"/>
            <a:r>
              <a:rPr lang="en-IN" dirty="0" err="1"/>
              <a:t>InSpec</a:t>
            </a:r>
            <a:endParaRPr lang="en-IN" dirty="0"/>
          </a:p>
          <a:p>
            <a:pPr lvl="1"/>
            <a:r>
              <a:rPr lang="en-IN" dirty="0"/>
              <a:t>Habitat (Application automation)</a:t>
            </a:r>
          </a:p>
          <a:p>
            <a:r>
              <a:rPr lang="en-IN" dirty="0"/>
              <a:t>Chef version</a:t>
            </a:r>
          </a:p>
          <a:p>
            <a:pPr lvl="1"/>
            <a:r>
              <a:rPr lang="en-IN" dirty="0"/>
              <a:t>Basic (free, open source)</a:t>
            </a:r>
          </a:p>
          <a:p>
            <a:pPr lvl="1"/>
            <a:r>
              <a:rPr lang="en-IN" dirty="0"/>
              <a:t>Hosted Chef ($72/node, minimum 20 node purchase)</a:t>
            </a:r>
          </a:p>
          <a:p>
            <a:pPr lvl="1"/>
            <a:r>
              <a:rPr lang="en-IN" dirty="0"/>
              <a:t>Chef Automate ($137/node, annual subscription)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0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14EE-BDA9-FB2A-2958-F9BCC33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2E21-7A4A-28AB-FB8E-360C15C1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Map organizations real-life workflow</a:t>
            </a:r>
          </a:p>
          <a:p>
            <a:r>
              <a:rPr lang="en-IN" dirty="0"/>
              <a:t>Mapping using setting attributes and pinning cookbook at environment level</a:t>
            </a:r>
          </a:p>
          <a:p>
            <a:r>
              <a:rPr lang="en-IN" dirty="0"/>
              <a:t>Can change cookbook configuration based on system designation (QA/Prod)</a:t>
            </a:r>
          </a:p>
          <a:p>
            <a:r>
              <a:rPr lang="en-IN" dirty="0"/>
              <a:t>Help to set the mature release process</a:t>
            </a:r>
          </a:p>
          <a:p>
            <a:r>
              <a:rPr lang="en-IN" dirty="0"/>
              <a:t>Chef Infra Organization</a:t>
            </a:r>
          </a:p>
          <a:p>
            <a:pPr lvl="1"/>
            <a:r>
              <a:rPr lang="en-IN" dirty="0"/>
              <a:t>At least one environment</a:t>
            </a:r>
          </a:p>
          <a:p>
            <a:pPr lvl="1"/>
            <a:r>
              <a:rPr lang="en-IN" dirty="0"/>
              <a:t>_default environment (can’t be changed)</a:t>
            </a:r>
          </a:p>
          <a:p>
            <a:r>
              <a:rPr lang="en-IN" dirty="0"/>
              <a:t>Attributes can be defined in environment – used to override default attribute in the cookbook</a:t>
            </a:r>
          </a:p>
          <a:p>
            <a:r>
              <a:rPr lang="en-IN" dirty="0"/>
              <a:t>When environment attribute take precedence over default attribute, it applies, during client runs</a:t>
            </a:r>
          </a:p>
          <a:p>
            <a:pPr lvl="1"/>
            <a:r>
              <a:rPr lang="en-IN" dirty="0"/>
              <a:t>Environment can be set to default or override attribute level</a:t>
            </a:r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AC7DB-E04A-5D3F-18C5-8035CFD63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7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D6DB-423F-6213-4940-25CF6C10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856"/>
            <a:ext cx="8110491" cy="1326105"/>
          </a:xfrm>
        </p:spPr>
        <p:txBody>
          <a:bodyPr/>
          <a:lstStyle/>
          <a:p>
            <a:r>
              <a:rPr lang="en-IN" dirty="0"/>
              <a:t>Environment specific databags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470728-C426-6982-7B91-C2D847D49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675" y="2663031"/>
            <a:ext cx="4438650" cy="2676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700ED-7633-D728-4BE8-20FAA75AD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62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9E2B-8619-18B1-CB53-71427496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Cookbook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E526-18BC-3AB2-46F4-1C3DD3C4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of functionality based on version</a:t>
            </a:r>
          </a:p>
          <a:p>
            <a:r>
              <a:rPr lang="en-IN" dirty="0"/>
              <a:t>Ensuring correct use of third party component</a:t>
            </a:r>
          </a:p>
          <a:p>
            <a:r>
              <a:rPr lang="en-IN" dirty="0"/>
              <a:t>Updating a bug fix</a:t>
            </a:r>
          </a:p>
          <a:p>
            <a:r>
              <a:rPr lang="en-IN" dirty="0"/>
              <a:t>Adding an improvement</a:t>
            </a:r>
          </a:p>
          <a:p>
            <a:r>
              <a:rPr lang="en-IN" dirty="0"/>
              <a:t>Version form : </a:t>
            </a:r>
            <a:r>
              <a:rPr lang="en-IN" dirty="0" err="1"/>
              <a:t>x.y.z</a:t>
            </a:r>
            <a:endParaRPr lang="en-IN" dirty="0"/>
          </a:p>
          <a:p>
            <a:r>
              <a:rPr lang="en-IN" dirty="0"/>
              <a:t>X- major</a:t>
            </a:r>
          </a:p>
          <a:p>
            <a:r>
              <a:rPr lang="en-IN" dirty="0"/>
              <a:t>Y- minor</a:t>
            </a:r>
          </a:p>
          <a:p>
            <a:r>
              <a:rPr lang="en-IN" dirty="0"/>
              <a:t>Z- patch</a:t>
            </a:r>
          </a:p>
          <a:p>
            <a:r>
              <a:rPr lang="en-IN" dirty="0"/>
              <a:t>Freeze version – to prevent update</a:t>
            </a:r>
          </a:p>
          <a:p>
            <a:pPr lvl="1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cookbook upload redis –freeze</a:t>
            </a:r>
            <a:endParaRPr lang="en-IN" b="0" i="0" dirty="0">
              <a:solidFill>
                <a:srgbClr val="FFFF00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cookbook upload redis --force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014A3-9F17-DA66-32B6-BAF1E7C07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5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FA75-7A70-E11B-6D51-641B958B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Cookbook version constraints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270C93-DA21-6CAC-6779-32ED9BAB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604"/>
            <a:ext cx="10515600" cy="38533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C79F-3437-2AF6-E9BB-64135B766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1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A76D-C65D-6561-0B1B-1FD7094A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Cookbook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6972-59D5-2A7B-30F7-5D3E3995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Environment name : Dev</a:t>
            </a:r>
          </a:p>
          <a:p>
            <a:r>
              <a:rPr lang="en-IN" dirty="0"/>
              <a:t>Cookbook name : </a:t>
            </a:r>
            <a:r>
              <a:rPr lang="en-IN" dirty="0" err="1"/>
              <a:t>couchdb</a:t>
            </a:r>
            <a:endParaRPr lang="en-IN" dirty="0"/>
          </a:p>
          <a:p>
            <a:r>
              <a:rPr lang="en-IN" dirty="0"/>
              <a:t>Cookbook version : 11.0.0 or higher</a:t>
            </a:r>
          </a:p>
          <a:p>
            <a:r>
              <a:rPr lang="en-IN" dirty="0"/>
              <a:t>Listens Port : 80 and 443</a:t>
            </a:r>
          </a:p>
          <a:p>
            <a:r>
              <a:rPr lang="en-IN" dirty="0"/>
              <a:t>Ruby and JSON format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B9C4-1D2C-7191-0D73-5ED4E69AB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704C9-B556-336D-C265-14EFA4E0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67" y="4172505"/>
            <a:ext cx="5464114" cy="1270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A977DF-C704-2469-CE8C-05CA88CC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64" y="1710531"/>
            <a:ext cx="3990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2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AC72-B78C-C18A-8BBB-C2F158B9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Supermarket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36A8-C5FA-9741-C609-C60A4B50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https://supermarket.chef.io/</a:t>
            </a:r>
            <a:endParaRPr lang="en-IN" dirty="0"/>
          </a:p>
          <a:p>
            <a:r>
              <a:rPr lang="en-IN" dirty="0">
                <a:hlinkClick r:id="rId3"/>
              </a:rPr>
              <a:t>https://supermarket.chef.io/cookbooks/recursivedir</a:t>
            </a:r>
            <a:endParaRPr lang="en-IN" dirty="0"/>
          </a:p>
          <a:p>
            <a:r>
              <a:rPr lang="en-IN" dirty="0"/>
              <a:t>Community cookbook</a:t>
            </a:r>
          </a:p>
          <a:p>
            <a:r>
              <a:rPr lang="en-IN" dirty="0"/>
              <a:t>Searchable cookbook repository and a friendly web UI</a:t>
            </a:r>
          </a:p>
          <a:p>
            <a:r>
              <a:rPr lang="en-IN" dirty="0"/>
              <a:t>Hosted by Chef Software</a:t>
            </a:r>
          </a:p>
          <a:p>
            <a:r>
              <a:rPr lang="en-IN" dirty="0"/>
              <a:t>Option of Public or Private super market</a:t>
            </a:r>
          </a:p>
          <a:p>
            <a:r>
              <a:rPr lang="en-IN" dirty="0"/>
              <a:t>To use Chef supermarket use knife supermarket command</a:t>
            </a:r>
          </a:p>
          <a:p>
            <a:pPr lvl="1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supermarket download COOKBOOK_NAME [COOKBOOK_VERSION] (options)</a:t>
            </a:r>
          </a:p>
          <a:p>
            <a:pPr lvl="1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supermarket install COOKBOOK_NAME [COOKBOOK_VERSION] (options)</a:t>
            </a:r>
          </a:p>
          <a:p>
            <a:pPr lvl="2"/>
            <a:r>
              <a:rPr lang="en-US" dirty="0">
                <a:solidFill>
                  <a:srgbClr val="FFFF00"/>
                </a:solidFill>
                <a:latin typeface="source code pro" panose="020B0509030403020204" pitchFamily="49" charset="0"/>
              </a:rPr>
              <a:t>Pristine copy with new branch created</a:t>
            </a:r>
          </a:p>
          <a:p>
            <a:pPr lvl="2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Removed all existing version from the branch</a:t>
            </a:r>
          </a:p>
          <a:p>
            <a:pPr lvl="2"/>
            <a:r>
              <a:rPr lang="en-US" dirty="0">
                <a:solidFill>
                  <a:srgbClr val="FFFF00"/>
                </a:solidFill>
                <a:latin typeface="source code pro" panose="020B0509030403020204" pitchFamily="49" charset="0"/>
              </a:rPr>
              <a:t>Download in the format of tar.gz</a:t>
            </a:r>
          </a:p>
          <a:p>
            <a:pPr lvl="2"/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Untarred and contents are committed in Git</a:t>
            </a:r>
          </a:p>
          <a:p>
            <a:pPr lvl="2"/>
            <a:r>
              <a:rPr lang="en-US" dirty="0">
                <a:solidFill>
                  <a:srgbClr val="FFFF00"/>
                </a:solidFill>
                <a:latin typeface="source code pro" panose="020B0509030403020204" pitchFamily="49" charset="0"/>
              </a:rPr>
              <a:t>Pristine copy branch is merged with master</a:t>
            </a:r>
            <a:endParaRPr lang="en-US" b="0" i="0" dirty="0">
              <a:solidFill>
                <a:srgbClr val="FFFF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dirty="0" err="1">
                <a:solidFill>
                  <a:srgbClr val="FFFF00"/>
                </a:solidFill>
              </a:rPr>
              <a:t>Sudo</a:t>
            </a:r>
            <a:r>
              <a:rPr lang="en-IN" dirty="0">
                <a:solidFill>
                  <a:srgbClr val="FFFF00"/>
                </a:solidFill>
              </a:rPr>
              <a:t> yum install git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E103-BE32-009C-ADAB-0A95B851E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148F-EB4A-70AC-305B-B0E81136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856"/>
            <a:ext cx="7577831" cy="1326105"/>
          </a:xfrm>
        </p:spPr>
        <p:txBody>
          <a:bodyPr/>
          <a:lstStyle/>
          <a:p>
            <a:r>
              <a:rPr lang="en-IN" dirty="0"/>
              <a:t>Chef Supermarket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0190-82DF-CB12-9E37-B113973D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supermarket list</a:t>
            </a:r>
          </a:p>
          <a:p>
            <a:r>
              <a:rPr lang="en-IN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supermarket search </a:t>
            </a:r>
            <a:r>
              <a:rPr lang="en-IN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mysql</a:t>
            </a:r>
            <a:endParaRPr lang="en-IN" b="0" i="0" dirty="0">
              <a:solidFill>
                <a:srgbClr val="FFFF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supermarket share "my_apache2_cookbook" "Web Servers“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knife supermarket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unshare</a:t>
            </a:r>
            <a:r>
              <a:rPr lang="en-US" b="0" i="0" dirty="0">
                <a:solidFill>
                  <a:srgbClr val="FFFF00"/>
                </a:solidFill>
                <a:effectLst/>
                <a:latin typeface="source code pro" panose="020B0509030403020204" pitchFamily="49" charset="0"/>
              </a:rPr>
              <a:t> "my_apache2_cookbook" "Web Servers"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49B5-D274-E544-AFCF-89DB4B8B9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7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7B29-09DC-33D0-90BE-2665F0F6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 err="1"/>
              <a:t>Berksfile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305A-461D-9C3C-D46E-40E623A6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Dependency manager for chef cookbook</a:t>
            </a:r>
          </a:p>
          <a:p>
            <a:r>
              <a:rPr lang="en-IN" dirty="0"/>
              <a:t>Easily depend on community cookbooks, safely included in your workflow</a:t>
            </a:r>
          </a:p>
          <a:p>
            <a:r>
              <a:rPr lang="en-IN" dirty="0"/>
              <a:t>Will download from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4EB1C-C761-8DBA-1C97-4EA4703D0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54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BFD4-1650-6465-AB5F-AFF1E8D8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Supermarket Mysql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D7A2-9BD0-D935-5A55-7D283996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Depends </a:t>
            </a:r>
            <a:r>
              <a:rPr lang="en-IN" dirty="0" err="1"/>
              <a:t>mysql</a:t>
            </a:r>
            <a:r>
              <a:rPr lang="en-IN" dirty="0"/>
              <a:t> in </a:t>
            </a:r>
            <a:r>
              <a:rPr lang="en-IN" dirty="0" err="1"/>
              <a:t>metadata.rb</a:t>
            </a:r>
            <a:endParaRPr lang="en-IN" dirty="0"/>
          </a:p>
          <a:p>
            <a:r>
              <a:rPr lang="en-IN" dirty="0"/>
              <a:t>https://supermarket.chef.io/cookbooks/mysql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2B2DB-4130-3E7A-021C-BD94DFB39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3B1C1-422D-5D6D-2BA9-E8B2DF7A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66" y="2777924"/>
            <a:ext cx="42481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65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8CAE-7AC4-2995-18D9-17A5EBB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5215-AE04-9C1C-AEBD-7386FDA4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https://docs.chef.io/community/</a:t>
            </a:r>
          </a:p>
          <a:p>
            <a:r>
              <a:rPr lang="en-IN" dirty="0"/>
              <a:t>Active, caring, smart and fast growing group</a:t>
            </a:r>
          </a:p>
          <a:p>
            <a:r>
              <a:rPr lang="en-IN" dirty="0"/>
              <a:t>Learn , follow and contribute to community</a:t>
            </a:r>
          </a:p>
          <a:p>
            <a:r>
              <a:rPr lang="en-IN" dirty="0"/>
              <a:t>Meet</a:t>
            </a:r>
          </a:p>
          <a:p>
            <a:pPr lvl="1"/>
            <a:r>
              <a:rPr lang="en-IN" dirty="0"/>
              <a:t>Chef events</a:t>
            </a:r>
          </a:p>
          <a:p>
            <a:pPr lvl="1"/>
            <a:r>
              <a:rPr lang="en-IN" dirty="0"/>
              <a:t>Meetups</a:t>
            </a:r>
          </a:p>
          <a:p>
            <a:r>
              <a:rPr lang="en-IN" dirty="0"/>
              <a:t>Learn</a:t>
            </a:r>
          </a:p>
          <a:p>
            <a:pPr lvl="1"/>
            <a:r>
              <a:rPr lang="en-IN" dirty="0"/>
              <a:t>Chef training</a:t>
            </a:r>
          </a:p>
          <a:p>
            <a:pPr lvl="1"/>
            <a:r>
              <a:rPr lang="en-IN" dirty="0"/>
              <a:t>Self guided learning</a:t>
            </a:r>
          </a:p>
          <a:p>
            <a:r>
              <a:rPr lang="en-IN" dirty="0"/>
              <a:t>Interact</a:t>
            </a:r>
          </a:p>
          <a:p>
            <a:pPr lvl="1"/>
            <a:r>
              <a:rPr lang="en-IN" dirty="0"/>
              <a:t>Twitter</a:t>
            </a:r>
          </a:p>
          <a:p>
            <a:pPr lvl="1"/>
            <a:r>
              <a:rPr lang="en-IN" dirty="0"/>
              <a:t>Facebook</a:t>
            </a:r>
          </a:p>
          <a:p>
            <a:pPr lvl="1"/>
            <a:r>
              <a:rPr lang="en-IN" dirty="0" err="1"/>
              <a:t>Linkedin</a:t>
            </a:r>
            <a:endParaRPr lang="en-IN" dirty="0"/>
          </a:p>
          <a:p>
            <a:pPr lvl="1"/>
            <a:r>
              <a:rPr lang="en-IN" dirty="0"/>
              <a:t>Mailing list</a:t>
            </a:r>
          </a:p>
          <a:p>
            <a:pPr lvl="1"/>
            <a:r>
              <a:rPr lang="en-IN" dirty="0"/>
              <a:t>Github</a:t>
            </a:r>
          </a:p>
          <a:p>
            <a:pPr lvl="1"/>
            <a:r>
              <a:rPr lang="en-IN" dirty="0"/>
              <a:t>Supermarket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BA6C1-5CBC-AFE2-155D-4FE245BB8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/>
              <a:t>Recap – Day 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Ruby</a:t>
            </a:r>
          </a:p>
          <a:p>
            <a:pPr lvl="1"/>
            <a:r>
              <a:rPr lang="en-IN" dirty="0"/>
              <a:t>DSL</a:t>
            </a:r>
          </a:p>
          <a:p>
            <a:pPr lvl="1"/>
            <a:r>
              <a:rPr lang="en-IN" dirty="0"/>
              <a:t>Recipe</a:t>
            </a:r>
          </a:p>
          <a:p>
            <a:pPr lvl="1"/>
            <a:r>
              <a:rPr lang="en-IN" dirty="0"/>
              <a:t>Cook book</a:t>
            </a:r>
          </a:p>
          <a:p>
            <a:pPr lvl="1"/>
            <a:r>
              <a:rPr lang="en-IN" dirty="0"/>
              <a:t>Ruby Recipe – syntax (.</a:t>
            </a:r>
            <a:r>
              <a:rPr lang="en-IN" dirty="0" err="1"/>
              <a:t>rv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Cook book - syntax</a:t>
            </a:r>
          </a:p>
          <a:p>
            <a:r>
              <a:rPr lang="en-IN" dirty="0"/>
              <a:t>Chef</a:t>
            </a:r>
          </a:p>
          <a:p>
            <a:pPr lvl="1"/>
            <a:r>
              <a:rPr lang="en-IN" dirty="0"/>
              <a:t>Development cycle</a:t>
            </a:r>
          </a:p>
          <a:p>
            <a:pPr lvl="1"/>
            <a:r>
              <a:rPr lang="en-IN" dirty="0"/>
              <a:t>Code creation</a:t>
            </a:r>
          </a:p>
          <a:p>
            <a:pPr lvl="2"/>
            <a:r>
              <a:rPr lang="en-IN" dirty="0"/>
              <a:t>Create-Check-Test-Run</a:t>
            </a:r>
          </a:p>
          <a:p>
            <a:pPr lvl="1"/>
            <a:r>
              <a:rPr lang="en-IN" dirty="0"/>
              <a:t>Client tools</a:t>
            </a:r>
          </a:p>
          <a:p>
            <a:pPr lvl="2"/>
            <a:r>
              <a:rPr lang="en-IN" dirty="0" err="1"/>
              <a:t>Cookstyle</a:t>
            </a:r>
            <a:r>
              <a:rPr lang="en-IN" dirty="0"/>
              <a:t> recipe file ( Perform syntax check – native ruby utility – linting tool – better chef code)</a:t>
            </a:r>
          </a:p>
          <a:p>
            <a:pPr lvl="2"/>
            <a:r>
              <a:rPr lang="en-IN" dirty="0"/>
              <a:t>Chef-client -  perform the Smoke test – validate the expected result – (self container/server model)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28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F18F-7EEE-670E-AD75-161339E1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 err="1"/>
              <a:t>SuperMarket</a:t>
            </a:r>
            <a:r>
              <a:rPr lang="en-IN" dirty="0"/>
              <a:t> Cookbook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CC4A-9719-25FD-CB75-B4680EDA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on Super Market</a:t>
            </a:r>
          </a:p>
          <a:p>
            <a:r>
              <a:rPr lang="en-IN" dirty="0"/>
              <a:t>Use the command to download the </a:t>
            </a:r>
            <a:r>
              <a:rPr lang="en-IN" dirty="0" err="1"/>
              <a:t>mysql</a:t>
            </a:r>
            <a:r>
              <a:rPr lang="en-IN" dirty="0"/>
              <a:t> cookbook</a:t>
            </a:r>
          </a:p>
          <a:p>
            <a:r>
              <a:rPr lang="en-IN" dirty="0"/>
              <a:t>Install git</a:t>
            </a:r>
          </a:p>
          <a:p>
            <a:r>
              <a:rPr lang="en-IN" dirty="0"/>
              <a:t>Initialize your chef repo with git.. It is looking one commit, you ensure that, if required add a file and do a commit.</a:t>
            </a:r>
          </a:p>
          <a:p>
            <a:r>
              <a:rPr lang="en-IN" dirty="0"/>
              <a:t>You come across, dependency when you install </a:t>
            </a:r>
            <a:r>
              <a:rPr lang="en-IN" dirty="0" err="1"/>
              <a:t>mysql</a:t>
            </a:r>
            <a:r>
              <a:rPr lang="en-IN" dirty="0"/>
              <a:t>, understand, download and install the dependent super market cook book.</a:t>
            </a:r>
          </a:p>
          <a:p>
            <a:r>
              <a:rPr lang="en-IN" dirty="0"/>
              <a:t>Review all the files..</a:t>
            </a:r>
          </a:p>
          <a:p>
            <a:r>
              <a:rPr lang="en-IN" dirty="0"/>
              <a:t>Upload cook book.</a:t>
            </a:r>
          </a:p>
          <a:p>
            <a:r>
              <a:rPr lang="en-IN" dirty="0"/>
              <a:t>Using run list .. Validate the cook book activity in the node…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3C5B-CB69-8F92-B37F-7B6F802AB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19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D2D-ABA6-407F-D970-A228DA7C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6686-6E55-102E-75DD-7DCFA2A5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Default</a:t>
            </a:r>
          </a:p>
          <a:p>
            <a:r>
              <a:rPr lang="en-IN" dirty="0"/>
              <a:t>Automatic</a:t>
            </a:r>
          </a:p>
          <a:p>
            <a:r>
              <a:rPr lang="en-IN" dirty="0"/>
              <a:t>Normal</a:t>
            </a:r>
          </a:p>
          <a:p>
            <a:r>
              <a:rPr lang="en-IN" dirty="0"/>
              <a:t>Force default</a:t>
            </a:r>
          </a:p>
          <a:p>
            <a:r>
              <a:rPr lang="en-IN" dirty="0"/>
              <a:t>Override</a:t>
            </a:r>
          </a:p>
          <a:p>
            <a:r>
              <a:rPr lang="en-IN" dirty="0"/>
              <a:t>Force override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5346-0EF7-724E-8667-FD7C9742E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4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5AF0-EBB1-3583-6FE6-507C1D94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Source of Attributes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137870-7194-0002-7CBF-D4A6C54C4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940" y="1825625"/>
            <a:ext cx="5394469" cy="46106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AF5F-5CC8-61FA-261C-763C500D0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91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BC7-51C9-BE09-629D-A98B4C2A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Attribute Precedence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80AA62-537B-E00F-D003-983D390C7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635" y="1825625"/>
            <a:ext cx="670072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15279-AECB-FB46-047C-6E782418C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81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B15D-DBC1-2FE4-01B5-1737D3F1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Attributes – Lab session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C2515D-3564-DE8A-79E5-9C42B0A81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1" y="1704513"/>
            <a:ext cx="7521643" cy="4472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36AC-C7E3-4456-76F5-381482D93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Chef-client –why-run &lt;RECIPE File&gt; (Default mode – Contact server)</a:t>
            </a:r>
          </a:p>
          <a:p>
            <a:r>
              <a:rPr lang="en-IN" dirty="0"/>
              <a:t>Chef-Client &lt;RECIPE file)</a:t>
            </a:r>
          </a:p>
          <a:p>
            <a:r>
              <a:rPr lang="en-IN" dirty="0"/>
              <a:t>Chef-client –local-mode –why-run &lt;RECIPE File&gt;</a:t>
            </a:r>
          </a:p>
          <a:p>
            <a:r>
              <a:rPr lang="en-IN" dirty="0"/>
              <a:t>Chef-Client –local-mode &lt;RECIPE file)</a:t>
            </a:r>
          </a:p>
          <a:p>
            <a:r>
              <a:rPr lang="en-IN" dirty="0"/>
              <a:t>Chef Zero -  easy to get start with – validate recipe, </a:t>
            </a:r>
            <a:r>
              <a:rPr lang="en-IN" dirty="0" err="1"/>
              <a:t>cookbook,run</a:t>
            </a:r>
            <a:r>
              <a:rPr lang="en-IN" dirty="0"/>
              <a:t>-list – before to server</a:t>
            </a:r>
          </a:p>
          <a:p>
            <a:endParaRPr lang="en-IN" dirty="0"/>
          </a:p>
          <a:p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E5C0-F7F8-3E37-3CA2-EF346282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7B97-6405-E1DC-7562-F93EEC32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Azure PaaS</a:t>
            </a:r>
          </a:p>
          <a:p>
            <a:r>
              <a:rPr lang="en-IN" dirty="0"/>
              <a:t>Setup Window 10 Lab machine</a:t>
            </a:r>
          </a:p>
          <a:p>
            <a:r>
              <a:rPr lang="en-IN" dirty="0"/>
              <a:t>Setup Cent OS environment</a:t>
            </a:r>
          </a:p>
          <a:p>
            <a:pPr lvl="1"/>
            <a:r>
              <a:rPr lang="en-IN" dirty="0"/>
              <a:t>Chef Server</a:t>
            </a:r>
          </a:p>
          <a:p>
            <a:pPr lvl="1"/>
            <a:r>
              <a:rPr lang="en-IN" dirty="0"/>
              <a:t>Chef workstation</a:t>
            </a:r>
          </a:p>
          <a:p>
            <a:pPr lvl="1"/>
            <a:r>
              <a:rPr lang="en-IN" dirty="0"/>
              <a:t>Chef client</a:t>
            </a:r>
          </a:p>
          <a:p>
            <a:pPr lvl="1"/>
            <a:endParaRPr lang="en-IN" dirty="0"/>
          </a:p>
          <a:p>
            <a:r>
              <a:rPr lang="en-IN" dirty="0"/>
              <a:t>Microsoft account – Hotmail, outlook account..  Create one..</a:t>
            </a:r>
          </a:p>
          <a:p>
            <a:r>
              <a:rPr lang="en-IN" dirty="0">
                <a:hlinkClick r:id="rId2"/>
              </a:rPr>
              <a:t>https://www.microsoftazurepass.com/</a:t>
            </a:r>
            <a:r>
              <a:rPr lang="en-IN" dirty="0"/>
              <a:t> - setup your Microsoft account to get azure subscription.</a:t>
            </a:r>
          </a:p>
          <a:p>
            <a:r>
              <a:rPr lang="en-IN" dirty="0"/>
              <a:t>Azure portal login</a:t>
            </a:r>
          </a:p>
          <a:p>
            <a:r>
              <a:rPr lang="en-IN" dirty="0"/>
              <a:t>Azure Market place – going to create 4 machine.  3 Linux and 1 windows 10 machine.</a:t>
            </a:r>
          </a:p>
          <a:p>
            <a:r>
              <a:rPr lang="en-IN" dirty="0"/>
              <a:t>Windows 10 – our workstation</a:t>
            </a:r>
          </a:p>
          <a:p>
            <a:r>
              <a:rPr lang="en-IN" dirty="0"/>
              <a:t>Setup – Chef Server – one of the Linux</a:t>
            </a:r>
          </a:p>
          <a:p>
            <a:r>
              <a:rPr lang="en-IN" dirty="0"/>
              <a:t>Chef – workstation – other </a:t>
            </a:r>
            <a:r>
              <a:rPr lang="en-IN" dirty="0" err="1"/>
              <a:t>linux</a:t>
            </a:r>
            <a:endParaRPr lang="en-IN" dirty="0"/>
          </a:p>
          <a:p>
            <a:r>
              <a:rPr lang="en-IN" dirty="0"/>
              <a:t>Chef – Client – other </a:t>
            </a:r>
            <a:r>
              <a:rPr lang="en-IN" dirty="0" err="1"/>
              <a:t>linux</a:t>
            </a:r>
            <a:r>
              <a:rPr lang="en-IN" dirty="0"/>
              <a:t> machine.</a:t>
            </a:r>
          </a:p>
          <a:p>
            <a:r>
              <a:rPr lang="en-IN" dirty="0"/>
              <a:t>Recipe with client tool.</a:t>
            </a:r>
          </a:p>
          <a:p>
            <a:r>
              <a:rPr lang="en-IN" dirty="0"/>
              <a:t>Create an account with Chef – login with that account – we are going to register our workstation and client with SaaS based Chef.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267B0-BED6-9BA3-EB86-85BBBC29D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19FE-D6D7-C2A4-928C-6B456ABA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C341-9762-4FEC-9945-D86E3AD6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Chef SaaS – application download the zip folder</a:t>
            </a:r>
          </a:p>
          <a:p>
            <a:r>
              <a:rPr lang="en-IN" dirty="0" err="1"/>
              <a:t>mkdir</a:t>
            </a:r>
            <a:r>
              <a:rPr lang="en-IN" dirty="0"/>
              <a:t> chef-repo</a:t>
            </a:r>
          </a:p>
          <a:p>
            <a:r>
              <a:rPr lang="en-IN" dirty="0"/>
              <a:t>cd chef-repo</a:t>
            </a:r>
          </a:p>
          <a:p>
            <a:r>
              <a:rPr lang="en-IN" dirty="0" err="1"/>
              <a:t>mkdir</a:t>
            </a:r>
            <a:r>
              <a:rPr lang="en-IN" dirty="0"/>
              <a:t> cookbooks</a:t>
            </a:r>
          </a:p>
          <a:p>
            <a:r>
              <a:rPr lang="en-IN" dirty="0"/>
              <a:t>chef generate cookbook sample</a:t>
            </a:r>
          </a:p>
          <a:p>
            <a:r>
              <a:rPr lang="en-US" dirty="0"/>
              <a:t>chef-apply - Testing tool</a:t>
            </a:r>
          </a:p>
          <a:p>
            <a:r>
              <a:rPr lang="en-US" dirty="0" err="1"/>
              <a:t>sudo</a:t>
            </a:r>
            <a:r>
              <a:rPr lang="en-US" dirty="0"/>
              <a:t> chef-apply -e "package 'httpd’”</a:t>
            </a:r>
          </a:p>
          <a:p>
            <a:r>
              <a:rPr lang="en-US" dirty="0"/>
              <a:t>Run list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5D3D-D3A4-67C4-A1BE-9BBE7E099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CE57-1192-D3E8-9A56-97E27D44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4DB0-1A51-B66E-78B3-806455AE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Node Object  &amp; Search</a:t>
            </a:r>
          </a:p>
          <a:p>
            <a:r>
              <a:rPr lang="en-IN" dirty="0"/>
              <a:t>Roles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Setting up Chef environments</a:t>
            </a:r>
          </a:p>
          <a:p>
            <a:r>
              <a:rPr lang="en-US" dirty="0"/>
              <a:t>Assigning cookbooks based on environments </a:t>
            </a:r>
          </a:p>
          <a:p>
            <a:r>
              <a:rPr lang="en-US" dirty="0"/>
              <a:t>Chef Supermarket</a:t>
            </a:r>
          </a:p>
          <a:p>
            <a:r>
              <a:rPr lang="en-US" dirty="0"/>
              <a:t>Chef Community</a:t>
            </a:r>
          </a:p>
          <a:p>
            <a:r>
              <a:rPr lang="en-US" dirty="0"/>
              <a:t>Community Cookbooks</a:t>
            </a:r>
          </a:p>
          <a:p>
            <a:r>
              <a:rPr lang="en-US" dirty="0"/>
              <a:t>Supermarket cookbooks usage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258E-FBB5-AE49-DF44-5F979F16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CE57-1192-D3E8-9A56-97E27D44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4DB0-1A51-B66E-78B3-806455AE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Data-bags</a:t>
            </a:r>
          </a:p>
          <a:p>
            <a:pPr lvl="1"/>
            <a:r>
              <a:rPr lang="en-IN" dirty="0"/>
              <a:t>Creating User</a:t>
            </a:r>
          </a:p>
          <a:p>
            <a:r>
              <a:rPr lang="en-IN" dirty="0"/>
              <a:t>Chef – RBAC</a:t>
            </a:r>
          </a:p>
          <a:p>
            <a:r>
              <a:rPr lang="en-IN" dirty="0"/>
              <a:t>Template</a:t>
            </a:r>
          </a:p>
          <a:p>
            <a:r>
              <a:rPr lang="en-US" dirty="0"/>
              <a:t>Adding HTML Templates Dynamically with Chef</a:t>
            </a:r>
            <a:endParaRPr lang="en-IN" dirty="0"/>
          </a:p>
          <a:p>
            <a:r>
              <a:rPr lang="en-IN" dirty="0"/>
              <a:t>Adding HTML Template Dynamically with Chef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258E-FBB5-AE49-DF44-5F979F16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10227</TotalTime>
  <Words>1704</Words>
  <Application>Microsoft Office PowerPoint</Application>
  <PresentationFormat>Widescreen</PresentationFormat>
  <Paragraphs>339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source code pro</vt:lpstr>
      <vt:lpstr>Wingdings</vt:lpstr>
      <vt:lpstr>Office Theme</vt:lpstr>
      <vt:lpstr>Chef</vt:lpstr>
      <vt:lpstr>Recap – Day  1</vt:lpstr>
      <vt:lpstr>Recap – Day  1</vt:lpstr>
      <vt:lpstr>Recap – Day  1</vt:lpstr>
      <vt:lpstr>Recap -1</vt:lpstr>
      <vt:lpstr>Day 2</vt:lpstr>
      <vt:lpstr>Session 2</vt:lpstr>
      <vt:lpstr>Day 3</vt:lpstr>
      <vt:lpstr>Day 3</vt:lpstr>
      <vt:lpstr>Chef RBAC - Organization</vt:lpstr>
      <vt:lpstr>knife exec chef_server_permissions.rb</vt:lpstr>
      <vt:lpstr>Chef RBAC</vt:lpstr>
      <vt:lpstr>Chef – work flow</vt:lpstr>
      <vt:lpstr>Data bags</vt:lpstr>
      <vt:lpstr>Data bags</vt:lpstr>
      <vt:lpstr>Data bags – encrypt and decrpt</vt:lpstr>
      <vt:lpstr>Creating User – Full syntax</vt:lpstr>
      <vt:lpstr>Creating User – Full syntax</vt:lpstr>
      <vt:lpstr>Create User</vt:lpstr>
      <vt:lpstr>Chef Template</vt:lpstr>
      <vt:lpstr>Template file ..user use case</vt:lpstr>
      <vt:lpstr>Template file – user use case</vt:lpstr>
      <vt:lpstr>Applying dynamic template</vt:lpstr>
      <vt:lpstr>Ohai</vt:lpstr>
      <vt:lpstr>Ohai custom Plugin</vt:lpstr>
      <vt:lpstr>Create Directory Recursively</vt:lpstr>
      <vt:lpstr>Node object &amp; search</vt:lpstr>
      <vt:lpstr>Roles</vt:lpstr>
      <vt:lpstr>Managed Roles and their actions</vt:lpstr>
      <vt:lpstr>Environment</vt:lpstr>
      <vt:lpstr>Environment specific databags</vt:lpstr>
      <vt:lpstr>Cookbook versioning</vt:lpstr>
      <vt:lpstr>Cookbook version constraints</vt:lpstr>
      <vt:lpstr>Cookbook example</vt:lpstr>
      <vt:lpstr>Chef Supermarket</vt:lpstr>
      <vt:lpstr>Chef Supermarket - commands</vt:lpstr>
      <vt:lpstr>Berksfile</vt:lpstr>
      <vt:lpstr>Supermarket Mysql usage</vt:lpstr>
      <vt:lpstr>Chef community</vt:lpstr>
      <vt:lpstr>SuperMarket Cookbook lab</vt:lpstr>
      <vt:lpstr>Attribute</vt:lpstr>
      <vt:lpstr>Source of Attributes</vt:lpstr>
      <vt:lpstr>Attribute Precedence</vt:lpstr>
      <vt:lpstr>Attributes –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CI CD</dc:title>
  <dc:creator>Senthilraj Krishnan</dc:creator>
  <cp:lastModifiedBy>Senthilraj Krishnan</cp:lastModifiedBy>
  <cp:revision>67</cp:revision>
  <dcterms:created xsi:type="dcterms:W3CDTF">2022-12-04T02:12:11Z</dcterms:created>
  <dcterms:modified xsi:type="dcterms:W3CDTF">2022-12-21T11:39:51Z</dcterms:modified>
</cp:coreProperties>
</file>