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99" r:id="rId3"/>
    <p:sldId id="329" r:id="rId4"/>
    <p:sldId id="330" r:id="rId5"/>
    <p:sldId id="331" r:id="rId6"/>
    <p:sldId id="332" r:id="rId7"/>
    <p:sldId id="334" r:id="rId8"/>
    <p:sldId id="367" r:id="rId9"/>
    <p:sldId id="368" r:id="rId10"/>
    <p:sldId id="372" r:id="rId11"/>
    <p:sldId id="373" r:id="rId12"/>
    <p:sldId id="377" r:id="rId13"/>
    <p:sldId id="378" r:id="rId14"/>
    <p:sldId id="379" r:id="rId15"/>
    <p:sldId id="380" r:id="rId16"/>
    <p:sldId id="374" r:id="rId17"/>
    <p:sldId id="375" r:id="rId18"/>
    <p:sldId id="376" r:id="rId19"/>
    <p:sldId id="36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712" autoAdjust="0"/>
  </p:normalViewPr>
  <p:slideViewPr>
    <p:cSldViewPr snapToGrid="0">
      <p:cViewPr varScale="1">
        <p:scale>
          <a:sx n="86" d="100"/>
          <a:sy n="86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C10188-DC2C-458D-AB41-143A0BE9A3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34E15-7196-43FC-B912-C4D8B4A2CE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16927-5E9C-4E77-85FE-EE4C81C1DE39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EA2570-D5B6-41CB-96C2-FFC9944668E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31B37-7A69-4C30-9B63-29F8242FC2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89B6C8-888A-401B-9F9B-D41D36B6C3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3100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798B7E-6604-4F74-86DB-B30627D56244}" type="datetimeFigureOut">
              <a:rPr lang="en-US" smtClean="0"/>
              <a:t>12/20/2022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8A1F-3E69-47E5-AE93-E7F2155A242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3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532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AB651-5612-4E6A-9B35-A555D082E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89A2-D77B-40CA-AD1E-0178AEFAD1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CA993-CBEA-48C5-BD35-50ABDFF64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ED8E0-95EC-469F-9B7E-562FBDFDE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44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6F88-2A37-410D-A685-E455AF3D0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64B46-B015-44F7-8DC0-AFB8D275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C8232-2077-497A-9142-B787E2B03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6077C-D913-4FD0-B6E0-6D70BEFD40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905DBB-3AA9-4435-AC97-732293FDE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54C901-FCAF-4DFB-A621-6A969641CA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1455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F2623-2255-4BBA-9577-B3A3FD2A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59F0F0-5E7C-4FC9-8E90-6ADCD7A714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32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9D3FFB-BE14-4D90-A515-10EDD1BEE6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739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51E51-BE82-4B1B-9CB6-89C26464D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CBF8C-3CF7-47E6-9AB0-15584178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07DA3C-0298-45CF-AFC3-41031C0763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4FF87-D01E-416B-9EF8-E107C4EDDC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98B13-3B32-4354-B2B5-3165F2F6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3611" y="1676409"/>
            <a:ext cx="3923999" cy="2436592"/>
          </a:xfrm>
        </p:spPr>
        <p:txBody>
          <a:bodyPr lIns="0" tIns="0" rIns="0" bIns="0" anchor="b">
            <a:noAutofit/>
          </a:bodyPr>
          <a:lstStyle>
            <a:lvl1pPr>
              <a:lnSpc>
                <a:spcPct val="70000"/>
              </a:lnSpc>
              <a:defRPr sz="7200" spc="-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B88CF-DF4F-4857-8602-72BCF5DDCDA1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873612" y="4611901"/>
            <a:ext cx="3924000" cy="684000"/>
          </a:xfrm>
        </p:spPr>
        <p:txBody>
          <a:bodyPr lIns="0" tIns="0" rIns="0" bIns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EEBB7C-1679-4665-8688-1FA973E73DC1}"/>
              </a:ext>
            </a:extLst>
          </p:cNvPr>
          <p:cNvCxnSpPr/>
          <p:nvPr userDrawn="1"/>
        </p:nvCxnSpPr>
        <p:spPr>
          <a:xfrm>
            <a:off x="7874732" y="4373775"/>
            <a:ext cx="3924000" cy="0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2">
                    <a:lumMod val="50000"/>
                  </a:schemeClr>
                </a:gs>
              </a:gsLst>
              <a:lin ang="0" scaled="0"/>
            </a:gra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F1E3214F-3A93-4A1C-920D-D86BE35A58FB}"/>
              </a:ext>
            </a:extLst>
          </p:cNvPr>
          <p:cNvSpPr/>
          <p:nvPr userDrawn="1"/>
        </p:nvSpPr>
        <p:spPr>
          <a:xfrm>
            <a:off x="0" y="1"/>
            <a:ext cx="7512000" cy="672147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3E97E5-C83B-444A-8C07-35D699E7C3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641ECAC-0557-4843-8433-067E4414E2F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7512001" cy="6727855"/>
          </a:xfrm>
          <a:solidFill>
            <a:schemeClr val="tx1">
              <a:lumMod val="85000"/>
              <a:lumOff val="1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</p:spTree>
    <p:extLst>
      <p:ext uri="{BB962C8B-B14F-4D97-AF65-F5344CB8AC3E}">
        <p14:creationId xmlns:p14="http://schemas.microsoft.com/office/powerpoint/2010/main" val="339438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738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366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7"/>
            <a:ext cx="6273800" cy="833663"/>
          </a:xfrm>
          <a:solidFill>
            <a:schemeClr val="accent2">
              <a:lumMod val="50000"/>
            </a:schemeClr>
          </a:solidFill>
        </p:spPr>
        <p:txBody>
          <a:bodyPr vert="horz" lIns="91440" tIns="108000" rIns="91440" bIns="108000" rtlCol="0" anchor="ctr">
            <a:spAutoFit/>
          </a:bodyPr>
          <a:lstStyle>
            <a:lvl1pPr>
              <a:defRPr lang="en-US" sz="400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5710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6D3C5ED2-B01D-4104-B193-BC78D76A4646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0" y="0"/>
            <a:ext cx="6305550" cy="6721475"/>
          </a:xfr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Insert Your Picture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57974" y="611077"/>
            <a:ext cx="4695825" cy="833663"/>
          </a:xfrm>
          <a:solidFill>
            <a:schemeClr val="accent2">
              <a:lumMod val="50000"/>
            </a:schemeClr>
          </a:solidFill>
        </p:spPr>
        <p:txBody>
          <a:bodyPr wrap="square" tIns="108000" bIns="108000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 dirty="0"/>
              <a:t>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974" y="1825625"/>
            <a:ext cx="4695826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353800" y="6361475"/>
            <a:ext cx="838200" cy="360000"/>
          </a:xfrm>
        </p:spPr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9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Horizont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AD08-4E28-4191-9B62-EAD61608E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4305300" cy="6721472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vert="horz" lIns="396000" tIns="0" rIns="396000" bIns="0" rtlCol="0" anchor="ctr">
            <a:noAutofit/>
          </a:bodyPr>
          <a:lstStyle>
            <a:lvl1pPr algn="r">
              <a:lnSpc>
                <a:spcPct val="70000"/>
              </a:lnSpc>
              <a:defRPr lang="en-US" sz="5200" b="0" spc="-150" dirty="0"/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365124"/>
            <a:ext cx="6648448" cy="5984875"/>
          </a:xfrm>
        </p:spPr>
        <p:txBody>
          <a:bodyPr lIns="108000" tIns="108000" rIns="108000" bIns="10800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96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65237DA4-112F-40B2-8C8C-EB23506D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000" y="0"/>
            <a:ext cx="4680000" cy="6721473"/>
          </a:xfrm>
          <a:gradFill>
            <a:gsLst>
              <a:gs pos="1000">
                <a:schemeClr val="tx1">
                  <a:lumMod val="85000"/>
                  <a:lumOff val="1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2600000" scaled="0"/>
          </a:gradFill>
        </p:spPr>
        <p:txBody>
          <a:bodyPr lIns="396000" rIns="396000">
            <a:normAutofit/>
          </a:bodyPr>
          <a:lstStyle>
            <a:lvl1pPr>
              <a:lnSpc>
                <a:spcPct val="70000"/>
              </a:lnSpc>
              <a:defRPr sz="5200" spc="-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853D-76DB-46F3-AF6C-1E77C8E0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6156323" cy="5984875"/>
          </a:xfrm>
        </p:spPr>
        <p:txBody>
          <a:bodyPr lIns="108000" tIns="108000" rIns="108000" bIns="108000"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746CAFB-2B99-470B-B55B-9BF378E3A0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9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orizontal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60D61A-B9FD-4DFF-AC42-4069DAFE2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E6EF2-4B2F-4D0D-9505-CE9287297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5350" y="611076"/>
            <a:ext cx="6648448" cy="5738923"/>
          </a:xfrm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1A21B9-BA54-413B-940E-027C32E4D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1076"/>
            <a:ext cx="3440502" cy="2064769"/>
          </a:xfrm>
          <a:solidFill>
            <a:schemeClr val="accent2">
              <a:lumMod val="50000"/>
            </a:schemeClr>
          </a:solidFill>
        </p:spPr>
        <p:txBody>
          <a:bodyPr wrap="square" tIns="108000" bIns="108000" anchor="t">
            <a:sp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51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2BDA7-8BE9-42D5-ACF1-0F51423A2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EF73F-3CCA-4312-8E9C-2B4629DA1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BF716-502C-4821-A3A0-19C2C508EE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983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8E4AFE-E166-4B84-B0C8-9205038D8033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17517-B672-49BA-AC6E-AB66D0639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92C27-7843-4B22-9200-B7304E6AE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59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4F10-F75B-41A8-B994-BFF68949E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61475"/>
            <a:ext cx="838200" cy="36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D21E2-8DEB-4F43-A26E-B8DA900A9230}"/>
              </a:ext>
            </a:extLst>
          </p:cNvPr>
          <p:cNvSpPr/>
          <p:nvPr userDrawn="1"/>
        </p:nvSpPr>
        <p:spPr>
          <a:xfrm>
            <a:off x="0" y="6721475"/>
            <a:ext cx="12192000" cy="136525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tx1">
                  <a:lumMod val="75000"/>
                  <a:lumOff val="2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CD3143-7FD1-40EA-AA4A-47C72380AEC2}"/>
              </a:ext>
            </a:extLst>
          </p:cNvPr>
          <p:cNvSpPr/>
          <p:nvPr userDrawn="1"/>
        </p:nvSpPr>
        <p:spPr>
          <a:xfrm>
            <a:off x="11353798" y="6721474"/>
            <a:ext cx="838201" cy="136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92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65" r:id="rId4"/>
    <p:sldLayoutId id="2147483666" r:id="rId5"/>
    <p:sldLayoutId id="2147483650" r:id="rId6"/>
    <p:sldLayoutId id="2147483663" r:id="rId7"/>
    <p:sldLayoutId id="2147483664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est-kitchen/kitchen-dokken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azurepass.com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0C5037-DA4A-44E2-A9FB-84B149876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Chef</a:t>
            </a:r>
          </a:p>
        </p:txBody>
      </p:sp>
      <p:pic>
        <p:nvPicPr>
          <p:cNvPr id="29" name="Picture Placeholder 28" descr="Young student drawing on a whiteboard">
            <a:extLst>
              <a:ext uri="{FF2B5EF4-FFF2-40B4-BE49-F238E27FC236}">
                <a16:creationId xmlns:a16="http://schemas.microsoft.com/office/drawing/2014/main" id="{AE2FE2E9-1D1E-404B-A659-DD19B5D66B5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97C2DB-90F2-4971-AC44-7CDDF5A3B55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Senthilraj</a:t>
            </a:r>
          </a:p>
          <a:p>
            <a:r>
              <a:rPr lang="en-US" dirty="0"/>
              <a:t>Day 4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26F5C050-EB87-421A-8A5C-E6CB301026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PAGE </a:t>
            </a:r>
            <a:fld id="{4A9B5881-4007-4345-955A-79C2656F0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B15D-DBC1-2FE4-01B5-1737D3F1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Attributes – Lab session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C2515D-3564-DE8A-79E5-9C42B0A811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0641" y="1704513"/>
            <a:ext cx="7521643" cy="44724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B36AC-C7E3-4456-76F5-381482D935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0D819-D9E1-F586-5091-D391A38B1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Run list with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0B53-E499-E93B-AC68-2D74700CD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Lab session</a:t>
            </a:r>
          </a:p>
          <a:p>
            <a:pPr lvl="1"/>
            <a:r>
              <a:rPr lang="en-IN" dirty="0"/>
              <a:t>Create a Jason file with cookbook attribute</a:t>
            </a:r>
          </a:p>
          <a:p>
            <a:pPr lvl="1"/>
            <a:r>
              <a:rPr lang="en-IN" dirty="0"/>
              <a:t>Call chef client with switch to pass the attribute parameters</a:t>
            </a:r>
          </a:p>
          <a:p>
            <a:pPr lvl="2"/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sudo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chef-client -z -j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runlist.json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lvl="2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C7B0F-A798-B324-FEBA-ED0BAAA05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A0CC0-1246-1F50-E661-BBA602846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27" y="3358718"/>
            <a:ext cx="928687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51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E6306-04FA-18BF-BBCF-64091B2D1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4D365B-89E1-16D9-A872-8396BAEF53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97349" y="1674704"/>
            <a:ext cx="6754428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8C75A-E1FB-F4AC-FECA-1C18B61E175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149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8A04-AADA-1206-3351-6A4DE311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B9038E-4EBD-F755-B2A3-0FF1A63EAA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6726" y="1825625"/>
            <a:ext cx="4878547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6A845-FBA0-B4C9-E323-FD6C6AB696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97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AF962-A389-E56A-0C29-C56A5A4E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66B062-AD6B-420A-5CE3-4C19B39F7E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1619" y="1825625"/>
            <a:ext cx="5168762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86F22-0AED-FB4B-5BA6-EB83F8E8A1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8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7563-3471-EC1C-F077-4BD85166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6956CA-06AC-F7AA-D52D-3FB2EA01C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5587" y="2472531"/>
            <a:ext cx="6600825" cy="30575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10152-58F2-D5A7-CFE0-044F0DC33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298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957-0C4D-F632-2ACE-7CDC37B9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Test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AF371-FFB9-AFC8-9B87-343B670F8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Kitchen.yaml</a:t>
            </a:r>
            <a:endParaRPr lang="en-IN" dirty="0"/>
          </a:p>
          <a:p>
            <a:r>
              <a:rPr lang="en-IN" dirty="0"/>
              <a:t>Drivers</a:t>
            </a:r>
          </a:p>
          <a:p>
            <a:pPr lvl="1"/>
            <a:r>
              <a:rPr lang="en-IN" dirty="0"/>
              <a:t>Target the compute platform or type which will run the VM instance</a:t>
            </a:r>
          </a:p>
          <a:p>
            <a:pPr lvl="1"/>
            <a:r>
              <a:rPr lang="en-IN" dirty="0"/>
              <a:t>Can target hypervisors and cloud platforms (e.g. Azure, AWS EC2)</a:t>
            </a:r>
          </a:p>
          <a:p>
            <a:pPr lvl="1"/>
            <a:r>
              <a:rPr lang="en-IN" dirty="0"/>
              <a:t>Community drivers available to target Docker and Hashicorp Terraform</a:t>
            </a:r>
          </a:p>
          <a:p>
            <a:r>
              <a:rPr lang="en-IN" dirty="0"/>
              <a:t>Provisioner</a:t>
            </a:r>
          </a:p>
          <a:p>
            <a:pPr lvl="1"/>
            <a:r>
              <a:rPr lang="en-IN" dirty="0"/>
              <a:t>Responsible for configuring the VM instance deployed by the driver</a:t>
            </a:r>
          </a:p>
          <a:p>
            <a:pPr lvl="1"/>
            <a:r>
              <a:rPr lang="en-IN" dirty="0"/>
              <a:t>Default provisioner include Chef Infra and Shell (</a:t>
            </a:r>
            <a:r>
              <a:rPr lang="en-IN" dirty="0" err="1"/>
              <a:t>i.e</a:t>
            </a:r>
            <a:r>
              <a:rPr lang="en-IN" dirty="0"/>
              <a:t> command line)</a:t>
            </a:r>
          </a:p>
          <a:p>
            <a:pPr lvl="1"/>
            <a:r>
              <a:rPr lang="en-IN" dirty="0"/>
              <a:t>Default behaviour can be overridden to suit target system OS configuration</a:t>
            </a:r>
          </a:p>
          <a:p>
            <a:r>
              <a:rPr lang="en-IN" dirty="0"/>
              <a:t>Verifiers</a:t>
            </a:r>
          </a:p>
          <a:p>
            <a:pPr lvl="1"/>
            <a:r>
              <a:rPr lang="en-IN" dirty="0"/>
              <a:t>Responsible for checking the configuration applied by the provisioner</a:t>
            </a:r>
          </a:p>
          <a:p>
            <a:pPr lvl="1"/>
            <a:r>
              <a:rPr lang="en-IN" dirty="0"/>
              <a:t>Verifier act as third party auditors, independent of provisioner</a:t>
            </a:r>
          </a:p>
          <a:p>
            <a:pPr lvl="1"/>
            <a:r>
              <a:rPr lang="en-IN" dirty="0"/>
              <a:t>Verification tests are usually written in InSpec or ServerSpec</a:t>
            </a:r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243739-3F2A-5052-16DC-929B0F64A1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534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F3B1-0EDC-4300-0662-A48947A5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Test Kitchen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65CB-35E8-F2C7-990B-F5FAF8D7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Yaml</a:t>
            </a:r>
            <a:endParaRPr lang="en-IN" dirty="0"/>
          </a:p>
          <a:p>
            <a:pPr lvl="1"/>
            <a:r>
              <a:rPr lang="en-IN" dirty="0"/>
              <a:t>Driver</a:t>
            </a:r>
          </a:p>
          <a:p>
            <a:pPr lvl="2"/>
            <a:r>
              <a:rPr lang="en-IN" dirty="0"/>
              <a:t>Name: vagrant</a:t>
            </a:r>
          </a:p>
          <a:p>
            <a:pPr lvl="1"/>
            <a:r>
              <a:rPr lang="en-IN" dirty="0"/>
              <a:t>Provisioner:</a:t>
            </a:r>
          </a:p>
          <a:p>
            <a:pPr lvl="2"/>
            <a:r>
              <a:rPr lang="en-IN" dirty="0"/>
              <a:t>Name: </a:t>
            </a:r>
            <a:r>
              <a:rPr lang="en-IN" dirty="0" err="1"/>
              <a:t>chef_zero</a:t>
            </a:r>
            <a:endParaRPr lang="en-IN" dirty="0"/>
          </a:p>
          <a:p>
            <a:pPr lvl="1"/>
            <a:r>
              <a:rPr lang="en-IN" dirty="0"/>
              <a:t>Verifier:</a:t>
            </a:r>
          </a:p>
          <a:p>
            <a:pPr lvl="2"/>
            <a:r>
              <a:rPr lang="en-IN" dirty="0"/>
              <a:t>Name: inspec</a:t>
            </a:r>
          </a:p>
          <a:p>
            <a:pPr lvl="1"/>
            <a:r>
              <a:rPr lang="en-IN" dirty="0"/>
              <a:t>Platforms:</a:t>
            </a:r>
          </a:p>
          <a:p>
            <a:pPr lvl="2"/>
            <a:r>
              <a:rPr lang="en-IN" dirty="0"/>
              <a:t>Name: windows-2019</a:t>
            </a:r>
          </a:p>
          <a:p>
            <a:pPr lvl="1"/>
            <a:r>
              <a:rPr lang="en-IN" dirty="0"/>
              <a:t>Suites:</a:t>
            </a:r>
          </a:p>
          <a:p>
            <a:pPr lvl="2"/>
            <a:r>
              <a:rPr lang="en-IN" dirty="0"/>
              <a:t>Name: default</a:t>
            </a:r>
          </a:p>
          <a:p>
            <a:pPr lvl="3"/>
            <a:r>
              <a:rPr lang="en-IN" dirty="0"/>
              <a:t>Verifier:</a:t>
            </a:r>
          </a:p>
          <a:p>
            <a:pPr lvl="4"/>
            <a:r>
              <a:rPr lang="en-IN" dirty="0"/>
              <a:t>Inspec_tests:</a:t>
            </a:r>
          </a:p>
          <a:p>
            <a:pPr lvl="5"/>
            <a:r>
              <a:rPr lang="en-IN" dirty="0">
                <a:solidFill>
                  <a:schemeClr val="bg1"/>
                </a:solidFill>
              </a:rPr>
              <a:t>Test//integration/default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89DEB-17B5-BD92-B9B2-2DC9051E7E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FD338-7E1E-B55D-9A93-0769E255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4828" y="1413962"/>
            <a:ext cx="439673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54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FA9E0-4B26-A79F-8289-8D4193A5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Test Kitchen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B69D4-E9FE-8A87-3774-786D37F35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Kitchen list</a:t>
            </a:r>
          </a:p>
          <a:p>
            <a:pPr lvl="1"/>
            <a:r>
              <a:rPr lang="en-IN" dirty="0"/>
              <a:t>Provides all the testing environment from </a:t>
            </a:r>
            <a:r>
              <a:rPr lang="en-IN" dirty="0" err="1"/>
              <a:t>yaml</a:t>
            </a:r>
            <a:r>
              <a:rPr lang="en-IN" dirty="0"/>
              <a:t> file and current status of instances</a:t>
            </a:r>
          </a:p>
          <a:p>
            <a:r>
              <a:rPr lang="en-IN" dirty="0">
                <a:hlinkClick r:id="rId2"/>
              </a:rPr>
              <a:t>https://github.com/test-kitchen/kitchen-dokken</a:t>
            </a:r>
            <a:endParaRPr lang="en-IN" dirty="0"/>
          </a:p>
          <a:p>
            <a:r>
              <a:rPr lang="en-IN" dirty="0"/>
              <a:t>Kitchen list</a:t>
            </a:r>
          </a:p>
          <a:p>
            <a:r>
              <a:rPr lang="en-IN" dirty="0"/>
              <a:t>Kitchen create</a:t>
            </a:r>
          </a:p>
          <a:p>
            <a:r>
              <a:rPr lang="en-IN" dirty="0"/>
              <a:t>Kitchen converge</a:t>
            </a:r>
          </a:p>
          <a:p>
            <a:r>
              <a:rPr lang="en-IN" dirty="0"/>
              <a:t>Kitchen verify</a:t>
            </a:r>
          </a:p>
          <a:p>
            <a:r>
              <a:rPr lang="en-IN" dirty="0"/>
              <a:t>Kitchen destroy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890D1-9DD3-F22A-40CA-A11EEDD68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02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E8CAE-7AC4-2995-18D9-17A5EBBF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Chef community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95215-AE04-9C1C-AEBD-7386FDA49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https://docs.chef.io/community/</a:t>
            </a:r>
          </a:p>
          <a:p>
            <a:r>
              <a:rPr lang="en-IN" dirty="0"/>
              <a:t>Active, caring, smart and fast growing group</a:t>
            </a:r>
          </a:p>
          <a:p>
            <a:r>
              <a:rPr lang="en-IN" dirty="0"/>
              <a:t>Learn , follow and contribute to community</a:t>
            </a:r>
          </a:p>
          <a:p>
            <a:r>
              <a:rPr lang="en-IN" dirty="0"/>
              <a:t>Meet</a:t>
            </a:r>
          </a:p>
          <a:p>
            <a:pPr lvl="1"/>
            <a:r>
              <a:rPr lang="en-IN" dirty="0"/>
              <a:t>Chef events</a:t>
            </a:r>
          </a:p>
          <a:p>
            <a:pPr lvl="1"/>
            <a:r>
              <a:rPr lang="en-IN" dirty="0"/>
              <a:t>Meetups</a:t>
            </a:r>
          </a:p>
          <a:p>
            <a:r>
              <a:rPr lang="en-IN" dirty="0"/>
              <a:t>Learn</a:t>
            </a:r>
          </a:p>
          <a:p>
            <a:pPr lvl="1"/>
            <a:r>
              <a:rPr lang="en-IN" dirty="0"/>
              <a:t>Chef training</a:t>
            </a:r>
          </a:p>
          <a:p>
            <a:pPr lvl="1"/>
            <a:r>
              <a:rPr lang="en-IN" dirty="0"/>
              <a:t>Self guided learning</a:t>
            </a:r>
          </a:p>
          <a:p>
            <a:r>
              <a:rPr lang="en-IN" dirty="0"/>
              <a:t>Interact</a:t>
            </a:r>
          </a:p>
          <a:p>
            <a:pPr lvl="1"/>
            <a:r>
              <a:rPr lang="en-IN" dirty="0"/>
              <a:t>Twitter</a:t>
            </a:r>
          </a:p>
          <a:p>
            <a:pPr lvl="1"/>
            <a:r>
              <a:rPr lang="en-IN" dirty="0"/>
              <a:t>Facebook</a:t>
            </a:r>
          </a:p>
          <a:p>
            <a:pPr lvl="1"/>
            <a:r>
              <a:rPr lang="en-IN" dirty="0" err="1"/>
              <a:t>Linkedin</a:t>
            </a:r>
            <a:endParaRPr lang="en-IN" dirty="0"/>
          </a:p>
          <a:p>
            <a:pPr lvl="1"/>
            <a:r>
              <a:rPr lang="en-IN" dirty="0"/>
              <a:t>Mailing list</a:t>
            </a:r>
          </a:p>
          <a:p>
            <a:pPr lvl="1"/>
            <a:r>
              <a:rPr lang="en-IN" dirty="0"/>
              <a:t>Github</a:t>
            </a:r>
          </a:p>
          <a:p>
            <a:pPr lvl="1"/>
            <a:r>
              <a:rPr lang="en-IN" dirty="0"/>
              <a:t>Supermarket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BA6C1-5CBC-AFE2-155D-4FE245BB80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420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– Day 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2008 – Ops code</a:t>
            </a:r>
          </a:p>
          <a:p>
            <a:r>
              <a:rPr lang="en-IN" dirty="0"/>
              <a:t>Progress Chef</a:t>
            </a:r>
          </a:p>
          <a:p>
            <a:r>
              <a:rPr lang="en-IN" dirty="0"/>
              <a:t>Configuration management</a:t>
            </a:r>
          </a:p>
          <a:p>
            <a:r>
              <a:rPr lang="en-IN" dirty="0"/>
              <a:t>Chef</a:t>
            </a:r>
          </a:p>
          <a:p>
            <a:r>
              <a:rPr lang="en-IN" dirty="0"/>
              <a:t>Ruby/Erlang</a:t>
            </a:r>
          </a:p>
          <a:p>
            <a:r>
              <a:rPr lang="en-IN" dirty="0"/>
              <a:t>Server uses Elastic search to index attributes - </a:t>
            </a:r>
            <a:r>
              <a:rPr lang="en-IN" dirty="0" err="1"/>
              <a:t>Api</a:t>
            </a:r>
            <a:r>
              <a:rPr lang="en-IN" dirty="0"/>
              <a:t> client to query these information</a:t>
            </a:r>
          </a:p>
          <a:p>
            <a:r>
              <a:rPr lang="en-IN" dirty="0"/>
              <a:t>Initial support Linux – later windows support added</a:t>
            </a:r>
          </a:p>
          <a:p>
            <a:r>
              <a:rPr lang="en-IN" dirty="0"/>
              <a:t>2019 – becomes open source under Apache 2.0 license</a:t>
            </a:r>
          </a:p>
          <a:p>
            <a:r>
              <a:rPr lang="en-IN" dirty="0"/>
              <a:t>2020 – Progress acquisition</a:t>
            </a:r>
          </a:p>
          <a:p>
            <a:r>
              <a:rPr lang="en-IN" dirty="0"/>
              <a:t>Chef version</a:t>
            </a:r>
          </a:p>
          <a:p>
            <a:pPr lvl="1"/>
            <a:r>
              <a:rPr lang="en-IN" dirty="0"/>
              <a:t>Basic (free, open source)</a:t>
            </a:r>
          </a:p>
          <a:p>
            <a:pPr lvl="1"/>
            <a:r>
              <a:rPr lang="en-IN" dirty="0"/>
              <a:t>Hosted Chef ($72/node, minimum 20 node purchase)</a:t>
            </a:r>
          </a:p>
          <a:p>
            <a:pPr lvl="1"/>
            <a:r>
              <a:rPr lang="en-IN" dirty="0"/>
              <a:t>Chef Automate ($137/node, annual subscription)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44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/>
              <a:t>Recap – Day 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Ruby</a:t>
            </a:r>
          </a:p>
          <a:p>
            <a:pPr lvl="1"/>
            <a:r>
              <a:rPr lang="en-IN" dirty="0"/>
              <a:t>DSL</a:t>
            </a:r>
          </a:p>
          <a:p>
            <a:pPr lvl="1"/>
            <a:r>
              <a:rPr lang="en-IN" dirty="0"/>
              <a:t>Recipe</a:t>
            </a:r>
          </a:p>
          <a:p>
            <a:pPr lvl="1"/>
            <a:r>
              <a:rPr lang="en-IN" dirty="0"/>
              <a:t>Cook book</a:t>
            </a:r>
          </a:p>
          <a:p>
            <a:pPr lvl="1"/>
            <a:r>
              <a:rPr lang="en-IN" dirty="0"/>
              <a:t>Ruby Recipe – syntax (.</a:t>
            </a:r>
            <a:r>
              <a:rPr lang="en-IN" dirty="0" err="1"/>
              <a:t>rv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Cook book - syntax</a:t>
            </a:r>
          </a:p>
          <a:p>
            <a:r>
              <a:rPr lang="en-IN" dirty="0"/>
              <a:t>Chef</a:t>
            </a:r>
          </a:p>
          <a:p>
            <a:pPr lvl="1"/>
            <a:r>
              <a:rPr lang="en-IN" dirty="0"/>
              <a:t>Development cycle</a:t>
            </a:r>
          </a:p>
          <a:p>
            <a:pPr lvl="1"/>
            <a:r>
              <a:rPr lang="en-IN" dirty="0"/>
              <a:t>Code creation</a:t>
            </a:r>
          </a:p>
          <a:p>
            <a:pPr lvl="2"/>
            <a:r>
              <a:rPr lang="en-IN" dirty="0"/>
              <a:t>Create-Check-Test-Run</a:t>
            </a:r>
          </a:p>
          <a:p>
            <a:pPr lvl="1"/>
            <a:r>
              <a:rPr lang="en-IN" dirty="0"/>
              <a:t>Client tools</a:t>
            </a:r>
          </a:p>
          <a:p>
            <a:pPr lvl="2"/>
            <a:r>
              <a:rPr lang="en-IN" dirty="0" err="1"/>
              <a:t>Cookstyle</a:t>
            </a:r>
            <a:r>
              <a:rPr lang="en-IN" dirty="0"/>
              <a:t> recipe file ( Perform syntax check – native ruby utility – linting tool – better chef code)</a:t>
            </a:r>
          </a:p>
          <a:p>
            <a:pPr lvl="2"/>
            <a:r>
              <a:rPr lang="en-IN" dirty="0"/>
              <a:t>Chef-client -  perform the Smoke test – validate the expected result – (self container/server model)</a:t>
            </a:r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28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B3C5-B052-12E8-4BED-F5898B4D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Recap -1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941B9-8F72-F3E2-CF89-3AB2505FB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Chef-client –why-run &lt;RECIPE File&gt; (Default mode – Contact server)</a:t>
            </a:r>
          </a:p>
          <a:p>
            <a:r>
              <a:rPr lang="en-IN" dirty="0"/>
              <a:t>Chef-Client &lt;RECIPE file)</a:t>
            </a:r>
          </a:p>
          <a:p>
            <a:r>
              <a:rPr lang="en-IN" dirty="0"/>
              <a:t>Chef-client –local-mode –why-run &lt;RECIPE File&gt;</a:t>
            </a:r>
          </a:p>
          <a:p>
            <a:r>
              <a:rPr lang="en-IN" dirty="0"/>
              <a:t>Chef-Client –local-mode &lt;RECIPE file)</a:t>
            </a:r>
          </a:p>
          <a:p>
            <a:r>
              <a:rPr lang="en-IN" dirty="0"/>
              <a:t>Chef Zero -  easy to get start with – validate recipe, </a:t>
            </a:r>
            <a:r>
              <a:rPr lang="en-IN" dirty="0" err="1"/>
              <a:t>cookbook,run</a:t>
            </a:r>
            <a:r>
              <a:rPr lang="en-IN" dirty="0"/>
              <a:t>-list – before to server</a:t>
            </a:r>
          </a:p>
          <a:p>
            <a:endParaRPr lang="en-IN" dirty="0"/>
          </a:p>
          <a:p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pPr lvl="2"/>
            <a:endParaRPr lang="en-IN" dirty="0"/>
          </a:p>
          <a:p>
            <a:endParaRPr lang="en-IN" dirty="0"/>
          </a:p>
          <a:p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B374B-34D4-040F-3AC2-DD112022A9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39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E5C0-F7F8-3E37-3CA2-EF3462829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87B97-6405-E1DC-7562-F93EEC320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Azure PaaS</a:t>
            </a:r>
          </a:p>
          <a:p>
            <a:r>
              <a:rPr lang="en-IN" dirty="0"/>
              <a:t>Setup Window 10 Lab machine</a:t>
            </a:r>
          </a:p>
          <a:p>
            <a:r>
              <a:rPr lang="en-IN" dirty="0"/>
              <a:t>Setup Cent OS environment</a:t>
            </a:r>
          </a:p>
          <a:p>
            <a:pPr lvl="1"/>
            <a:r>
              <a:rPr lang="en-IN" dirty="0"/>
              <a:t>Chef Server</a:t>
            </a:r>
          </a:p>
          <a:p>
            <a:pPr lvl="1"/>
            <a:r>
              <a:rPr lang="en-IN" dirty="0"/>
              <a:t>Chef workstation</a:t>
            </a:r>
          </a:p>
          <a:p>
            <a:pPr lvl="1"/>
            <a:r>
              <a:rPr lang="en-IN" dirty="0"/>
              <a:t>Chef client</a:t>
            </a:r>
          </a:p>
          <a:p>
            <a:pPr lvl="1"/>
            <a:endParaRPr lang="en-IN" dirty="0"/>
          </a:p>
          <a:p>
            <a:r>
              <a:rPr lang="en-IN" dirty="0"/>
              <a:t>Microsoft account – Hotmail, outlook account..  Create one..</a:t>
            </a:r>
          </a:p>
          <a:p>
            <a:r>
              <a:rPr lang="en-IN" dirty="0">
                <a:hlinkClick r:id="rId2"/>
              </a:rPr>
              <a:t>https://www.microsoftazurepass.com/</a:t>
            </a:r>
            <a:r>
              <a:rPr lang="en-IN" dirty="0"/>
              <a:t> - setup your Microsoft account to get azure subscription.</a:t>
            </a:r>
          </a:p>
          <a:p>
            <a:r>
              <a:rPr lang="en-IN" dirty="0"/>
              <a:t>Azure portal login</a:t>
            </a:r>
          </a:p>
          <a:p>
            <a:r>
              <a:rPr lang="en-IN" dirty="0"/>
              <a:t>Azure Market place – going to create 4 machine.  3 Linux and 1 windows 10 machine.</a:t>
            </a:r>
          </a:p>
          <a:p>
            <a:r>
              <a:rPr lang="en-IN" dirty="0"/>
              <a:t>Windows 10 – our workstation</a:t>
            </a:r>
          </a:p>
          <a:p>
            <a:r>
              <a:rPr lang="en-IN" dirty="0"/>
              <a:t>Setup – Chef Server – one of the Linux</a:t>
            </a:r>
          </a:p>
          <a:p>
            <a:r>
              <a:rPr lang="en-IN" dirty="0"/>
              <a:t>Chef – workstation – other </a:t>
            </a:r>
            <a:r>
              <a:rPr lang="en-IN" dirty="0" err="1"/>
              <a:t>linux</a:t>
            </a:r>
            <a:endParaRPr lang="en-IN" dirty="0"/>
          </a:p>
          <a:p>
            <a:r>
              <a:rPr lang="en-IN" dirty="0"/>
              <a:t>Chef – Client – other </a:t>
            </a:r>
            <a:r>
              <a:rPr lang="en-IN" dirty="0" err="1"/>
              <a:t>linux</a:t>
            </a:r>
            <a:r>
              <a:rPr lang="en-IN" dirty="0"/>
              <a:t> machine.</a:t>
            </a:r>
          </a:p>
          <a:p>
            <a:r>
              <a:rPr lang="en-IN" dirty="0"/>
              <a:t>Recipe with client tool.</a:t>
            </a:r>
          </a:p>
          <a:p>
            <a:r>
              <a:rPr lang="en-IN" dirty="0"/>
              <a:t>Create an account with Chef – login with that account – we are going to register our workstation and client with SaaS based Chef.</a:t>
            </a:r>
          </a:p>
          <a:p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267B0-BED6-9BA3-EB86-85BBBC29D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38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519FE-D6D7-C2A4-928C-6B456ABA0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Session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9C341-9762-4FEC-9945-D86E3AD65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Chef SaaS – application download the zip folder</a:t>
            </a:r>
          </a:p>
          <a:p>
            <a:r>
              <a:rPr lang="en-IN" dirty="0" err="1"/>
              <a:t>mkdir</a:t>
            </a:r>
            <a:r>
              <a:rPr lang="en-IN" dirty="0"/>
              <a:t> chef-repo</a:t>
            </a:r>
          </a:p>
          <a:p>
            <a:r>
              <a:rPr lang="en-IN" dirty="0"/>
              <a:t>cd chef-repo</a:t>
            </a:r>
          </a:p>
          <a:p>
            <a:r>
              <a:rPr lang="en-IN" dirty="0" err="1"/>
              <a:t>mkdir</a:t>
            </a:r>
            <a:r>
              <a:rPr lang="en-IN" dirty="0"/>
              <a:t> cookbooks</a:t>
            </a:r>
          </a:p>
          <a:p>
            <a:r>
              <a:rPr lang="en-IN" dirty="0"/>
              <a:t>chef generate cookbook sample</a:t>
            </a:r>
          </a:p>
          <a:p>
            <a:r>
              <a:rPr lang="en-US" dirty="0"/>
              <a:t>chef-apply - Testing tool</a:t>
            </a:r>
          </a:p>
          <a:p>
            <a:r>
              <a:rPr lang="en-US" dirty="0" err="1"/>
              <a:t>sudo</a:t>
            </a:r>
            <a:r>
              <a:rPr lang="en-US" dirty="0"/>
              <a:t> chef-apply -e "package 'httpd’”</a:t>
            </a:r>
          </a:p>
          <a:p>
            <a:r>
              <a:rPr lang="en-US" dirty="0"/>
              <a:t>Run list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85D3D-D3A4-67C4-A1BE-9BBE7E099B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78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CE57-1192-D3E8-9A56-97E27D44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DB0-1A51-B66E-78B3-806455AE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Node Object  &amp; Search</a:t>
            </a:r>
          </a:p>
          <a:p>
            <a:r>
              <a:rPr lang="en-IN" dirty="0"/>
              <a:t>Roles</a:t>
            </a:r>
          </a:p>
          <a:p>
            <a:r>
              <a:rPr lang="en-US" dirty="0"/>
              <a:t>Environment</a:t>
            </a:r>
          </a:p>
          <a:p>
            <a:r>
              <a:rPr lang="en-US" dirty="0"/>
              <a:t>Setting up Chef environments</a:t>
            </a:r>
          </a:p>
          <a:p>
            <a:r>
              <a:rPr lang="en-US" dirty="0"/>
              <a:t>Assigning cookbooks based on environments </a:t>
            </a:r>
          </a:p>
          <a:p>
            <a:r>
              <a:rPr lang="en-US" dirty="0"/>
              <a:t>Chef Supermarket</a:t>
            </a:r>
          </a:p>
          <a:p>
            <a:r>
              <a:rPr lang="en-US" dirty="0"/>
              <a:t>Chef Community</a:t>
            </a:r>
          </a:p>
          <a:p>
            <a:r>
              <a:rPr lang="en-US" dirty="0"/>
              <a:t>Community Cookbooks</a:t>
            </a:r>
          </a:p>
          <a:p>
            <a:r>
              <a:rPr lang="en-US" dirty="0"/>
              <a:t>Supermarket cookbooks usage 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258E-FBB5-AE49-DF44-5F979F16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CE57-1192-D3E8-9A56-97E27D44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14DB0-1A51-B66E-78B3-806455AE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Data-bags</a:t>
            </a:r>
          </a:p>
          <a:p>
            <a:pPr lvl="1"/>
            <a:r>
              <a:rPr lang="en-IN" dirty="0"/>
              <a:t>Creating User</a:t>
            </a:r>
          </a:p>
          <a:p>
            <a:r>
              <a:rPr lang="en-IN" dirty="0"/>
              <a:t>Chef – RBAC</a:t>
            </a:r>
          </a:p>
          <a:p>
            <a:r>
              <a:rPr lang="en-IN" dirty="0"/>
              <a:t>Template</a:t>
            </a:r>
          </a:p>
          <a:p>
            <a:r>
              <a:rPr lang="en-US" dirty="0"/>
              <a:t>Adding HTML Templates Dynamically with Chef</a:t>
            </a:r>
          </a:p>
          <a:p>
            <a:r>
              <a:rPr lang="en-US" dirty="0"/>
              <a:t>Chef super market – Lab session</a:t>
            </a:r>
            <a:endParaRPr lang="en-IN" dirty="0"/>
          </a:p>
          <a:p>
            <a:r>
              <a:rPr lang="en-IN" dirty="0"/>
              <a:t>Attributes – Lab session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9258E-FBB5-AE49-DF44-5F979F169E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45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A0BB1-CF09-A33E-3963-AB72C8FD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855"/>
            <a:ext cx="6273800" cy="772107"/>
          </a:xfrm>
        </p:spPr>
        <p:txBody>
          <a:bodyPr/>
          <a:lstStyle/>
          <a:p>
            <a:r>
              <a:rPr lang="en-IN" dirty="0"/>
              <a:t>Day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BC198-2E76-5D92-424B-E2A303EC5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Chef attribute lab</a:t>
            </a:r>
          </a:p>
          <a:p>
            <a:r>
              <a:rPr lang="en-IN" dirty="0"/>
              <a:t>Run-list – Lab session</a:t>
            </a:r>
          </a:p>
          <a:p>
            <a:r>
              <a:rPr lang="en-IN" dirty="0"/>
              <a:t>Chef Pipeline</a:t>
            </a:r>
          </a:p>
          <a:p>
            <a:pPr lvl="1"/>
            <a:r>
              <a:rPr lang="en-IN" dirty="0"/>
              <a:t>Azure DevOps</a:t>
            </a:r>
          </a:p>
          <a:p>
            <a:pPr lvl="2"/>
            <a:r>
              <a:rPr lang="en-IN" dirty="0"/>
              <a:t>YAML pipeline – Pipeline as code</a:t>
            </a:r>
          </a:p>
          <a:p>
            <a:pPr lvl="2"/>
            <a:r>
              <a:rPr lang="en-IN" dirty="0"/>
              <a:t>Classic pipeline</a:t>
            </a:r>
          </a:p>
          <a:p>
            <a:pPr lvl="2"/>
            <a:r>
              <a:rPr lang="en-IN" dirty="0"/>
              <a:t>Marketplace chef task, install</a:t>
            </a:r>
          </a:p>
          <a:p>
            <a:pPr lvl="2"/>
            <a:endParaRPr lang="en-IN" dirty="0"/>
          </a:p>
          <a:p>
            <a:r>
              <a:rPr lang="en-IN" dirty="0"/>
              <a:t>Chef Supermarket lab – exercise - </a:t>
            </a:r>
            <a:r>
              <a:rPr lang="en-IN" dirty="0" err="1"/>
              <a:t>recursivedir</a:t>
            </a:r>
            <a:endParaRPr lang="en-IN" dirty="0"/>
          </a:p>
          <a:p>
            <a:pPr lvl="1"/>
            <a:r>
              <a:rPr lang="en-IN" dirty="0"/>
              <a:t>https://supermarket.chef.io/cookbooks/recursivedir</a:t>
            </a:r>
          </a:p>
          <a:p>
            <a:r>
              <a:rPr lang="en-IN" dirty="0"/>
              <a:t>Review of the entire course</a:t>
            </a:r>
          </a:p>
          <a:p>
            <a:r>
              <a:rPr lang="en-IN" dirty="0"/>
              <a:t>Thank you!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25E6A-3582-05BF-177A-FCFEEF3452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PAGE </a:t>
            </a:r>
            <a:fld id="{4A9B5881-4007-4345-955A-79C2656F0C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22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54">
      <a:dk1>
        <a:srgbClr val="000000"/>
      </a:dk1>
      <a:lt1>
        <a:srgbClr val="FFFFFF"/>
      </a:lt1>
      <a:dk2>
        <a:srgbClr val="242A41"/>
      </a:dk2>
      <a:lt2>
        <a:srgbClr val="E2E8E3"/>
      </a:lt2>
      <a:accent1>
        <a:srgbClr val="5370C5"/>
      </a:accent1>
      <a:accent2>
        <a:srgbClr val="17B2D1"/>
      </a:accent2>
      <a:accent3>
        <a:srgbClr val="2978E7"/>
      </a:accent3>
      <a:accent4>
        <a:srgbClr val="7829E7"/>
      </a:accent4>
      <a:accent5>
        <a:srgbClr val="B517D5"/>
      </a:accent5>
      <a:accent6>
        <a:srgbClr val="E729B7"/>
      </a:accent6>
      <a:hlink>
        <a:srgbClr val="5370C5"/>
      </a:hlink>
      <a:folHlink>
        <a:srgbClr val="7F7F7F"/>
      </a:folHlink>
    </a:clrScheme>
    <a:fontScheme name="MS Surge Teach Light and Dark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7543618_win32_fixed.potx" id="{ADAA76EA-DF5A-4461-9F55-FB2239CA5BEE}" vid="{736839AE-787B-453A-8CE5-01202B88CDE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Custom 254">
    <a:dk1>
      <a:srgbClr val="000000"/>
    </a:dk1>
    <a:lt1>
      <a:srgbClr val="FFFFFF"/>
    </a:lt1>
    <a:dk2>
      <a:srgbClr val="242A41"/>
    </a:dk2>
    <a:lt2>
      <a:srgbClr val="E2E8E3"/>
    </a:lt2>
    <a:accent1>
      <a:srgbClr val="5370C5"/>
    </a:accent1>
    <a:accent2>
      <a:srgbClr val="17B2D1"/>
    </a:accent2>
    <a:accent3>
      <a:srgbClr val="2978E7"/>
    </a:accent3>
    <a:accent4>
      <a:srgbClr val="7829E7"/>
    </a:accent4>
    <a:accent5>
      <a:srgbClr val="B517D5"/>
    </a:accent5>
    <a:accent6>
      <a:srgbClr val="E729B7"/>
    </a:accent6>
    <a:hlink>
      <a:srgbClr val="5370C5"/>
    </a:hlink>
    <a:folHlink>
      <a:srgbClr val="7F7F7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11233</TotalTime>
  <Words>786</Words>
  <Application>Microsoft Office PowerPoint</Application>
  <PresentationFormat>Widescreen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Wingdings</vt:lpstr>
      <vt:lpstr>Office Theme</vt:lpstr>
      <vt:lpstr>Chef</vt:lpstr>
      <vt:lpstr>Recap – Day  1</vt:lpstr>
      <vt:lpstr>Recap – Day  1</vt:lpstr>
      <vt:lpstr>Recap -1</vt:lpstr>
      <vt:lpstr>Day 2</vt:lpstr>
      <vt:lpstr>Session 2</vt:lpstr>
      <vt:lpstr>Day 3</vt:lpstr>
      <vt:lpstr>Day 3</vt:lpstr>
      <vt:lpstr>Day 4</vt:lpstr>
      <vt:lpstr>Attributes – Lab session</vt:lpstr>
      <vt:lpstr>Run list with attribute</vt:lpstr>
      <vt:lpstr>Chef pipeline</vt:lpstr>
      <vt:lpstr>Chef pipeline</vt:lpstr>
      <vt:lpstr>Chef pipeline</vt:lpstr>
      <vt:lpstr>Chef pipeline</vt:lpstr>
      <vt:lpstr>Test Kitchen</vt:lpstr>
      <vt:lpstr>Test Kitchen</vt:lpstr>
      <vt:lpstr>Test Kitchen commands</vt:lpstr>
      <vt:lpstr>Chef community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Terraform CI CD</dc:title>
  <dc:creator>Senthilraj Krishnan</dc:creator>
  <cp:lastModifiedBy>Senthilraj Krishnan</cp:lastModifiedBy>
  <cp:revision>75</cp:revision>
  <dcterms:created xsi:type="dcterms:W3CDTF">2022-12-04T02:12:11Z</dcterms:created>
  <dcterms:modified xsi:type="dcterms:W3CDTF">2022-12-22T04:00:38Z</dcterms:modified>
</cp:coreProperties>
</file>