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Open Sans Bold" charset="1" panose="020B0806030504020204"/>
      <p:regular r:id="rId27"/>
    </p:embeddedFont>
    <p:embeddedFont>
      <p:font typeface="Canva Sans Bold" charset="1" panose="020B0803030501040103"/>
      <p:regular r:id="rId28"/>
    </p:embeddedFont>
    <p:embeddedFont>
      <p:font typeface="Canva Sans" charset="1" panose="020B0503030501040103"/>
      <p:regular r:id="rId29"/>
    </p:embeddedFont>
    <p:embeddedFont>
      <p:font typeface="Arimo Bold" charset="1" panose="020B0704020202020204"/>
      <p:regular r:id="rId30"/>
    </p:embeddedFont>
    <p:embeddedFont>
      <p:font typeface="Arimo" charset="1" panose="020B0604020202020204"/>
      <p:regular r:id="rId31"/>
    </p:embeddedFont>
    <p:embeddedFont>
      <p:font typeface="Open Sans" charset="1" panose="020B0606030504020204"/>
      <p:regular r:id="rId32"/>
    </p:embeddedFont>
    <p:embeddedFont>
      <p:font typeface="Open Sauce Heavy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ieeexplore.ieee.org/abstract/document/10816777" TargetMode="External" Type="http://schemas.openxmlformats.org/officeDocument/2006/relationships/hyperlink"/><Relationship Id="rId11" Target="https://ieeexplore.ieee.org/abstract/document/10816777" TargetMode="External" Type="http://schemas.openxmlformats.org/officeDocument/2006/relationships/hyperlink"/><Relationship Id="rId12" Target="https://ijatem.com/wp-content/uploads/2024/05/IJATEM-24_004.pdf" TargetMode="External" Type="http://schemas.openxmlformats.org/officeDocument/2006/relationships/hyperlink"/><Relationship Id="rId13" Target="https://ieeexplore.ieee.org/abstract/document/10840621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48009" y="-74189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18699" y="-1086910"/>
            <a:ext cx="2173821" cy="217382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1631347" y="6083524"/>
            <a:ext cx="5874518" cy="5874518"/>
          </a:xfrm>
          <a:custGeom>
            <a:avLst/>
            <a:gdLst/>
            <a:ahLst/>
            <a:cxnLst/>
            <a:rect r="r" b="b" t="t" l="l"/>
            <a:pathLst>
              <a:path h="5874518" w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123584" y="5143500"/>
            <a:ext cx="2598841" cy="259884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56863" y="-1795549"/>
            <a:ext cx="7315200" cy="3591098"/>
          </a:xfrm>
          <a:custGeom>
            <a:avLst/>
            <a:gdLst/>
            <a:ahLst/>
            <a:cxnLst/>
            <a:rect r="r" b="b" t="t" l="l"/>
            <a:pathLst>
              <a:path h="3591098" w="7315200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Railway Track Crack Detection System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281330" y="2101148"/>
            <a:ext cx="3725341" cy="3652295"/>
          </a:xfrm>
          <a:custGeom>
            <a:avLst/>
            <a:gdLst/>
            <a:ahLst/>
            <a:cxnLst/>
            <a:rect r="r" b="b" t="t" l="l"/>
            <a:pathLst>
              <a:path h="3652295" w="3725341">
                <a:moveTo>
                  <a:pt x="0" y="0"/>
                </a:moveTo>
                <a:lnTo>
                  <a:pt x="3725340" y="0"/>
                </a:lnTo>
                <a:lnTo>
                  <a:pt x="3725340" y="3652295"/>
                </a:lnTo>
                <a:lnTo>
                  <a:pt x="0" y="36522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5753443"/>
            <a:ext cx="5652179" cy="1082549"/>
            <a:chOff x="0" y="0"/>
            <a:chExt cx="7536239" cy="144339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5993228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Presented by :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20675"/>
              <a:ext cx="753623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Priyank Rathore (21DCS014)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35508" y="5753443"/>
            <a:ext cx="5037176" cy="1653344"/>
            <a:chOff x="0" y="0"/>
            <a:chExt cx="6716234" cy="220445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4834620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Presented To 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954314"/>
              <a:ext cx="6716234" cy="1250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14"/>
                </a:lnSpc>
              </a:pPr>
              <a:r>
                <a:rPr lang="en-US" sz="272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Dr. Robin Singh Bhadoria</a:t>
              </a:r>
            </a:p>
            <a:p>
              <a:pPr algn="l">
                <a:lnSpc>
                  <a:spcPts val="3814"/>
                </a:lnSpc>
              </a:pPr>
              <a:r>
                <a:rPr lang="en-US" sz="272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Assistant Professor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7738467"/>
            <a:ext cx="16543984" cy="152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3999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DEPARTMENT OF COMPUTER SCIENCE &amp; ENGINEERING</a:t>
            </a:r>
          </a:p>
          <a:p>
            <a:pPr algn="ctr">
              <a:lnSpc>
                <a:spcPts val="5759"/>
              </a:lnSpc>
            </a:pPr>
            <a:r>
              <a:rPr lang="en-US" sz="4000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NATIONAL INSTITUTE OF TECHNOLOGY HAMIRPUR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GPS Module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36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Global Positioning System module.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Reads current longitude and latitude.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Helps track the exact location of the crack.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Sends this info via GSM.</a:t>
            </a:r>
          </a:p>
          <a:p>
            <a:pPr algn="l">
              <a:lnSpc>
                <a:spcPts val="575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Motor Driver (L298N) &amp; DC Motors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215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L298N receives contr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ol signals from Arduino.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Controls direction and speed of 2 DC motors.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Drives the prototype vehicle forward or stops it when a crack is found.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LED &amp; Buzzer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1430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LED lights up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and buzzer rings when crack is detected.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These provide immediate visual and audio alerts.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Power Supply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215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Two 3.7V rechargeable lithium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batteries.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Provides power to Arduino, motors, sensors.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Batteries are lightweight and can be recharged easily.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398492" y="1943100"/>
            <a:ext cx="11491017" cy="7296796"/>
          </a:xfrm>
          <a:custGeom>
            <a:avLst/>
            <a:gdLst/>
            <a:ahLst/>
            <a:cxnLst/>
            <a:rect r="r" b="b" t="t" l="l"/>
            <a:pathLst>
              <a:path h="7296796" w="11491017">
                <a:moveTo>
                  <a:pt x="0" y="0"/>
                </a:moveTo>
                <a:lnTo>
                  <a:pt x="11491016" y="0"/>
                </a:lnTo>
                <a:lnTo>
                  <a:pt x="11491016" y="7296796"/>
                </a:lnTo>
                <a:lnTo>
                  <a:pt x="0" y="7296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Circuit 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System Block Diagram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531172" y="2055379"/>
            <a:ext cx="12805193" cy="7202921"/>
          </a:xfrm>
          <a:custGeom>
            <a:avLst/>
            <a:gdLst/>
            <a:ahLst/>
            <a:cxnLst/>
            <a:rect r="r" b="b" t="t" l="l"/>
            <a:pathLst>
              <a:path h="7202921" w="12805193">
                <a:moveTo>
                  <a:pt x="0" y="0"/>
                </a:moveTo>
                <a:lnTo>
                  <a:pt x="12805192" y="0"/>
                </a:lnTo>
                <a:lnTo>
                  <a:pt x="12805192" y="7202921"/>
                </a:lnTo>
                <a:lnTo>
                  <a:pt x="0" y="7202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Working Principle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36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Car moves forward on the track.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Sensor checks distance between rails.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If the distance &gt; 2.5 cm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→ crack detected.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LED &amp; buzzer turn ON, motors stop, location is sent to station.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If distance is safe → car continues to move.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Benefits &amp; Limitations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36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8"/>
              </a:lnSpc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Benefits: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Real-time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crack detection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Low cost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Useful day and night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Can reduce major accidents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Benefits &amp; Limitations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36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8"/>
              </a:lnSpc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Limitations: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Sensor protection in rain/dust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GSM signal availability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Battery drainage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Small prototype; needs large-scale upgrade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4326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 s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mart way to monitor railway tracks.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Can be implemented for better safety and less manual work.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Future improvements: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Solar charging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AI-based crack pattern recognition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Cloud-based real-time tracking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Table of Contents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950604"/>
            <a:ext cx="16543984" cy="649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Theoretical Background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Proposed System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List of Components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System Block Diagram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Circuit Diagram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Working Principle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Benefits &amp; Limitations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b="true" sz="39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References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94023"/>
            <a:ext cx="16230600" cy="673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079" indent="-334539" lvl="1">
              <a:lnSpc>
                <a:spcPts val="4462"/>
              </a:lnSpc>
              <a:buAutoNum type="arabicPeriod" startAt="1"/>
            </a:pPr>
            <a:r>
              <a:rPr lang="en-US" sz="3099" u="sng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  <a:hlinkClick r:id="rId10" tooltip="https://ieeexplore.ieee.org/abstract/document/10816777"/>
              </a:rPr>
              <a:t>A. S. Prasad, S. J, P. Shandilya and G. S, "Intelligent Railway Track Crack Detection Syste</a:t>
            </a:r>
            <a:r>
              <a:rPr lang="en-US" sz="3099" u="sng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  <a:hlinkClick r:id="rId11" tooltip="https://ieeexplore.ieee.org/abstract/document/10816777"/>
              </a:rPr>
              <a:t>m," 2024 8th International Conference on Computational System and Information Technology for Sustainable Solutions (CSITSS), Bengaluru, India, 2024, pp. 1-5, doi: 10.1109/CSITSS64042.2024.10816777.</a:t>
            </a:r>
          </a:p>
          <a:p>
            <a:pPr algn="l" marL="669079" indent="-334539" lvl="1">
              <a:lnSpc>
                <a:spcPts val="4462"/>
              </a:lnSpc>
              <a:buAutoNum type="arabicPeriod" startAt="1"/>
            </a:pPr>
            <a:r>
              <a:rPr lang="en-US" sz="3099" u="sng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  <a:hlinkClick r:id="rId12" tooltip="https://ijatem.com/wp-content/uploads/2024/05/IJATEM-24_004.pdf"/>
              </a:rPr>
              <a:t>Automatic Railway Gate Crossing Control and Track Crack Detection System Using IoT Y. Maheswar , J. Hemalatha , G. Surya , G. Suryanarayana Reddy , D. Bhargav </a:t>
            </a:r>
            <a:r>
              <a:rPr lang="en-US" sz="30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(2024). https://ijatem.com/wp-content/uploads/2024/05/IJATEM-24_004.pdf</a:t>
            </a:r>
          </a:p>
          <a:p>
            <a:pPr algn="l" marL="669079" indent="-334539" lvl="1">
              <a:lnSpc>
                <a:spcPts val="4462"/>
              </a:lnSpc>
              <a:buAutoNum type="arabicPeriod" startAt="1"/>
            </a:pPr>
            <a:r>
              <a:rPr lang="en-US" sz="3099" u="sng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  <a:hlinkClick r:id="rId13" tooltip="https://ieeexplore.ieee.org/abstract/document/10840621"/>
              </a:rPr>
              <a:t>I. Devulapalli, A. V. Vennelakanti and R. Sallakunta, "Real-Time Railway Track Fault Detection and Environmental Monitoring System Using Arduino and GSM," 2024 4th International Conference on Technological Advancements in Computational Sciences (ICTACS), Tashkent, Uzbekistan, 2024, pp. 1410-1415, doi: 10.1109/ICTACS62700.2024.10840621.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959854" y="3422440"/>
            <a:ext cx="10368293" cy="368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85"/>
              </a:lnSpc>
            </a:pPr>
            <a:r>
              <a:rPr lang="en-US" b="true" sz="13907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</a:t>
            </a:r>
          </a:p>
          <a:p>
            <a:pPr algn="ctr">
              <a:lnSpc>
                <a:spcPts val="14185"/>
              </a:lnSpc>
            </a:pPr>
            <a:r>
              <a:rPr lang="en-US" b="true" sz="13907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950604"/>
            <a:ext cx="16543984" cy="722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Railways are one of the oldest and most used transportation systems.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Track-related failures like cracks can cause fatal accidents.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Railway accidents are often caused by:</a:t>
            </a:r>
          </a:p>
          <a:p>
            <a:pPr algn="l" marL="1726768" indent="-575589" lvl="2">
              <a:lnSpc>
                <a:spcPts val="5758"/>
              </a:lnSpc>
              <a:buAutoNum type="alphaLcPeriod" startAt="1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Undetected cracks or breaks in the track</a:t>
            </a:r>
          </a:p>
          <a:p>
            <a:pPr algn="l" marL="1726768" indent="-575589" lvl="2">
              <a:lnSpc>
                <a:spcPts val="5758"/>
              </a:lnSpc>
              <a:buAutoNum type="alphaLcPeriod" startAt="1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Delay in manual inspections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These issues are more dangerous in:</a:t>
            </a:r>
          </a:p>
          <a:p>
            <a:pPr algn="l" marL="1726768" indent="-575589" lvl="2">
              <a:lnSpc>
                <a:spcPts val="5758"/>
              </a:lnSpc>
              <a:buAutoNum type="alphaLcPeriod" startAt="1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Remote areas</a:t>
            </a:r>
          </a:p>
          <a:p>
            <a:pPr algn="l" marL="1726768" indent="-575589" lvl="2">
              <a:lnSpc>
                <a:spcPts val="5758"/>
              </a:lnSpc>
              <a:buAutoNum type="alphaLcPeriod" startAt="1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Nighttime operations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Need a smart, low-cost, real-time crack detection solution.</a:t>
            </a:r>
          </a:p>
          <a:p>
            <a:pPr algn="l">
              <a:lnSpc>
                <a:spcPts val="575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826008" y="5143500"/>
            <a:ext cx="7422512" cy="4366183"/>
          </a:xfrm>
          <a:custGeom>
            <a:avLst/>
            <a:gdLst/>
            <a:ahLst/>
            <a:cxnLst/>
            <a:rect r="r" b="b" t="t" l="l"/>
            <a:pathLst>
              <a:path h="4366183" w="7422512">
                <a:moveTo>
                  <a:pt x="0" y="0"/>
                </a:moveTo>
                <a:lnTo>
                  <a:pt x="7422512" y="0"/>
                </a:lnTo>
                <a:lnTo>
                  <a:pt x="7422512" y="4366183"/>
                </a:lnTo>
                <a:lnTo>
                  <a:pt x="0" y="43661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Project Objective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950604"/>
            <a:ext cx="16543984" cy="36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Detect cracks automatically using sensors.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Use Arduino to control dete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ction and communication.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Send SMS alerts with location when a crack is found.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En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sure continuous 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monitoring r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egardless of time or location.</a:t>
            </a:r>
          </a:p>
          <a:p>
            <a:pPr algn="l">
              <a:lnSpc>
                <a:spcPts val="575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Theoretical Background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577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Cracks are small gaps or damages on the railway track.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If not dete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cted early, they can lead to derailments.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Traditional detection methods: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Manual inspection (slow and risky)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Expen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sive advanced systems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Our system combines bas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ic electronics 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and automation for smarter detection.</a:t>
            </a:r>
          </a:p>
          <a:p>
            <a:pPr algn="l">
              <a:lnSpc>
                <a:spcPts val="575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Overview of the Proposed System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577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 robotic vehicle moves on the track.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Ultrasonic sensor 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continuously checks rail level.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 gap is found (distance &gt; 2.5 cm):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ar stops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LED and buzz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er activate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GPS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detects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loc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ation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GSM sends alert SMS</a:t>
            </a:r>
          </a:p>
          <a:p>
            <a:pPr algn="l">
              <a:lnSpc>
                <a:spcPts val="575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028700" y="2479748"/>
          <a:ext cx="7683967" cy="6048375"/>
        </p:xfrm>
        <a:graphic>
          <a:graphicData uri="http://schemas.openxmlformats.org/drawingml/2006/table">
            <a:tbl>
              <a:tblPr/>
              <a:tblGrid>
                <a:gridCol w="3727491"/>
                <a:gridCol w="3956476"/>
              </a:tblGrid>
              <a:tr h="11119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Arduino UNO R3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Controls all 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Ultrasonic Sensor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Detects cracks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GSM SIM800L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Sends SMS alerts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GPS Module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Gets 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L298N Motor Driver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Controls DC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 of Components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8979367" y="2479748"/>
          <a:ext cx="8008700" cy="4076700"/>
        </p:xfrm>
        <a:graphic>
          <a:graphicData uri="http://schemas.openxmlformats.org/drawingml/2006/table">
            <a:tbl>
              <a:tblPr/>
              <a:tblGrid>
                <a:gridCol w="3726738"/>
                <a:gridCol w="4281963"/>
              </a:tblGrid>
              <a:tr h="111532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3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DC Motors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Moves the car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07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LED &amp; Buzzer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Alert indicators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3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3.7V Batteries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Power supply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Arduino UNO R3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505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 microcontroller that reads sensor data and 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controls devices.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Used in DIY electronics projects.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an be programmed using Arduino IDE.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In our project: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Cont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rols sensors, motors, buzz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er, LED.</a:t>
            </a:r>
          </a:p>
          <a:p>
            <a:pPr algn="l" marL="1726768" indent="-575589" lvl="2">
              <a:lnSpc>
                <a:spcPts val="5758"/>
              </a:lnSpc>
              <a:buFont typeface="Arial"/>
              <a:buChar char="⚬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Makes decisions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b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ased on sensor values.</a:t>
            </a:r>
          </a:p>
          <a:p>
            <a:pPr algn="l">
              <a:lnSpc>
                <a:spcPts val="575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28700"/>
            <a:ext cx="15692667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Ultrasonic Sensor (HC-SR04)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74973"/>
            <a:ext cx="16543984" cy="36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Measures distance using s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ound waves.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ends a pulse and waits for it to bounce back.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Tim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e taken → calculates distance.</a:t>
            </a:r>
          </a:p>
          <a:p>
            <a:pPr algn="l" marL="863384" indent="-431692" lvl="1">
              <a:lnSpc>
                <a:spcPts val="5758"/>
              </a:lnSpc>
              <a:buFont typeface="Arial"/>
              <a:buChar char="•"/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If rail gap &gt; threshold → assumes c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rack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pr</a:t>
            </a: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esent.</a:t>
            </a:r>
          </a:p>
          <a:p>
            <a:pPr algn="l">
              <a:lnSpc>
                <a:spcPts val="575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DAGj3-_T4yU</dc:identifier>
  <dcterms:modified xsi:type="dcterms:W3CDTF">2011-08-01T06:04:30Z</dcterms:modified>
  <cp:revision>1</cp:revision>
  <dc:title>Presented by :</dc:title>
</cp:coreProperties>
</file>