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8" r:id="rId3"/>
    <p:sldId id="257" r:id="rId4"/>
    <p:sldId id="259"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74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597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55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232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047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91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8472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9990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490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575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76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54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5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43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9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872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51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62244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911C-D32C-22C7-63C7-F543386BA87B}"/>
              </a:ext>
            </a:extLst>
          </p:cNvPr>
          <p:cNvSpPr>
            <a:spLocks noGrp="1"/>
          </p:cNvSpPr>
          <p:nvPr>
            <p:ph type="ctrTitle"/>
          </p:nvPr>
        </p:nvSpPr>
        <p:spPr>
          <a:xfrm>
            <a:off x="2928401" y="659958"/>
            <a:ext cx="8574622" cy="2201775"/>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latin typeface="Arial" panose="020B0604020202020204" pitchFamily="34" charset="0"/>
                <a:cs typeface="Arial" panose="020B0604020202020204" pitchFamily="34" charset="0"/>
              </a:rPr>
              <a:t>PRESENTED BY : ASHISH</a:t>
            </a:r>
            <a:br>
              <a:rPr lang="en-US" dirty="0"/>
            </a:br>
            <a:endParaRPr lang="en-US" sz="27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6C4FC5D-94CB-9AAC-444C-B1CB099DCCDC}"/>
              </a:ext>
            </a:extLst>
          </p:cNvPr>
          <p:cNvSpPr>
            <a:spLocks noGrp="1"/>
          </p:cNvSpPr>
          <p:nvPr>
            <p:ph type="subTitle" idx="1"/>
          </p:nvPr>
        </p:nvSpPr>
        <p:spPr>
          <a:xfrm>
            <a:off x="3633747" y="2934031"/>
            <a:ext cx="7869276" cy="1001865"/>
          </a:xfrm>
        </p:spPr>
        <p:txBody>
          <a:bodyPr/>
          <a:lstStyle/>
          <a:p>
            <a:pPr algn="l"/>
            <a:r>
              <a:rPr lang="en-US" sz="2400" dirty="0">
                <a:latin typeface="Arial" panose="020B0604020202020204" pitchFamily="34" charset="0"/>
                <a:cs typeface="Arial" panose="020B0604020202020204" pitchFamily="34" charset="0"/>
              </a:rPr>
              <a:t>FROM : ZAKIR HUSAIN COLLEGE OF ENGINEERING AND TECHNOLOGY, AMU, ALIGARH</a:t>
            </a:r>
            <a:endParaRPr lang="en-US" dirty="0"/>
          </a:p>
        </p:txBody>
      </p:sp>
    </p:spTree>
    <p:extLst>
      <p:ext uri="{BB962C8B-B14F-4D97-AF65-F5344CB8AC3E}">
        <p14:creationId xmlns:p14="http://schemas.microsoft.com/office/powerpoint/2010/main" val="24523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1A67-2FF1-3AAF-C724-719E1FF49EBB}"/>
              </a:ext>
            </a:extLst>
          </p:cNvPr>
          <p:cNvSpPr>
            <a:spLocks noGrp="1"/>
          </p:cNvSpPr>
          <p:nvPr>
            <p:ph type="ctrTitle"/>
          </p:nvPr>
        </p:nvSpPr>
        <p:spPr>
          <a:xfrm>
            <a:off x="1709530" y="1653870"/>
            <a:ext cx="10328745" cy="1987827"/>
          </a:xfrm>
        </p:spPr>
        <p:txBody>
          <a:bodyPr>
            <a:normAutofit/>
          </a:bodyPr>
          <a:lstStyle/>
          <a:p>
            <a:pPr marL="571500" indent="-571500" algn="l">
              <a:buFont typeface="Wingdings" panose="05000000000000000000" pitchFamily="2" charset="2"/>
              <a:buChar char="Ø"/>
            </a:pPr>
            <a:r>
              <a:rPr lang="en-US" sz="4400" dirty="0">
                <a:latin typeface="Arial" panose="020B0604020202020204" pitchFamily="34" charset="0"/>
                <a:cs typeface="Arial" panose="020B0604020202020204" pitchFamily="34" charset="0"/>
              </a:rPr>
              <a:t>Single Image Super-Resolution Using a Generative Adversarial Network</a:t>
            </a:r>
          </a:p>
        </p:txBody>
      </p:sp>
      <p:sp>
        <p:nvSpPr>
          <p:cNvPr id="3" name="Subtitle 2">
            <a:extLst>
              <a:ext uri="{FF2B5EF4-FFF2-40B4-BE49-F238E27FC236}">
                <a16:creationId xmlns:a16="http://schemas.microsoft.com/office/drawing/2014/main" id="{DD80A8EA-A3A5-864A-732F-05F8804960DC}"/>
              </a:ext>
            </a:extLst>
          </p:cNvPr>
          <p:cNvSpPr>
            <a:spLocks noGrp="1"/>
          </p:cNvSpPr>
          <p:nvPr>
            <p:ph type="subTitle" idx="1"/>
          </p:nvPr>
        </p:nvSpPr>
        <p:spPr>
          <a:xfrm>
            <a:off x="3291840" y="739470"/>
            <a:ext cx="7768425" cy="993912"/>
          </a:xfrm>
        </p:spPr>
        <p:txBody>
          <a:bodyPr>
            <a:normAutofit/>
          </a:bodyPr>
          <a:lstStyle/>
          <a:p>
            <a:pPr algn="l"/>
            <a:r>
              <a:rPr lang="en-US" sz="4800" u="sng" dirty="0">
                <a:latin typeface="Arial" panose="020B0604020202020204" pitchFamily="34" charset="0"/>
                <a:cs typeface="Arial" panose="020B0604020202020204" pitchFamily="34" charset="0"/>
              </a:rPr>
              <a:t>Topic of presentation</a:t>
            </a:r>
          </a:p>
        </p:txBody>
      </p:sp>
    </p:spTree>
    <p:extLst>
      <p:ext uri="{BB962C8B-B14F-4D97-AF65-F5344CB8AC3E}">
        <p14:creationId xmlns:p14="http://schemas.microsoft.com/office/powerpoint/2010/main" val="277598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AAF0-94ED-C75D-90F2-DEC29001CAA1}"/>
              </a:ext>
            </a:extLst>
          </p:cNvPr>
          <p:cNvSpPr>
            <a:spLocks noGrp="1"/>
          </p:cNvSpPr>
          <p:nvPr>
            <p:ph type="title"/>
          </p:nvPr>
        </p:nvSpPr>
        <p:spPr>
          <a:xfrm>
            <a:off x="1484311" y="685800"/>
            <a:ext cx="10323376" cy="4729038"/>
          </a:xfrm>
        </p:spPr>
        <p:txBody>
          <a:bodyPr>
            <a:noAutofit/>
          </a:bodyPr>
          <a:lstStyle/>
          <a:p>
            <a:pPr marL="457200" indent="-457200" algn="l">
              <a:buFont typeface="Wingdings" panose="05000000000000000000" pitchFamily="2" charset="2"/>
              <a:buChar char="Ø"/>
            </a:pPr>
            <a:r>
              <a:rPr lang="en-US" sz="4800" dirty="0">
                <a:latin typeface="Arial" panose="020B0604020202020204" pitchFamily="34" charset="0"/>
                <a:cs typeface="Arial" panose="020B0604020202020204" pitchFamily="34" charset="0"/>
              </a:rPr>
              <a:t>Why do we need GANs?</a:t>
            </a:r>
            <a:br>
              <a:rPr lang="en-US" sz="4800" dirty="0">
                <a:latin typeface="Arial" panose="020B0604020202020204" pitchFamily="34" charset="0"/>
                <a:cs typeface="Arial" panose="020B0604020202020204" pitchFamily="34" charset="0"/>
              </a:rPr>
            </a:br>
            <a:br>
              <a:rPr lang="en-US" sz="4800" dirty="0">
                <a:latin typeface="Arial" panose="020B0604020202020204" pitchFamily="34" charset="0"/>
                <a:cs typeface="Arial" panose="020B0604020202020204" pitchFamily="34" charset="0"/>
              </a:rPr>
            </a:br>
            <a:br>
              <a:rPr lang="en-US" sz="4800" dirty="0">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E5EDDE6-5CD0-0D6A-148F-7D2D2CF4F164}"/>
              </a:ext>
            </a:extLst>
          </p:cNvPr>
          <p:cNvSpPr>
            <a:spLocks noGrp="1"/>
          </p:cNvSpPr>
          <p:nvPr>
            <p:ph idx="1"/>
          </p:nvPr>
        </p:nvSpPr>
        <p:spPr>
          <a:xfrm>
            <a:off x="1484310" y="1733384"/>
            <a:ext cx="10018713" cy="3339548"/>
          </a:xfrm>
        </p:spPr>
        <p:txBody>
          <a:bodyPr>
            <a:normAutofit fontScale="77500" lnSpcReduction="20000"/>
          </a:bodyPr>
          <a:lstStyle/>
          <a:p>
            <a:pPr marL="0" indent="0">
              <a:buClr>
                <a:schemeClr val="tx1"/>
              </a:buClr>
              <a:buSzPct val="100000"/>
              <a:buNone/>
            </a:pPr>
            <a:endParaRPr lang="en-US" sz="3200" dirty="0">
              <a:latin typeface="Arial" panose="020B0604020202020204" pitchFamily="34" charset="0"/>
              <a:cs typeface="Arial" panose="020B0604020202020204" pitchFamily="34" charset="0"/>
            </a:endParaRPr>
          </a:p>
          <a:p>
            <a:pPr marL="0" indent="0">
              <a:buClr>
                <a:schemeClr val="tx1"/>
              </a:buClr>
              <a:buSzPct val="100000"/>
              <a:buNone/>
            </a:pPr>
            <a:endParaRPr lang="en-US" sz="3200" dirty="0">
              <a:latin typeface="Arial" panose="020B0604020202020204" pitchFamily="34" charset="0"/>
              <a:cs typeface="Arial" panose="020B0604020202020204" pitchFamily="34" charset="0"/>
            </a:endParaRPr>
          </a:p>
          <a:p>
            <a:pPr>
              <a:buClr>
                <a:schemeClr val="tx1"/>
              </a:buClr>
              <a:buSzPct val="100000"/>
              <a:buFont typeface="Wingdings" panose="05000000000000000000" pitchFamily="2" charset="2"/>
              <a:buChar char="Ø"/>
            </a:pPr>
            <a:r>
              <a:rPr lang="en-US" sz="3200" dirty="0">
                <a:latin typeface="Arial" panose="020B0604020202020204" pitchFamily="34" charset="0"/>
                <a:cs typeface="Arial" panose="020B0604020202020204" pitchFamily="34" charset="0"/>
              </a:rPr>
              <a:t>Traditional SISR methods are struggle to recover fine  texture details when super-resolving at large upscaling factors. </a:t>
            </a:r>
          </a:p>
          <a:p>
            <a:pPr>
              <a:buClr>
                <a:schemeClr val="tx1"/>
              </a:buClr>
              <a:buSzPct val="100000"/>
              <a:buFont typeface="Wingdings" panose="05000000000000000000" pitchFamily="2" charset="2"/>
              <a:buChar char="Ø"/>
            </a:pPr>
            <a:r>
              <a:rPr lang="en-US" sz="3200" dirty="0">
                <a:latin typeface="Arial" panose="020B0604020202020204" pitchFamily="34" charset="0"/>
                <a:cs typeface="Arial" panose="020B0604020202020204" pitchFamily="34" charset="0"/>
              </a:rPr>
              <a:t>The existing SR approaches mainly focus on minimizing reconstruction MSE, but lacking in perceptual satisfaction.</a:t>
            </a:r>
          </a:p>
          <a:p>
            <a:pPr>
              <a:buClr>
                <a:schemeClr val="tx1"/>
              </a:buClr>
              <a:buSzPct val="100000"/>
              <a:buFont typeface="Wingdings" panose="05000000000000000000" pitchFamily="2" charset="2"/>
              <a:buChar char="Ø"/>
            </a:pPr>
            <a:r>
              <a:rPr lang="en-US" sz="3200" dirty="0">
                <a:latin typeface="Arial" panose="020B0604020202020204" pitchFamily="34" charset="0"/>
                <a:cs typeface="Arial" panose="020B0604020202020204" pitchFamily="34" charset="0"/>
              </a:rPr>
              <a:t>SRGAN overcomes these limitations and produces photo-realistic natural images even at 4× upscaling factors. </a:t>
            </a:r>
          </a:p>
        </p:txBody>
      </p:sp>
    </p:spTree>
    <p:extLst>
      <p:ext uri="{BB962C8B-B14F-4D97-AF65-F5344CB8AC3E}">
        <p14:creationId xmlns:p14="http://schemas.microsoft.com/office/powerpoint/2010/main" val="26220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2AE2-94C1-EE69-FA5C-321F77B6DB15}"/>
              </a:ext>
            </a:extLst>
          </p:cNvPr>
          <p:cNvSpPr>
            <a:spLocks noGrp="1"/>
          </p:cNvSpPr>
          <p:nvPr>
            <p:ph type="title"/>
          </p:nvPr>
        </p:nvSpPr>
        <p:spPr>
          <a:xfrm>
            <a:off x="1484311" y="685800"/>
            <a:ext cx="10018713" cy="4601817"/>
          </a:xfrm>
        </p:spPr>
        <p:txBody>
          <a:bodyPr>
            <a:normAutofit fontScale="90000"/>
          </a:bodyPr>
          <a:lstStyle/>
          <a:p>
            <a:pPr marL="571500" indent="-571500" algn="l">
              <a:buFont typeface="Wingdings" panose="05000000000000000000" pitchFamily="2" charset="2"/>
              <a:buChar char="Ø"/>
            </a:pPr>
            <a:r>
              <a:rPr lang="en-US" sz="4400" dirty="0">
                <a:latin typeface="Arial" panose="020B0604020202020204" pitchFamily="34" charset="0"/>
                <a:cs typeface="Arial" panose="020B0604020202020204" pitchFamily="34" charset="0"/>
              </a:rPr>
              <a:t>How GANs are used in SRGAN.</a:t>
            </a:r>
            <a:br>
              <a:rPr lang="en-US" sz="44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a:t>
            </a:r>
            <a:br>
              <a:rPr lang="en-US" sz="1100" dirty="0">
                <a:latin typeface="Arial" panose="020B0604020202020204" pitchFamily="34" charset="0"/>
                <a:cs typeface="Arial" panose="020B0604020202020204" pitchFamily="34" charset="0"/>
              </a:rPr>
            </a:br>
            <a:br>
              <a:rPr lang="en-US" sz="11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GANs are used to train the SRGAN model.</a:t>
            </a:r>
            <a:br>
              <a:rPr lang="en-US" sz="2500" dirty="0">
                <a:latin typeface="Arial" panose="020B0604020202020204" pitchFamily="34" charset="0"/>
                <a:cs typeface="Arial" panose="020B0604020202020204" pitchFamily="34" charset="0"/>
              </a:rPr>
            </a:br>
            <a:br>
              <a:rPr lang="en-US" sz="2500" dirty="0">
                <a:latin typeface="Arial" panose="020B0604020202020204" pitchFamily="34" charset="0"/>
                <a:cs typeface="Arial" panose="020B0604020202020204" pitchFamily="34" charset="0"/>
              </a:rPr>
            </a:br>
            <a:r>
              <a:rPr lang="en-US" sz="2500" dirty="0">
                <a:latin typeface="Arial" panose="020B0604020202020204" pitchFamily="34" charset="0"/>
                <a:cs typeface="Arial" panose="020B0604020202020204" pitchFamily="34" charset="0"/>
              </a:rPr>
              <a:t>The generator network is responsible for transforming LR images into HR. </a:t>
            </a:r>
            <a:br>
              <a:rPr lang="en-US" sz="2500" dirty="0">
                <a:latin typeface="Arial" panose="020B0604020202020204" pitchFamily="34" charset="0"/>
                <a:cs typeface="Arial" panose="020B0604020202020204" pitchFamily="34" charset="0"/>
              </a:rPr>
            </a:br>
            <a:br>
              <a:rPr lang="en-US" sz="17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Th</a:t>
            </a:r>
            <a:r>
              <a:rPr lang="en-US" sz="2500" dirty="0">
                <a:latin typeface="Arial" panose="020B0604020202020204" pitchFamily="34" charset="0"/>
                <a:cs typeface="Arial" panose="020B0604020202020204" pitchFamily="34" charset="0"/>
              </a:rPr>
              <a:t>e discriminator network provides feedback to improve the realism and quality of the generated images. </a:t>
            </a:r>
            <a:br>
              <a:rPr lang="en-US" sz="2500" dirty="0">
                <a:latin typeface="Arial" panose="020B0604020202020204" pitchFamily="34" charset="0"/>
                <a:cs typeface="Arial" panose="020B0604020202020204" pitchFamily="34" charset="0"/>
              </a:rPr>
            </a:br>
            <a:br>
              <a:rPr lang="en-US" sz="17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Th</a:t>
            </a:r>
            <a:r>
              <a:rPr lang="en-US" sz="2500" dirty="0">
                <a:latin typeface="Arial" panose="020B0604020202020204" pitchFamily="34" charset="0"/>
                <a:cs typeface="Arial" panose="020B0604020202020204" pitchFamily="34" charset="0"/>
              </a:rPr>
              <a:t>e adversarial training process between the generator and discriminator networks helps the model to generate realistic super-resolved images.</a:t>
            </a:r>
          </a:p>
        </p:txBody>
      </p:sp>
    </p:spTree>
    <p:extLst>
      <p:ext uri="{BB962C8B-B14F-4D97-AF65-F5344CB8AC3E}">
        <p14:creationId xmlns:p14="http://schemas.microsoft.com/office/powerpoint/2010/main" val="234562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95A-0676-102F-966C-9281F0BC438F}"/>
              </a:ext>
            </a:extLst>
          </p:cNvPr>
          <p:cNvSpPr>
            <a:spLocks noGrp="1"/>
          </p:cNvSpPr>
          <p:nvPr>
            <p:ph type="title"/>
          </p:nvPr>
        </p:nvSpPr>
        <p:spPr/>
        <p:txBody>
          <a:bodyPr>
            <a:normAutofit/>
          </a:bodyPr>
          <a:lstStyle/>
          <a:p>
            <a:pPr marL="571500" indent="-571500" algn="l">
              <a:buFont typeface="Wingdings" panose="05000000000000000000" pitchFamily="2" charset="2"/>
              <a:buChar char="Ø"/>
            </a:pPr>
            <a:r>
              <a:rPr lang="en-US" dirty="0"/>
              <a:t>In traditional methods we are using pixel-wise loss functions(such as MSE)</a:t>
            </a:r>
          </a:p>
        </p:txBody>
      </p:sp>
      <p:sp>
        <p:nvSpPr>
          <p:cNvPr id="3" name="Content Placeholder 2">
            <a:extLst>
              <a:ext uri="{FF2B5EF4-FFF2-40B4-BE49-F238E27FC236}">
                <a16:creationId xmlns:a16="http://schemas.microsoft.com/office/drawing/2014/main" id="{AD7E77EF-9EFF-B4D6-37DB-BCE698D928FF}"/>
              </a:ext>
            </a:extLst>
          </p:cNvPr>
          <p:cNvSpPr>
            <a:spLocks noGrp="1"/>
          </p:cNvSpPr>
          <p:nvPr>
            <p:ph idx="1"/>
          </p:nvPr>
        </p:nvSpPr>
        <p:spPr>
          <a:xfrm>
            <a:off x="1484311" y="2438399"/>
            <a:ext cx="10018713" cy="3124201"/>
          </a:xfrm>
        </p:spPr>
        <p:txBody>
          <a:bodyPr/>
          <a:lstStyle/>
          <a:p>
            <a:pPr>
              <a:buClr>
                <a:schemeClr val="tx2"/>
              </a:buClr>
            </a:pPr>
            <a:r>
              <a:rPr lang="en-US" dirty="0"/>
              <a:t>The main drawback of pixel-wise loss functions is their inability to capture perceptual differences in image quality.</a:t>
            </a:r>
          </a:p>
          <a:p>
            <a:pPr>
              <a:buClr>
                <a:schemeClr val="tx2"/>
              </a:buClr>
            </a:pPr>
            <a:endParaRPr lang="en-US" dirty="0"/>
          </a:p>
          <a:p>
            <a:pPr>
              <a:buClr>
                <a:schemeClr val="tx2"/>
              </a:buClr>
            </a:pPr>
            <a:r>
              <a:rPr lang="en-US" dirty="0"/>
              <a:t>To address this limitation,</a:t>
            </a:r>
            <a:r>
              <a:rPr lang="en-US" kern="100" dirty="0">
                <a:effectLst/>
                <a:ea typeface="Calibri" panose="020F0502020204030204" pitchFamily="34" charset="0"/>
                <a:cs typeface="Times New Roman" panose="02020603050405020304" pitchFamily="18" charset="0"/>
              </a:rPr>
              <a:t> In SRGAN we uses a Perceptual Loss Function.</a:t>
            </a:r>
            <a:endParaRPr lang="en-US" dirty="0"/>
          </a:p>
        </p:txBody>
      </p:sp>
    </p:spTree>
    <p:extLst>
      <p:ext uri="{BB962C8B-B14F-4D97-AF65-F5344CB8AC3E}">
        <p14:creationId xmlns:p14="http://schemas.microsoft.com/office/powerpoint/2010/main" val="404367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3B37-A36D-36A9-7C58-7437FEDAD5BB}"/>
              </a:ext>
            </a:extLst>
          </p:cNvPr>
          <p:cNvSpPr>
            <a:spLocks noGrp="1"/>
          </p:cNvSpPr>
          <p:nvPr>
            <p:ph type="title"/>
          </p:nvPr>
        </p:nvSpPr>
        <p:spPr/>
        <p:txBody>
          <a:bodyPr>
            <a:normAutofit/>
          </a:bodyPr>
          <a:lstStyle/>
          <a:p>
            <a:pPr marL="571500" indent="-571500" algn="l">
              <a:buFont typeface="Wingdings" panose="05000000000000000000" pitchFamily="2" charset="2"/>
              <a:buChar char="q"/>
            </a:pPr>
            <a:r>
              <a:rPr lang="en-US" b="1" u="sng" kern="100" dirty="0">
                <a:effectLst/>
                <a:latin typeface="Arial" panose="020B0604020202020204" pitchFamily="34" charset="0"/>
                <a:ea typeface="Calibri" panose="020F0502020204030204" pitchFamily="34" charset="0"/>
                <a:cs typeface="Arial" panose="020B0604020202020204" pitchFamily="34" charset="0"/>
              </a:rPr>
              <a:t>Perceptual Loss Function:</a:t>
            </a:r>
            <a:endParaRPr lang="en-US"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230F54C-A6D2-A24C-BFA8-AED374DB377E}"/>
              </a:ext>
            </a:extLst>
          </p:cNvPr>
          <p:cNvSpPr>
            <a:spLocks noGrp="1"/>
          </p:cNvSpPr>
          <p:nvPr>
            <p:ph idx="1"/>
          </p:nvPr>
        </p:nvSpPr>
        <p:spPr>
          <a:xfrm>
            <a:off x="1484311" y="2122999"/>
            <a:ext cx="10018713" cy="3692056"/>
          </a:xfrm>
        </p:spPr>
        <p:txBody>
          <a:bodyPr/>
          <a:lstStyle/>
          <a:p>
            <a:pPr>
              <a:buClr>
                <a:schemeClr val="tx2"/>
              </a:buCl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Perceptual loss function =  adversarial loss  +  content loss. </a:t>
            </a:r>
          </a:p>
          <a:p>
            <a:pPr>
              <a:buClr>
                <a:schemeClr val="tx2"/>
              </a:buCl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adversarial loss guides the model to generate images that align with the original photo-realistic images. </a:t>
            </a:r>
          </a:p>
          <a:p>
            <a:pPr>
              <a:buClr>
                <a:schemeClr val="tx2"/>
              </a:buCl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content loss, motivated by perceptual similarity, ensures that the generated images are visually similar to the high-resolution counterparts.</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62474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1FC3-DFF5-3F6A-CA48-6830CE83CDAA}"/>
              </a:ext>
            </a:extLst>
          </p:cNvPr>
          <p:cNvSpPr>
            <a:spLocks noGrp="1"/>
          </p:cNvSpPr>
          <p:nvPr>
            <p:ph type="title"/>
          </p:nvPr>
        </p:nvSpPr>
        <p:spPr/>
        <p:txBody>
          <a:bodyPr/>
          <a:lstStyle/>
          <a:p>
            <a:pPr marL="571500" indent="-571500" algn="l">
              <a:buFont typeface="Wingdings" panose="05000000000000000000" pitchFamily="2" charset="2"/>
              <a:buChar char="q"/>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Results and Conclusion:</a:t>
            </a:r>
            <a:endParaRPr lang="en-US" dirty="0"/>
          </a:p>
        </p:txBody>
      </p:sp>
      <p:sp>
        <p:nvSpPr>
          <p:cNvPr id="3" name="Content Placeholder 2">
            <a:extLst>
              <a:ext uri="{FF2B5EF4-FFF2-40B4-BE49-F238E27FC236}">
                <a16:creationId xmlns:a16="http://schemas.microsoft.com/office/drawing/2014/main" id="{08A997B2-AE5A-86DB-149C-D01167173BDA}"/>
              </a:ext>
            </a:extLst>
          </p:cNvPr>
          <p:cNvSpPr>
            <a:spLocks noGrp="1"/>
          </p:cNvSpPr>
          <p:nvPr>
            <p:ph idx="1"/>
          </p:nvPr>
        </p:nvSpPr>
        <p:spPr>
          <a:xfrm>
            <a:off x="1420699" y="1983187"/>
            <a:ext cx="10018713" cy="3124201"/>
          </a:xfrm>
        </p:spPr>
        <p:txBody>
          <a:bodyPr>
            <a:normAutofit/>
          </a:bodyPr>
          <a:lstStyle/>
          <a:p>
            <a:pPr marL="0" marR="0">
              <a:lnSpc>
                <a:spcPct val="107000"/>
              </a:lnSpc>
              <a:spcBef>
                <a:spcPts val="0"/>
              </a:spcBef>
              <a:spcAft>
                <a:spcPts val="800"/>
              </a:spcAft>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SRGAN achieves significant improvements in perceptual quality compared to state-of-the-art methods. </a:t>
            </a:r>
          </a:p>
          <a:p>
            <a:pPr marL="0" marR="0">
              <a:lnSpc>
                <a:spcPct val="107000"/>
              </a:lnSpc>
              <a:spcBef>
                <a:spcPts val="0"/>
              </a:spcBef>
              <a:spcAft>
                <a:spcPts val="800"/>
              </a:spcAft>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Therefore, SRGAN offers a promising solution to the problem of photo-realistic single image super-resolution and filling a crucial gap in the field.</a:t>
            </a:r>
          </a:p>
        </p:txBody>
      </p:sp>
    </p:spTree>
    <p:extLst>
      <p:ext uri="{BB962C8B-B14F-4D97-AF65-F5344CB8AC3E}">
        <p14:creationId xmlns:p14="http://schemas.microsoft.com/office/powerpoint/2010/main" val="213902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6320984-1286-29D6-F087-422AAA17FF8B}"/>
              </a:ext>
            </a:extLst>
          </p:cNvPr>
          <p:cNvSpPr>
            <a:spLocks noGrp="1"/>
          </p:cNvSpPr>
          <p:nvPr>
            <p:ph type="title"/>
          </p:nvPr>
        </p:nvSpPr>
        <p:spPr>
          <a:xfrm>
            <a:off x="995748" y="1215921"/>
            <a:ext cx="8965910" cy="3735663"/>
          </a:xfrm>
        </p:spPr>
        <p:txBody>
          <a:bodyPr>
            <a:normAutofit/>
          </a:bodyPr>
          <a:lstStyle/>
          <a:p>
            <a:r>
              <a:rPr lang="en-US" sz="7200" dirty="0"/>
              <a:t>Thank you</a:t>
            </a:r>
          </a:p>
        </p:txBody>
      </p:sp>
    </p:spTree>
    <p:extLst>
      <p:ext uri="{BB962C8B-B14F-4D97-AF65-F5344CB8AC3E}">
        <p14:creationId xmlns:p14="http://schemas.microsoft.com/office/powerpoint/2010/main" val="1380298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465</TotalTime>
  <Words>321</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Wingdings</vt:lpstr>
      <vt:lpstr>Parallax</vt:lpstr>
      <vt:lpstr>                  PRESENTED BY : ASHISH </vt:lpstr>
      <vt:lpstr>Single Image Super-Resolution Using a Generative Adversarial Network</vt:lpstr>
      <vt:lpstr>Why do we need GANs?   </vt:lpstr>
      <vt:lpstr>How GANs are used in SRGAN.    GANs are used to train the SRGAN model.  The generator network is responsible for transforming LR images into HR.   The discriminator network provides feedback to improve the realism and quality of the generated images.   The adversarial training process between the generator and discriminator networks helps the model to generate realistic super-resolved images.</vt:lpstr>
      <vt:lpstr>In traditional methods we are using pixel-wise loss functions(such as MSE)</vt:lpstr>
      <vt:lpstr>Perceptual Loss Function:</vt:lpstr>
      <vt:lpstr>Results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 ASHISH</dc:title>
  <dc:creator>amar rathore</dc:creator>
  <cp:lastModifiedBy>amar rathore</cp:lastModifiedBy>
  <cp:revision>16</cp:revision>
  <dcterms:created xsi:type="dcterms:W3CDTF">2023-03-29T19:40:06Z</dcterms:created>
  <dcterms:modified xsi:type="dcterms:W3CDTF">2023-07-07T16:54:43Z</dcterms:modified>
</cp:coreProperties>
</file>