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0" r:id="rId3"/>
    <p:sldId id="281" r:id="rId4"/>
    <p:sldId id="282" r:id="rId5"/>
    <p:sldId id="283" r:id="rId6"/>
    <p:sldId id="284" r:id="rId7"/>
    <p:sldId id="285" r:id="rId8"/>
    <p:sldId id="286" r:id="rId9"/>
    <p:sldId id="287" r:id="rId10"/>
    <p:sldId id="288" r:id="rId11"/>
    <p:sldId id="289" r:id="rId12"/>
    <p:sldId id="290" r:id="rId13"/>
    <p:sldId id="291" r:id="rId14"/>
    <p:sldId id="292" r:id="rId15"/>
    <p:sldId id="27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26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580" autoAdjust="0"/>
    <p:restoredTop sz="94660"/>
  </p:normalViewPr>
  <p:slideViewPr>
    <p:cSldViewPr snapToGrid="0">
      <p:cViewPr>
        <p:scale>
          <a:sx n="66" d="100"/>
          <a:sy n="66" d="100"/>
        </p:scale>
        <p:origin x="630"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aws.amazon.com/AWSEC2/latest/UserGuide/EBSEncryption.html#EBSEncryption_supported_instances" TargetMode="External"/><Relationship Id="rId2" Type="http://schemas.openxmlformats.org/officeDocument/2006/relationships/hyperlink" Target="https://docs.aws.amazon.com/AWSEC2/latest/UserGuide/volume_limit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aws.amazon.com/AWSEC2/latest/UserGuide/device_naming.html" TargetMode="External"/><Relationship Id="rId2" Type="http://schemas.openxmlformats.org/officeDocument/2006/relationships/hyperlink" Target="https://console.aws.amazon.com/ec2/" TargetMode="External"/><Relationship Id="rId1" Type="http://schemas.openxmlformats.org/officeDocument/2006/relationships/slideLayout" Target="../slideLayouts/slideLayout2.xml"/><Relationship Id="rId4" Type="http://schemas.openxmlformats.org/officeDocument/2006/relationships/hyperlink" Target="https://docs.aws.amazon.com/AWSEC2/latest/UserGuide/ebs-using-volumes.html"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console.aws.amazon.com/ec2/"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onsole.aws.amazon.com/ec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ws.amazon.com/eb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aws.amazon.com/AWSEC2/latest/UserGuide/using-public-data-sets.html" TargetMode="External"/><Relationship Id="rId2" Type="http://schemas.openxmlformats.org/officeDocument/2006/relationships/hyperlink" Target="https://docs.aws.amazon.com/AWSEC2/latest/UserGuide/EBSEncryption.html" TargetMode="External"/><Relationship Id="rId1" Type="http://schemas.openxmlformats.org/officeDocument/2006/relationships/slideLayout" Target="../slideLayouts/slideLayout2.xml"/><Relationship Id="rId4" Type="http://schemas.openxmlformats.org/officeDocument/2006/relationships/hyperlink" Target="https://docs.aws.amazon.com/AWSEC2/latest/UserGuide/EBSSnapshots.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ocs.aws.amazon.com/AWSEC2/latest/UserGuide/EBSPerformance.html" TargetMode="External"/><Relationship Id="rId2" Type="http://schemas.openxmlformats.org/officeDocument/2006/relationships/hyperlink" Target="https://docs.aws.amazon.com/AWSEC2/latest/UserGuide/ebs-using-volume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aws.amazon.com/AWSEC2/latest/UserGuide/resources.html" TargetMode="External"/><Relationship Id="rId2" Type="http://schemas.openxmlformats.org/officeDocument/2006/relationships/hyperlink" Target="https://console.aws.amazon.com/ec2/" TargetMode="External"/><Relationship Id="rId1" Type="http://schemas.openxmlformats.org/officeDocument/2006/relationships/slideLayout" Target="../slideLayouts/slideLayout2.xml"/><Relationship Id="rId4" Type="http://schemas.openxmlformats.org/officeDocument/2006/relationships/hyperlink" Target="https://docs.aws.amazon.com/AWSEC2/latest/UserGuide/EBSVolumeTypes.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docs.aws.amazon.com/kms/latest/developerguid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5B95-E52B-4F55-A552-DE9B6C153C93}"/>
              </a:ext>
            </a:extLst>
          </p:cNvPr>
          <p:cNvSpPr>
            <a:spLocks noGrp="1"/>
          </p:cNvSpPr>
          <p:nvPr>
            <p:ph type="ctrTitle"/>
          </p:nvPr>
        </p:nvSpPr>
        <p:spPr>
          <a:xfrm>
            <a:off x="1876424" y="0"/>
            <a:ext cx="10095836" cy="1360967"/>
          </a:xfrm>
        </p:spPr>
        <p:txBody>
          <a:bodyPr>
            <a:normAutofit fontScale="90000"/>
          </a:bodyPr>
          <a:lstStyle/>
          <a:p>
            <a:pPr algn="r"/>
            <a:br>
              <a:rPr lang="en-GB" dirty="0"/>
            </a:br>
            <a:br>
              <a:rPr lang="en-GB" dirty="0"/>
            </a:br>
            <a:br>
              <a:rPr lang="en-GB" dirty="0"/>
            </a:br>
            <a:br>
              <a:rPr lang="en-GB" dirty="0"/>
            </a:br>
            <a:br>
              <a:rPr lang="en-GB" dirty="0"/>
            </a:br>
            <a:r>
              <a:rPr lang="en-GB" dirty="0"/>
              <a:t>AWS  (AMAZON WEBSERVICES)</a:t>
            </a:r>
          </a:p>
        </p:txBody>
      </p:sp>
      <p:sp>
        <p:nvSpPr>
          <p:cNvPr id="3" name="Subtitle 2">
            <a:extLst>
              <a:ext uri="{FF2B5EF4-FFF2-40B4-BE49-F238E27FC236}">
                <a16:creationId xmlns:a16="http://schemas.microsoft.com/office/drawing/2014/main" id="{C9BF0D94-F4EA-453C-BEBC-529C8DE9503F}"/>
              </a:ext>
            </a:extLst>
          </p:cNvPr>
          <p:cNvSpPr>
            <a:spLocks noGrp="1"/>
          </p:cNvSpPr>
          <p:nvPr>
            <p:ph type="subTitle" idx="1"/>
          </p:nvPr>
        </p:nvSpPr>
        <p:spPr>
          <a:xfrm>
            <a:off x="1876424" y="1360968"/>
            <a:ext cx="8791575" cy="5295014"/>
          </a:xfrm>
        </p:spPr>
        <p:txBody>
          <a:bodyPr>
            <a:normAutofit/>
          </a:bodyPr>
          <a:lstStyle/>
          <a:p>
            <a:endParaRPr lang="en-GB" cap="none" dirty="0"/>
          </a:p>
          <a:p>
            <a:endParaRPr lang="en-GB" cap="none" dirty="0"/>
          </a:p>
          <a:p>
            <a:endParaRPr lang="en-GB" cap="none" dirty="0"/>
          </a:p>
          <a:p>
            <a:endParaRPr lang="en-GB" cap="none" dirty="0"/>
          </a:p>
          <a:p>
            <a:endParaRPr lang="en-GB" cap="none" dirty="0"/>
          </a:p>
          <a:p>
            <a:r>
              <a:rPr lang="en-GB" cap="none" dirty="0"/>
              <a:t>                         </a:t>
            </a:r>
          </a:p>
          <a:p>
            <a:r>
              <a:rPr lang="en-GB" sz="2400" cap="none" dirty="0"/>
              <a:t>    Submitted By:-</a:t>
            </a:r>
          </a:p>
          <a:p>
            <a:r>
              <a:rPr lang="en-GB" sz="2400" cap="none" dirty="0"/>
              <a:t>         ABHISHEK KUMAR</a:t>
            </a:r>
          </a:p>
          <a:p>
            <a:r>
              <a:rPr lang="en-GB" sz="2400" cap="none" dirty="0"/>
              <a:t>         Roll no:-15110127 </a:t>
            </a:r>
          </a:p>
          <a:p>
            <a:r>
              <a:rPr lang="en-GB" sz="2400" cap="none" dirty="0"/>
              <a:t>          C.S.E.(2K15)                       4 MONTHS HARDWARE TRAINING</a:t>
            </a:r>
          </a:p>
          <a:p>
            <a:endParaRPr lang="en-GB" cap="none" dirty="0"/>
          </a:p>
        </p:txBody>
      </p:sp>
      <p:pic>
        <p:nvPicPr>
          <p:cNvPr id="6" name="Picture 5">
            <a:extLst>
              <a:ext uri="{FF2B5EF4-FFF2-40B4-BE49-F238E27FC236}">
                <a16:creationId xmlns:a16="http://schemas.microsoft.com/office/drawing/2014/main" id="{6731A35B-DB6E-4995-8A0C-5DE724279485}"/>
              </a:ext>
            </a:extLst>
          </p:cNvPr>
          <p:cNvPicPr>
            <a:picLocks noChangeAspect="1"/>
          </p:cNvPicPr>
          <p:nvPr/>
        </p:nvPicPr>
        <p:blipFill>
          <a:blip r:embed="rId2"/>
          <a:stretch>
            <a:fillRect/>
          </a:stretch>
        </p:blipFill>
        <p:spPr>
          <a:xfrm>
            <a:off x="2600325" y="1571626"/>
            <a:ext cx="7429500" cy="2686050"/>
          </a:xfrm>
          <a:prstGeom prst="rect">
            <a:avLst/>
          </a:prstGeom>
        </p:spPr>
      </p:pic>
    </p:spTree>
    <p:extLst>
      <p:ext uri="{BB962C8B-B14F-4D97-AF65-F5344CB8AC3E}">
        <p14:creationId xmlns:p14="http://schemas.microsoft.com/office/powerpoint/2010/main" val="3968688620"/>
      </p:ext>
    </p:extLst>
  </p:cSld>
  <p:clrMapOvr>
    <a:masterClrMapping/>
  </p:clrMapOvr>
  <mc:AlternateContent xmlns:mc="http://schemas.openxmlformats.org/markup-compatibility/2006" xmlns:p14="http://schemas.microsoft.com/office/powerpoint/2010/main">
    <mc:Choice Requires="p14">
      <p:transition spd="slow" p14:dur="2000" advTm="4362"/>
    </mc:Choice>
    <mc:Fallback xmlns="">
      <p:transition spd="slow" advTm="436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087947A-E830-4DF3-ACA5-A639F4DCB5A7}"/>
              </a:ext>
            </a:extLst>
          </p:cNvPr>
          <p:cNvSpPr>
            <a:spLocks noGrp="1"/>
          </p:cNvSpPr>
          <p:nvPr>
            <p:ph idx="1"/>
          </p:nvPr>
        </p:nvSpPr>
        <p:spPr>
          <a:xfrm>
            <a:off x="843756" y="647700"/>
            <a:ext cx="10504488" cy="5562600"/>
          </a:xfrm>
        </p:spPr>
        <p:txBody>
          <a:bodyPr/>
          <a:lstStyle/>
          <a:p>
            <a:pPr lvl="0"/>
            <a:r>
              <a:rPr lang="en-GB" dirty="0">
                <a:effectLst/>
              </a:rPr>
              <a:t>(</a:t>
            </a:r>
            <a:r>
              <a:rPr lang="en-GB" dirty="0">
                <a:solidFill>
                  <a:schemeClr val="bg1"/>
                </a:solidFill>
                <a:effectLst/>
              </a:rPr>
              <a:t>Optional) Choose Create additional tags to add tags to the volume. For each tag, provide a tag key and a tag value.</a:t>
            </a:r>
          </a:p>
          <a:p>
            <a:r>
              <a:rPr lang="en-US" dirty="0">
                <a:solidFill>
                  <a:schemeClr val="bg1"/>
                </a:solidFill>
                <a:effectLst/>
              </a:rPr>
              <a:t>Choose Create Volume</a:t>
            </a:r>
          </a:p>
          <a:p>
            <a:pPr marL="0" indent="0">
              <a:buNone/>
            </a:pPr>
            <a:r>
              <a:rPr lang="en-US" sz="3000" b="1" u="sng" dirty="0">
                <a:solidFill>
                  <a:srgbClr val="B0266E"/>
                </a:solidFill>
                <a:effectLst/>
              </a:rPr>
              <a:t>Attaching an Amazon EBS Volume to an Instance</a:t>
            </a:r>
            <a:endParaRPr lang="en-GB" sz="3000" b="1" u="sng" dirty="0">
              <a:solidFill>
                <a:srgbClr val="B0266E"/>
              </a:solidFill>
              <a:effectLst/>
            </a:endParaRPr>
          </a:p>
          <a:p>
            <a:pPr marL="0" indent="0">
              <a:buNone/>
            </a:pPr>
            <a:r>
              <a:rPr lang="en-GB" sz="2800" b="1" u="sng" dirty="0">
                <a:solidFill>
                  <a:srgbClr val="0070C0"/>
                </a:solidFill>
                <a:effectLst/>
              </a:rPr>
              <a:t>Prerequisites</a:t>
            </a:r>
            <a:endParaRPr lang="en-GB" sz="2800" b="1" dirty="0">
              <a:solidFill>
                <a:srgbClr val="0070C0"/>
              </a:solidFill>
              <a:effectLst/>
            </a:endParaRPr>
          </a:p>
          <a:p>
            <a:pPr lvl="0"/>
            <a:r>
              <a:rPr lang="en-GB" dirty="0">
                <a:solidFill>
                  <a:schemeClr val="bg1"/>
                </a:solidFill>
                <a:effectLst/>
              </a:rPr>
              <a:t>Determine how many volumes you can attach to your instance. For more information, see </a:t>
            </a:r>
            <a:r>
              <a:rPr lang="en-GB" dirty="0">
                <a:solidFill>
                  <a:schemeClr val="bg1"/>
                </a:solidFill>
                <a:effectLst/>
                <a:hlinkClick r:id="rId2">
                  <a:extLst>
                    <a:ext uri="{A12FA001-AC4F-418D-AE19-62706E023703}">
                      <ahyp:hlinkClr xmlns:ahyp="http://schemas.microsoft.com/office/drawing/2018/hyperlinkcolor" val="tx"/>
                    </a:ext>
                  </a:extLst>
                </a:hlinkClick>
              </a:rPr>
              <a:t>Instance Volume Limits</a:t>
            </a:r>
            <a:r>
              <a:rPr lang="en-GB" dirty="0">
                <a:solidFill>
                  <a:schemeClr val="bg1"/>
                </a:solidFill>
                <a:effectLst/>
              </a:rPr>
              <a:t>.</a:t>
            </a:r>
          </a:p>
          <a:p>
            <a:r>
              <a:rPr lang="en-US" dirty="0">
                <a:solidFill>
                  <a:schemeClr val="bg1"/>
                </a:solidFill>
                <a:effectLst/>
              </a:rPr>
              <a:t>If a volume is encrypted, it can only be attached to an instance that supports Amazon EBS encryption. For more information, see </a:t>
            </a:r>
            <a:r>
              <a:rPr lang="en-US" dirty="0">
                <a:solidFill>
                  <a:schemeClr val="bg1"/>
                </a:solidFill>
                <a:effectLst/>
                <a:hlinkClick r:id="rId3">
                  <a:extLst>
                    <a:ext uri="{A12FA001-AC4F-418D-AE19-62706E023703}">
                      <ahyp:hlinkClr xmlns:ahyp="http://schemas.microsoft.com/office/drawing/2018/hyperlinkcolor" val="tx"/>
                    </a:ext>
                  </a:extLst>
                </a:hlinkClick>
              </a:rPr>
              <a:t>Supported </a:t>
            </a:r>
            <a:r>
              <a:rPr lang="en-US" u="sng" dirty="0">
                <a:solidFill>
                  <a:schemeClr val="bg1"/>
                </a:solidFill>
                <a:effectLst/>
                <a:hlinkClick r:id="rId3">
                  <a:extLst>
                    <a:ext uri="{A12FA001-AC4F-418D-AE19-62706E023703}">
                      <ahyp:hlinkClr xmlns:ahyp="http://schemas.microsoft.com/office/drawing/2018/hyperlinkcolor" val="tx"/>
                    </a:ext>
                  </a:extLst>
                </a:hlinkClick>
              </a:rPr>
              <a:t>Instance Types</a:t>
            </a:r>
            <a:endParaRPr lang="en-GB" dirty="0">
              <a:solidFill>
                <a:schemeClr val="bg1"/>
              </a:solidFill>
            </a:endParaRPr>
          </a:p>
        </p:txBody>
      </p:sp>
    </p:spTree>
    <p:extLst>
      <p:ext uri="{BB962C8B-B14F-4D97-AF65-F5344CB8AC3E}">
        <p14:creationId xmlns:p14="http://schemas.microsoft.com/office/powerpoint/2010/main" val="466045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D9FA03-A140-482A-A7D0-48CFBB4239C9}"/>
              </a:ext>
            </a:extLst>
          </p:cNvPr>
          <p:cNvSpPr>
            <a:spLocks noGrp="1"/>
          </p:cNvSpPr>
          <p:nvPr>
            <p:ph idx="1"/>
          </p:nvPr>
        </p:nvSpPr>
        <p:spPr>
          <a:xfrm>
            <a:off x="856342" y="1015999"/>
            <a:ext cx="10191069" cy="4775201"/>
          </a:xfrm>
        </p:spPr>
        <p:txBody>
          <a:bodyPr>
            <a:normAutofit/>
          </a:bodyPr>
          <a:lstStyle/>
          <a:p>
            <a:pPr lvl="0"/>
            <a:r>
              <a:rPr lang="en-GB" dirty="0">
                <a:solidFill>
                  <a:schemeClr val="bg1"/>
                </a:solidFill>
                <a:effectLst/>
              </a:rPr>
              <a:t>If a volume has an AWS Marketplace product code:</a:t>
            </a:r>
          </a:p>
          <a:p>
            <a:pPr lvl="1"/>
            <a:r>
              <a:rPr lang="en-GB" sz="2400" dirty="0">
                <a:solidFill>
                  <a:schemeClr val="bg1"/>
                </a:solidFill>
                <a:effectLst/>
              </a:rPr>
              <a:t>The volume can only be attached to a stopped instance.</a:t>
            </a:r>
          </a:p>
          <a:p>
            <a:pPr lvl="1"/>
            <a:r>
              <a:rPr lang="en-GB" sz="2400" dirty="0">
                <a:solidFill>
                  <a:schemeClr val="bg1"/>
                </a:solidFill>
                <a:effectLst/>
              </a:rPr>
              <a:t>You must be subscribed to the AWS Marketplace code that is on the volume.</a:t>
            </a:r>
          </a:p>
          <a:p>
            <a:pPr lvl="1"/>
            <a:r>
              <a:rPr lang="en-GB" sz="2400" dirty="0">
                <a:solidFill>
                  <a:schemeClr val="bg1"/>
                </a:solidFill>
                <a:effectLst/>
              </a:rPr>
              <a:t>The configuration (instance type, operating system) of the instance must support that specific AWS Marketplace code. For example, you cannot take a volume from a Windows instance and attach it to a Linux instance.</a:t>
            </a:r>
          </a:p>
          <a:p>
            <a:pPr lvl="1"/>
            <a:r>
              <a:rPr lang="en-GB" sz="2400" dirty="0">
                <a:solidFill>
                  <a:schemeClr val="bg1"/>
                </a:solidFill>
                <a:effectLst/>
              </a:rPr>
              <a:t>AWS Marketplace product codes are copied from the volume to the instance.</a:t>
            </a:r>
          </a:p>
        </p:txBody>
      </p:sp>
    </p:spTree>
    <p:extLst>
      <p:ext uri="{BB962C8B-B14F-4D97-AF65-F5344CB8AC3E}">
        <p14:creationId xmlns:p14="http://schemas.microsoft.com/office/powerpoint/2010/main" val="4070396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00C9AE-36BB-47E7-8188-8F577BE407FC}"/>
              </a:ext>
            </a:extLst>
          </p:cNvPr>
          <p:cNvSpPr>
            <a:spLocks noGrp="1"/>
          </p:cNvSpPr>
          <p:nvPr>
            <p:ph idx="1"/>
          </p:nvPr>
        </p:nvSpPr>
        <p:spPr>
          <a:xfrm>
            <a:off x="514350" y="228600"/>
            <a:ext cx="10533061" cy="5562601"/>
          </a:xfrm>
        </p:spPr>
        <p:txBody>
          <a:bodyPr>
            <a:normAutofit fontScale="85000" lnSpcReduction="10000"/>
          </a:bodyPr>
          <a:lstStyle/>
          <a:p>
            <a:pPr marL="0" indent="0">
              <a:buNone/>
            </a:pPr>
            <a:r>
              <a:rPr lang="en-GB" sz="3500" b="1" u="sng" dirty="0">
                <a:solidFill>
                  <a:srgbClr val="B0266E"/>
                </a:solidFill>
                <a:effectLst/>
              </a:rPr>
              <a:t>To attach an EBS volume to an instance using the console</a:t>
            </a:r>
            <a:endParaRPr lang="en-GB" sz="3500" u="sng" dirty="0">
              <a:solidFill>
                <a:srgbClr val="B0266E"/>
              </a:solidFill>
              <a:effectLst/>
            </a:endParaRPr>
          </a:p>
          <a:p>
            <a:pPr lvl="0"/>
            <a:r>
              <a:rPr lang="en-GB" sz="2600" dirty="0">
                <a:solidFill>
                  <a:schemeClr val="bg1"/>
                </a:solidFill>
                <a:effectLst/>
              </a:rPr>
              <a:t>Open the Amazon EC2 console at </a:t>
            </a:r>
            <a:r>
              <a:rPr lang="en-GB" sz="2600" u="sng" dirty="0">
                <a:solidFill>
                  <a:schemeClr val="bg1"/>
                </a:solidFill>
                <a:effectLst/>
                <a:hlinkClick r:id="rId2">
                  <a:extLst>
                    <a:ext uri="{A12FA001-AC4F-418D-AE19-62706E023703}">
                      <ahyp:hlinkClr xmlns:ahyp="http://schemas.microsoft.com/office/drawing/2018/hyperlinkcolor" val="tx"/>
                    </a:ext>
                  </a:extLst>
                </a:hlinkClick>
              </a:rPr>
              <a:t>https://console.aws.amazon.com/ec2/</a:t>
            </a:r>
            <a:r>
              <a:rPr lang="en-GB" sz="2600" dirty="0">
                <a:solidFill>
                  <a:schemeClr val="bg1"/>
                </a:solidFill>
                <a:effectLst/>
              </a:rPr>
              <a:t>.</a:t>
            </a:r>
          </a:p>
          <a:p>
            <a:pPr lvl="0"/>
            <a:r>
              <a:rPr lang="en-GB" sz="2600" dirty="0">
                <a:solidFill>
                  <a:schemeClr val="bg1"/>
                </a:solidFill>
                <a:effectLst/>
              </a:rPr>
              <a:t>In the navigation pane, choose Elastic Block Store, Volumes.</a:t>
            </a:r>
          </a:p>
          <a:p>
            <a:pPr lvl="0"/>
            <a:r>
              <a:rPr lang="en-GB" sz="2600" dirty="0">
                <a:solidFill>
                  <a:schemeClr val="bg1"/>
                </a:solidFill>
                <a:effectLst/>
              </a:rPr>
              <a:t>Select an available volume and choose Actions, Attach Volume.</a:t>
            </a:r>
          </a:p>
          <a:p>
            <a:pPr lvl="0"/>
            <a:r>
              <a:rPr lang="en-GB" sz="2600" dirty="0">
                <a:solidFill>
                  <a:schemeClr val="bg1"/>
                </a:solidFill>
                <a:effectLst/>
              </a:rPr>
              <a:t>For Instance, start typing the name or ID of the instance. Select the instance from the list of options (only instances that are in the same Availability Zone as the volume are displayed).</a:t>
            </a:r>
          </a:p>
          <a:p>
            <a:pPr lvl="0"/>
            <a:r>
              <a:rPr lang="en-GB" sz="2600" dirty="0">
                <a:solidFill>
                  <a:schemeClr val="bg1"/>
                </a:solidFill>
                <a:effectLst/>
              </a:rPr>
              <a:t>For Device, you can keep the suggested device name, or type a different supported device name. For more information, see </a:t>
            </a:r>
            <a:r>
              <a:rPr lang="en-GB" sz="2600" u="sng" dirty="0">
                <a:solidFill>
                  <a:schemeClr val="bg1"/>
                </a:solidFill>
                <a:effectLst/>
                <a:hlinkClick r:id="rId3">
                  <a:extLst>
                    <a:ext uri="{A12FA001-AC4F-418D-AE19-62706E023703}">
                      <ahyp:hlinkClr xmlns:ahyp="http://schemas.microsoft.com/office/drawing/2018/hyperlinkcolor" val="tx"/>
                    </a:ext>
                  </a:extLst>
                </a:hlinkClick>
              </a:rPr>
              <a:t>Device Naming on Linux Instances</a:t>
            </a:r>
            <a:r>
              <a:rPr lang="en-GB" sz="2600" dirty="0">
                <a:solidFill>
                  <a:schemeClr val="bg1"/>
                </a:solidFill>
                <a:effectLst/>
              </a:rPr>
              <a:t>.</a:t>
            </a:r>
          </a:p>
          <a:p>
            <a:pPr lvl="0"/>
            <a:r>
              <a:rPr lang="en-GB" sz="2600" dirty="0">
                <a:solidFill>
                  <a:schemeClr val="bg1"/>
                </a:solidFill>
                <a:effectLst/>
              </a:rPr>
              <a:t>Choose Attach.</a:t>
            </a:r>
          </a:p>
          <a:p>
            <a:r>
              <a:rPr lang="en-US" sz="2600" dirty="0">
                <a:solidFill>
                  <a:schemeClr val="bg1"/>
                </a:solidFill>
                <a:effectLst/>
              </a:rPr>
              <a:t>Connect to your instance and mount the volume. For more information, see </a:t>
            </a:r>
            <a:r>
              <a:rPr lang="en-US" sz="2600" u="sng" dirty="0">
                <a:solidFill>
                  <a:schemeClr val="bg1"/>
                </a:solidFill>
                <a:effectLst/>
                <a:hlinkClick r:id="rId4">
                  <a:extLst>
                    <a:ext uri="{A12FA001-AC4F-418D-AE19-62706E023703}">
                      <ahyp:hlinkClr xmlns:ahyp="http://schemas.microsoft.com/office/drawing/2018/hyperlinkcolor" val="tx"/>
                    </a:ext>
                  </a:extLst>
                </a:hlinkClick>
              </a:rPr>
              <a:t>Making an Amazon EBS Volume Available for Use on Linux</a:t>
            </a:r>
            <a:endParaRPr lang="en-GB" sz="2600" dirty="0">
              <a:solidFill>
                <a:schemeClr val="bg1"/>
              </a:solidFill>
            </a:endParaRPr>
          </a:p>
        </p:txBody>
      </p:sp>
    </p:spTree>
    <p:extLst>
      <p:ext uri="{BB962C8B-B14F-4D97-AF65-F5344CB8AC3E}">
        <p14:creationId xmlns:p14="http://schemas.microsoft.com/office/powerpoint/2010/main" val="1898686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90EE9-24BD-4C09-AC65-40C45B08EA73}"/>
              </a:ext>
            </a:extLst>
          </p:cNvPr>
          <p:cNvSpPr>
            <a:spLocks noGrp="1"/>
          </p:cNvSpPr>
          <p:nvPr>
            <p:ph type="title"/>
          </p:nvPr>
        </p:nvSpPr>
        <p:spPr>
          <a:xfrm>
            <a:off x="655638" y="0"/>
            <a:ext cx="9905998" cy="1478570"/>
          </a:xfrm>
        </p:spPr>
        <p:txBody>
          <a:bodyPr>
            <a:normAutofit fontScale="90000"/>
          </a:bodyPr>
          <a:lstStyle/>
          <a:p>
            <a:r>
              <a:rPr lang="en-US" b="1" u="sng" dirty="0">
                <a:solidFill>
                  <a:srgbClr val="B0266E"/>
                </a:solidFill>
                <a:effectLst/>
              </a:rPr>
              <a:t>Detaching an Amazon EBS Volume from an Instance</a:t>
            </a:r>
            <a:br>
              <a:rPr lang="en-GB" b="1" u="sng" dirty="0">
                <a:solidFill>
                  <a:srgbClr val="B0266E"/>
                </a:solidFill>
                <a:effectLst/>
              </a:rPr>
            </a:br>
            <a:endParaRPr lang="en-GB" u="sng" dirty="0">
              <a:solidFill>
                <a:srgbClr val="B0266E"/>
              </a:solidFill>
            </a:endParaRPr>
          </a:p>
        </p:txBody>
      </p:sp>
      <p:sp>
        <p:nvSpPr>
          <p:cNvPr id="3" name="Content Placeholder 2">
            <a:extLst>
              <a:ext uri="{FF2B5EF4-FFF2-40B4-BE49-F238E27FC236}">
                <a16:creationId xmlns:a16="http://schemas.microsoft.com/office/drawing/2014/main" id="{EFF723D9-7A1B-4EBF-944B-79D9A67962C2}"/>
              </a:ext>
            </a:extLst>
          </p:cNvPr>
          <p:cNvSpPr>
            <a:spLocks noGrp="1"/>
          </p:cNvSpPr>
          <p:nvPr>
            <p:ph idx="1"/>
          </p:nvPr>
        </p:nvSpPr>
        <p:spPr>
          <a:xfrm>
            <a:off x="655638" y="1143000"/>
            <a:ext cx="10391773" cy="4648201"/>
          </a:xfrm>
        </p:spPr>
        <p:txBody>
          <a:bodyPr/>
          <a:lstStyle/>
          <a:p>
            <a:pPr marL="0" indent="0">
              <a:buNone/>
            </a:pPr>
            <a:r>
              <a:rPr lang="en-GB" sz="3000" b="1" dirty="0">
                <a:solidFill>
                  <a:srgbClr val="0070C0"/>
                </a:solidFill>
                <a:effectLst/>
              </a:rPr>
              <a:t>To detach an EBS volume using the console</a:t>
            </a:r>
          </a:p>
          <a:p>
            <a:r>
              <a:rPr lang="en-US" dirty="0">
                <a:solidFill>
                  <a:schemeClr val="bg1"/>
                </a:solidFill>
                <a:effectLst/>
              </a:rPr>
              <a:t>Use the following command to unmount the /dev/</a:t>
            </a:r>
            <a:r>
              <a:rPr lang="en-US" dirty="0" err="1">
                <a:solidFill>
                  <a:schemeClr val="bg1"/>
                </a:solidFill>
                <a:effectLst/>
              </a:rPr>
              <a:t>sdh</a:t>
            </a:r>
            <a:r>
              <a:rPr lang="en-US" dirty="0">
                <a:solidFill>
                  <a:schemeClr val="bg1"/>
                </a:solidFill>
                <a:effectLst/>
              </a:rPr>
              <a:t> device.</a:t>
            </a:r>
          </a:p>
          <a:p>
            <a:r>
              <a:rPr lang="en-US" sz="3000" dirty="0">
                <a:solidFill>
                  <a:schemeClr val="bg1"/>
                </a:solidFill>
                <a:effectLst/>
              </a:rPr>
              <a:t>    ec2-user unmount –d /dev/</a:t>
            </a:r>
            <a:r>
              <a:rPr lang="en-US" sz="3000" dirty="0" err="1">
                <a:solidFill>
                  <a:schemeClr val="bg1"/>
                </a:solidFill>
                <a:effectLst/>
              </a:rPr>
              <a:t>sdh</a:t>
            </a:r>
            <a:endParaRPr lang="en-US" sz="3000" dirty="0">
              <a:solidFill>
                <a:schemeClr val="bg1"/>
              </a:solidFill>
              <a:effectLst/>
            </a:endParaRPr>
          </a:p>
          <a:p>
            <a:pPr lvl="0"/>
            <a:r>
              <a:rPr lang="en-GB" dirty="0">
                <a:solidFill>
                  <a:schemeClr val="bg1"/>
                </a:solidFill>
                <a:effectLst/>
              </a:rPr>
              <a:t>Open the Amazon EC2 console at </a:t>
            </a:r>
            <a:r>
              <a:rPr lang="en-GB" u="sng" dirty="0">
                <a:solidFill>
                  <a:schemeClr val="bg1"/>
                </a:solidFill>
                <a:effectLst/>
                <a:hlinkClick r:id="rId2">
                  <a:extLst>
                    <a:ext uri="{A12FA001-AC4F-418D-AE19-62706E023703}">
                      <ahyp:hlinkClr xmlns:ahyp="http://schemas.microsoft.com/office/drawing/2018/hyperlinkcolor" val="tx"/>
                    </a:ext>
                  </a:extLst>
                </a:hlinkClick>
              </a:rPr>
              <a:t>https://console.aws.amazon.com/ec2/</a:t>
            </a:r>
            <a:r>
              <a:rPr lang="en-GB" dirty="0">
                <a:solidFill>
                  <a:schemeClr val="bg1"/>
                </a:solidFill>
                <a:effectLst/>
              </a:rPr>
              <a:t>.</a:t>
            </a:r>
          </a:p>
          <a:p>
            <a:pPr lvl="0"/>
            <a:r>
              <a:rPr lang="en-GB" dirty="0">
                <a:solidFill>
                  <a:schemeClr val="bg1"/>
                </a:solidFill>
                <a:effectLst/>
              </a:rPr>
              <a:t>In the navigation pane, choose </a:t>
            </a:r>
            <a:r>
              <a:rPr lang="en-GB" b="1" dirty="0">
                <a:solidFill>
                  <a:schemeClr val="bg1"/>
                </a:solidFill>
                <a:effectLst/>
              </a:rPr>
              <a:t>Volumes</a:t>
            </a:r>
            <a:r>
              <a:rPr lang="en-GB" dirty="0">
                <a:solidFill>
                  <a:schemeClr val="bg1"/>
                </a:solidFill>
                <a:effectLst/>
              </a:rPr>
              <a:t>.</a:t>
            </a:r>
          </a:p>
          <a:p>
            <a:pPr lvl="0"/>
            <a:r>
              <a:rPr lang="en-GB" dirty="0">
                <a:solidFill>
                  <a:schemeClr val="bg1"/>
                </a:solidFill>
                <a:effectLst/>
              </a:rPr>
              <a:t>Select a volume and choose </a:t>
            </a:r>
            <a:r>
              <a:rPr lang="en-GB" b="1" dirty="0">
                <a:solidFill>
                  <a:schemeClr val="bg1"/>
                </a:solidFill>
                <a:effectLst/>
              </a:rPr>
              <a:t>Actions</a:t>
            </a:r>
            <a:r>
              <a:rPr lang="en-GB" dirty="0">
                <a:solidFill>
                  <a:schemeClr val="bg1"/>
                </a:solidFill>
                <a:effectLst/>
              </a:rPr>
              <a:t>, </a:t>
            </a:r>
            <a:r>
              <a:rPr lang="en-GB" b="1" dirty="0">
                <a:solidFill>
                  <a:schemeClr val="bg1"/>
                </a:solidFill>
                <a:effectLst/>
              </a:rPr>
              <a:t>Detach Volume</a:t>
            </a:r>
            <a:r>
              <a:rPr lang="en-GB" dirty="0">
                <a:solidFill>
                  <a:schemeClr val="bg1"/>
                </a:solidFill>
                <a:effectLst/>
              </a:rPr>
              <a:t>.</a:t>
            </a:r>
          </a:p>
          <a:p>
            <a:pPr lvl="0"/>
            <a:r>
              <a:rPr lang="en-GB" dirty="0">
                <a:solidFill>
                  <a:schemeClr val="bg1"/>
                </a:solidFill>
                <a:effectLst/>
              </a:rPr>
              <a:t>In the confirmation dialog box, choose </a:t>
            </a:r>
            <a:r>
              <a:rPr lang="en-GB" b="1" dirty="0">
                <a:solidFill>
                  <a:schemeClr val="bg1"/>
                </a:solidFill>
                <a:effectLst/>
              </a:rPr>
              <a:t>Yes, Detach</a:t>
            </a:r>
            <a:endParaRPr lang="en-GB" dirty="0">
              <a:solidFill>
                <a:schemeClr val="bg1"/>
              </a:solidFill>
              <a:effectLst/>
            </a:endParaRPr>
          </a:p>
          <a:p>
            <a:endParaRPr lang="en-GB" sz="3000" dirty="0">
              <a:effectLst/>
            </a:endParaRPr>
          </a:p>
          <a:p>
            <a:endParaRPr lang="en-GB" dirty="0"/>
          </a:p>
        </p:txBody>
      </p:sp>
    </p:spTree>
    <p:extLst>
      <p:ext uri="{BB962C8B-B14F-4D97-AF65-F5344CB8AC3E}">
        <p14:creationId xmlns:p14="http://schemas.microsoft.com/office/powerpoint/2010/main" val="3528518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6F3A8-EB38-4B48-8CFB-8E145839690A}"/>
              </a:ext>
            </a:extLst>
          </p:cNvPr>
          <p:cNvSpPr>
            <a:spLocks noGrp="1"/>
          </p:cNvSpPr>
          <p:nvPr>
            <p:ph type="title"/>
          </p:nvPr>
        </p:nvSpPr>
        <p:spPr>
          <a:xfrm>
            <a:off x="712788" y="0"/>
            <a:ext cx="9905998" cy="1478570"/>
          </a:xfrm>
        </p:spPr>
        <p:txBody>
          <a:bodyPr/>
          <a:lstStyle/>
          <a:p>
            <a:r>
              <a:rPr lang="en-US" b="1" u="sng" dirty="0">
                <a:solidFill>
                  <a:srgbClr val="B0266E"/>
                </a:solidFill>
                <a:effectLst/>
              </a:rPr>
              <a:t>Deleting an Amazon EBS Volume</a:t>
            </a:r>
            <a:br>
              <a:rPr lang="en-GB" b="1" u="sng" dirty="0">
                <a:solidFill>
                  <a:srgbClr val="B0266E"/>
                </a:solidFill>
                <a:effectLst/>
              </a:rPr>
            </a:br>
            <a:endParaRPr lang="en-GB" u="sng" dirty="0">
              <a:solidFill>
                <a:srgbClr val="B0266E"/>
              </a:solidFill>
            </a:endParaRPr>
          </a:p>
        </p:txBody>
      </p:sp>
      <p:sp>
        <p:nvSpPr>
          <p:cNvPr id="3" name="Content Placeholder 2">
            <a:extLst>
              <a:ext uri="{FF2B5EF4-FFF2-40B4-BE49-F238E27FC236}">
                <a16:creationId xmlns:a16="http://schemas.microsoft.com/office/drawing/2014/main" id="{2572ECFC-4CF8-46FB-8FB2-6B11B13E67C3}"/>
              </a:ext>
            </a:extLst>
          </p:cNvPr>
          <p:cNvSpPr>
            <a:spLocks noGrp="1"/>
          </p:cNvSpPr>
          <p:nvPr>
            <p:ph idx="1"/>
          </p:nvPr>
        </p:nvSpPr>
        <p:spPr>
          <a:xfrm>
            <a:off x="712788" y="1028700"/>
            <a:ext cx="10334623" cy="4762501"/>
          </a:xfrm>
        </p:spPr>
        <p:txBody>
          <a:bodyPr>
            <a:normAutofit/>
          </a:bodyPr>
          <a:lstStyle/>
          <a:p>
            <a:pPr marL="0" indent="0">
              <a:buNone/>
            </a:pPr>
            <a:r>
              <a:rPr lang="en-GB" sz="3000" b="1" dirty="0">
                <a:solidFill>
                  <a:srgbClr val="0070C0"/>
                </a:solidFill>
                <a:effectLst/>
              </a:rPr>
              <a:t>To delete an EBS volume using the console</a:t>
            </a:r>
          </a:p>
          <a:p>
            <a:pPr lvl="0"/>
            <a:r>
              <a:rPr lang="en-GB" dirty="0">
                <a:solidFill>
                  <a:schemeClr val="bg1"/>
                </a:solidFill>
                <a:effectLst/>
              </a:rPr>
              <a:t>Open the Amazon EC2 console at </a:t>
            </a:r>
            <a:r>
              <a:rPr lang="en-GB" u="sng" dirty="0">
                <a:solidFill>
                  <a:schemeClr val="bg1"/>
                </a:solidFill>
                <a:effectLst/>
                <a:hlinkClick r:id="rId2">
                  <a:extLst>
                    <a:ext uri="{A12FA001-AC4F-418D-AE19-62706E023703}">
                      <ahyp:hlinkClr xmlns:ahyp="http://schemas.microsoft.com/office/drawing/2018/hyperlinkcolor" val="tx"/>
                    </a:ext>
                  </a:extLst>
                </a:hlinkClick>
              </a:rPr>
              <a:t>https://console.aws.amazon.com/ec2/</a:t>
            </a:r>
            <a:r>
              <a:rPr lang="en-GB" dirty="0">
                <a:solidFill>
                  <a:schemeClr val="bg1"/>
                </a:solidFill>
                <a:effectLst/>
              </a:rPr>
              <a:t>.</a:t>
            </a:r>
          </a:p>
          <a:p>
            <a:pPr lvl="0"/>
            <a:r>
              <a:rPr lang="en-GB" dirty="0">
                <a:solidFill>
                  <a:schemeClr val="bg1"/>
                </a:solidFill>
                <a:effectLst/>
              </a:rPr>
              <a:t>In the navigation pane, choose </a:t>
            </a:r>
            <a:r>
              <a:rPr lang="en-GB" b="1" dirty="0">
                <a:solidFill>
                  <a:schemeClr val="bg1"/>
                </a:solidFill>
                <a:effectLst/>
              </a:rPr>
              <a:t>Volumes</a:t>
            </a:r>
            <a:r>
              <a:rPr lang="en-GB" dirty="0">
                <a:solidFill>
                  <a:schemeClr val="bg1"/>
                </a:solidFill>
                <a:effectLst/>
              </a:rPr>
              <a:t>.</a:t>
            </a:r>
          </a:p>
          <a:p>
            <a:pPr lvl="0"/>
            <a:r>
              <a:rPr lang="en-GB" dirty="0">
                <a:solidFill>
                  <a:schemeClr val="bg1"/>
                </a:solidFill>
                <a:effectLst/>
              </a:rPr>
              <a:t>Select a volume and choose </a:t>
            </a:r>
            <a:r>
              <a:rPr lang="en-GB" b="1" dirty="0">
                <a:solidFill>
                  <a:schemeClr val="bg1"/>
                </a:solidFill>
                <a:effectLst/>
              </a:rPr>
              <a:t>Actions</a:t>
            </a:r>
            <a:r>
              <a:rPr lang="en-GB" dirty="0">
                <a:solidFill>
                  <a:schemeClr val="bg1"/>
                </a:solidFill>
                <a:effectLst/>
              </a:rPr>
              <a:t>, </a:t>
            </a:r>
            <a:r>
              <a:rPr lang="en-GB" b="1" dirty="0">
                <a:solidFill>
                  <a:schemeClr val="bg1"/>
                </a:solidFill>
                <a:effectLst/>
              </a:rPr>
              <a:t>Delete Volume</a:t>
            </a:r>
            <a:r>
              <a:rPr lang="en-GB" dirty="0">
                <a:solidFill>
                  <a:schemeClr val="bg1"/>
                </a:solidFill>
                <a:effectLst/>
              </a:rPr>
              <a:t>.</a:t>
            </a:r>
          </a:p>
          <a:p>
            <a:pPr lvl="0"/>
            <a:r>
              <a:rPr lang="en-GB" dirty="0">
                <a:solidFill>
                  <a:schemeClr val="bg1"/>
                </a:solidFill>
                <a:effectLst/>
              </a:rPr>
              <a:t>In the confirmation dialog box, choose </a:t>
            </a:r>
            <a:r>
              <a:rPr lang="en-GB" b="1" dirty="0">
                <a:solidFill>
                  <a:schemeClr val="bg1"/>
                </a:solidFill>
                <a:effectLst/>
              </a:rPr>
              <a:t>Yes, Delete</a:t>
            </a:r>
            <a:r>
              <a:rPr lang="en-GB" dirty="0">
                <a:solidFill>
                  <a:schemeClr val="bg1"/>
                </a:solidFill>
                <a:effectLst/>
              </a:rPr>
              <a:t>.</a:t>
            </a:r>
          </a:p>
          <a:p>
            <a:endParaRPr lang="en-GB" sz="3000" dirty="0">
              <a:effectLst/>
            </a:endParaRPr>
          </a:p>
        </p:txBody>
      </p:sp>
    </p:spTree>
    <p:extLst>
      <p:ext uri="{BB962C8B-B14F-4D97-AF65-F5344CB8AC3E}">
        <p14:creationId xmlns:p14="http://schemas.microsoft.com/office/powerpoint/2010/main" val="4232185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C01573-A483-47D4-B465-03CD8417C727}"/>
              </a:ext>
            </a:extLst>
          </p:cNvPr>
          <p:cNvSpPr>
            <a:spLocks noGrp="1"/>
          </p:cNvSpPr>
          <p:nvPr>
            <p:ph idx="1"/>
          </p:nvPr>
        </p:nvSpPr>
        <p:spPr>
          <a:xfrm>
            <a:off x="1226127" y="1579418"/>
            <a:ext cx="9821284" cy="4211783"/>
          </a:xfrm>
        </p:spPr>
        <p:txBody>
          <a:bodyPr/>
          <a:lstStyle/>
          <a:p>
            <a:pPr marL="0" indent="0">
              <a:buNone/>
            </a:pPr>
            <a:r>
              <a:rPr lang="en-GB" sz="9600" b="1" dirty="0"/>
              <a:t>       </a:t>
            </a:r>
            <a:r>
              <a:rPr lang="en-GB" sz="9600" b="1" dirty="0">
                <a:solidFill>
                  <a:srgbClr val="0070C0"/>
                </a:solidFill>
              </a:rPr>
              <a:t>Thanks</a:t>
            </a:r>
            <a:endParaRPr lang="en-GB" dirty="0">
              <a:solidFill>
                <a:srgbClr val="0070C0"/>
              </a:solidFill>
            </a:endParaRPr>
          </a:p>
        </p:txBody>
      </p:sp>
    </p:spTree>
    <p:extLst>
      <p:ext uri="{BB962C8B-B14F-4D97-AF65-F5344CB8AC3E}">
        <p14:creationId xmlns:p14="http://schemas.microsoft.com/office/powerpoint/2010/main" val="2328517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6086A7-A808-43BE-92BA-09D31A803A81}"/>
              </a:ext>
            </a:extLst>
          </p:cNvPr>
          <p:cNvSpPr>
            <a:spLocks noGrp="1"/>
          </p:cNvSpPr>
          <p:nvPr>
            <p:ph idx="1"/>
          </p:nvPr>
        </p:nvSpPr>
        <p:spPr>
          <a:xfrm>
            <a:off x="828675" y="285750"/>
            <a:ext cx="10658475" cy="5886450"/>
          </a:xfrm>
        </p:spPr>
        <p:txBody>
          <a:bodyPr>
            <a:normAutofit fontScale="92500" lnSpcReduction="20000"/>
          </a:bodyPr>
          <a:lstStyle/>
          <a:p>
            <a:pPr marL="0" indent="0">
              <a:buNone/>
            </a:pPr>
            <a:r>
              <a:rPr lang="en-GB" sz="4000" dirty="0">
                <a:solidFill>
                  <a:srgbClr val="FF0000"/>
                </a:solidFill>
              </a:rPr>
              <a:t> </a:t>
            </a:r>
            <a:r>
              <a:rPr lang="en-GB" sz="4000" dirty="0">
                <a:solidFill>
                  <a:srgbClr val="0070C0"/>
                </a:solidFill>
              </a:rPr>
              <a:t>OVERVIEW</a:t>
            </a:r>
          </a:p>
          <a:p>
            <a:pPr marL="0" indent="0">
              <a:buNone/>
            </a:pPr>
            <a:r>
              <a:rPr lang="en-GB" sz="4000" dirty="0">
                <a:solidFill>
                  <a:srgbClr val="7030A0"/>
                </a:solidFill>
              </a:rPr>
              <a:t>AWS</a:t>
            </a:r>
          </a:p>
          <a:p>
            <a:pPr marL="0" indent="0">
              <a:buNone/>
            </a:pPr>
            <a:r>
              <a:rPr lang="en-GB" sz="4000" dirty="0">
                <a:solidFill>
                  <a:schemeClr val="bg1"/>
                </a:solidFill>
              </a:rPr>
              <a:t>Types of site : Subsidiary</a:t>
            </a:r>
          </a:p>
          <a:p>
            <a:pPr marL="0" indent="0">
              <a:buNone/>
            </a:pPr>
            <a:r>
              <a:rPr lang="en-GB" sz="4000" dirty="0">
                <a:solidFill>
                  <a:schemeClr val="bg1"/>
                </a:solidFill>
              </a:rPr>
              <a:t>Key people : Andy </a:t>
            </a:r>
            <a:r>
              <a:rPr lang="en-GB" sz="4000" dirty="0" err="1">
                <a:solidFill>
                  <a:schemeClr val="bg1"/>
                </a:solidFill>
              </a:rPr>
              <a:t>Jassy</a:t>
            </a:r>
            <a:r>
              <a:rPr lang="en-GB" sz="4000" dirty="0">
                <a:solidFill>
                  <a:schemeClr val="bg1"/>
                </a:solidFill>
              </a:rPr>
              <a:t> (CEO)</a:t>
            </a:r>
          </a:p>
          <a:p>
            <a:pPr marL="0" indent="0">
              <a:buNone/>
            </a:pPr>
            <a:r>
              <a:rPr lang="en-GB" sz="4000" dirty="0">
                <a:solidFill>
                  <a:schemeClr val="bg1"/>
                </a:solidFill>
              </a:rPr>
              <a:t>Industry : Web services, cloud computing</a:t>
            </a:r>
          </a:p>
          <a:p>
            <a:pPr marL="0" indent="0">
              <a:buNone/>
            </a:pPr>
            <a:r>
              <a:rPr lang="en-GB" sz="4000" dirty="0">
                <a:solidFill>
                  <a:schemeClr val="bg1"/>
                </a:solidFill>
              </a:rPr>
              <a:t>Subsidiaries Annapurna Labs AWS Elemental</a:t>
            </a:r>
          </a:p>
          <a:p>
            <a:pPr marL="0" indent="0">
              <a:buNone/>
            </a:pPr>
            <a:r>
              <a:rPr lang="en-GB" sz="4000" dirty="0">
                <a:solidFill>
                  <a:schemeClr val="bg1"/>
                </a:solidFill>
              </a:rPr>
              <a:t>Website </a:t>
            </a:r>
            <a:r>
              <a:rPr lang="en-GB" sz="4000" dirty="0" err="1">
                <a:solidFill>
                  <a:schemeClr val="bg1"/>
                </a:solidFill>
              </a:rPr>
              <a:t>aws.amazon,com</a:t>
            </a:r>
            <a:endParaRPr lang="en-GB" sz="4000" dirty="0">
              <a:solidFill>
                <a:schemeClr val="bg1"/>
              </a:solidFill>
            </a:endParaRPr>
          </a:p>
          <a:p>
            <a:pPr marL="0" indent="0">
              <a:buNone/>
            </a:pPr>
            <a:r>
              <a:rPr lang="en-GB" sz="4000" dirty="0">
                <a:solidFill>
                  <a:schemeClr val="bg1"/>
                </a:solidFill>
              </a:rPr>
              <a:t>Launched March 2006: 12 years ago</a:t>
            </a:r>
          </a:p>
        </p:txBody>
      </p:sp>
    </p:spTree>
    <p:extLst>
      <p:ext uri="{BB962C8B-B14F-4D97-AF65-F5344CB8AC3E}">
        <p14:creationId xmlns:p14="http://schemas.microsoft.com/office/powerpoint/2010/main" val="656764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B77B-6FD0-4EC4-8562-1E8A7CC83D84}"/>
              </a:ext>
            </a:extLst>
          </p:cNvPr>
          <p:cNvSpPr>
            <a:spLocks noGrp="1"/>
          </p:cNvSpPr>
          <p:nvPr>
            <p:ph type="title"/>
          </p:nvPr>
        </p:nvSpPr>
        <p:spPr/>
        <p:txBody>
          <a:bodyPr/>
          <a:lstStyle/>
          <a:p>
            <a:r>
              <a:rPr lang="en-GB" b="1" u="sng" dirty="0">
                <a:solidFill>
                  <a:srgbClr val="FF0000"/>
                </a:solidFill>
              </a:rPr>
              <a:t>Amazon Elastic block store (amazon </a:t>
            </a:r>
            <a:r>
              <a:rPr lang="en-GB" b="1" u="sng" dirty="0" err="1">
                <a:solidFill>
                  <a:srgbClr val="FF0000"/>
                </a:solidFill>
              </a:rPr>
              <a:t>ebs</a:t>
            </a:r>
            <a:r>
              <a:rPr lang="en-GB" b="1" u="sng" dirty="0">
                <a:solidFill>
                  <a:srgbClr val="FF0000"/>
                </a:solidFill>
              </a:rPr>
              <a:t>)</a:t>
            </a:r>
          </a:p>
        </p:txBody>
      </p:sp>
      <p:sp>
        <p:nvSpPr>
          <p:cNvPr id="3" name="Content Placeholder 2">
            <a:extLst>
              <a:ext uri="{FF2B5EF4-FFF2-40B4-BE49-F238E27FC236}">
                <a16:creationId xmlns:a16="http://schemas.microsoft.com/office/drawing/2014/main" id="{E222762F-68F5-49B5-9110-1A94C1028A9D}"/>
              </a:ext>
            </a:extLst>
          </p:cNvPr>
          <p:cNvSpPr>
            <a:spLocks noGrp="1"/>
          </p:cNvSpPr>
          <p:nvPr>
            <p:ph idx="1"/>
          </p:nvPr>
        </p:nvSpPr>
        <p:spPr/>
        <p:txBody>
          <a:bodyPr>
            <a:normAutofit lnSpcReduction="10000"/>
          </a:bodyPr>
          <a:lstStyle/>
          <a:p>
            <a:pPr algn="just"/>
            <a:r>
              <a:rPr lang="en-GB" dirty="0">
                <a:solidFill>
                  <a:schemeClr val="bg1"/>
                </a:solidFill>
                <a:effectLst/>
              </a:rPr>
              <a:t>Amazon Elastic Block Store (Amazon EBS) provides block level storage volumes for use with EC2 instances. EBS volumes are highly available and reliable storage volumes that can be attached to any running instance that is in the same Availability Zone. EBS volumes that are attached to an EC2 instance are exposed as storage volumes that persist independently from the life of the instance. With Amazon EBS, you pay only for what you use. For more information about Amazon EBS pricing, see the Projecting Costs section of the </a:t>
            </a:r>
            <a:r>
              <a:rPr lang="en-GB" u="sng" dirty="0">
                <a:solidFill>
                  <a:schemeClr val="bg1"/>
                </a:solidFill>
                <a:effectLst/>
                <a:hlinkClick r:id="rId2">
                  <a:extLst>
                    <a:ext uri="{A12FA001-AC4F-418D-AE19-62706E023703}">
                      <ahyp:hlinkClr xmlns:ahyp="http://schemas.microsoft.com/office/drawing/2018/hyperlinkcolor" val="tx"/>
                    </a:ext>
                  </a:extLst>
                </a:hlinkClick>
              </a:rPr>
              <a:t>Amazon Elastic Block Store page</a:t>
            </a:r>
            <a:r>
              <a:rPr lang="en-GB" dirty="0">
                <a:solidFill>
                  <a:schemeClr val="bg1"/>
                </a:solidFill>
                <a:effectLst/>
              </a:rPr>
              <a:t>.</a:t>
            </a:r>
          </a:p>
          <a:p>
            <a:endParaRPr lang="en-GB" dirty="0"/>
          </a:p>
        </p:txBody>
      </p:sp>
    </p:spTree>
    <p:extLst>
      <p:ext uri="{BB962C8B-B14F-4D97-AF65-F5344CB8AC3E}">
        <p14:creationId xmlns:p14="http://schemas.microsoft.com/office/powerpoint/2010/main" val="2052008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BCDFC-F5D8-4F62-8D5C-AF4AEA5C0A63}"/>
              </a:ext>
            </a:extLst>
          </p:cNvPr>
          <p:cNvSpPr>
            <a:spLocks noGrp="1"/>
          </p:cNvSpPr>
          <p:nvPr>
            <p:ph type="title"/>
          </p:nvPr>
        </p:nvSpPr>
        <p:spPr>
          <a:xfrm>
            <a:off x="1141413" y="200025"/>
            <a:ext cx="9905998" cy="1114425"/>
          </a:xfrm>
        </p:spPr>
        <p:txBody>
          <a:bodyPr/>
          <a:lstStyle/>
          <a:p>
            <a:r>
              <a:rPr lang="en-GB" b="1" u="sng" dirty="0">
                <a:solidFill>
                  <a:srgbClr val="B0266E"/>
                </a:solidFill>
              </a:rPr>
              <a:t>Features of amazon </a:t>
            </a:r>
            <a:r>
              <a:rPr lang="en-GB" b="1" u="sng" dirty="0" err="1">
                <a:solidFill>
                  <a:srgbClr val="B0266E"/>
                </a:solidFill>
              </a:rPr>
              <a:t>ebs</a:t>
            </a:r>
            <a:endParaRPr lang="en-GB" b="1" u="sng" dirty="0">
              <a:solidFill>
                <a:srgbClr val="B0266E"/>
              </a:solidFill>
            </a:endParaRPr>
          </a:p>
        </p:txBody>
      </p:sp>
      <p:sp>
        <p:nvSpPr>
          <p:cNvPr id="3" name="Content Placeholder 2">
            <a:extLst>
              <a:ext uri="{FF2B5EF4-FFF2-40B4-BE49-F238E27FC236}">
                <a16:creationId xmlns:a16="http://schemas.microsoft.com/office/drawing/2014/main" id="{29B14099-4620-486D-A221-0D5D312944D5}"/>
              </a:ext>
            </a:extLst>
          </p:cNvPr>
          <p:cNvSpPr>
            <a:spLocks noGrp="1"/>
          </p:cNvSpPr>
          <p:nvPr>
            <p:ph idx="1"/>
          </p:nvPr>
        </p:nvSpPr>
        <p:spPr>
          <a:xfrm>
            <a:off x="1141413" y="1028700"/>
            <a:ext cx="9905998" cy="4762501"/>
          </a:xfrm>
        </p:spPr>
        <p:txBody>
          <a:bodyPr>
            <a:normAutofit fontScale="92500" lnSpcReduction="20000"/>
          </a:bodyPr>
          <a:lstStyle/>
          <a:p>
            <a:r>
              <a:rPr lang="en-GB" sz="2600" dirty="0">
                <a:solidFill>
                  <a:schemeClr val="bg1"/>
                </a:solidFill>
                <a:effectLst/>
              </a:rPr>
              <a:t>You can use encrypted EBS volumes to meet a wide range of data-at-rest encryption requirements for regulated/audited data and applications. For more information, see </a:t>
            </a:r>
            <a:r>
              <a:rPr lang="en-GB" sz="2600" u="sng" dirty="0">
                <a:solidFill>
                  <a:schemeClr val="bg1"/>
                </a:solidFill>
                <a:effectLst/>
                <a:hlinkClick r:id="rId2">
                  <a:extLst>
                    <a:ext uri="{A12FA001-AC4F-418D-AE19-62706E023703}">
                      <ahyp:hlinkClr xmlns:ahyp="http://schemas.microsoft.com/office/drawing/2018/hyperlinkcolor" val="tx"/>
                    </a:ext>
                  </a:extLst>
                </a:hlinkClick>
              </a:rPr>
              <a:t>Amazon EBS Encryption</a:t>
            </a:r>
            <a:r>
              <a:rPr lang="en-GB" sz="2600" dirty="0">
                <a:solidFill>
                  <a:schemeClr val="bg1"/>
                </a:solidFill>
                <a:effectLst/>
              </a:rPr>
              <a:t>.</a:t>
            </a:r>
          </a:p>
          <a:p>
            <a:r>
              <a:rPr lang="en-GB" sz="2600" dirty="0">
                <a:solidFill>
                  <a:schemeClr val="bg1"/>
                </a:solidFill>
                <a:effectLst/>
              </a:rPr>
              <a:t>A large repository of public data set snapshots can be restored to EBS volumes and seamlessly integrated into AWS cloud-based applications. For more information, see </a:t>
            </a:r>
            <a:r>
              <a:rPr lang="en-GB" sz="2600" u="sng" dirty="0">
                <a:solidFill>
                  <a:schemeClr val="bg1"/>
                </a:solidFill>
                <a:effectLst/>
                <a:hlinkClick r:id="rId3">
                  <a:extLst>
                    <a:ext uri="{A12FA001-AC4F-418D-AE19-62706E023703}">
                      <ahyp:hlinkClr xmlns:ahyp="http://schemas.microsoft.com/office/drawing/2018/hyperlinkcolor" val="tx"/>
                    </a:ext>
                  </a:extLst>
                </a:hlinkClick>
              </a:rPr>
              <a:t>Using Public Data Sets</a:t>
            </a:r>
            <a:r>
              <a:rPr lang="en-GB" sz="2600" dirty="0">
                <a:solidFill>
                  <a:schemeClr val="bg1"/>
                </a:solidFill>
                <a:effectLst/>
              </a:rPr>
              <a:t>.</a:t>
            </a:r>
          </a:p>
          <a:p>
            <a:r>
              <a:rPr lang="en-GB" sz="2600" dirty="0">
                <a:solidFill>
                  <a:schemeClr val="bg1"/>
                </a:solidFill>
                <a:effectLst/>
              </a:rPr>
              <a:t>You can create point-in-time snapshots of EBS volumes, which are persisted to Amazon S3. Snapshots protect data for long-term durability, and they can be used as the starting point for new EBS volumes. The same snapshot can be used to instantiate as many volumes as you wish. These snapshots can be copied across AWS regions. For more information, see </a:t>
            </a:r>
            <a:r>
              <a:rPr lang="en-GB" sz="2600" u="sng" dirty="0">
                <a:solidFill>
                  <a:schemeClr val="bg1"/>
                </a:solidFill>
                <a:effectLst/>
                <a:hlinkClick r:id="rId4">
                  <a:extLst>
                    <a:ext uri="{A12FA001-AC4F-418D-AE19-62706E023703}">
                      <ahyp:hlinkClr xmlns:ahyp="http://schemas.microsoft.com/office/drawing/2018/hyperlinkcolor" val="tx"/>
                    </a:ext>
                  </a:extLst>
                </a:hlinkClick>
              </a:rPr>
              <a:t>Amazon EBS Snapshots</a:t>
            </a:r>
            <a:r>
              <a:rPr lang="en-GB" sz="2600" dirty="0">
                <a:solidFill>
                  <a:schemeClr val="bg1"/>
                </a:solidFill>
                <a:effectLst/>
              </a:rPr>
              <a:t>.</a:t>
            </a:r>
          </a:p>
          <a:p>
            <a:endParaRPr lang="en-GB" sz="2600" dirty="0">
              <a:solidFill>
                <a:schemeClr val="bg1"/>
              </a:solidFill>
              <a:effectLst/>
            </a:endParaRPr>
          </a:p>
          <a:p>
            <a:endParaRPr lang="en-GB" dirty="0"/>
          </a:p>
        </p:txBody>
      </p:sp>
    </p:spTree>
    <p:extLst>
      <p:ext uri="{BB962C8B-B14F-4D97-AF65-F5344CB8AC3E}">
        <p14:creationId xmlns:p14="http://schemas.microsoft.com/office/powerpoint/2010/main" val="3586608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0470D2-1992-4A9B-B014-162BC9EFD325}"/>
              </a:ext>
            </a:extLst>
          </p:cNvPr>
          <p:cNvSpPr>
            <a:spLocks noGrp="1"/>
          </p:cNvSpPr>
          <p:nvPr>
            <p:ph idx="1"/>
          </p:nvPr>
        </p:nvSpPr>
        <p:spPr>
          <a:xfrm>
            <a:off x="600076" y="257175"/>
            <a:ext cx="10447336" cy="5534026"/>
          </a:xfrm>
        </p:spPr>
        <p:txBody>
          <a:bodyPr/>
          <a:lstStyle/>
          <a:p>
            <a:r>
              <a:rPr lang="en-GB" dirty="0">
                <a:solidFill>
                  <a:schemeClr val="bg1"/>
                </a:solidFill>
                <a:effectLst/>
              </a:rPr>
              <a:t>EBS volumes behave like raw, unformatted block devices. You can create a file system on top of these volumes, or use them in any other way you would use a block device (like a hard drive). For more information on creating file systems and mounting volumes, see </a:t>
            </a:r>
            <a:r>
              <a:rPr lang="en-GB" u="sng" dirty="0">
                <a:solidFill>
                  <a:schemeClr val="bg1"/>
                </a:solidFill>
                <a:effectLst/>
                <a:hlinkClick r:id="rId2">
                  <a:extLst>
                    <a:ext uri="{A12FA001-AC4F-418D-AE19-62706E023703}">
                      <ahyp:hlinkClr xmlns:ahyp="http://schemas.microsoft.com/office/drawing/2018/hyperlinkcolor" val="tx"/>
                    </a:ext>
                  </a:extLst>
                </a:hlinkClick>
              </a:rPr>
              <a:t>Making an Amazon EBS Volume Available for Use on Linux</a:t>
            </a:r>
            <a:r>
              <a:rPr lang="en-GB" dirty="0">
                <a:solidFill>
                  <a:schemeClr val="bg1"/>
                </a:solidFill>
                <a:effectLst/>
              </a:rPr>
              <a:t>.</a:t>
            </a:r>
          </a:p>
          <a:p>
            <a:r>
              <a:rPr lang="en-GB" dirty="0">
                <a:solidFill>
                  <a:schemeClr val="bg1"/>
                </a:solidFill>
                <a:effectLst/>
              </a:rPr>
              <a:t>Performance metrics, such as bandwidth, throughput, latency, and average queue length, are available through the AWS Management Console. These metrics, provided by Amazon CloudWatch, allow you to monitor the performance of your volumes to make sure that you are providing enough performance for your applications without paying for resources you don't need. For more information, see </a:t>
            </a:r>
            <a:r>
              <a:rPr lang="en-GB" u="sng" dirty="0">
                <a:solidFill>
                  <a:schemeClr val="bg1"/>
                </a:solidFill>
                <a:effectLst/>
                <a:hlinkClick r:id="rId3">
                  <a:extLst>
                    <a:ext uri="{A12FA001-AC4F-418D-AE19-62706E023703}">
                      <ahyp:hlinkClr xmlns:ahyp="http://schemas.microsoft.com/office/drawing/2018/hyperlinkcolor" val="tx"/>
                    </a:ext>
                  </a:extLst>
                </a:hlinkClick>
              </a:rPr>
              <a:t>Amazon EBS Volume Performance on Linux Instances</a:t>
            </a:r>
            <a:r>
              <a:rPr lang="en-GB" dirty="0">
                <a:solidFill>
                  <a:schemeClr val="bg1"/>
                </a:solidFill>
                <a:effectLst/>
              </a:rPr>
              <a:t>.</a:t>
            </a:r>
          </a:p>
          <a:p>
            <a:endParaRPr lang="en-GB" dirty="0"/>
          </a:p>
        </p:txBody>
      </p:sp>
    </p:spTree>
    <p:extLst>
      <p:ext uri="{BB962C8B-B14F-4D97-AF65-F5344CB8AC3E}">
        <p14:creationId xmlns:p14="http://schemas.microsoft.com/office/powerpoint/2010/main" val="1521653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60094-F194-4B79-B529-D72DD7D7C82B}"/>
              </a:ext>
            </a:extLst>
          </p:cNvPr>
          <p:cNvSpPr>
            <a:spLocks noGrp="1"/>
          </p:cNvSpPr>
          <p:nvPr>
            <p:ph type="title"/>
          </p:nvPr>
        </p:nvSpPr>
        <p:spPr>
          <a:xfrm>
            <a:off x="712788" y="0"/>
            <a:ext cx="9905998" cy="1478570"/>
          </a:xfrm>
        </p:spPr>
        <p:txBody>
          <a:bodyPr/>
          <a:lstStyle/>
          <a:p>
            <a:r>
              <a:rPr lang="en-GB" b="1" u="sng" dirty="0">
                <a:solidFill>
                  <a:srgbClr val="B0266E"/>
                </a:solidFill>
              </a:rPr>
              <a:t>AMAZON EBS VOLUMES</a:t>
            </a:r>
          </a:p>
        </p:txBody>
      </p:sp>
      <p:sp>
        <p:nvSpPr>
          <p:cNvPr id="3" name="Content Placeholder 2">
            <a:extLst>
              <a:ext uri="{FF2B5EF4-FFF2-40B4-BE49-F238E27FC236}">
                <a16:creationId xmlns:a16="http://schemas.microsoft.com/office/drawing/2014/main" id="{E9981918-B61A-4556-83B7-529A71B9AA16}"/>
              </a:ext>
            </a:extLst>
          </p:cNvPr>
          <p:cNvSpPr>
            <a:spLocks noGrp="1"/>
          </p:cNvSpPr>
          <p:nvPr>
            <p:ph idx="1"/>
          </p:nvPr>
        </p:nvSpPr>
        <p:spPr>
          <a:xfrm>
            <a:off x="712788" y="1171575"/>
            <a:ext cx="10334623" cy="4619626"/>
          </a:xfrm>
        </p:spPr>
        <p:txBody>
          <a:bodyPr/>
          <a:lstStyle/>
          <a:p>
            <a:pPr algn="just"/>
            <a:r>
              <a:rPr lang="en-GB" dirty="0">
                <a:solidFill>
                  <a:schemeClr val="bg1"/>
                </a:solidFill>
                <a:effectLst/>
              </a:rPr>
              <a:t>An Amazon EBS volume is a durable, block-level storage device that you can attach to a single EC2 instance. You can use EBS volumes as primary storage for data that requires frequent updates, such as the system drive for an instance or storage for a database application. You can also use them for throughput-intensive applications that perform continuous disk scans. EBS volumes persist independently from the running life of an EC2 instance.</a:t>
            </a:r>
          </a:p>
          <a:p>
            <a:pPr algn="just"/>
            <a:r>
              <a:rPr lang="en-GB" dirty="0">
                <a:solidFill>
                  <a:schemeClr val="bg1"/>
                </a:solidFill>
                <a:effectLst/>
              </a:rPr>
              <a:t>After a volume is attached to an instance, you can use it like any other physical hard drive. EBS volumes are flexible. For current-generation volumes attached to current-generation instance types, you can dynamically increase size, modify the provisioned IOPS capacity, and change volume type on live production volumes.</a:t>
            </a:r>
          </a:p>
          <a:p>
            <a:endParaRPr lang="en-GB" dirty="0"/>
          </a:p>
        </p:txBody>
      </p:sp>
    </p:spTree>
    <p:extLst>
      <p:ext uri="{BB962C8B-B14F-4D97-AF65-F5344CB8AC3E}">
        <p14:creationId xmlns:p14="http://schemas.microsoft.com/office/powerpoint/2010/main" val="1580084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A007C-4F30-4C6E-A2F2-A4531794D699}"/>
              </a:ext>
            </a:extLst>
          </p:cNvPr>
          <p:cNvSpPr>
            <a:spLocks noGrp="1"/>
          </p:cNvSpPr>
          <p:nvPr>
            <p:ph type="title"/>
          </p:nvPr>
        </p:nvSpPr>
        <p:spPr>
          <a:xfrm>
            <a:off x="712788" y="294968"/>
            <a:ext cx="9905998" cy="1183602"/>
          </a:xfrm>
        </p:spPr>
        <p:txBody>
          <a:bodyPr/>
          <a:lstStyle/>
          <a:p>
            <a:r>
              <a:rPr lang="en-US" b="1" u="sng" dirty="0">
                <a:solidFill>
                  <a:srgbClr val="B0266E"/>
                </a:solidFill>
                <a:effectLst/>
              </a:rPr>
              <a:t>Benefits of Using EBS Volumes</a:t>
            </a:r>
            <a:br>
              <a:rPr lang="en-GB" b="1" u="sng" dirty="0">
                <a:solidFill>
                  <a:srgbClr val="B0266E"/>
                </a:solidFill>
                <a:effectLst/>
              </a:rPr>
            </a:br>
            <a:endParaRPr lang="en-GB" b="1" u="sng" dirty="0">
              <a:solidFill>
                <a:srgbClr val="B0266E"/>
              </a:solidFill>
            </a:endParaRPr>
          </a:p>
        </p:txBody>
      </p:sp>
      <p:sp>
        <p:nvSpPr>
          <p:cNvPr id="3" name="Content Placeholder 2">
            <a:extLst>
              <a:ext uri="{FF2B5EF4-FFF2-40B4-BE49-F238E27FC236}">
                <a16:creationId xmlns:a16="http://schemas.microsoft.com/office/drawing/2014/main" id="{07ED7A11-81F0-469E-BD64-D1D3862E9F51}"/>
              </a:ext>
            </a:extLst>
          </p:cNvPr>
          <p:cNvSpPr>
            <a:spLocks noGrp="1"/>
          </p:cNvSpPr>
          <p:nvPr>
            <p:ph idx="1"/>
          </p:nvPr>
        </p:nvSpPr>
        <p:spPr>
          <a:xfrm>
            <a:off x="712788" y="1478570"/>
            <a:ext cx="10550523" cy="4251816"/>
          </a:xfrm>
        </p:spPr>
        <p:txBody>
          <a:bodyPr/>
          <a:lstStyle/>
          <a:p>
            <a:r>
              <a:rPr lang="en-GB" sz="3000" dirty="0">
                <a:solidFill>
                  <a:srgbClr val="0070C0"/>
                </a:solidFill>
                <a:effectLst/>
              </a:rPr>
              <a:t>Data persistence</a:t>
            </a:r>
          </a:p>
          <a:p>
            <a:r>
              <a:rPr lang="en-GB" sz="3000" dirty="0">
                <a:solidFill>
                  <a:srgbClr val="0070C0"/>
                </a:solidFill>
                <a:effectLst/>
              </a:rPr>
              <a:t>Data encryption</a:t>
            </a:r>
          </a:p>
          <a:p>
            <a:pPr lvl="0"/>
            <a:r>
              <a:rPr lang="en-GB" sz="3000" dirty="0">
                <a:solidFill>
                  <a:srgbClr val="0070C0"/>
                </a:solidFill>
                <a:effectLst/>
              </a:rPr>
              <a:t>Data availability</a:t>
            </a:r>
          </a:p>
          <a:p>
            <a:r>
              <a:rPr lang="en-GB" sz="3000" dirty="0">
                <a:solidFill>
                  <a:srgbClr val="0070C0"/>
                </a:solidFill>
                <a:effectLst/>
              </a:rPr>
              <a:t>Snapshots</a:t>
            </a:r>
          </a:p>
          <a:p>
            <a:r>
              <a:rPr lang="en-GB" sz="3000" dirty="0">
                <a:solidFill>
                  <a:srgbClr val="0070C0"/>
                </a:solidFill>
                <a:effectLst/>
              </a:rPr>
              <a:t>Flexibility</a:t>
            </a:r>
          </a:p>
          <a:p>
            <a:pPr lvl="0"/>
            <a:endParaRPr lang="en-GB" dirty="0">
              <a:effectLst/>
            </a:endParaRPr>
          </a:p>
        </p:txBody>
      </p:sp>
    </p:spTree>
    <p:extLst>
      <p:ext uri="{BB962C8B-B14F-4D97-AF65-F5344CB8AC3E}">
        <p14:creationId xmlns:p14="http://schemas.microsoft.com/office/powerpoint/2010/main" val="3165142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E80-B83C-43DB-B257-1A0CBE3E0C27}"/>
              </a:ext>
            </a:extLst>
          </p:cNvPr>
          <p:cNvSpPr>
            <a:spLocks noGrp="1"/>
          </p:cNvSpPr>
          <p:nvPr>
            <p:ph type="title"/>
          </p:nvPr>
        </p:nvSpPr>
        <p:spPr>
          <a:xfrm>
            <a:off x="741363" y="0"/>
            <a:ext cx="9905998" cy="1478570"/>
          </a:xfrm>
        </p:spPr>
        <p:txBody>
          <a:bodyPr/>
          <a:lstStyle/>
          <a:p>
            <a:r>
              <a:rPr lang="en-US" b="1" u="sng" dirty="0">
                <a:solidFill>
                  <a:srgbClr val="B0266E"/>
                </a:solidFill>
                <a:effectLst/>
              </a:rPr>
              <a:t>Creating an Amazon EBS Volume</a:t>
            </a:r>
            <a:br>
              <a:rPr lang="en-GB" b="1" u="sng" dirty="0">
                <a:solidFill>
                  <a:srgbClr val="B0266E"/>
                </a:solidFill>
                <a:effectLst/>
              </a:rPr>
            </a:br>
            <a:endParaRPr lang="en-GB" b="1" u="sng" dirty="0">
              <a:solidFill>
                <a:srgbClr val="B0266E"/>
              </a:solidFill>
            </a:endParaRPr>
          </a:p>
        </p:txBody>
      </p:sp>
      <p:sp>
        <p:nvSpPr>
          <p:cNvPr id="3" name="Content Placeholder 2">
            <a:extLst>
              <a:ext uri="{FF2B5EF4-FFF2-40B4-BE49-F238E27FC236}">
                <a16:creationId xmlns:a16="http://schemas.microsoft.com/office/drawing/2014/main" id="{15AA8D5B-EA03-4D87-8353-6EDD58C81A16}"/>
              </a:ext>
            </a:extLst>
          </p:cNvPr>
          <p:cNvSpPr>
            <a:spLocks noGrp="1"/>
          </p:cNvSpPr>
          <p:nvPr>
            <p:ph idx="1"/>
          </p:nvPr>
        </p:nvSpPr>
        <p:spPr>
          <a:xfrm>
            <a:off x="741364" y="914400"/>
            <a:ext cx="10306048" cy="4876801"/>
          </a:xfrm>
        </p:spPr>
        <p:txBody>
          <a:bodyPr>
            <a:normAutofit lnSpcReduction="10000"/>
          </a:bodyPr>
          <a:lstStyle/>
          <a:p>
            <a:r>
              <a:rPr lang="en-GB" b="1" dirty="0">
                <a:solidFill>
                  <a:srgbClr val="0070C0"/>
                </a:solidFill>
                <a:effectLst/>
              </a:rPr>
              <a:t>To create an EBS volume using the console</a:t>
            </a:r>
            <a:endParaRPr lang="en-GB" dirty="0">
              <a:solidFill>
                <a:srgbClr val="0070C0"/>
              </a:solidFill>
              <a:effectLst/>
            </a:endParaRPr>
          </a:p>
          <a:p>
            <a:pPr lvl="0"/>
            <a:r>
              <a:rPr lang="en-GB" dirty="0">
                <a:solidFill>
                  <a:schemeClr val="bg1"/>
                </a:solidFill>
                <a:effectLst/>
              </a:rPr>
              <a:t>Open the Amazon EC2 console at </a:t>
            </a:r>
            <a:r>
              <a:rPr lang="en-GB" u="sng" dirty="0">
                <a:solidFill>
                  <a:schemeClr val="bg1"/>
                </a:solidFill>
                <a:effectLst/>
                <a:hlinkClick r:id="rId2">
                  <a:extLst>
                    <a:ext uri="{A12FA001-AC4F-418D-AE19-62706E023703}">
                      <ahyp:hlinkClr xmlns:ahyp="http://schemas.microsoft.com/office/drawing/2018/hyperlinkcolor" val="tx"/>
                    </a:ext>
                  </a:extLst>
                </a:hlinkClick>
              </a:rPr>
              <a:t>https://console.aws.amazon.com/ec2/</a:t>
            </a:r>
            <a:r>
              <a:rPr lang="en-GB" dirty="0">
                <a:solidFill>
                  <a:schemeClr val="bg1"/>
                </a:solidFill>
                <a:effectLst/>
              </a:rPr>
              <a:t>.</a:t>
            </a:r>
          </a:p>
          <a:p>
            <a:pPr lvl="0"/>
            <a:r>
              <a:rPr lang="en-GB" dirty="0">
                <a:solidFill>
                  <a:schemeClr val="bg1"/>
                </a:solidFill>
                <a:effectLst/>
              </a:rPr>
              <a:t>From the navigation bar, select the region in which you would like to create your volume. This choice is important because some Amazon EC2 resources can be shared between regions, while others can't. For more information, see </a:t>
            </a:r>
            <a:r>
              <a:rPr lang="en-GB" u="sng" dirty="0">
                <a:solidFill>
                  <a:schemeClr val="bg1"/>
                </a:solidFill>
                <a:effectLst/>
                <a:hlinkClick r:id="rId3">
                  <a:extLst>
                    <a:ext uri="{A12FA001-AC4F-418D-AE19-62706E023703}">
                      <ahyp:hlinkClr xmlns:ahyp="http://schemas.microsoft.com/office/drawing/2018/hyperlinkcolor" val="tx"/>
                    </a:ext>
                  </a:extLst>
                </a:hlinkClick>
              </a:rPr>
              <a:t>Resource Locations</a:t>
            </a:r>
            <a:r>
              <a:rPr lang="en-GB" dirty="0">
                <a:solidFill>
                  <a:schemeClr val="bg1"/>
                </a:solidFill>
                <a:effectLst/>
              </a:rPr>
              <a:t>.</a:t>
            </a:r>
          </a:p>
          <a:p>
            <a:pPr lvl="0"/>
            <a:r>
              <a:rPr lang="en-GB" dirty="0">
                <a:solidFill>
                  <a:schemeClr val="bg1"/>
                </a:solidFill>
                <a:effectLst/>
              </a:rPr>
              <a:t>In the navigation pane, choose </a:t>
            </a:r>
            <a:r>
              <a:rPr lang="en-GB" b="1" dirty="0">
                <a:solidFill>
                  <a:schemeClr val="bg1"/>
                </a:solidFill>
                <a:effectLst/>
              </a:rPr>
              <a:t>ELASTIC BLOCK STORE</a:t>
            </a:r>
            <a:r>
              <a:rPr lang="en-GB" dirty="0">
                <a:solidFill>
                  <a:schemeClr val="bg1"/>
                </a:solidFill>
                <a:effectLst/>
              </a:rPr>
              <a:t>, </a:t>
            </a:r>
            <a:r>
              <a:rPr lang="en-GB" b="1" dirty="0">
                <a:solidFill>
                  <a:schemeClr val="bg1"/>
                </a:solidFill>
                <a:effectLst/>
              </a:rPr>
              <a:t>Volumes</a:t>
            </a:r>
            <a:r>
              <a:rPr lang="en-GB" dirty="0">
                <a:solidFill>
                  <a:schemeClr val="bg1"/>
                </a:solidFill>
                <a:effectLst/>
              </a:rPr>
              <a:t>.</a:t>
            </a:r>
          </a:p>
          <a:p>
            <a:pPr lvl="0"/>
            <a:r>
              <a:rPr lang="en-GB" dirty="0">
                <a:solidFill>
                  <a:schemeClr val="bg1"/>
                </a:solidFill>
                <a:effectLst/>
              </a:rPr>
              <a:t>Choose </a:t>
            </a:r>
            <a:r>
              <a:rPr lang="en-GB" b="1" dirty="0">
                <a:solidFill>
                  <a:schemeClr val="bg1"/>
                </a:solidFill>
                <a:effectLst/>
              </a:rPr>
              <a:t>Create Volume</a:t>
            </a:r>
            <a:r>
              <a:rPr lang="en-GB" dirty="0">
                <a:solidFill>
                  <a:schemeClr val="bg1"/>
                </a:solidFill>
                <a:effectLst/>
              </a:rPr>
              <a:t>.</a:t>
            </a:r>
          </a:p>
          <a:p>
            <a:pPr lvl="0"/>
            <a:r>
              <a:rPr lang="en-GB" dirty="0">
                <a:solidFill>
                  <a:schemeClr val="bg1"/>
                </a:solidFill>
                <a:effectLst/>
              </a:rPr>
              <a:t>For </a:t>
            </a:r>
            <a:r>
              <a:rPr lang="en-GB" b="1" dirty="0">
                <a:solidFill>
                  <a:schemeClr val="bg1"/>
                </a:solidFill>
                <a:effectLst/>
              </a:rPr>
              <a:t>Volume Type</a:t>
            </a:r>
            <a:r>
              <a:rPr lang="en-GB" dirty="0">
                <a:solidFill>
                  <a:schemeClr val="bg1"/>
                </a:solidFill>
                <a:effectLst/>
              </a:rPr>
              <a:t>, choose a volume type. For more information, see </a:t>
            </a:r>
            <a:r>
              <a:rPr lang="en-GB" u="sng" dirty="0">
                <a:solidFill>
                  <a:schemeClr val="bg1"/>
                </a:solidFill>
                <a:effectLst/>
                <a:hlinkClick r:id="rId4">
                  <a:extLst>
                    <a:ext uri="{A12FA001-AC4F-418D-AE19-62706E023703}">
                      <ahyp:hlinkClr xmlns:ahyp="http://schemas.microsoft.com/office/drawing/2018/hyperlinkcolor" val="tx"/>
                    </a:ext>
                  </a:extLst>
                </a:hlinkClick>
              </a:rPr>
              <a:t>Amazon EBS Volume Types</a:t>
            </a:r>
            <a:r>
              <a:rPr lang="en-GB" dirty="0">
                <a:solidFill>
                  <a:schemeClr val="bg1"/>
                </a:solidFill>
                <a:effectLst/>
              </a:rPr>
              <a:t>.</a:t>
            </a:r>
          </a:p>
        </p:txBody>
      </p:sp>
    </p:spTree>
    <p:extLst>
      <p:ext uri="{BB962C8B-B14F-4D97-AF65-F5344CB8AC3E}">
        <p14:creationId xmlns:p14="http://schemas.microsoft.com/office/powerpoint/2010/main" val="703761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39451A-C84B-45F3-83CC-E28D61D50DCC}"/>
              </a:ext>
            </a:extLst>
          </p:cNvPr>
          <p:cNvSpPr>
            <a:spLocks noGrp="1"/>
          </p:cNvSpPr>
          <p:nvPr>
            <p:ph idx="1"/>
          </p:nvPr>
        </p:nvSpPr>
        <p:spPr>
          <a:xfrm>
            <a:off x="929482" y="462730"/>
            <a:ext cx="10333036" cy="5505451"/>
          </a:xfrm>
        </p:spPr>
        <p:txBody>
          <a:bodyPr>
            <a:noAutofit/>
          </a:bodyPr>
          <a:lstStyle/>
          <a:p>
            <a:pPr lvl="0"/>
            <a:r>
              <a:rPr lang="en-GB" dirty="0">
                <a:solidFill>
                  <a:schemeClr val="bg1"/>
                </a:solidFill>
                <a:effectLst/>
              </a:rPr>
              <a:t>For </a:t>
            </a:r>
            <a:r>
              <a:rPr lang="en-GB" b="1" dirty="0">
                <a:solidFill>
                  <a:schemeClr val="bg1"/>
                </a:solidFill>
                <a:effectLst/>
              </a:rPr>
              <a:t>Size (</a:t>
            </a:r>
            <a:r>
              <a:rPr lang="en-GB" b="1" dirty="0" err="1">
                <a:solidFill>
                  <a:schemeClr val="bg1"/>
                </a:solidFill>
                <a:effectLst/>
              </a:rPr>
              <a:t>GiB</a:t>
            </a:r>
            <a:r>
              <a:rPr lang="en-GB" b="1" dirty="0">
                <a:solidFill>
                  <a:schemeClr val="bg1"/>
                </a:solidFill>
                <a:effectLst/>
              </a:rPr>
              <a:t>)</a:t>
            </a:r>
            <a:r>
              <a:rPr lang="en-GB" dirty="0">
                <a:solidFill>
                  <a:schemeClr val="bg1"/>
                </a:solidFill>
                <a:effectLst/>
              </a:rPr>
              <a:t>, type the size of the volume.</a:t>
            </a:r>
          </a:p>
          <a:p>
            <a:pPr lvl="0"/>
            <a:r>
              <a:rPr lang="en-GB" dirty="0">
                <a:solidFill>
                  <a:schemeClr val="bg1"/>
                </a:solidFill>
                <a:effectLst/>
              </a:rPr>
              <a:t>With a Provisioned IOPS SSD volume, for </a:t>
            </a:r>
            <a:r>
              <a:rPr lang="en-GB" b="1" dirty="0">
                <a:solidFill>
                  <a:schemeClr val="bg1"/>
                </a:solidFill>
                <a:effectLst/>
              </a:rPr>
              <a:t>IOPS</a:t>
            </a:r>
            <a:r>
              <a:rPr lang="en-GB" dirty="0">
                <a:solidFill>
                  <a:schemeClr val="bg1"/>
                </a:solidFill>
                <a:effectLst/>
              </a:rPr>
              <a:t>, type the maximum number of input/output operations per second (IOPS) that the volume should support.</a:t>
            </a:r>
          </a:p>
          <a:p>
            <a:pPr lvl="0"/>
            <a:r>
              <a:rPr lang="en-GB" dirty="0">
                <a:solidFill>
                  <a:schemeClr val="bg1"/>
                </a:solidFill>
                <a:effectLst/>
              </a:rPr>
              <a:t>For </a:t>
            </a:r>
            <a:r>
              <a:rPr lang="en-GB" b="1" dirty="0">
                <a:solidFill>
                  <a:schemeClr val="bg1"/>
                </a:solidFill>
                <a:effectLst/>
              </a:rPr>
              <a:t>Availability Zone</a:t>
            </a:r>
            <a:r>
              <a:rPr lang="en-GB" dirty="0">
                <a:solidFill>
                  <a:schemeClr val="bg1"/>
                </a:solidFill>
                <a:effectLst/>
              </a:rPr>
              <a:t>, choose the Availability Zone in which to create the volume. EBS volumes can only be attached to EC2 instances within the same Availability Zone.</a:t>
            </a:r>
          </a:p>
          <a:p>
            <a:pPr lvl="0"/>
            <a:r>
              <a:rPr lang="en-GB" dirty="0">
                <a:solidFill>
                  <a:schemeClr val="bg1"/>
                </a:solidFill>
                <a:effectLst/>
              </a:rPr>
              <a:t>(Optional) To create an encrypted volume, select the </a:t>
            </a:r>
            <a:r>
              <a:rPr lang="en-GB" b="1" dirty="0">
                <a:solidFill>
                  <a:schemeClr val="bg1"/>
                </a:solidFill>
                <a:effectLst/>
              </a:rPr>
              <a:t>Encrypted</a:t>
            </a:r>
            <a:r>
              <a:rPr lang="en-GB" dirty="0">
                <a:solidFill>
                  <a:schemeClr val="bg1"/>
                </a:solidFill>
                <a:effectLst/>
              </a:rPr>
              <a:t> box and choose the master key you want to use when encrypting the volume. You can choose the default master key for your account, or you can choose any customer master key (CMK) that you have previously created using the AWS Key Management Service. Available keys are visible in the </a:t>
            </a:r>
            <a:r>
              <a:rPr lang="en-GB" b="1" dirty="0">
                <a:solidFill>
                  <a:schemeClr val="bg1"/>
                </a:solidFill>
                <a:effectLst/>
              </a:rPr>
              <a:t>Master Key</a:t>
            </a:r>
            <a:r>
              <a:rPr lang="en-GB" dirty="0">
                <a:solidFill>
                  <a:schemeClr val="bg1"/>
                </a:solidFill>
                <a:effectLst/>
              </a:rPr>
              <a:t> menu, or you can paste the full ARN of any key that you have access to. For more information, see the </a:t>
            </a:r>
            <a:r>
              <a:rPr lang="en-GB" u="sng" dirty="0">
                <a:solidFill>
                  <a:schemeClr val="bg1"/>
                </a:solidFill>
                <a:effectLst/>
                <a:hlinkClick r:id="rId2">
                  <a:extLst>
                    <a:ext uri="{A12FA001-AC4F-418D-AE19-62706E023703}">
                      <ahyp:hlinkClr xmlns:ahyp="http://schemas.microsoft.com/office/drawing/2018/hyperlinkcolor" val="tx"/>
                    </a:ext>
                  </a:extLst>
                </a:hlinkClick>
              </a:rPr>
              <a:t>AWS Key Management Service Developer Guide</a:t>
            </a:r>
            <a:r>
              <a:rPr lang="en-GB" dirty="0">
                <a:solidFill>
                  <a:schemeClr val="bg1"/>
                </a:solidFill>
                <a:effectLst/>
              </a:rPr>
              <a:t>.</a:t>
            </a:r>
          </a:p>
        </p:txBody>
      </p:sp>
    </p:spTree>
    <p:extLst>
      <p:ext uri="{BB962C8B-B14F-4D97-AF65-F5344CB8AC3E}">
        <p14:creationId xmlns:p14="http://schemas.microsoft.com/office/powerpoint/2010/main" val="3364576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492</TotalTime>
  <Words>599</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Tw Cen MT</vt:lpstr>
      <vt:lpstr>Circuit</vt:lpstr>
      <vt:lpstr>     AWS  (AMAZON WEBSERVICES)</vt:lpstr>
      <vt:lpstr>PowerPoint Presentation</vt:lpstr>
      <vt:lpstr>Amazon Elastic block store (amazon ebs)</vt:lpstr>
      <vt:lpstr>Features of amazon ebs</vt:lpstr>
      <vt:lpstr>PowerPoint Presentation</vt:lpstr>
      <vt:lpstr>AMAZON EBS VOLUMES</vt:lpstr>
      <vt:lpstr>Benefits of Using EBS Volumes </vt:lpstr>
      <vt:lpstr>Creating an Amazon EBS Volume </vt:lpstr>
      <vt:lpstr>PowerPoint Presentation</vt:lpstr>
      <vt:lpstr>PowerPoint Presentation</vt:lpstr>
      <vt:lpstr>PowerPoint Presentation</vt:lpstr>
      <vt:lpstr>PowerPoint Presentation</vt:lpstr>
      <vt:lpstr>Detaching an Amazon EBS Volume from an Instance </vt:lpstr>
      <vt:lpstr>Deleting an Amazon EBS Volume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ccna (cisco certified network associate)</dc:title>
  <dc:creator>abhishek kumar</dc:creator>
  <cp:lastModifiedBy>abhishek kumar</cp:lastModifiedBy>
  <cp:revision>54</cp:revision>
  <dcterms:created xsi:type="dcterms:W3CDTF">2017-11-13T19:42:05Z</dcterms:created>
  <dcterms:modified xsi:type="dcterms:W3CDTF">2019-01-01T12:11:54Z</dcterms:modified>
</cp:coreProperties>
</file>