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71" r:id="rId13"/>
    <p:sldId id="276" r:id="rId14"/>
    <p:sldId id="279" r:id="rId15"/>
    <p:sldId id="278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285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620"/>
  </p:normalViewPr>
  <p:slideViewPr>
    <p:cSldViewPr>
      <p:cViewPr varScale="1">
        <p:scale>
          <a:sx n="78" d="100"/>
          <a:sy n="78" d="100"/>
        </p:scale>
        <p:origin x="58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5AAB-6F29-4DF9-BEAD-8BB3A395189D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937B4-5F77-46E8-8EE8-1DCFB6741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0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4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8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2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28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9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8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0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9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7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4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6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96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37B4-5F77-46E8-8EE8-1DCFB6741A3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D317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D317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D317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D317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D317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5279" y="6092952"/>
            <a:ext cx="11522075" cy="0"/>
          </a:xfrm>
          <a:custGeom>
            <a:avLst/>
            <a:gdLst/>
            <a:ahLst/>
            <a:cxnLst/>
            <a:rect l="l" t="t" r="r" b="b"/>
            <a:pathLst>
              <a:path w="11522075">
                <a:moveTo>
                  <a:pt x="0" y="0"/>
                </a:moveTo>
                <a:lnTo>
                  <a:pt x="11522075" y="0"/>
                </a:lnTo>
              </a:path>
            </a:pathLst>
          </a:custGeom>
          <a:ln w="12192">
            <a:solidFill>
              <a:srgbClr val="4040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62388" y="5865876"/>
            <a:ext cx="2229611" cy="992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5279" y="1124711"/>
            <a:ext cx="11522075" cy="0"/>
          </a:xfrm>
          <a:custGeom>
            <a:avLst/>
            <a:gdLst/>
            <a:ahLst/>
            <a:cxnLst/>
            <a:rect l="l" t="t" r="r" b="b"/>
            <a:pathLst>
              <a:path w="11522075">
                <a:moveTo>
                  <a:pt x="0" y="0"/>
                </a:moveTo>
                <a:lnTo>
                  <a:pt x="11522075" y="0"/>
                </a:lnTo>
              </a:path>
            </a:pathLst>
          </a:custGeom>
          <a:ln w="12192">
            <a:solidFill>
              <a:srgbClr val="4040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599" y="2744800"/>
            <a:ext cx="5400801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275" y="1533525"/>
            <a:ext cx="11547449" cy="359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2087" y="6478244"/>
            <a:ext cx="53657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D317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8490" y="1040802"/>
            <a:ext cx="8556812" cy="1823757"/>
          </a:xfrm>
          <a:custGeom>
            <a:avLst/>
            <a:gdLst/>
            <a:ahLst/>
            <a:cxnLst/>
            <a:rect l="l" t="t" r="r" b="b"/>
            <a:pathLst>
              <a:path w="9697720" h="2066925">
                <a:moveTo>
                  <a:pt x="9453372" y="2066544"/>
                </a:moveTo>
                <a:lnTo>
                  <a:pt x="0" y="2066544"/>
                </a:lnTo>
                <a:lnTo>
                  <a:pt x="0" y="243840"/>
                </a:lnTo>
                <a:lnTo>
                  <a:pt x="4976" y="194420"/>
                </a:lnTo>
                <a:lnTo>
                  <a:pt x="19240" y="148518"/>
                </a:lnTo>
                <a:lnTo>
                  <a:pt x="41790" y="107081"/>
                </a:lnTo>
                <a:lnTo>
                  <a:pt x="71628" y="71056"/>
                </a:lnTo>
                <a:lnTo>
                  <a:pt x="107751" y="41389"/>
                </a:lnTo>
                <a:lnTo>
                  <a:pt x="149161" y="19026"/>
                </a:lnTo>
                <a:lnTo>
                  <a:pt x="194857" y="4914"/>
                </a:lnTo>
                <a:lnTo>
                  <a:pt x="243840" y="0"/>
                </a:lnTo>
                <a:lnTo>
                  <a:pt x="9697212" y="0"/>
                </a:lnTo>
                <a:lnTo>
                  <a:pt x="9697212" y="1822704"/>
                </a:lnTo>
                <a:lnTo>
                  <a:pt x="9692235" y="1871686"/>
                </a:lnTo>
                <a:lnTo>
                  <a:pt x="9677971" y="1917382"/>
                </a:lnTo>
                <a:lnTo>
                  <a:pt x="9655421" y="1958792"/>
                </a:lnTo>
                <a:lnTo>
                  <a:pt x="9625584" y="1994916"/>
                </a:lnTo>
                <a:lnTo>
                  <a:pt x="9589460" y="2024753"/>
                </a:lnTo>
                <a:lnTo>
                  <a:pt x="9548050" y="2047303"/>
                </a:lnTo>
                <a:lnTo>
                  <a:pt x="9502354" y="2061567"/>
                </a:lnTo>
                <a:lnTo>
                  <a:pt x="9453372" y="2066544"/>
                </a:lnTo>
                <a:close/>
              </a:path>
            </a:pathLst>
          </a:custGeom>
          <a:solidFill>
            <a:srgbClr val="878979">
              <a:alpha val="64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1818490" y="1040802"/>
            <a:ext cx="8556812" cy="1823757"/>
          </a:xfrm>
          <a:custGeom>
            <a:avLst/>
            <a:gdLst/>
            <a:ahLst/>
            <a:cxnLst/>
            <a:rect l="l" t="t" r="r" b="b"/>
            <a:pathLst>
              <a:path w="9697720" h="2066925">
                <a:moveTo>
                  <a:pt x="9453372" y="2066544"/>
                </a:moveTo>
                <a:lnTo>
                  <a:pt x="0" y="2066544"/>
                </a:lnTo>
                <a:lnTo>
                  <a:pt x="0" y="243840"/>
                </a:lnTo>
                <a:lnTo>
                  <a:pt x="4976" y="194420"/>
                </a:lnTo>
                <a:lnTo>
                  <a:pt x="19240" y="148518"/>
                </a:lnTo>
                <a:lnTo>
                  <a:pt x="41790" y="107081"/>
                </a:lnTo>
                <a:lnTo>
                  <a:pt x="71628" y="71056"/>
                </a:lnTo>
                <a:lnTo>
                  <a:pt x="107751" y="41389"/>
                </a:lnTo>
                <a:lnTo>
                  <a:pt x="149161" y="19026"/>
                </a:lnTo>
                <a:lnTo>
                  <a:pt x="194857" y="4914"/>
                </a:lnTo>
                <a:lnTo>
                  <a:pt x="243840" y="0"/>
                </a:lnTo>
                <a:lnTo>
                  <a:pt x="9697212" y="0"/>
                </a:lnTo>
                <a:lnTo>
                  <a:pt x="9697212" y="1822704"/>
                </a:lnTo>
                <a:lnTo>
                  <a:pt x="9692235" y="1871686"/>
                </a:lnTo>
                <a:lnTo>
                  <a:pt x="9677971" y="1917382"/>
                </a:lnTo>
                <a:lnTo>
                  <a:pt x="9655421" y="1958792"/>
                </a:lnTo>
                <a:lnTo>
                  <a:pt x="9625584" y="1994916"/>
                </a:lnTo>
                <a:lnTo>
                  <a:pt x="9589460" y="2024753"/>
                </a:lnTo>
                <a:lnTo>
                  <a:pt x="9548050" y="2047303"/>
                </a:lnTo>
                <a:lnTo>
                  <a:pt x="9502354" y="2061567"/>
                </a:lnTo>
                <a:lnTo>
                  <a:pt x="9453372" y="2066544"/>
                </a:lnTo>
                <a:close/>
              </a:path>
            </a:pathLst>
          </a:custGeom>
          <a:solidFill>
            <a:srgbClr val="878979">
              <a:alpha val="64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814456" y="1036768"/>
            <a:ext cx="8564656" cy="1831601"/>
          </a:xfrm>
          <a:custGeom>
            <a:avLst/>
            <a:gdLst/>
            <a:ahLst/>
            <a:cxnLst/>
            <a:rect l="l" t="t" r="r" b="b"/>
            <a:pathLst>
              <a:path w="9706610" h="2075814">
                <a:moveTo>
                  <a:pt x="9470136" y="2075688"/>
                </a:moveTo>
                <a:lnTo>
                  <a:pt x="3048" y="2075688"/>
                </a:lnTo>
                <a:lnTo>
                  <a:pt x="0" y="2074164"/>
                </a:lnTo>
                <a:lnTo>
                  <a:pt x="0" y="236219"/>
                </a:lnTo>
                <a:lnTo>
                  <a:pt x="1524" y="222504"/>
                </a:lnTo>
                <a:lnTo>
                  <a:pt x="3048" y="210312"/>
                </a:lnTo>
                <a:lnTo>
                  <a:pt x="6095" y="198119"/>
                </a:lnTo>
                <a:lnTo>
                  <a:pt x="7619" y="185928"/>
                </a:lnTo>
                <a:lnTo>
                  <a:pt x="12192" y="173736"/>
                </a:lnTo>
                <a:lnTo>
                  <a:pt x="19812" y="152400"/>
                </a:lnTo>
                <a:lnTo>
                  <a:pt x="30480" y="129540"/>
                </a:lnTo>
                <a:lnTo>
                  <a:pt x="56388" y="89916"/>
                </a:lnTo>
                <a:lnTo>
                  <a:pt x="91440" y="56388"/>
                </a:lnTo>
                <a:lnTo>
                  <a:pt x="131064" y="28956"/>
                </a:lnTo>
                <a:lnTo>
                  <a:pt x="175260" y="10668"/>
                </a:lnTo>
                <a:lnTo>
                  <a:pt x="187452" y="7620"/>
                </a:lnTo>
                <a:lnTo>
                  <a:pt x="198120" y="4572"/>
                </a:lnTo>
                <a:lnTo>
                  <a:pt x="211836" y="3048"/>
                </a:lnTo>
                <a:lnTo>
                  <a:pt x="236220" y="0"/>
                </a:lnTo>
                <a:lnTo>
                  <a:pt x="9703308" y="0"/>
                </a:lnTo>
                <a:lnTo>
                  <a:pt x="9706356" y="1524"/>
                </a:lnTo>
                <a:lnTo>
                  <a:pt x="9706356" y="4572"/>
                </a:lnTo>
                <a:lnTo>
                  <a:pt x="9697212" y="4572"/>
                </a:lnTo>
                <a:lnTo>
                  <a:pt x="9697212" y="9144"/>
                </a:lnTo>
                <a:lnTo>
                  <a:pt x="224028" y="9144"/>
                </a:lnTo>
                <a:lnTo>
                  <a:pt x="213360" y="10668"/>
                </a:lnTo>
                <a:lnTo>
                  <a:pt x="155448" y="27432"/>
                </a:lnTo>
                <a:lnTo>
                  <a:pt x="115824" y="48768"/>
                </a:lnTo>
                <a:lnTo>
                  <a:pt x="79248" y="79248"/>
                </a:lnTo>
                <a:lnTo>
                  <a:pt x="50292" y="114300"/>
                </a:lnTo>
                <a:lnTo>
                  <a:pt x="19812" y="176783"/>
                </a:lnTo>
                <a:lnTo>
                  <a:pt x="16764" y="188976"/>
                </a:lnTo>
                <a:lnTo>
                  <a:pt x="13716" y="199643"/>
                </a:lnTo>
                <a:lnTo>
                  <a:pt x="9143" y="236219"/>
                </a:lnTo>
                <a:lnTo>
                  <a:pt x="9143" y="2066544"/>
                </a:lnTo>
                <a:lnTo>
                  <a:pt x="4572" y="2066544"/>
                </a:lnTo>
                <a:lnTo>
                  <a:pt x="9143" y="2071116"/>
                </a:lnTo>
                <a:lnTo>
                  <a:pt x="9508236" y="2071116"/>
                </a:lnTo>
                <a:lnTo>
                  <a:pt x="9494520" y="2072640"/>
                </a:lnTo>
                <a:lnTo>
                  <a:pt x="9470136" y="2075688"/>
                </a:lnTo>
                <a:close/>
              </a:path>
              <a:path w="9706610" h="2075814">
                <a:moveTo>
                  <a:pt x="9508236" y="2071116"/>
                </a:moveTo>
                <a:lnTo>
                  <a:pt x="9143" y="2071116"/>
                </a:lnTo>
                <a:lnTo>
                  <a:pt x="9143" y="2066544"/>
                </a:lnTo>
                <a:lnTo>
                  <a:pt x="9470136" y="2066544"/>
                </a:lnTo>
                <a:lnTo>
                  <a:pt x="9482328" y="2065020"/>
                </a:lnTo>
                <a:lnTo>
                  <a:pt x="9492996" y="2063496"/>
                </a:lnTo>
                <a:lnTo>
                  <a:pt x="9505188" y="2061972"/>
                </a:lnTo>
                <a:lnTo>
                  <a:pt x="9517380" y="2058924"/>
                </a:lnTo>
                <a:lnTo>
                  <a:pt x="9570720" y="2037588"/>
                </a:lnTo>
                <a:lnTo>
                  <a:pt x="9608820" y="2011680"/>
                </a:lnTo>
                <a:lnTo>
                  <a:pt x="9642348" y="1979676"/>
                </a:lnTo>
                <a:lnTo>
                  <a:pt x="9668256" y="1941576"/>
                </a:lnTo>
                <a:lnTo>
                  <a:pt x="9686544" y="1898904"/>
                </a:lnTo>
                <a:lnTo>
                  <a:pt x="9689592" y="1886712"/>
                </a:lnTo>
                <a:lnTo>
                  <a:pt x="9692640" y="1876044"/>
                </a:lnTo>
                <a:lnTo>
                  <a:pt x="9697212" y="1839468"/>
                </a:lnTo>
                <a:lnTo>
                  <a:pt x="9697212" y="4572"/>
                </a:lnTo>
                <a:lnTo>
                  <a:pt x="9701784" y="9144"/>
                </a:lnTo>
                <a:lnTo>
                  <a:pt x="9706356" y="9144"/>
                </a:lnTo>
                <a:lnTo>
                  <a:pt x="9706356" y="1827276"/>
                </a:lnTo>
                <a:lnTo>
                  <a:pt x="9704832" y="1839468"/>
                </a:lnTo>
                <a:lnTo>
                  <a:pt x="9704832" y="1851659"/>
                </a:lnTo>
                <a:lnTo>
                  <a:pt x="9703308" y="1865376"/>
                </a:lnTo>
                <a:lnTo>
                  <a:pt x="9700260" y="1877568"/>
                </a:lnTo>
                <a:lnTo>
                  <a:pt x="9698736" y="1889759"/>
                </a:lnTo>
                <a:lnTo>
                  <a:pt x="9694164" y="1900428"/>
                </a:lnTo>
                <a:lnTo>
                  <a:pt x="9686544" y="1923288"/>
                </a:lnTo>
                <a:lnTo>
                  <a:pt x="9675876" y="1944624"/>
                </a:lnTo>
                <a:lnTo>
                  <a:pt x="9649968" y="1985772"/>
                </a:lnTo>
                <a:lnTo>
                  <a:pt x="9614916" y="2019300"/>
                </a:lnTo>
                <a:lnTo>
                  <a:pt x="9575292" y="2045208"/>
                </a:lnTo>
                <a:lnTo>
                  <a:pt x="9531096" y="2065020"/>
                </a:lnTo>
                <a:lnTo>
                  <a:pt x="9518904" y="2068068"/>
                </a:lnTo>
                <a:lnTo>
                  <a:pt x="9508236" y="2071116"/>
                </a:lnTo>
                <a:close/>
              </a:path>
              <a:path w="9706610" h="2075814">
                <a:moveTo>
                  <a:pt x="9706356" y="9144"/>
                </a:moveTo>
                <a:lnTo>
                  <a:pt x="9701784" y="9144"/>
                </a:lnTo>
                <a:lnTo>
                  <a:pt x="9697212" y="4572"/>
                </a:lnTo>
                <a:lnTo>
                  <a:pt x="9706356" y="4572"/>
                </a:lnTo>
                <a:lnTo>
                  <a:pt x="9706356" y="9144"/>
                </a:lnTo>
                <a:close/>
              </a:path>
              <a:path w="9706610" h="2075814">
                <a:moveTo>
                  <a:pt x="9143" y="2071116"/>
                </a:moveTo>
                <a:lnTo>
                  <a:pt x="4572" y="2066544"/>
                </a:lnTo>
                <a:lnTo>
                  <a:pt x="9143" y="2066544"/>
                </a:lnTo>
                <a:lnTo>
                  <a:pt x="9143" y="2071116"/>
                </a:lnTo>
                <a:close/>
              </a:path>
            </a:pathLst>
          </a:custGeom>
          <a:solidFill>
            <a:srgbClr val="9CA08E">
              <a:alpha val="87500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08194" y="1411942"/>
            <a:ext cx="6395757" cy="1408019"/>
          </a:xfrm>
          <a:custGeom>
            <a:avLst/>
            <a:gdLst/>
            <a:ahLst/>
            <a:cxnLst/>
            <a:rect l="l" t="t" r="r" b="b"/>
            <a:pathLst>
              <a:path w="7248525" h="1595755">
                <a:moveTo>
                  <a:pt x="7240523" y="1595628"/>
                </a:moveTo>
                <a:lnTo>
                  <a:pt x="7620" y="1595628"/>
                </a:lnTo>
                <a:lnTo>
                  <a:pt x="0" y="1588007"/>
                </a:lnTo>
                <a:lnTo>
                  <a:pt x="0" y="6096"/>
                </a:lnTo>
                <a:lnTo>
                  <a:pt x="7620" y="0"/>
                </a:lnTo>
                <a:lnTo>
                  <a:pt x="7240523" y="0"/>
                </a:lnTo>
                <a:lnTo>
                  <a:pt x="7248144" y="6096"/>
                </a:lnTo>
                <a:lnTo>
                  <a:pt x="7248144" y="15240"/>
                </a:lnTo>
                <a:lnTo>
                  <a:pt x="32004" y="15240"/>
                </a:lnTo>
                <a:lnTo>
                  <a:pt x="15240" y="30480"/>
                </a:lnTo>
                <a:lnTo>
                  <a:pt x="32004" y="30480"/>
                </a:lnTo>
                <a:lnTo>
                  <a:pt x="32004" y="1563624"/>
                </a:lnTo>
                <a:lnTo>
                  <a:pt x="15240" y="1563624"/>
                </a:lnTo>
                <a:lnTo>
                  <a:pt x="32004" y="1578864"/>
                </a:lnTo>
                <a:lnTo>
                  <a:pt x="7248144" y="1578864"/>
                </a:lnTo>
                <a:lnTo>
                  <a:pt x="7248144" y="1588007"/>
                </a:lnTo>
                <a:lnTo>
                  <a:pt x="7240523" y="1595628"/>
                </a:lnTo>
                <a:close/>
              </a:path>
              <a:path w="7248525" h="1595755">
                <a:moveTo>
                  <a:pt x="32004" y="30480"/>
                </a:moveTo>
                <a:lnTo>
                  <a:pt x="15240" y="30480"/>
                </a:lnTo>
                <a:lnTo>
                  <a:pt x="32004" y="15240"/>
                </a:lnTo>
                <a:lnTo>
                  <a:pt x="32004" y="30480"/>
                </a:lnTo>
                <a:close/>
              </a:path>
              <a:path w="7248525" h="1595755">
                <a:moveTo>
                  <a:pt x="7216139" y="30480"/>
                </a:moveTo>
                <a:lnTo>
                  <a:pt x="32004" y="30480"/>
                </a:lnTo>
                <a:lnTo>
                  <a:pt x="32004" y="15240"/>
                </a:lnTo>
                <a:lnTo>
                  <a:pt x="7216139" y="15240"/>
                </a:lnTo>
                <a:lnTo>
                  <a:pt x="7216139" y="30480"/>
                </a:lnTo>
                <a:close/>
              </a:path>
              <a:path w="7248525" h="1595755">
                <a:moveTo>
                  <a:pt x="7216139" y="1578864"/>
                </a:moveTo>
                <a:lnTo>
                  <a:pt x="7216139" y="15240"/>
                </a:lnTo>
                <a:lnTo>
                  <a:pt x="7232904" y="30480"/>
                </a:lnTo>
                <a:lnTo>
                  <a:pt x="7248144" y="30480"/>
                </a:lnTo>
                <a:lnTo>
                  <a:pt x="7248144" y="1563624"/>
                </a:lnTo>
                <a:lnTo>
                  <a:pt x="7232904" y="1563624"/>
                </a:lnTo>
                <a:lnTo>
                  <a:pt x="7216139" y="1578864"/>
                </a:lnTo>
                <a:close/>
              </a:path>
              <a:path w="7248525" h="1595755">
                <a:moveTo>
                  <a:pt x="7248144" y="30480"/>
                </a:moveTo>
                <a:lnTo>
                  <a:pt x="7232904" y="30480"/>
                </a:lnTo>
                <a:lnTo>
                  <a:pt x="7216139" y="15240"/>
                </a:lnTo>
                <a:lnTo>
                  <a:pt x="7248144" y="15240"/>
                </a:lnTo>
                <a:lnTo>
                  <a:pt x="7248144" y="30480"/>
                </a:lnTo>
                <a:close/>
              </a:path>
              <a:path w="7248525" h="1595755">
                <a:moveTo>
                  <a:pt x="32004" y="1578864"/>
                </a:moveTo>
                <a:lnTo>
                  <a:pt x="15240" y="1563624"/>
                </a:lnTo>
                <a:lnTo>
                  <a:pt x="32004" y="1563624"/>
                </a:lnTo>
                <a:lnTo>
                  <a:pt x="32004" y="1578864"/>
                </a:lnTo>
                <a:close/>
              </a:path>
              <a:path w="7248525" h="1595755">
                <a:moveTo>
                  <a:pt x="7216139" y="1578864"/>
                </a:moveTo>
                <a:lnTo>
                  <a:pt x="32004" y="1578864"/>
                </a:lnTo>
                <a:lnTo>
                  <a:pt x="32004" y="1563624"/>
                </a:lnTo>
                <a:lnTo>
                  <a:pt x="7216139" y="1563624"/>
                </a:lnTo>
                <a:lnTo>
                  <a:pt x="7216139" y="1578864"/>
                </a:lnTo>
                <a:close/>
              </a:path>
              <a:path w="7248525" h="1595755">
                <a:moveTo>
                  <a:pt x="7248144" y="1578864"/>
                </a:moveTo>
                <a:lnTo>
                  <a:pt x="7216139" y="1578864"/>
                </a:lnTo>
                <a:lnTo>
                  <a:pt x="7232904" y="1563624"/>
                </a:lnTo>
                <a:lnTo>
                  <a:pt x="7248144" y="1563624"/>
                </a:lnTo>
                <a:lnTo>
                  <a:pt x="7248144" y="1578864"/>
                </a:lnTo>
                <a:close/>
              </a:path>
            </a:pathLst>
          </a:custGeom>
          <a:solidFill>
            <a:srgbClr val="72A37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820297" y="1425387"/>
            <a:ext cx="6395757" cy="658174"/>
          </a:xfrm>
          <a:prstGeom prst="rect">
            <a:avLst/>
          </a:prstGeom>
          <a:solidFill>
            <a:srgbClr val="72A375"/>
          </a:solidFill>
        </p:spPr>
        <p:txBody>
          <a:bodyPr vert="horz" wrap="square" lIns="0" tIns="283509" rIns="0" bIns="0" rtlCol="0">
            <a:spAutoFit/>
          </a:bodyPr>
          <a:lstStyle/>
          <a:p>
            <a:pPr algn="ctr">
              <a:lnSpc>
                <a:spcPts val="2947"/>
              </a:lnSpc>
              <a:spcBef>
                <a:spcPts val="2232"/>
              </a:spcBef>
            </a:pPr>
            <a:r>
              <a:rPr lang="en-IN" sz="2603" b="1" spc="13" dirty="0">
                <a:solidFill>
                  <a:srgbClr val="FFFFFF"/>
                </a:solidFill>
                <a:latin typeface="Rockwell"/>
                <a:cs typeface="Rockwell"/>
              </a:rPr>
              <a:t>Credit</a:t>
            </a:r>
            <a:r>
              <a:rPr sz="2603" b="1" spc="13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2603" b="1" spc="-13" dirty="0">
                <a:solidFill>
                  <a:srgbClr val="FFFFFF"/>
                </a:solidFill>
                <a:latin typeface="Rockwell"/>
                <a:cs typeface="Rockwell"/>
              </a:rPr>
              <a:t>EDA </a:t>
            </a:r>
            <a:r>
              <a:rPr sz="2603" b="1" spc="9" dirty="0">
                <a:solidFill>
                  <a:srgbClr val="FFFFFF"/>
                </a:solidFill>
                <a:latin typeface="Rockwell"/>
                <a:cs typeface="Rockwell"/>
              </a:rPr>
              <a:t>Case</a:t>
            </a:r>
            <a:r>
              <a:rPr sz="2603" b="1" spc="-53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2603" b="1" spc="-4" dirty="0">
                <a:solidFill>
                  <a:srgbClr val="FFFFFF"/>
                </a:solidFill>
                <a:latin typeface="Rockwell"/>
                <a:cs typeface="Rockwell"/>
              </a:rPr>
              <a:t>Study</a:t>
            </a:r>
            <a:endParaRPr sz="2603" dirty="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2888" y="2593938"/>
            <a:ext cx="8556811" cy="1406899"/>
          </a:xfrm>
          <a:custGeom>
            <a:avLst/>
            <a:gdLst/>
            <a:ahLst/>
            <a:cxnLst/>
            <a:rect l="l" t="t" r="r" b="b"/>
            <a:pathLst>
              <a:path w="7218045" h="1594485">
                <a:moveTo>
                  <a:pt x="0" y="0"/>
                </a:moveTo>
                <a:lnTo>
                  <a:pt x="7217664" y="0"/>
                </a:lnTo>
                <a:lnTo>
                  <a:pt x="7217664" y="1594103"/>
                </a:lnTo>
                <a:lnTo>
                  <a:pt x="0" y="1594103"/>
                </a:lnTo>
                <a:lnTo>
                  <a:pt x="0" y="0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808194" y="2580491"/>
            <a:ext cx="6395757" cy="1434913"/>
          </a:xfrm>
          <a:custGeom>
            <a:avLst/>
            <a:gdLst/>
            <a:ahLst/>
            <a:cxnLst/>
            <a:rect l="l" t="t" r="r" b="b"/>
            <a:pathLst>
              <a:path w="7248525" h="1626235">
                <a:moveTo>
                  <a:pt x="7240523" y="1626108"/>
                </a:moveTo>
                <a:lnTo>
                  <a:pt x="7620" y="1626108"/>
                </a:lnTo>
                <a:lnTo>
                  <a:pt x="0" y="1618488"/>
                </a:lnTo>
                <a:lnTo>
                  <a:pt x="0" y="7620"/>
                </a:lnTo>
                <a:lnTo>
                  <a:pt x="7620" y="0"/>
                </a:lnTo>
                <a:lnTo>
                  <a:pt x="7240523" y="0"/>
                </a:lnTo>
                <a:lnTo>
                  <a:pt x="7248144" y="7620"/>
                </a:lnTo>
                <a:lnTo>
                  <a:pt x="7248144" y="15240"/>
                </a:lnTo>
                <a:lnTo>
                  <a:pt x="32004" y="15240"/>
                </a:lnTo>
                <a:lnTo>
                  <a:pt x="15240" y="32004"/>
                </a:lnTo>
                <a:lnTo>
                  <a:pt x="32004" y="32004"/>
                </a:lnTo>
                <a:lnTo>
                  <a:pt x="32004" y="1594103"/>
                </a:lnTo>
                <a:lnTo>
                  <a:pt x="15240" y="1594103"/>
                </a:lnTo>
                <a:lnTo>
                  <a:pt x="32004" y="1609344"/>
                </a:lnTo>
                <a:lnTo>
                  <a:pt x="7248144" y="1609344"/>
                </a:lnTo>
                <a:lnTo>
                  <a:pt x="7248144" y="1618488"/>
                </a:lnTo>
                <a:lnTo>
                  <a:pt x="7240523" y="1626108"/>
                </a:lnTo>
                <a:close/>
              </a:path>
              <a:path w="7248525" h="1626235">
                <a:moveTo>
                  <a:pt x="32004" y="32004"/>
                </a:moveTo>
                <a:lnTo>
                  <a:pt x="15240" y="32004"/>
                </a:lnTo>
                <a:lnTo>
                  <a:pt x="32004" y="15240"/>
                </a:lnTo>
                <a:lnTo>
                  <a:pt x="32004" y="32004"/>
                </a:lnTo>
                <a:close/>
              </a:path>
              <a:path w="7248525" h="1626235">
                <a:moveTo>
                  <a:pt x="7216139" y="32004"/>
                </a:moveTo>
                <a:lnTo>
                  <a:pt x="32004" y="32004"/>
                </a:lnTo>
                <a:lnTo>
                  <a:pt x="32004" y="15240"/>
                </a:lnTo>
                <a:lnTo>
                  <a:pt x="7216139" y="15240"/>
                </a:lnTo>
                <a:lnTo>
                  <a:pt x="7216139" y="32004"/>
                </a:lnTo>
                <a:close/>
              </a:path>
              <a:path w="7248525" h="1626235">
                <a:moveTo>
                  <a:pt x="7216139" y="1609344"/>
                </a:moveTo>
                <a:lnTo>
                  <a:pt x="7216139" y="15240"/>
                </a:lnTo>
                <a:lnTo>
                  <a:pt x="7232904" y="32004"/>
                </a:lnTo>
                <a:lnTo>
                  <a:pt x="7248144" y="32004"/>
                </a:lnTo>
                <a:lnTo>
                  <a:pt x="7248144" y="1594103"/>
                </a:lnTo>
                <a:lnTo>
                  <a:pt x="7232904" y="1594103"/>
                </a:lnTo>
                <a:lnTo>
                  <a:pt x="7216139" y="1609344"/>
                </a:lnTo>
                <a:close/>
              </a:path>
              <a:path w="7248525" h="1626235">
                <a:moveTo>
                  <a:pt x="7248144" y="32004"/>
                </a:moveTo>
                <a:lnTo>
                  <a:pt x="7232904" y="32004"/>
                </a:lnTo>
                <a:lnTo>
                  <a:pt x="7216139" y="15240"/>
                </a:lnTo>
                <a:lnTo>
                  <a:pt x="7248144" y="15240"/>
                </a:lnTo>
                <a:lnTo>
                  <a:pt x="7248144" y="32004"/>
                </a:lnTo>
                <a:close/>
              </a:path>
              <a:path w="7248525" h="1626235">
                <a:moveTo>
                  <a:pt x="32004" y="1609344"/>
                </a:moveTo>
                <a:lnTo>
                  <a:pt x="15240" y="1594103"/>
                </a:lnTo>
                <a:lnTo>
                  <a:pt x="32004" y="1594103"/>
                </a:lnTo>
                <a:lnTo>
                  <a:pt x="32004" y="1609344"/>
                </a:lnTo>
                <a:close/>
              </a:path>
              <a:path w="7248525" h="1626235">
                <a:moveTo>
                  <a:pt x="7216139" y="1609344"/>
                </a:moveTo>
                <a:lnTo>
                  <a:pt x="32004" y="1609344"/>
                </a:lnTo>
                <a:lnTo>
                  <a:pt x="32004" y="1594103"/>
                </a:lnTo>
                <a:lnTo>
                  <a:pt x="7216139" y="1594103"/>
                </a:lnTo>
                <a:lnTo>
                  <a:pt x="7216139" y="1609344"/>
                </a:lnTo>
                <a:close/>
              </a:path>
              <a:path w="7248525" h="1626235">
                <a:moveTo>
                  <a:pt x="7248144" y="1609344"/>
                </a:moveTo>
                <a:lnTo>
                  <a:pt x="7216139" y="1609344"/>
                </a:lnTo>
                <a:lnTo>
                  <a:pt x="7232904" y="1594103"/>
                </a:lnTo>
                <a:lnTo>
                  <a:pt x="7248144" y="1594103"/>
                </a:lnTo>
                <a:lnTo>
                  <a:pt x="7248144" y="1609344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057400" y="2656659"/>
            <a:ext cx="8001000" cy="687564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124393" marR="868502" algn="ctr">
              <a:lnSpc>
                <a:spcPct val="87700"/>
              </a:lnSpc>
              <a:spcBef>
                <a:spcPts val="424"/>
              </a:spcBef>
              <a:tabLst>
                <a:tab pos="332272" algn="l"/>
              </a:tabLst>
            </a:pPr>
            <a:r>
              <a:rPr sz="2338" spc="-71" dirty="0">
                <a:latin typeface="Rockwell"/>
                <a:cs typeface="Rockwell"/>
              </a:rPr>
              <a:t>To </a:t>
            </a:r>
            <a:r>
              <a:rPr sz="2338" spc="-9" dirty="0">
                <a:latin typeface="Rockwell"/>
                <a:cs typeface="Rockwell"/>
              </a:rPr>
              <a:t>use Concepts </a:t>
            </a:r>
            <a:r>
              <a:rPr sz="2338" dirty="0">
                <a:latin typeface="Rockwell"/>
                <a:cs typeface="Rockwell"/>
              </a:rPr>
              <a:t>of </a:t>
            </a:r>
            <a:r>
              <a:rPr sz="2338" spc="-22" dirty="0">
                <a:latin typeface="Rockwell"/>
                <a:cs typeface="Rockwell"/>
              </a:rPr>
              <a:t>EDA </a:t>
            </a:r>
            <a:r>
              <a:rPr sz="2338" spc="-13" dirty="0">
                <a:latin typeface="Rockwell"/>
                <a:cs typeface="Rockwell"/>
              </a:rPr>
              <a:t>and </a:t>
            </a:r>
            <a:r>
              <a:rPr sz="2338" spc="-9" dirty="0">
                <a:latin typeface="Rockwell"/>
                <a:cs typeface="Rockwell"/>
              </a:rPr>
              <a:t>decipher  </a:t>
            </a:r>
            <a:r>
              <a:rPr sz="2338" spc="-18" dirty="0">
                <a:latin typeface="Rockwell"/>
                <a:cs typeface="Rockwell"/>
              </a:rPr>
              <a:t>which </a:t>
            </a:r>
            <a:r>
              <a:rPr sz="2338" spc="-9" dirty="0">
                <a:latin typeface="Rockwell"/>
                <a:cs typeface="Rockwell"/>
              </a:rPr>
              <a:t>types of </a:t>
            </a:r>
            <a:r>
              <a:rPr sz="2338" spc="-13" dirty="0">
                <a:latin typeface="Rockwell"/>
                <a:cs typeface="Rockwell"/>
              </a:rPr>
              <a:t>Custome</a:t>
            </a:r>
            <a:r>
              <a:rPr lang="en-US" sz="2338" spc="-13" dirty="0">
                <a:latin typeface="Rockwell"/>
                <a:cs typeface="Rockwell"/>
              </a:rPr>
              <a:t>r </a:t>
            </a:r>
            <a:r>
              <a:rPr sz="2338" dirty="0">
                <a:latin typeface="Rockwell"/>
                <a:cs typeface="Rockwell"/>
              </a:rPr>
              <a:t>default</a:t>
            </a:r>
            <a:r>
              <a:rPr lang="en-US" sz="2338" dirty="0">
                <a:latin typeface="Rockwell"/>
                <a:cs typeface="Rockwell"/>
              </a:rPr>
              <a:t>s</a:t>
            </a:r>
            <a:r>
              <a:rPr sz="2338" dirty="0">
                <a:latin typeface="Rockwell"/>
                <a:cs typeface="Rockwell"/>
              </a:rPr>
              <a:t> </a:t>
            </a:r>
            <a:r>
              <a:rPr sz="2338" spc="-13" dirty="0">
                <a:latin typeface="Rockwell"/>
                <a:cs typeface="Rockwell"/>
              </a:rPr>
              <a:t>on </a:t>
            </a:r>
            <a:r>
              <a:rPr sz="2338" spc="-9" dirty="0">
                <a:latin typeface="Rockwell"/>
                <a:cs typeface="Rockwell"/>
              </a:rPr>
              <a:t>a  loan</a:t>
            </a:r>
            <a:endParaRPr sz="2338" dirty="0">
              <a:latin typeface="Rockwell"/>
              <a:cs typeface="Rockwell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CDF7FB09-F077-A049-8E68-637500485074}"/>
              </a:ext>
            </a:extLst>
          </p:cNvPr>
          <p:cNvSpPr/>
          <p:nvPr/>
        </p:nvSpPr>
        <p:spPr>
          <a:xfrm>
            <a:off x="1827063" y="4373097"/>
            <a:ext cx="8556811" cy="1406899"/>
          </a:xfrm>
          <a:custGeom>
            <a:avLst/>
            <a:gdLst/>
            <a:ahLst/>
            <a:cxnLst/>
            <a:rect l="l" t="t" r="r" b="b"/>
            <a:pathLst>
              <a:path w="7218045" h="1594485">
                <a:moveTo>
                  <a:pt x="0" y="0"/>
                </a:moveTo>
                <a:lnTo>
                  <a:pt x="7217664" y="0"/>
                </a:lnTo>
                <a:lnTo>
                  <a:pt x="7217664" y="1594103"/>
                </a:lnTo>
                <a:lnTo>
                  <a:pt x="0" y="1594103"/>
                </a:lnTo>
                <a:lnTo>
                  <a:pt x="0" y="0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pPr algn="ctr"/>
            <a:endParaRPr lang="en-US" sz="2400" dirty="0">
              <a:latin typeface="Rockwell" panose="02060603020205020403" pitchFamily="18" charset="77"/>
            </a:endParaRPr>
          </a:p>
          <a:p>
            <a:pPr algn="ctr"/>
            <a:r>
              <a:rPr lang="en-US" sz="2400" dirty="0">
                <a:latin typeface="Rockwell" panose="02060603020205020403" pitchFamily="18" charset="77"/>
              </a:rPr>
              <a:t> By:   Pratima Rathore</a:t>
            </a:r>
            <a:endParaRPr sz="2400" dirty="0">
              <a:latin typeface="Rockwell" panose="02060603020205020403" pitchFamily="18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39C9-5DE2-45B5-A086-2AB9AF7A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19201"/>
            <a:ext cx="9982199" cy="246221"/>
          </a:xfrm>
        </p:spPr>
        <p:txBody>
          <a:bodyPr/>
          <a:lstStyle/>
          <a:p>
            <a:r>
              <a:rPr lang="en-US" sz="1600" dirty="0"/>
              <a:t>Relation btw Client's Income type and Total Income for non-defaulter and defaulter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F9B6-22C7-4377-99C2-98B2F28EDFC8}"/>
              </a:ext>
            </a:extLst>
          </p:cNvPr>
          <p:cNvSpPr txBox="1"/>
          <p:nvPr/>
        </p:nvSpPr>
        <p:spPr>
          <a:xfrm>
            <a:off x="585019" y="5649722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 can see Married and Single are more likely to have high Amt Annuity. And as the amount increase , the likeliness of candidate to be defaulter decreases. Candidate are more likely to be defaulter with less Annuity amount.</a:t>
            </a:r>
            <a:endParaRPr lang="en-IN" sz="1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8A16A-C2C2-4764-A811-CA00DB3AC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1017"/>
            <a:ext cx="9525000" cy="3855383"/>
          </a:xfrm>
        </p:spPr>
      </p:pic>
    </p:spTree>
    <p:extLst>
      <p:ext uri="{BB962C8B-B14F-4D97-AF65-F5344CB8AC3E}">
        <p14:creationId xmlns:p14="http://schemas.microsoft.com/office/powerpoint/2010/main" val="349849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189795-99CF-4CE6-866E-B4D8BAC70C2D}"/>
              </a:ext>
            </a:extLst>
          </p:cNvPr>
          <p:cNvSpPr txBox="1"/>
          <p:nvPr/>
        </p:nvSpPr>
        <p:spPr>
          <a:xfrm>
            <a:off x="616974" y="609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Multivariate Analysis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0EFF-CDE5-4A9B-B695-C3E9ECA9A748}"/>
              </a:ext>
            </a:extLst>
          </p:cNvPr>
          <p:cNvSpPr txBox="1"/>
          <p:nvPr/>
        </p:nvSpPr>
        <p:spPr>
          <a:xfrm>
            <a:off x="762000" y="1371600"/>
            <a:ext cx="1005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1F5F"/>
                </a:solidFill>
                <a:latin typeface="Calibri Light"/>
                <a:ea typeface="+mj-ea"/>
                <a:cs typeface="Calibri Light"/>
              </a:rPr>
              <a:t>The below heatmap, shows the correlation between variables from the dataset.</a:t>
            </a:r>
            <a:endParaRPr lang="en-IN" sz="1600" dirty="0">
              <a:solidFill>
                <a:srgbClr val="001F5F"/>
              </a:solidFill>
              <a:latin typeface="Calibri Light"/>
              <a:ea typeface="+mj-ea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65CA7-3588-44DE-AE01-0E0E30FC9748}"/>
              </a:ext>
            </a:extLst>
          </p:cNvPr>
          <p:cNvSpPr txBox="1"/>
          <p:nvPr/>
        </p:nvSpPr>
        <p:spPr>
          <a:xfrm>
            <a:off x="8763000" y="1981200"/>
            <a:ext cx="2514600" cy="335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0A6418-E389-45FB-8BD8-646EBF67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9" y="2019000"/>
            <a:ext cx="5319221" cy="346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75526D-5A1F-4D2E-A765-57BF59A92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05" y="1893417"/>
            <a:ext cx="5509737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  Channel Type” column – Univariate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6038335" y="1905000"/>
            <a:ext cx="5129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 of the CHANNEL_TYPE column say’s "Through which channel we acquired the client on the previous application".</a:t>
            </a:r>
          </a:p>
          <a:p>
            <a:endParaRPr lang="en-US" sz="1400" dirty="0"/>
          </a:p>
          <a:p>
            <a:r>
              <a:rPr lang="en-US" sz="1400" dirty="0"/>
              <a:t> So as we can see from the bar plot, majority of the clients are acquired from "Credit &amp; Cash offices" and lowest clients are acquired from Car dealer.</a:t>
            </a:r>
            <a:endParaRPr lang="en-IN" sz="1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32F3A-EDD6-D948-84B6-44E3BC5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4800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  Channel Type” column – Bivariate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419100" y="5377190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 of the CHANNEL_TYPE column say’s "Through which channel we acquired the client on the previous application".</a:t>
            </a:r>
          </a:p>
          <a:p>
            <a:r>
              <a:rPr lang="en-US" sz="1400" dirty="0"/>
              <a:t> So as we can see from the bar plot, majority of the clients are acquired from "Credit &amp; Cash offices" and lowest clients are acquired from Car dealer.</a:t>
            </a:r>
            <a:endParaRPr lang="en-IN" sz="14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62268D-B4D9-E640-9C12-AF418D79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10625343" cy="43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8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  Channel Type” column – Multi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8738153" y="2474893"/>
            <a:ext cx="3378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the heat map, it is safe to say "Realty Agents" who are acquired through Car dealer are the biggest defaulter in out loan repayments.</a:t>
            </a:r>
            <a:endParaRPr lang="en-IN" sz="14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F0A825-3AD8-A44C-B1EB-E40D9D67D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1066800"/>
            <a:ext cx="8498858" cy="53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  Cash Loan Purpose” column – Univariate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8610600" y="1510949"/>
            <a:ext cx="3276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 based on the count plot, we can see Repairs in one of the biggest reason people are applying for loan. While buying a garage &amp; hobby are the smallest purpose of all. But basically we have to find which cash loan purpose among the above gives us the highest defaulter.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5A1FF0A-8041-9F48-A1CE-94D497E2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8317496" cy="48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7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  Cash Loan Purpose” column – Bivariate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9448800" y="1524000"/>
            <a:ext cx="26347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# Buying a new car &amp; Buying a home even though counts to a small percentage of cash loan purpose </a:t>
            </a:r>
          </a:p>
          <a:p>
            <a:r>
              <a:rPr lang="en-IN" sz="1400" dirty="0"/>
              <a:t># but they are the purposes for which clients had asked for highest amount.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032F86-C8A0-AF46-A08F-86C3CD13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6412"/>
            <a:ext cx="9252413" cy="49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  Cash Loan Purpose” column – Multivariate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8229600" y="1510948"/>
            <a:ext cx="365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 based on the above heat map we can safely say that following are the OCCUPATION_TYPE - CASH_LOAN_PURPOSE which are the biggest defaulters:</a:t>
            </a:r>
          </a:p>
          <a:p>
            <a:r>
              <a:rPr lang="en-IN" sz="1400" dirty="0"/>
              <a:t>1. Low skilled laborers who asked for loan for purpose as Business Development.</a:t>
            </a:r>
          </a:p>
          <a:p>
            <a:r>
              <a:rPr lang="en-IN" sz="1400" dirty="0"/>
              <a:t>2. Medicine Staff who asked for loan for purpose as Buying a garage.</a:t>
            </a:r>
          </a:p>
          <a:p>
            <a:r>
              <a:rPr lang="en-IN" sz="1400" dirty="0"/>
              <a:t>3. Low skilled laborers who asked for loan for purpose as Gasification/water </a:t>
            </a:r>
            <a:r>
              <a:rPr lang="en-IN" sz="1400" dirty="0" err="1"/>
              <a:t>suppy</a:t>
            </a:r>
            <a:r>
              <a:rPr lang="en-IN" sz="1400" dirty="0"/>
              <a:t>.</a:t>
            </a:r>
          </a:p>
          <a:p>
            <a:r>
              <a:rPr lang="en-IN" sz="1400" dirty="0"/>
              <a:t>4. HR staff who asked for loan for purpose as payment of other loan.</a:t>
            </a:r>
          </a:p>
          <a:p>
            <a:r>
              <a:rPr lang="en-IN" sz="1400" dirty="0"/>
              <a:t>5. Driver who asked for loan for purpose as Refusal to the name of loan.</a:t>
            </a:r>
          </a:p>
          <a:p>
            <a:br>
              <a:rPr lang="en-IN" sz="1400" dirty="0"/>
            </a:br>
            <a:endParaRPr lang="en-IN" sz="1400" dirty="0"/>
          </a:p>
        </p:txBody>
      </p:sp>
      <p:pic>
        <p:nvPicPr>
          <p:cNvPr id="6" name="Picture 5" descr="A picture containing colorful, sitting, colors, wearing&#10;&#10;Description automatically generated">
            <a:extLst>
              <a:ext uri="{FF2B5EF4-FFF2-40B4-BE49-F238E27FC236}">
                <a16:creationId xmlns:a16="http://schemas.microsoft.com/office/drawing/2014/main" id="{0C4C3095-09D9-3C43-969C-16E4BFB36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4" y="1198022"/>
            <a:ext cx="7042297" cy="50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4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  Education Type” column – Univariate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838200" y="5435214"/>
            <a:ext cx="989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5 types of education, highest being Academic degree but they are the lowest in number.</a:t>
            </a:r>
          </a:p>
          <a:p>
            <a:r>
              <a:rPr lang="en-US" sz="1400" dirty="0"/>
              <a:t>But Secondary / secondary special  are highest in number.</a:t>
            </a:r>
            <a:endParaRPr lang="en-IN" sz="1400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FB55BDB-0E95-5A47-A22F-4A39ABFFB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9" y="1161175"/>
            <a:ext cx="11220010" cy="39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“Education Type” column – Bivariate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8534400" y="1293001"/>
            <a:ext cx="3167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So we can see from the boxplot irrespective of the education type AMT_APPLICATION i.e. how much credit did client ask on the previous application is always the same.</a:t>
            </a:r>
          </a:p>
          <a:p>
            <a:endParaRPr lang="en-US" sz="1400" dirty="0"/>
          </a:p>
          <a:p>
            <a:r>
              <a:rPr lang="en-IN" sz="1400" dirty="0"/>
              <a:t># It also means, most of the time while providing loan the client, education is not considered considerably.</a:t>
            </a: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E769E09-E9E5-1944-8CFC-D0A962821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682"/>
            <a:ext cx="8349101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8490" y="1040801"/>
            <a:ext cx="8552329" cy="4779309"/>
          </a:xfrm>
          <a:custGeom>
            <a:avLst/>
            <a:gdLst/>
            <a:ahLst/>
            <a:cxnLst/>
            <a:rect l="l" t="t" r="r" b="b"/>
            <a:pathLst>
              <a:path w="9692640" h="5416550">
                <a:moveTo>
                  <a:pt x="9052560" y="5416296"/>
                </a:moveTo>
                <a:lnTo>
                  <a:pt x="0" y="5416296"/>
                </a:lnTo>
                <a:lnTo>
                  <a:pt x="0" y="640079"/>
                </a:lnTo>
                <a:lnTo>
                  <a:pt x="1755" y="592302"/>
                </a:lnTo>
                <a:lnTo>
                  <a:pt x="6938" y="545479"/>
                </a:lnTo>
                <a:lnTo>
                  <a:pt x="15426" y="499735"/>
                </a:lnTo>
                <a:lnTo>
                  <a:pt x="27095" y="455193"/>
                </a:lnTo>
                <a:lnTo>
                  <a:pt x="41821" y="411978"/>
                </a:lnTo>
                <a:lnTo>
                  <a:pt x="59480" y="370211"/>
                </a:lnTo>
                <a:lnTo>
                  <a:pt x="79949" y="330018"/>
                </a:lnTo>
                <a:lnTo>
                  <a:pt x="103105" y="291522"/>
                </a:lnTo>
                <a:lnTo>
                  <a:pt x="128823" y="254846"/>
                </a:lnTo>
                <a:lnTo>
                  <a:pt x="156980" y="220115"/>
                </a:lnTo>
                <a:lnTo>
                  <a:pt x="187451" y="187452"/>
                </a:lnTo>
                <a:lnTo>
                  <a:pt x="220115" y="156980"/>
                </a:lnTo>
                <a:lnTo>
                  <a:pt x="254846" y="128823"/>
                </a:lnTo>
                <a:lnTo>
                  <a:pt x="291522" y="103105"/>
                </a:lnTo>
                <a:lnTo>
                  <a:pt x="330018" y="79949"/>
                </a:lnTo>
                <a:lnTo>
                  <a:pt x="370211" y="59480"/>
                </a:lnTo>
                <a:lnTo>
                  <a:pt x="411978" y="41821"/>
                </a:lnTo>
                <a:lnTo>
                  <a:pt x="455193" y="27095"/>
                </a:lnTo>
                <a:lnTo>
                  <a:pt x="499735" y="15426"/>
                </a:lnTo>
                <a:lnTo>
                  <a:pt x="545479" y="6938"/>
                </a:lnTo>
                <a:lnTo>
                  <a:pt x="592302" y="1755"/>
                </a:lnTo>
                <a:lnTo>
                  <a:pt x="640079" y="0"/>
                </a:lnTo>
                <a:lnTo>
                  <a:pt x="9692640" y="0"/>
                </a:lnTo>
                <a:lnTo>
                  <a:pt x="9692640" y="4777740"/>
                </a:lnTo>
                <a:lnTo>
                  <a:pt x="9690885" y="4825319"/>
                </a:lnTo>
                <a:lnTo>
                  <a:pt x="9685701" y="4871961"/>
                </a:lnTo>
                <a:lnTo>
                  <a:pt x="9677213" y="4917542"/>
                </a:lnTo>
                <a:lnTo>
                  <a:pt x="9665545" y="4961936"/>
                </a:lnTo>
                <a:lnTo>
                  <a:pt x="9650819" y="5005021"/>
                </a:lnTo>
                <a:lnTo>
                  <a:pt x="9633159" y="5046670"/>
                </a:lnTo>
                <a:lnTo>
                  <a:pt x="9612690" y="5086760"/>
                </a:lnTo>
                <a:lnTo>
                  <a:pt x="9589535" y="5125166"/>
                </a:lnTo>
                <a:lnTo>
                  <a:pt x="9563817" y="5161763"/>
                </a:lnTo>
                <a:lnTo>
                  <a:pt x="9535660" y="5196428"/>
                </a:lnTo>
                <a:lnTo>
                  <a:pt x="9505188" y="5229034"/>
                </a:lnTo>
                <a:lnTo>
                  <a:pt x="9472524" y="5259459"/>
                </a:lnTo>
                <a:lnTo>
                  <a:pt x="9437793" y="5287577"/>
                </a:lnTo>
                <a:lnTo>
                  <a:pt x="9401117" y="5313264"/>
                </a:lnTo>
                <a:lnTo>
                  <a:pt x="9362621" y="5336395"/>
                </a:lnTo>
                <a:lnTo>
                  <a:pt x="9322428" y="5356846"/>
                </a:lnTo>
                <a:lnTo>
                  <a:pt x="9280662" y="5374492"/>
                </a:lnTo>
                <a:lnTo>
                  <a:pt x="9237446" y="5389210"/>
                </a:lnTo>
                <a:lnTo>
                  <a:pt x="9192904" y="5400873"/>
                </a:lnTo>
                <a:lnTo>
                  <a:pt x="9147160" y="5409358"/>
                </a:lnTo>
                <a:lnTo>
                  <a:pt x="9100337" y="5414541"/>
                </a:lnTo>
                <a:lnTo>
                  <a:pt x="9052560" y="5416296"/>
                </a:lnTo>
                <a:close/>
              </a:path>
            </a:pathLst>
          </a:custGeom>
          <a:solidFill>
            <a:srgbClr val="878979">
              <a:alpha val="64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914400" y="1040800"/>
            <a:ext cx="9456419" cy="5359999"/>
          </a:xfrm>
          <a:custGeom>
            <a:avLst/>
            <a:gdLst/>
            <a:ahLst/>
            <a:cxnLst/>
            <a:rect l="l" t="t" r="r" b="b"/>
            <a:pathLst>
              <a:path w="9692640" h="5416550">
                <a:moveTo>
                  <a:pt x="9052560" y="5416296"/>
                </a:moveTo>
                <a:lnTo>
                  <a:pt x="0" y="5416296"/>
                </a:lnTo>
                <a:lnTo>
                  <a:pt x="0" y="640079"/>
                </a:lnTo>
                <a:lnTo>
                  <a:pt x="1755" y="592302"/>
                </a:lnTo>
                <a:lnTo>
                  <a:pt x="6938" y="545479"/>
                </a:lnTo>
                <a:lnTo>
                  <a:pt x="15426" y="499735"/>
                </a:lnTo>
                <a:lnTo>
                  <a:pt x="27095" y="455193"/>
                </a:lnTo>
                <a:lnTo>
                  <a:pt x="41821" y="411978"/>
                </a:lnTo>
                <a:lnTo>
                  <a:pt x="59480" y="370211"/>
                </a:lnTo>
                <a:lnTo>
                  <a:pt x="79949" y="330018"/>
                </a:lnTo>
                <a:lnTo>
                  <a:pt x="103105" y="291522"/>
                </a:lnTo>
                <a:lnTo>
                  <a:pt x="128823" y="254846"/>
                </a:lnTo>
                <a:lnTo>
                  <a:pt x="156980" y="220115"/>
                </a:lnTo>
                <a:lnTo>
                  <a:pt x="187451" y="187452"/>
                </a:lnTo>
                <a:lnTo>
                  <a:pt x="220115" y="156980"/>
                </a:lnTo>
                <a:lnTo>
                  <a:pt x="254846" y="128823"/>
                </a:lnTo>
                <a:lnTo>
                  <a:pt x="291522" y="103105"/>
                </a:lnTo>
                <a:lnTo>
                  <a:pt x="330018" y="79949"/>
                </a:lnTo>
                <a:lnTo>
                  <a:pt x="370211" y="59480"/>
                </a:lnTo>
                <a:lnTo>
                  <a:pt x="411978" y="41821"/>
                </a:lnTo>
                <a:lnTo>
                  <a:pt x="455193" y="27095"/>
                </a:lnTo>
                <a:lnTo>
                  <a:pt x="499735" y="15426"/>
                </a:lnTo>
                <a:lnTo>
                  <a:pt x="545479" y="6938"/>
                </a:lnTo>
                <a:lnTo>
                  <a:pt x="592302" y="1755"/>
                </a:lnTo>
                <a:lnTo>
                  <a:pt x="640079" y="0"/>
                </a:lnTo>
                <a:lnTo>
                  <a:pt x="9692640" y="0"/>
                </a:lnTo>
                <a:lnTo>
                  <a:pt x="9692640" y="4777740"/>
                </a:lnTo>
                <a:lnTo>
                  <a:pt x="9690885" y="4825319"/>
                </a:lnTo>
                <a:lnTo>
                  <a:pt x="9685701" y="4871961"/>
                </a:lnTo>
                <a:lnTo>
                  <a:pt x="9677213" y="4917542"/>
                </a:lnTo>
                <a:lnTo>
                  <a:pt x="9665545" y="4961936"/>
                </a:lnTo>
                <a:lnTo>
                  <a:pt x="9650819" y="5005021"/>
                </a:lnTo>
                <a:lnTo>
                  <a:pt x="9633159" y="5046670"/>
                </a:lnTo>
                <a:lnTo>
                  <a:pt x="9612690" y="5086760"/>
                </a:lnTo>
                <a:lnTo>
                  <a:pt x="9589535" y="5125166"/>
                </a:lnTo>
                <a:lnTo>
                  <a:pt x="9563817" y="5161763"/>
                </a:lnTo>
                <a:lnTo>
                  <a:pt x="9535660" y="5196428"/>
                </a:lnTo>
                <a:lnTo>
                  <a:pt x="9505188" y="5229034"/>
                </a:lnTo>
                <a:lnTo>
                  <a:pt x="9472524" y="5259459"/>
                </a:lnTo>
                <a:lnTo>
                  <a:pt x="9437793" y="5287577"/>
                </a:lnTo>
                <a:lnTo>
                  <a:pt x="9401117" y="5313264"/>
                </a:lnTo>
                <a:lnTo>
                  <a:pt x="9362621" y="5336395"/>
                </a:lnTo>
                <a:lnTo>
                  <a:pt x="9322428" y="5356846"/>
                </a:lnTo>
                <a:lnTo>
                  <a:pt x="9280662" y="5374492"/>
                </a:lnTo>
                <a:lnTo>
                  <a:pt x="9237446" y="5389210"/>
                </a:lnTo>
                <a:lnTo>
                  <a:pt x="9192904" y="5400873"/>
                </a:lnTo>
                <a:lnTo>
                  <a:pt x="9147160" y="5409358"/>
                </a:lnTo>
                <a:lnTo>
                  <a:pt x="9100337" y="5414541"/>
                </a:lnTo>
                <a:lnTo>
                  <a:pt x="9052560" y="5416296"/>
                </a:lnTo>
                <a:close/>
              </a:path>
            </a:pathLst>
          </a:custGeom>
          <a:solidFill>
            <a:srgbClr val="878979">
              <a:alpha val="64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814456" y="1036768"/>
            <a:ext cx="8560734" cy="4787153"/>
          </a:xfrm>
          <a:custGeom>
            <a:avLst/>
            <a:gdLst/>
            <a:ahLst/>
            <a:cxnLst/>
            <a:rect l="l" t="t" r="r" b="b"/>
            <a:pathLst>
              <a:path w="9702165" h="5425440">
                <a:moveTo>
                  <a:pt x="9090659" y="5425439"/>
                </a:moveTo>
                <a:lnTo>
                  <a:pt x="3047" y="5425439"/>
                </a:lnTo>
                <a:lnTo>
                  <a:pt x="0" y="5423916"/>
                </a:lnTo>
                <a:lnTo>
                  <a:pt x="0" y="644652"/>
                </a:lnTo>
                <a:lnTo>
                  <a:pt x="1524" y="611124"/>
                </a:lnTo>
                <a:lnTo>
                  <a:pt x="7620" y="545592"/>
                </a:lnTo>
                <a:lnTo>
                  <a:pt x="21335" y="483108"/>
                </a:lnTo>
                <a:lnTo>
                  <a:pt x="39624" y="423672"/>
                </a:lnTo>
                <a:lnTo>
                  <a:pt x="64008" y="365760"/>
                </a:lnTo>
                <a:lnTo>
                  <a:pt x="92964" y="310895"/>
                </a:lnTo>
                <a:lnTo>
                  <a:pt x="128015" y="259080"/>
                </a:lnTo>
                <a:lnTo>
                  <a:pt x="167639" y="211836"/>
                </a:lnTo>
                <a:lnTo>
                  <a:pt x="211836" y="167640"/>
                </a:lnTo>
                <a:lnTo>
                  <a:pt x="259080" y="128016"/>
                </a:lnTo>
                <a:lnTo>
                  <a:pt x="310895" y="92964"/>
                </a:lnTo>
                <a:lnTo>
                  <a:pt x="365760" y="64008"/>
                </a:lnTo>
                <a:lnTo>
                  <a:pt x="393192" y="50292"/>
                </a:lnTo>
                <a:lnTo>
                  <a:pt x="423672" y="39624"/>
                </a:lnTo>
                <a:lnTo>
                  <a:pt x="452628" y="28956"/>
                </a:lnTo>
                <a:lnTo>
                  <a:pt x="483108" y="19812"/>
                </a:lnTo>
                <a:lnTo>
                  <a:pt x="545592" y="7620"/>
                </a:lnTo>
                <a:lnTo>
                  <a:pt x="579120" y="3048"/>
                </a:lnTo>
                <a:lnTo>
                  <a:pt x="644652" y="0"/>
                </a:lnTo>
                <a:lnTo>
                  <a:pt x="9698736" y="0"/>
                </a:lnTo>
                <a:lnTo>
                  <a:pt x="9701784" y="1524"/>
                </a:lnTo>
                <a:lnTo>
                  <a:pt x="9701784" y="4572"/>
                </a:lnTo>
                <a:lnTo>
                  <a:pt x="9692640" y="4572"/>
                </a:lnTo>
                <a:lnTo>
                  <a:pt x="9692640" y="9144"/>
                </a:lnTo>
                <a:lnTo>
                  <a:pt x="644652" y="9144"/>
                </a:lnTo>
                <a:lnTo>
                  <a:pt x="579120" y="12192"/>
                </a:lnTo>
                <a:lnTo>
                  <a:pt x="516636" y="21336"/>
                </a:lnTo>
                <a:lnTo>
                  <a:pt x="455676" y="38100"/>
                </a:lnTo>
                <a:lnTo>
                  <a:pt x="368808" y="71628"/>
                </a:lnTo>
                <a:lnTo>
                  <a:pt x="315467" y="100584"/>
                </a:lnTo>
                <a:lnTo>
                  <a:pt x="240791" y="153924"/>
                </a:lnTo>
                <a:lnTo>
                  <a:pt x="195071" y="195072"/>
                </a:lnTo>
                <a:lnTo>
                  <a:pt x="175260" y="217931"/>
                </a:lnTo>
                <a:lnTo>
                  <a:pt x="153924" y="240792"/>
                </a:lnTo>
                <a:lnTo>
                  <a:pt x="117347" y="289560"/>
                </a:lnTo>
                <a:lnTo>
                  <a:pt x="86867" y="341376"/>
                </a:lnTo>
                <a:lnTo>
                  <a:pt x="59436" y="397763"/>
                </a:lnTo>
                <a:lnTo>
                  <a:pt x="38100" y="455676"/>
                </a:lnTo>
                <a:lnTo>
                  <a:pt x="16764" y="547116"/>
                </a:lnTo>
                <a:lnTo>
                  <a:pt x="10668" y="611124"/>
                </a:lnTo>
                <a:lnTo>
                  <a:pt x="9143" y="644652"/>
                </a:lnTo>
                <a:lnTo>
                  <a:pt x="9143" y="5416296"/>
                </a:lnTo>
                <a:lnTo>
                  <a:pt x="4572" y="5416296"/>
                </a:lnTo>
                <a:lnTo>
                  <a:pt x="9143" y="5420868"/>
                </a:lnTo>
                <a:lnTo>
                  <a:pt x="9133841" y="5420868"/>
                </a:lnTo>
                <a:lnTo>
                  <a:pt x="9122664" y="5422392"/>
                </a:lnTo>
                <a:lnTo>
                  <a:pt x="9090659" y="5425439"/>
                </a:lnTo>
                <a:close/>
              </a:path>
              <a:path w="9702165" h="5425440">
                <a:moveTo>
                  <a:pt x="9133841" y="5420868"/>
                </a:moveTo>
                <a:lnTo>
                  <a:pt x="9143" y="5420868"/>
                </a:lnTo>
                <a:lnTo>
                  <a:pt x="9143" y="5416296"/>
                </a:lnTo>
                <a:lnTo>
                  <a:pt x="9090659" y="5416296"/>
                </a:lnTo>
                <a:lnTo>
                  <a:pt x="9122664" y="5413248"/>
                </a:lnTo>
                <a:lnTo>
                  <a:pt x="9185148" y="5404104"/>
                </a:lnTo>
                <a:lnTo>
                  <a:pt x="9246108" y="5388864"/>
                </a:lnTo>
                <a:lnTo>
                  <a:pt x="9332976" y="5353812"/>
                </a:lnTo>
                <a:lnTo>
                  <a:pt x="9386316" y="5324855"/>
                </a:lnTo>
                <a:lnTo>
                  <a:pt x="9460992" y="5271516"/>
                </a:lnTo>
                <a:lnTo>
                  <a:pt x="9506712" y="5230368"/>
                </a:lnTo>
                <a:lnTo>
                  <a:pt x="9547860" y="5186171"/>
                </a:lnTo>
                <a:lnTo>
                  <a:pt x="9584436" y="5137404"/>
                </a:lnTo>
                <a:lnTo>
                  <a:pt x="9616440" y="5084064"/>
                </a:lnTo>
                <a:lnTo>
                  <a:pt x="9642348" y="5029200"/>
                </a:lnTo>
                <a:lnTo>
                  <a:pt x="9663684" y="4971287"/>
                </a:lnTo>
                <a:lnTo>
                  <a:pt x="9678924" y="4910328"/>
                </a:lnTo>
                <a:lnTo>
                  <a:pt x="9689592" y="4846320"/>
                </a:lnTo>
                <a:lnTo>
                  <a:pt x="9692640" y="4782312"/>
                </a:lnTo>
                <a:lnTo>
                  <a:pt x="9692640" y="4572"/>
                </a:lnTo>
                <a:lnTo>
                  <a:pt x="9697212" y="9144"/>
                </a:lnTo>
                <a:lnTo>
                  <a:pt x="9701784" y="9144"/>
                </a:lnTo>
                <a:lnTo>
                  <a:pt x="9701784" y="4782312"/>
                </a:lnTo>
                <a:lnTo>
                  <a:pt x="9700260" y="4814316"/>
                </a:lnTo>
                <a:lnTo>
                  <a:pt x="9698736" y="4847844"/>
                </a:lnTo>
                <a:lnTo>
                  <a:pt x="9688068" y="4911852"/>
                </a:lnTo>
                <a:lnTo>
                  <a:pt x="9672828" y="4972812"/>
                </a:lnTo>
                <a:lnTo>
                  <a:pt x="9651492" y="5032248"/>
                </a:lnTo>
                <a:lnTo>
                  <a:pt x="9624060" y="5088636"/>
                </a:lnTo>
                <a:lnTo>
                  <a:pt x="9592056" y="5141976"/>
                </a:lnTo>
                <a:lnTo>
                  <a:pt x="9534144" y="5215128"/>
                </a:lnTo>
                <a:lnTo>
                  <a:pt x="9467088" y="5279136"/>
                </a:lnTo>
                <a:lnTo>
                  <a:pt x="9418320" y="5315712"/>
                </a:lnTo>
                <a:lnTo>
                  <a:pt x="9364980" y="5347716"/>
                </a:lnTo>
                <a:lnTo>
                  <a:pt x="9336024" y="5361432"/>
                </a:lnTo>
                <a:lnTo>
                  <a:pt x="9308592" y="5375148"/>
                </a:lnTo>
                <a:lnTo>
                  <a:pt x="9279636" y="5387339"/>
                </a:lnTo>
                <a:lnTo>
                  <a:pt x="9218676" y="5405628"/>
                </a:lnTo>
                <a:lnTo>
                  <a:pt x="9186672" y="5413248"/>
                </a:lnTo>
                <a:lnTo>
                  <a:pt x="9156192" y="5417820"/>
                </a:lnTo>
                <a:lnTo>
                  <a:pt x="9133841" y="5420868"/>
                </a:lnTo>
                <a:close/>
              </a:path>
              <a:path w="9702165" h="5425440">
                <a:moveTo>
                  <a:pt x="9701784" y="9144"/>
                </a:moveTo>
                <a:lnTo>
                  <a:pt x="9697212" y="9144"/>
                </a:lnTo>
                <a:lnTo>
                  <a:pt x="9692640" y="4572"/>
                </a:lnTo>
                <a:lnTo>
                  <a:pt x="9701784" y="4572"/>
                </a:lnTo>
                <a:lnTo>
                  <a:pt x="9701784" y="9144"/>
                </a:lnTo>
                <a:close/>
              </a:path>
              <a:path w="9702165" h="5425440">
                <a:moveTo>
                  <a:pt x="9143" y="5420868"/>
                </a:moveTo>
                <a:lnTo>
                  <a:pt x="4572" y="5416296"/>
                </a:lnTo>
                <a:lnTo>
                  <a:pt x="9143" y="5416296"/>
                </a:lnTo>
                <a:lnTo>
                  <a:pt x="9143" y="5420868"/>
                </a:lnTo>
                <a:close/>
              </a:path>
            </a:pathLst>
          </a:custGeom>
          <a:solidFill>
            <a:srgbClr val="9CA08E">
              <a:alpha val="87500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229971" y="1974701"/>
            <a:ext cx="7765676" cy="0"/>
          </a:xfrm>
          <a:custGeom>
            <a:avLst/>
            <a:gdLst/>
            <a:ahLst/>
            <a:cxnLst/>
            <a:rect l="l" t="t" r="r" b="b"/>
            <a:pathLst>
              <a:path w="8801100">
                <a:moveTo>
                  <a:pt x="0" y="0"/>
                </a:moveTo>
                <a:lnTo>
                  <a:pt x="8801100" y="0"/>
                </a:lnTo>
              </a:path>
            </a:pathLst>
          </a:custGeom>
          <a:ln w="7620">
            <a:solidFill>
              <a:srgbClr val="72A375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657600" y="1670123"/>
            <a:ext cx="5035923" cy="252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9" name="object 9"/>
          <p:cNvSpPr/>
          <p:nvPr/>
        </p:nvSpPr>
        <p:spPr>
          <a:xfrm>
            <a:off x="3701078" y="2834640"/>
            <a:ext cx="6017559" cy="644338"/>
          </a:xfrm>
          <a:custGeom>
            <a:avLst/>
            <a:gdLst/>
            <a:ahLst/>
            <a:cxnLst/>
            <a:rect l="l" t="t" r="r" b="b"/>
            <a:pathLst>
              <a:path w="6819900" h="730250">
                <a:moveTo>
                  <a:pt x="6455664" y="729996"/>
                </a:moveTo>
                <a:lnTo>
                  <a:pt x="6455664" y="638556"/>
                </a:lnTo>
                <a:lnTo>
                  <a:pt x="0" y="638556"/>
                </a:lnTo>
                <a:lnTo>
                  <a:pt x="0" y="91440"/>
                </a:lnTo>
                <a:lnTo>
                  <a:pt x="6455664" y="91440"/>
                </a:lnTo>
                <a:lnTo>
                  <a:pt x="6455664" y="0"/>
                </a:lnTo>
                <a:lnTo>
                  <a:pt x="6819900" y="364235"/>
                </a:lnTo>
                <a:lnTo>
                  <a:pt x="6455664" y="729996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687632" y="2802368"/>
            <a:ext cx="6050056" cy="708772"/>
          </a:xfrm>
          <a:custGeom>
            <a:avLst/>
            <a:gdLst/>
            <a:ahLst/>
            <a:cxnLst/>
            <a:rect l="l" t="t" r="r" b="b"/>
            <a:pathLst>
              <a:path w="6856730" h="803275">
                <a:moveTo>
                  <a:pt x="6455664" y="128016"/>
                </a:moveTo>
                <a:lnTo>
                  <a:pt x="6455664" y="0"/>
                </a:lnTo>
                <a:lnTo>
                  <a:pt x="6492240" y="36576"/>
                </a:lnTo>
                <a:lnTo>
                  <a:pt x="6486144" y="36576"/>
                </a:lnTo>
                <a:lnTo>
                  <a:pt x="6460236" y="48768"/>
                </a:lnTo>
                <a:lnTo>
                  <a:pt x="6486144" y="74676"/>
                </a:lnTo>
                <a:lnTo>
                  <a:pt x="6486144" y="112776"/>
                </a:lnTo>
                <a:lnTo>
                  <a:pt x="6470904" y="112776"/>
                </a:lnTo>
                <a:lnTo>
                  <a:pt x="6455664" y="128016"/>
                </a:lnTo>
                <a:close/>
              </a:path>
              <a:path w="6856730" h="803275">
                <a:moveTo>
                  <a:pt x="6486144" y="74676"/>
                </a:moveTo>
                <a:lnTo>
                  <a:pt x="6460236" y="48768"/>
                </a:lnTo>
                <a:lnTo>
                  <a:pt x="6486144" y="36576"/>
                </a:lnTo>
                <a:lnTo>
                  <a:pt x="6486144" y="74676"/>
                </a:lnTo>
                <a:close/>
              </a:path>
              <a:path w="6856730" h="803275">
                <a:moveTo>
                  <a:pt x="6813042" y="401574"/>
                </a:moveTo>
                <a:lnTo>
                  <a:pt x="6486144" y="74676"/>
                </a:lnTo>
                <a:lnTo>
                  <a:pt x="6486144" y="36576"/>
                </a:lnTo>
                <a:lnTo>
                  <a:pt x="6492240" y="36576"/>
                </a:lnTo>
                <a:lnTo>
                  <a:pt x="6845808" y="390144"/>
                </a:lnTo>
                <a:lnTo>
                  <a:pt x="6824472" y="390144"/>
                </a:lnTo>
                <a:lnTo>
                  <a:pt x="6813042" y="401574"/>
                </a:lnTo>
                <a:close/>
              </a:path>
              <a:path w="6856730" h="803275">
                <a:moveTo>
                  <a:pt x="6455664" y="690372"/>
                </a:moveTo>
                <a:lnTo>
                  <a:pt x="0" y="690372"/>
                </a:lnTo>
                <a:lnTo>
                  <a:pt x="0" y="112776"/>
                </a:lnTo>
                <a:lnTo>
                  <a:pt x="6455664" y="112776"/>
                </a:lnTo>
                <a:lnTo>
                  <a:pt x="6455664" y="128016"/>
                </a:lnTo>
                <a:lnTo>
                  <a:pt x="30480" y="128016"/>
                </a:lnTo>
                <a:lnTo>
                  <a:pt x="15240" y="144780"/>
                </a:lnTo>
                <a:lnTo>
                  <a:pt x="30480" y="144780"/>
                </a:lnTo>
                <a:lnTo>
                  <a:pt x="30480" y="658368"/>
                </a:lnTo>
                <a:lnTo>
                  <a:pt x="15240" y="658368"/>
                </a:lnTo>
                <a:lnTo>
                  <a:pt x="30480" y="675132"/>
                </a:lnTo>
                <a:lnTo>
                  <a:pt x="6455664" y="675132"/>
                </a:lnTo>
                <a:lnTo>
                  <a:pt x="6455664" y="690372"/>
                </a:lnTo>
                <a:close/>
              </a:path>
              <a:path w="6856730" h="803275">
                <a:moveTo>
                  <a:pt x="6486144" y="144780"/>
                </a:moveTo>
                <a:lnTo>
                  <a:pt x="30480" y="144780"/>
                </a:lnTo>
                <a:lnTo>
                  <a:pt x="30480" y="128016"/>
                </a:lnTo>
                <a:lnTo>
                  <a:pt x="6455664" y="128016"/>
                </a:lnTo>
                <a:lnTo>
                  <a:pt x="6470904" y="112776"/>
                </a:lnTo>
                <a:lnTo>
                  <a:pt x="6486144" y="112776"/>
                </a:lnTo>
                <a:lnTo>
                  <a:pt x="6486144" y="144780"/>
                </a:lnTo>
                <a:close/>
              </a:path>
              <a:path w="6856730" h="803275">
                <a:moveTo>
                  <a:pt x="30480" y="144780"/>
                </a:moveTo>
                <a:lnTo>
                  <a:pt x="15240" y="144780"/>
                </a:lnTo>
                <a:lnTo>
                  <a:pt x="30480" y="128016"/>
                </a:lnTo>
                <a:lnTo>
                  <a:pt x="30480" y="144780"/>
                </a:lnTo>
                <a:close/>
              </a:path>
              <a:path w="6856730" h="803275">
                <a:moveTo>
                  <a:pt x="6824472" y="413004"/>
                </a:moveTo>
                <a:lnTo>
                  <a:pt x="6813042" y="401574"/>
                </a:lnTo>
                <a:lnTo>
                  <a:pt x="6824472" y="390144"/>
                </a:lnTo>
                <a:lnTo>
                  <a:pt x="6824472" y="413004"/>
                </a:lnTo>
                <a:close/>
              </a:path>
              <a:path w="6856730" h="803275">
                <a:moveTo>
                  <a:pt x="6844330" y="413004"/>
                </a:moveTo>
                <a:lnTo>
                  <a:pt x="6824472" y="413004"/>
                </a:lnTo>
                <a:lnTo>
                  <a:pt x="6824472" y="390144"/>
                </a:lnTo>
                <a:lnTo>
                  <a:pt x="6845808" y="390144"/>
                </a:lnTo>
                <a:lnTo>
                  <a:pt x="6856476" y="400812"/>
                </a:lnTo>
                <a:lnTo>
                  <a:pt x="6844330" y="413004"/>
                </a:lnTo>
                <a:close/>
              </a:path>
              <a:path w="6856730" h="803275">
                <a:moveTo>
                  <a:pt x="6492101" y="766572"/>
                </a:moveTo>
                <a:lnTo>
                  <a:pt x="6486144" y="766572"/>
                </a:lnTo>
                <a:lnTo>
                  <a:pt x="6486144" y="728471"/>
                </a:lnTo>
                <a:lnTo>
                  <a:pt x="6813042" y="401574"/>
                </a:lnTo>
                <a:lnTo>
                  <a:pt x="6824472" y="413004"/>
                </a:lnTo>
                <a:lnTo>
                  <a:pt x="6844330" y="413004"/>
                </a:lnTo>
                <a:lnTo>
                  <a:pt x="6492101" y="766572"/>
                </a:lnTo>
                <a:close/>
              </a:path>
              <a:path w="6856730" h="803275">
                <a:moveTo>
                  <a:pt x="30480" y="675132"/>
                </a:moveTo>
                <a:lnTo>
                  <a:pt x="15240" y="658368"/>
                </a:lnTo>
                <a:lnTo>
                  <a:pt x="30480" y="658368"/>
                </a:lnTo>
                <a:lnTo>
                  <a:pt x="30480" y="675132"/>
                </a:lnTo>
                <a:close/>
              </a:path>
              <a:path w="6856730" h="803275">
                <a:moveTo>
                  <a:pt x="6486144" y="690372"/>
                </a:moveTo>
                <a:lnTo>
                  <a:pt x="6470904" y="690372"/>
                </a:lnTo>
                <a:lnTo>
                  <a:pt x="6455664" y="675132"/>
                </a:lnTo>
                <a:lnTo>
                  <a:pt x="30480" y="675132"/>
                </a:lnTo>
                <a:lnTo>
                  <a:pt x="30480" y="658368"/>
                </a:lnTo>
                <a:lnTo>
                  <a:pt x="6486144" y="658368"/>
                </a:lnTo>
                <a:lnTo>
                  <a:pt x="6486144" y="690372"/>
                </a:lnTo>
                <a:close/>
              </a:path>
              <a:path w="6856730" h="803275">
                <a:moveTo>
                  <a:pt x="6455664" y="803148"/>
                </a:moveTo>
                <a:lnTo>
                  <a:pt x="6455664" y="675132"/>
                </a:lnTo>
                <a:lnTo>
                  <a:pt x="6470904" y="690372"/>
                </a:lnTo>
                <a:lnTo>
                  <a:pt x="6486144" y="690372"/>
                </a:lnTo>
                <a:lnTo>
                  <a:pt x="6486144" y="728471"/>
                </a:lnTo>
                <a:lnTo>
                  <a:pt x="6460236" y="754380"/>
                </a:lnTo>
                <a:lnTo>
                  <a:pt x="6486144" y="766572"/>
                </a:lnTo>
                <a:lnTo>
                  <a:pt x="6492101" y="766572"/>
                </a:lnTo>
                <a:lnTo>
                  <a:pt x="6455664" y="803148"/>
                </a:lnTo>
                <a:close/>
              </a:path>
              <a:path w="6856730" h="803275">
                <a:moveTo>
                  <a:pt x="6486144" y="766572"/>
                </a:moveTo>
                <a:lnTo>
                  <a:pt x="6460236" y="754380"/>
                </a:lnTo>
                <a:lnTo>
                  <a:pt x="6486144" y="728471"/>
                </a:lnTo>
                <a:lnTo>
                  <a:pt x="6486144" y="766572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3727082" y="3074595"/>
            <a:ext cx="5563982" cy="150192"/>
          </a:xfrm>
          <a:prstGeom prst="rect">
            <a:avLst/>
          </a:prstGeom>
        </p:spPr>
        <p:txBody>
          <a:bodyPr vert="horz" wrap="square" lIns="0" tIns="27454" rIns="0" bIns="0" rtlCol="0">
            <a:spAutoFit/>
          </a:bodyPr>
          <a:lstStyle/>
          <a:p>
            <a:pPr marL="94134" marR="4483" indent="-83488">
              <a:lnSpc>
                <a:spcPts val="935"/>
              </a:lnSpc>
              <a:spcBef>
                <a:spcPts val="216"/>
              </a:spcBef>
              <a:buChar char="•"/>
              <a:tabLst>
                <a:tab pos="95255" algn="l"/>
              </a:tabLst>
            </a:pPr>
            <a:r>
              <a:rPr lang="en-US" sz="1200" spc="-4" dirty="0">
                <a:latin typeface="Rockwell"/>
                <a:cs typeface="Rockwell"/>
              </a:rPr>
              <a:t>We checked if the data set has duplicate values, so that it could be removed.</a:t>
            </a:r>
            <a:endParaRPr sz="1200" dirty="0">
              <a:latin typeface="Rockwell"/>
              <a:cs typeface="Rockwel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0426" y="2841362"/>
            <a:ext cx="1176618" cy="643218"/>
          </a:xfrm>
          <a:custGeom>
            <a:avLst/>
            <a:gdLst/>
            <a:ahLst/>
            <a:cxnLst/>
            <a:rect l="l" t="t" r="r" b="b"/>
            <a:pathLst>
              <a:path w="1333500" h="728979">
                <a:moveTo>
                  <a:pt x="1211580" y="728472"/>
                </a:moveTo>
                <a:lnTo>
                  <a:pt x="121920" y="728472"/>
                </a:lnTo>
                <a:lnTo>
                  <a:pt x="74580" y="718851"/>
                </a:lnTo>
                <a:lnTo>
                  <a:pt x="35814" y="692658"/>
                </a:lnTo>
                <a:lnTo>
                  <a:pt x="9620" y="653891"/>
                </a:lnTo>
                <a:lnTo>
                  <a:pt x="0" y="606552"/>
                </a:lnTo>
                <a:lnTo>
                  <a:pt x="0" y="120396"/>
                </a:lnTo>
                <a:lnTo>
                  <a:pt x="9620" y="73294"/>
                </a:lnTo>
                <a:lnTo>
                  <a:pt x="35814" y="35052"/>
                </a:lnTo>
                <a:lnTo>
                  <a:pt x="74580" y="9382"/>
                </a:lnTo>
                <a:lnTo>
                  <a:pt x="121920" y="0"/>
                </a:lnTo>
                <a:lnTo>
                  <a:pt x="1211580" y="0"/>
                </a:lnTo>
                <a:lnTo>
                  <a:pt x="1258919" y="9382"/>
                </a:lnTo>
                <a:lnTo>
                  <a:pt x="1297686" y="35052"/>
                </a:lnTo>
                <a:lnTo>
                  <a:pt x="1323879" y="73294"/>
                </a:lnTo>
                <a:lnTo>
                  <a:pt x="1333500" y="120396"/>
                </a:lnTo>
                <a:lnTo>
                  <a:pt x="1333500" y="606552"/>
                </a:lnTo>
                <a:lnTo>
                  <a:pt x="1323879" y="653891"/>
                </a:lnTo>
                <a:lnTo>
                  <a:pt x="1297686" y="692658"/>
                </a:lnTo>
                <a:lnTo>
                  <a:pt x="1258919" y="718851"/>
                </a:lnTo>
                <a:lnTo>
                  <a:pt x="1211580" y="728472"/>
                </a:lnTo>
                <a:close/>
              </a:path>
            </a:pathLst>
          </a:custGeom>
          <a:solidFill>
            <a:srgbClr val="72A37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506980" y="2826572"/>
            <a:ext cx="1203512" cy="671232"/>
          </a:xfrm>
          <a:custGeom>
            <a:avLst/>
            <a:gdLst/>
            <a:ahLst/>
            <a:cxnLst/>
            <a:rect l="l" t="t" r="r" b="b"/>
            <a:pathLst>
              <a:path w="1363980" h="760729">
                <a:moveTo>
                  <a:pt x="1228344" y="760476"/>
                </a:moveTo>
                <a:lnTo>
                  <a:pt x="123444" y="760476"/>
                </a:lnTo>
                <a:lnTo>
                  <a:pt x="109728" y="757428"/>
                </a:lnTo>
                <a:lnTo>
                  <a:pt x="71628" y="743712"/>
                </a:lnTo>
                <a:lnTo>
                  <a:pt x="39624" y="720852"/>
                </a:lnTo>
                <a:lnTo>
                  <a:pt x="32004" y="711708"/>
                </a:lnTo>
                <a:lnTo>
                  <a:pt x="22860" y="701040"/>
                </a:lnTo>
                <a:lnTo>
                  <a:pt x="10668" y="676656"/>
                </a:lnTo>
                <a:lnTo>
                  <a:pt x="6096" y="664464"/>
                </a:lnTo>
                <a:lnTo>
                  <a:pt x="3048" y="652272"/>
                </a:lnTo>
                <a:lnTo>
                  <a:pt x="0" y="638556"/>
                </a:lnTo>
                <a:lnTo>
                  <a:pt x="0" y="124968"/>
                </a:lnTo>
                <a:lnTo>
                  <a:pt x="15240" y="73152"/>
                </a:lnTo>
                <a:lnTo>
                  <a:pt x="48768" y="32004"/>
                </a:lnTo>
                <a:lnTo>
                  <a:pt x="94488" y="7620"/>
                </a:lnTo>
                <a:lnTo>
                  <a:pt x="135636" y="0"/>
                </a:lnTo>
                <a:lnTo>
                  <a:pt x="1226820" y="0"/>
                </a:lnTo>
                <a:lnTo>
                  <a:pt x="1266444" y="6096"/>
                </a:lnTo>
                <a:lnTo>
                  <a:pt x="1303020" y="22860"/>
                </a:lnTo>
                <a:lnTo>
                  <a:pt x="1313688" y="32004"/>
                </a:lnTo>
                <a:lnTo>
                  <a:pt x="126492" y="32004"/>
                </a:lnTo>
                <a:lnTo>
                  <a:pt x="115824" y="33528"/>
                </a:lnTo>
                <a:lnTo>
                  <a:pt x="106680" y="36576"/>
                </a:lnTo>
                <a:lnTo>
                  <a:pt x="96012" y="39624"/>
                </a:lnTo>
                <a:lnTo>
                  <a:pt x="86868" y="44196"/>
                </a:lnTo>
                <a:lnTo>
                  <a:pt x="77724" y="50292"/>
                </a:lnTo>
                <a:lnTo>
                  <a:pt x="70104" y="54864"/>
                </a:lnTo>
                <a:lnTo>
                  <a:pt x="62484" y="62484"/>
                </a:lnTo>
                <a:lnTo>
                  <a:pt x="56388" y="70104"/>
                </a:lnTo>
                <a:lnTo>
                  <a:pt x="48768" y="77724"/>
                </a:lnTo>
                <a:lnTo>
                  <a:pt x="39624" y="96012"/>
                </a:lnTo>
                <a:lnTo>
                  <a:pt x="36576" y="105156"/>
                </a:lnTo>
                <a:lnTo>
                  <a:pt x="33528" y="115824"/>
                </a:lnTo>
                <a:lnTo>
                  <a:pt x="30480" y="137160"/>
                </a:lnTo>
                <a:lnTo>
                  <a:pt x="30480" y="621792"/>
                </a:lnTo>
                <a:lnTo>
                  <a:pt x="32004" y="633984"/>
                </a:lnTo>
                <a:lnTo>
                  <a:pt x="33528" y="644652"/>
                </a:lnTo>
                <a:lnTo>
                  <a:pt x="35052" y="653796"/>
                </a:lnTo>
                <a:lnTo>
                  <a:pt x="39624" y="664464"/>
                </a:lnTo>
                <a:lnTo>
                  <a:pt x="42672" y="673608"/>
                </a:lnTo>
                <a:lnTo>
                  <a:pt x="48768" y="681228"/>
                </a:lnTo>
                <a:lnTo>
                  <a:pt x="54864" y="690372"/>
                </a:lnTo>
                <a:lnTo>
                  <a:pt x="60960" y="697992"/>
                </a:lnTo>
                <a:lnTo>
                  <a:pt x="68580" y="704088"/>
                </a:lnTo>
                <a:lnTo>
                  <a:pt x="77724" y="710184"/>
                </a:lnTo>
                <a:lnTo>
                  <a:pt x="85344" y="716280"/>
                </a:lnTo>
                <a:lnTo>
                  <a:pt x="94488" y="720852"/>
                </a:lnTo>
                <a:lnTo>
                  <a:pt x="105156" y="723900"/>
                </a:lnTo>
                <a:lnTo>
                  <a:pt x="114300" y="726948"/>
                </a:lnTo>
                <a:lnTo>
                  <a:pt x="124968" y="728472"/>
                </a:lnTo>
                <a:lnTo>
                  <a:pt x="1315212" y="728472"/>
                </a:lnTo>
                <a:lnTo>
                  <a:pt x="1304544" y="736092"/>
                </a:lnTo>
                <a:lnTo>
                  <a:pt x="1292351" y="743712"/>
                </a:lnTo>
                <a:lnTo>
                  <a:pt x="1281684" y="749808"/>
                </a:lnTo>
                <a:lnTo>
                  <a:pt x="1267967" y="754380"/>
                </a:lnTo>
                <a:lnTo>
                  <a:pt x="1255775" y="757428"/>
                </a:lnTo>
                <a:lnTo>
                  <a:pt x="1228344" y="760476"/>
                </a:lnTo>
                <a:close/>
              </a:path>
              <a:path w="1363980" h="760729">
                <a:moveTo>
                  <a:pt x="1315212" y="728472"/>
                </a:moveTo>
                <a:lnTo>
                  <a:pt x="1237488" y="728472"/>
                </a:lnTo>
                <a:lnTo>
                  <a:pt x="1248155" y="726948"/>
                </a:lnTo>
                <a:lnTo>
                  <a:pt x="1257300" y="723900"/>
                </a:lnTo>
                <a:lnTo>
                  <a:pt x="1293876" y="705612"/>
                </a:lnTo>
                <a:lnTo>
                  <a:pt x="1313688" y="682752"/>
                </a:lnTo>
                <a:lnTo>
                  <a:pt x="1319784" y="675132"/>
                </a:lnTo>
                <a:lnTo>
                  <a:pt x="1324355" y="664464"/>
                </a:lnTo>
                <a:lnTo>
                  <a:pt x="1330451" y="646176"/>
                </a:lnTo>
                <a:lnTo>
                  <a:pt x="1331976" y="635508"/>
                </a:lnTo>
                <a:lnTo>
                  <a:pt x="1331976" y="128016"/>
                </a:lnTo>
                <a:lnTo>
                  <a:pt x="1328928" y="106680"/>
                </a:lnTo>
                <a:lnTo>
                  <a:pt x="1315212" y="79248"/>
                </a:lnTo>
                <a:lnTo>
                  <a:pt x="1309116" y="71628"/>
                </a:lnTo>
                <a:lnTo>
                  <a:pt x="1301496" y="64008"/>
                </a:lnTo>
                <a:lnTo>
                  <a:pt x="1295400" y="56388"/>
                </a:lnTo>
                <a:lnTo>
                  <a:pt x="1286255" y="50292"/>
                </a:lnTo>
                <a:lnTo>
                  <a:pt x="1278636" y="45720"/>
                </a:lnTo>
                <a:lnTo>
                  <a:pt x="1267967" y="41148"/>
                </a:lnTo>
                <a:lnTo>
                  <a:pt x="1258824" y="36576"/>
                </a:lnTo>
                <a:lnTo>
                  <a:pt x="1249680" y="33528"/>
                </a:lnTo>
                <a:lnTo>
                  <a:pt x="1239012" y="32004"/>
                </a:lnTo>
                <a:lnTo>
                  <a:pt x="1313688" y="32004"/>
                </a:lnTo>
                <a:lnTo>
                  <a:pt x="1347216" y="71628"/>
                </a:lnTo>
                <a:lnTo>
                  <a:pt x="1363980" y="123444"/>
                </a:lnTo>
                <a:lnTo>
                  <a:pt x="1363980" y="637032"/>
                </a:lnTo>
                <a:lnTo>
                  <a:pt x="1360932" y="650748"/>
                </a:lnTo>
                <a:lnTo>
                  <a:pt x="1357884" y="662940"/>
                </a:lnTo>
                <a:lnTo>
                  <a:pt x="1353312" y="676656"/>
                </a:lnTo>
                <a:lnTo>
                  <a:pt x="1347216" y="687324"/>
                </a:lnTo>
                <a:lnTo>
                  <a:pt x="1341120" y="699516"/>
                </a:lnTo>
                <a:lnTo>
                  <a:pt x="1333500" y="710184"/>
                </a:lnTo>
                <a:lnTo>
                  <a:pt x="1315212" y="728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2653084" y="2924307"/>
            <a:ext cx="913279" cy="579880"/>
          </a:xfrm>
          <a:prstGeom prst="rect">
            <a:avLst/>
          </a:prstGeom>
        </p:spPr>
        <p:txBody>
          <a:bodyPr vert="horz" wrap="square" lIns="0" tIns="29696" rIns="0" bIns="0" rtlCol="0">
            <a:spAutoFit/>
          </a:bodyPr>
          <a:lstStyle/>
          <a:p>
            <a:pPr marL="10646" marR="4483" indent="-1681" algn="ctr">
              <a:lnSpc>
                <a:spcPct val="88200"/>
              </a:lnSpc>
              <a:spcBef>
                <a:spcPts val="234"/>
              </a:spcBef>
            </a:pPr>
            <a:r>
              <a:rPr sz="1015" b="1" spc="-4" dirty="0">
                <a:solidFill>
                  <a:srgbClr val="FFFFFF"/>
                </a:solidFill>
                <a:latin typeface="Rockwell"/>
                <a:cs typeface="Rockwell"/>
              </a:rPr>
              <a:t>Removing  columns with  </a:t>
            </a:r>
            <a:r>
              <a:rPr lang="en-US" sz="1015" b="1" spc="-4" dirty="0">
                <a:solidFill>
                  <a:srgbClr val="FFFFFF"/>
                </a:solidFill>
                <a:latin typeface="Rockwell"/>
                <a:cs typeface="Rockwell"/>
              </a:rPr>
              <a:t>duplicate</a:t>
            </a:r>
            <a:r>
              <a:rPr sz="1015" b="1" spc="-44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015" b="1" spc="-4" dirty="0">
                <a:solidFill>
                  <a:srgbClr val="FFFFFF"/>
                </a:solidFill>
                <a:latin typeface="Rockwell"/>
                <a:cs typeface="Rockwell"/>
              </a:rPr>
              <a:t>values</a:t>
            </a:r>
            <a:endParaRPr sz="1015" dirty="0">
              <a:latin typeface="Rockwell"/>
              <a:cs typeface="Rockwel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88977" y="3515060"/>
            <a:ext cx="6027084" cy="643218"/>
          </a:xfrm>
          <a:custGeom>
            <a:avLst/>
            <a:gdLst/>
            <a:ahLst/>
            <a:cxnLst/>
            <a:rect l="l" t="t" r="r" b="b"/>
            <a:pathLst>
              <a:path w="6830695" h="728979">
                <a:moveTo>
                  <a:pt x="6466331" y="728472"/>
                </a:moveTo>
                <a:lnTo>
                  <a:pt x="6466331" y="637032"/>
                </a:lnTo>
                <a:lnTo>
                  <a:pt x="0" y="637032"/>
                </a:lnTo>
                <a:lnTo>
                  <a:pt x="0" y="89916"/>
                </a:lnTo>
                <a:lnTo>
                  <a:pt x="6466331" y="89916"/>
                </a:lnTo>
                <a:lnTo>
                  <a:pt x="6466331" y="0"/>
                </a:lnTo>
                <a:lnTo>
                  <a:pt x="6830567" y="364236"/>
                </a:lnTo>
                <a:lnTo>
                  <a:pt x="6466331" y="728472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16" name="object 16"/>
          <p:cNvSpPr/>
          <p:nvPr/>
        </p:nvSpPr>
        <p:spPr>
          <a:xfrm>
            <a:off x="3675530" y="3481443"/>
            <a:ext cx="6060701" cy="710453"/>
          </a:xfrm>
          <a:custGeom>
            <a:avLst/>
            <a:gdLst/>
            <a:ahLst/>
            <a:cxnLst/>
            <a:rect l="l" t="t" r="r" b="b"/>
            <a:pathLst>
              <a:path w="6868795" h="805179">
                <a:moveTo>
                  <a:pt x="6466332" y="128016"/>
                </a:moveTo>
                <a:lnTo>
                  <a:pt x="6466332" y="0"/>
                </a:lnTo>
                <a:lnTo>
                  <a:pt x="6504432" y="38100"/>
                </a:lnTo>
                <a:lnTo>
                  <a:pt x="6496812" y="38100"/>
                </a:lnTo>
                <a:lnTo>
                  <a:pt x="6470904" y="48768"/>
                </a:lnTo>
                <a:lnTo>
                  <a:pt x="6496812" y="74676"/>
                </a:lnTo>
                <a:lnTo>
                  <a:pt x="6496812" y="112776"/>
                </a:lnTo>
                <a:lnTo>
                  <a:pt x="6481572" y="112776"/>
                </a:lnTo>
                <a:lnTo>
                  <a:pt x="6466332" y="128016"/>
                </a:lnTo>
                <a:close/>
              </a:path>
              <a:path w="6868795" h="805179">
                <a:moveTo>
                  <a:pt x="6496812" y="74676"/>
                </a:moveTo>
                <a:lnTo>
                  <a:pt x="6470904" y="48768"/>
                </a:lnTo>
                <a:lnTo>
                  <a:pt x="6496812" y="38100"/>
                </a:lnTo>
                <a:lnTo>
                  <a:pt x="6496812" y="74676"/>
                </a:lnTo>
                <a:close/>
              </a:path>
              <a:path w="6868795" h="805179">
                <a:moveTo>
                  <a:pt x="6823709" y="401574"/>
                </a:moveTo>
                <a:lnTo>
                  <a:pt x="6496812" y="74676"/>
                </a:lnTo>
                <a:lnTo>
                  <a:pt x="6496812" y="38100"/>
                </a:lnTo>
                <a:lnTo>
                  <a:pt x="6504432" y="38100"/>
                </a:lnTo>
                <a:lnTo>
                  <a:pt x="6856476" y="390144"/>
                </a:lnTo>
                <a:lnTo>
                  <a:pt x="6835139" y="390144"/>
                </a:lnTo>
                <a:lnTo>
                  <a:pt x="6823709" y="401574"/>
                </a:lnTo>
                <a:close/>
              </a:path>
              <a:path w="6868795" h="805179">
                <a:moveTo>
                  <a:pt x="6466332" y="690372"/>
                </a:moveTo>
                <a:lnTo>
                  <a:pt x="0" y="690372"/>
                </a:lnTo>
                <a:lnTo>
                  <a:pt x="0" y="112776"/>
                </a:lnTo>
                <a:lnTo>
                  <a:pt x="6466332" y="112776"/>
                </a:lnTo>
                <a:lnTo>
                  <a:pt x="6466332" y="128016"/>
                </a:lnTo>
                <a:lnTo>
                  <a:pt x="30480" y="128016"/>
                </a:lnTo>
                <a:lnTo>
                  <a:pt x="15240" y="144780"/>
                </a:lnTo>
                <a:lnTo>
                  <a:pt x="30480" y="144780"/>
                </a:lnTo>
                <a:lnTo>
                  <a:pt x="30480" y="659892"/>
                </a:lnTo>
                <a:lnTo>
                  <a:pt x="15240" y="659892"/>
                </a:lnTo>
                <a:lnTo>
                  <a:pt x="30480" y="675132"/>
                </a:lnTo>
                <a:lnTo>
                  <a:pt x="6466332" y="675132"/>
                </a:lnTo>
                <a:lnTo>
                  <a:pt x="6466332" y="690372"/>
                </a:lnTo>
                <a:close/>
              </a:path>
              <a:path w="6868795" h="805179">
                <a:moveTo>
                  <a:pt x="6496812" y="144780"/>
                </a:moveTo>
                <a:lnTo>
                  <a:pt x="30480" y="144780"/>
                </a:lnTo>
                <a:lnTo>
                  <a:pt x="30480" y="128016"/>
                </a:lnTo>
                <a:lnTo>
                  <a:pt x="6466332" y="128016"/>
                </a:lnTo>
                <a:lnTo>
                  <a:pt x="6481572" y="112776"/>
                </a:lnTo>
                <a:lnTo>
                  <a:pt x="6496812" y="112776"/>
                </a:lnTo>
                <a:lnTo>
                  <a:pt x="6496812" y="144780"/>
                </a:lnTo>
                <a:close/>
              </a:path>
              <a:path w="6868795" h="805179">
                <a:moveTo>
                  <a:pt x="30480" y="144780"/>
                </a:moveTo>
                <a:lnTo>
                  <a:pt x="15240" y="144780"/>
                </a:lnTo>
                <a:lnTo>
                  <a:pt x="30480" y="128016"/>
                </a:lnTo>
                <a:lnTo>
                  <a:pt x="30480" y="144780"/>
                </a:lnTo>
                <a:close/>
              </a:path>
              <a:path w="6868795" h="805179">
                <a:moveTo>
                  <a:pt x="6835139" y="413004"/>
                </a:moveTo>
                <a:lnTo>
                  <a:pt x="6823709" y="401574"/>
                </a:lnTo>
                <a:lnTo>
                  <a:pt x="6835139" y="390144"/>
                </a:lnTo>
                <a:lnTo>
                  <a:pt x="6835139" y="413004"/>
                </a:lnTo>
                <a:close/>
              </a:path>
              <a:path w="6868795" h="805179">
                <a:moveTo>
                  <a:pt x="6858000" y="413004"/>
                </a:moveTo>
                <a:lnTo>
                  <a:pt x="6835139" y="413004"/>
                </a:lnTo>
                <a:lnTo>
                  <a:pt x="6835139" y="390144"/>
                </a:lnTo>
                <a:lnTo>
                  <a:pt x="6856476" y="390144"/>
                </a:lnTo>
                <a:lnTo>
                  <a:pt x="6868668" y="402336"/>
                </a:lnTo>
                <a:lnTo>
                  <a:pt x="6858000" y="413004"/>
                </a:lnTo>
                <a:close/>
              </a:path>
              <a:path w="6868795" h="805179">
                <a:moveTo>
                  <a:pt x="6504432" y="766572"/>
                </a:moveTo>
                <a:lnTo>
                  <a:pt x="6496812" y="766572"/>
                </a:lnTo>
                <a:lnTo>
                  <a:pt x="6496812" y="728471"/>
                </a:lnTo>
                <a:lnTo>
                  <a:pt x="6823709" y="401574"/>
                </a:lnTo>
                <a:lnTo>
                  <a:pt x="6835139" y="413004"/>
                </a:lnTo>
                <a:lnTo>
                  <a:pt x="6858000" y="413004"/>
                </a:lnTo>
                <a:lnTo>
                  <a:pt x="6504432" y="766572"/>
                </a:lnTo>
                <a:close/>
              </a:path>
              <a:path w="6868795" h="805179">
                <a:moveTo>
                  <a:pt x="30480" y="675132"/>
                </a:moveTo>
                <a:lnTo>
                  <a:pt x="15240" y="659892"/>
                </a:lnTo>
                <a:lnTo>
                  <a:pt x="30480" y="659892"/>
                </a:lnTo>
                <a:lnTo>
                  <a:pt x="30480" y="675132"/>
                </a:lnTo>
                <a:close/>
              </a:path>
              <a:path w="6868795" h="805179">
                <a:moveTo>
                  <a:pt x="6496812" y="690372"/>
                </a:moveTo>
                <a:lnTo>
                  <a:pt x="6481572" y="690372"/>
                </a:lnTo>
                <a:lnTo>
                  <a:pt x="6466332" y="675132"/>
                </a:lnTo>
                <a:lnTo>
                  <a:pt x="30480" y="675132"/>
                </a:lnTo>
                <a:lnTo>
                  <a:pt x="30480" y="659892"/>
                </a:lnTo>
                <a:lnTo>
                  <a:pt x="6496812" y="659892"/>
                </a:lnTo>
                <a:lnTo>
                  <a:pt x="6496812" y="690372"/>
                </a:lnTo>
                <a:close/>
              </a:path>
              <a:path w="6868795" h="805179">
                <a:moveTo>
                  <a:pt x="6466332" y="804672"/>
                </a:moveTo>
                <a:lnTo>
                  <a:pt x="6466332" y="675132"/>
                </a:lnTo>
                <a:lnTo>
                  <a:pt x="6481572" y="690372"/>
                </a:lnTo>
                <a:lnTo>
                  <a:pt x="6496812" y="690372"/>
                </a:lnTo>
                <a:lnTo>
                  <a:pt x="6496812" y="728471"/>
                </a:lnTo>
                <a:lnTo>
                  <a:pt x="6470904" y="754380"/>
                </a:lnTo>
                <a:lnTo>
                  <a:pt x="6496812" y="766572"/>
                </a:lnTo>
                <a:lnTo>
                  <a:pt x="6504432" y="766572"/>
                </a:lnTo>
                <a:lnTo>
                  <a:pt x="6466332" y="804672"/>
                </a:lnTo>
                <a:close/>
              </a:path>
              <a:path w="6868795" h="805179">
                <a:moveTo>
                  <a:pt x="6496812" y="766572"/>
                </a:moveTo>
                <a:lnTo>
                  <a:pt x="6470904" y="754380"/>
                </a:lnTo>
                <a:lnTo>
                  <a:pt x="6496812" y="728471"/>
                </a:lnTo>
                <a:lnTo>
                  <a:pt x="6496812" y="766572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3743102" y="3741954"/>
            <a:ext cx="5635999" cy="150192"/>
          </a:xfrm>
          <a:prstGeom prst="rect">
            <a:avLst/>
          </a:prstGeom>
        </p:spPr>
        <p:txBody>
          <a:bodyPr vert="horz" wrap="square" lIns="0" tIns="27454" rIns="0" bIns="0" rtlCol="0">
            <a:spAutoFit/>
          </a:bodyPr>
          <a:lstStyle/>
          <a:p>
            <a:pPr marL="94134" marR="4483" indent="-83488">
              <a:lnSpc>
                <a:spcPts val="935"/>
              </a:lnSpc>
              <a:spcBef>
                <a:spcPts val="216"/>
              </a:spcBef>
              <a:buChar char="•"/>
              <a:tabLst>
                <a:tab pos="95255" algn="l"/>
              </a:tabLst>
            </a:pPr>
            <a:r>
              <a:rPr lang="en-US" sz="1200" spc="-4" dirty="0">
                <a:latin typeface="Rockwell"/>
                <a:cs typeface="Rockwell"/>
              </a:rPr>
              <a:t>We checked if the data set has duplicate values, so that it could be removed.</a:t>
            </a:r>
            <a:endParaRPr lang="en-US" sz="1200" dirty="0">
              <a:latin typeface="Rockwell"/>
              <a:cs typeface="Rockwel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20427" y="3547333"/>
            <a:ext cx="1165972" cy="644338"/>
          </a:xfrm>
          <a:custGeom>
            <a:avLst/>
            <a:gdLst/>
            <a:ahLst/>
            <a:cxnLst/>
            <a:rect l="l" t="t" r="r" b="b"/>
            <a:pathLst>
              <a:path w="1321435" h="730250">
                <a:moveTo>
                  <a:pt x="1199388" y="729996"/>
                </a:moveTo>
                <a:lnTo>
                  <a:pt x="121920" y="729996"/>
                </a:lnTo>
                <a:lnTo>
                  <a:pt x="74580" y="720375"/>
                </a:lnTo>
                <a:lnTo>
                  <a:pt x="35814" y="694182"/>
                </a:lnTo>
                <a:lnTo>
                  <a:pt x="9620" y="655415"/>
                </a:lnTo>
                <a:lnTo>
                  <a:pt x="0" y="608076"/>
                </a:lnTo>
                <a:lnTo>
                  <a:pt x="0" y="121920"/>
                </a:lnTo>
                <a:lnTo>
                  <a:pt x="9620" y="74580"/>
                </a:lnTo>
                <a:lnTo>
                  <a:pt x="35814" y="35814"/>
                </a:lnTo>
                <a:lnTo>
                  <a:pt x="74580" y="9620"/>
                </a:lnTo>
                <a:lnTo>
                  <a:pt x="121920" y="0"/>
                </a:lnTo>
                <a:lnTo>
                  <a:pt x="1199388" y="0"/>
                </a:lnTo>
                <a:lnTo>
                  <a:pt x="1246727" y="9620"/>
                </a:lnTo>
                <a:lnTo>
                  <a:pt x="1285494" y="35814"/>
                </a:lnTo>
                <a:lnTo>
                  <a:pt x="1311687" y="74580"/>
                </a:lnTo>
                <a:lnTo>
                  <a:pt x="1321308" y="121920"/>
                </a:lnTo>
                <a:lnTo>
                  <a:pt x="1321308" y="608076"/>
                </a:lnTo>
                <a:lnTo>
                  <a:pt x="1311687" y="655415"/>
                </a:lnTo>
                <a:lnTo>
                  <a:pt x="1285494" y="694182"/>
                </a:lnTo>
                <a:lnTo>
                  <a:pt x="1246727" y="720375"/>
                </a:lnTo>
                <a:lnTo>
                  <a:pt x="1199388" y="729996"/>
                </a:lnTo>
                <a:close/>
              </a:path>
            </a:pathLst>
          </a:custGeom>
          <a:solidFill>
            <a:srgbClr val="72A37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506981" y="3533887"/>
            <a:ext cx="1192866" cy="671232"/>
          </a:xfrm>
          <a:custGeom>
            <a:avLst/>
            <a:gdLst/>
            <a:ahLst/>
            <a:cxnLst/>
            <a:rect l="l" t="t" r="r" b="b"/>
            <a:pathLst>
              <a:path w="1351914" h="760729">
                <a:moveTo>
                  <a:pt x="1216152" y="760476"/>
                </a:moveTo>
                <a:lnTo>
                  <a:pt x="137160" y="760476"/>
                </a:lnTo>
                <a:lnTo>
                  <a:pt x="109728" y="757428"/>
                </a:lnTo>
                <a:lnTo>
                  <a:pt x="71628" y="743712"/>
                </a:lnTo>
                <a:lnTo>
                  <a:pt x="39624" y="720852"/>
                </a:lnTo>
                <a:lnTo>
                  <a:pt x="32004" y="710184"/>
                </a:lnTo>
                <a:lnTo>
                  <a:pt x="22860" y="701040"/>
                </a:lnTo>
                <a:lnTo>
                  <a:pt x="10668" y="676656"/>
                </a:lnTo>
                <a:lnTo>
                  <a:pt x="6096" y="664464"/>
                </a:lnTo>
                <a:lnTo>
                  <a:pt x="3048" y="650748"/>
                </a:lnTo>
                <a:lnTo>
                  <a:pt x="0" y="638556"/>
                </a:lnTo>
                <a:lnTo>
                  <a:pt x="0" y="123444"/>
                </a:lnTo>
                <a:lnTo>
                  <a:pt x="1524" y="111252"/>
                </a:lnTo>
                <a:lnTo>
                  <a:pt x="15240" y="73152"/>
                </a:lnTo>
                <a:lnTo>
                  <a:pt x="48768" y="32004"/>
                </a:lnTo>
                <a:lnTo>
                  <a:pt x="82296" y="10668"/>
                </a:lnTo>
                <a:lnTo>
                  <a:pt x="135636" y="0"/>
                </a:lnTo>
                <a:lnTo>
                  <a:pt x="1214628" y="0"/>
                </a:lnTo>
                <a:lnTo>
                  <a:pt x="1255775" y="6096"/>
                </a:lnTo>
                <a:lnTo>
                  <a:pt x="1290828" y="22860"/>
                </a:lnTo>
                <a:lnTo>
                  <a:pt x="1303274" y="32004"/>
                </a:lnTo>
                <a:lnTo>
                  <a:pt x="126492" y="32004"/>
                </a:lnTo>
                <a:lnTo>
                  <a:pt x="115824" y="33528"/>
                </a:lnTo>
                <a:lnTo>
                  <a:pt x="106680" y="36576"/>
                </a:lnTo>
                <a:lnTo>
                  <a:pt x="96012" y="39624"/>
                </a:lnTo>
                <a:lnTo>
                  <a:pt x="77724" y="48768"/>
                </a:lnTo>
                <a:lnTo>
                  <a:pt x="70104" y="54864"/>
                </a:lnTo>
                <a:lnTo>
                  <a:pt x="62484" y="62484"/>
                </a:lnTo>
                <a:lnTo>
                  <a:pt x="56388" y="70104"/>
                </a:lnTo>
                <a:lnTo>
                  <a:pt x="48768" y="77724"/>
                </a:lnTo>
                <a:lnTo>
                  <a:pt x="39624" y="96012"/>
                </a:lnTo>
                <a:lnTo>
                  <a:pt x="36576" y="105156"/>
                </a:lnTo>
                <a:lnTo>
                  <a:pt x="33528" y="115824"/>
                </a:lnTo>
                <a:lnTo>
                  <a:pt x="30480" y="137160"/>
                </a:lnTo>
                <a:lnTo>
                  <a:pt x="30480" y="621792"/>
                </a:lnTo>
                <a:lnTo>
                  <a:pt x="35052" y="653796"/>
                </a:lnTo>
                <a:lnTo>
                  <a:pt x="39624" y="662940"/>
                </a:lnTo>
                <a:lnTo>
                  <a:pt x="42672" y="672084"/>
                </a:lnTo>
                <a:lnTo>
                  <a:pt x="54864" y="690372"/>
                </a:lnTo>
                <a:lnTo>
                  <a:pt x="60960" y="697992"/>
                </a:lnTo>
                <a:lnTo>
                  <a:pt x="68580" y="704088"/>
                </a:lnTo>
                <a:lnTo>
                  <a:pt x="77724" y="710184"/>
                </a:lnTo>
                <a:lnTo>
                  <a:pt x="85344" y="716280"/>
                </a:lnTo>
                <a:lnTo>
                  <a:pt x="94488" y="720852"/>
                </a:lnTo>
                <a:lnTo>
                  <a:pt x="105156" y="723900"/>
                </a:lnTo>
                <a:lnTo>
                  <a:pt x="114300" y="726948"/>
                </a:lnTo>
                <a:lnTo>
                  <a:pt x="124968" y="728472"/>
                </a:lnTo>
                <a:lnTo>
                  <a:pt x="1303020" y="728472"/>
                </a:lnTo>
                <a:lnTo>
                  <a:pt x="1281684" y="743712"/>
                </a:lnTo>
                <a:lnTo>
                  <a:pt x="1269492" y="749808"/>
                </a:lnTo>
                <a:lnTo>
                  <a:pt x="1257300" y="754380"/>
                </a:lnTo>
                <a:lnTo>
                  <a:pt x="1243584" y="757428"/>
                </a:lnTo>
                <a:lnTo>
                  <a:pt x="1216152" y="760476"/>
                </a:lnTo>
                <a:close/>
              </a:path>
              <a:path w="1351914" h="760729">
                <a:moveTo>
                  <a:pt x="1303020" y="728472"/>
                </a:moveTo>
                <a:lnTo>
                  <a:pt x="1225296" y="728472"/>
                </a:lnTo>
                <a:lnTo>
                  <a:pt x="1235963" y="726948"/>
                </a:lnTo>
                <a:lnTo>
                  <a:pt x="1245108" y="723900"/>
                </a:lnTo>
                <a:lnTo>
                  <a:pt x="1281684" y="705612"/>
                </a:lnTo>
                <a:lnTo>
                  <a:pt x="1312163" y="664464"/>
                </a:lnTo>
                <a:lnTo>
                  <a:pt x="1321308" y="623316"/>
                </a:lnTo>
                <a:lnTo>
                  <a:pt x="1321308" y="138684"/>
                </a:lnTo>
                <a:lnTo>
                  <a:pt x="1313688" y="97536"/>
                </a:lnTo>
                <a:lnTo>
                  <a:pt x="1290828" y="62484"/>
                </a:lnTo>
                <a:lnTo>
                  <a:pt x="1257300" y="39624"/>
                </a:lnTo>
                <a:lnTo>
                  <a:pt x="1226820" y="32004"/>
                </a:lnTo>
                <a:lnTo>
                  <a:pt x="1303274" y="32004"/>
                </a:lnTo>
                <a:lnTo>
                  <a:pt x="1312163" y="39624"/>
                </a:lnTo>
                <a:lnTo>
                  <a:pt x="1319784" y="50292"/>
                </a:lnTo>
                <a:lnTo>
                  <a:pt x="1328928" y="59436"/>
                </a:lnTo>
                <a:lnTo>
                  <a:pt x="1341120" y="83820"/>
                </a:lnTo>
                <a:lnTo>
                  <a:pt x="1345692" y="96012"/>
                </a:lnTo>
                <a:lnTo>
                  <a:pt x="1351788" y="123444"/>
                </a:lnTo>
                <a:lnTo>
                  <a:pt x="1351788" y="637032"/>
                </a:lnTo>
                <a:lnTo>
                  <a:pt x="1336548" y="687324"/>
                </a:lnTo>
                <a:lnTo>
                  <a:pt x="1321308" y="710184"/>
                </a:lnTo>
                <a:lnTo>
                  <a:pt x="1303020" y="728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569398" y="3626729"/>
            <a:ext cx="1027579" cy="621587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1206" marR="4483" indent="177062" algn="ctr">
              <a:lnSpc>
                <a:spcPts val="1068"/>
              </a:lnSpc>
              <a:spcBef>
                <a:spcPts val="247"/>
              </a:spcBef>
            </a:pPr>
            <a:r>
              <a:rPr lang="en-IN" sz="1015" b="1" spc="-4" dirty="0">
                <a:solidFill>
                  <a:srgbClr val="FFFFFF"/>
                </a:solidFill>
                <a:latin typeface="Rockwell"/>
              </a:rPr>
              <a:t>Handling Single Unique Value</a:t>
            </a:r>
          </a:p>
          <a:p>
            <a:pPr marL="11206" marR="4483" indent="177062">
              <a:lnSpc>
                <a:spcPts val="1068"/>
              </a:lnSpc>
              <a:spcBef>
                <a:spcPts val="247"/>
              </a:spcBef>
            </a:pPr>
            <a:r>
              <a:rPr sz="1015" b="1" dirty="0">
                <a:solidFill>
                  <a:srgbClr val="FFFFFF"/>
                </a:solidFill>
                <a:latin typeface="Rockwell"/>
                <a:cs typeface="Rockwell"/>
              </a:rPr>
              <a:t>’</a:t>
            </a:r>
            <a:endParaRPr sz="1015" dirty="0">
              <a:latin typeface="Rockwell"/>
              <a:cs typeface="Rockwel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05113" y="4221031"/>
            <a:ext cx="5982821" cy="734546"/>
          </a:xfrm>
          <a:custGeom>
            <a:avLst/>
            <a:gdLst/>
            <a:ahLst/>
            <a:cxnLst/>
            <a:rect l="l" t="t" r="r" b="b"/>
            <a:pathLst>
              <a:path w="6780530" h="832485">
                <a:moveTo>
                  <a:pt x="6364224" y="832103"/>
                </a:moveTo>
                <a:lnTo>
                  <a:pt x="6364224" y="728471"/>
                </a:lnTo>
                <a:lnTo>
                  <a:pt x="0" y="728471"/>
                </a:lnTo>
                <a:lnTo>
                  <a:pt x="0" y="105156"/>
                </a:lnTo>
                <a:lnTo>
                  <a:pt x="6364224" y="105156"/>
                </a:lnTo>
                <a:lnTo>
                  <a:pt x="6364224" y="0"/>
                </a:lnTo>
                <a:lnTo>
                  <a:pt x="6780276" y="416051"/>
                </a:lnTo>
                <a:lnTo>
                  <a:pt x="6364224" y="832103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691666" y="4188758"/>
            <a:ext cx="6016438" cy="800100"/>
          </a:xfrm>
          <a:custGeom>
            <a:avLst/>
            <a:gdLst/>
            <a:ahLst/>
            <a:cxnLst/>
            <a:rect l="l" t="t" r="r" b="b"/>
            <a:pathLst>
              <a:path w="6818630" h="906779">
                <a:moveTo>
                  <a:pt x="6364223" y="141732"/>
                </a:moveTo>
                <a:lnTo>
                  <a:pt x="6364223" y="0"/>
                </a:lnTo>
                <a:lnTo>
                  <a:pt x="6400923" y="36576"/>
                </a:lnTo>
                <a:lnTo>
                  <a:pt x="6396228" y="36576"/>
                </a:lnTo>
                <a:lnTo>
                  <a:pt x="6368796" y="48768"/>
                </a:lnTo>
                <a:lnTo>
                  <a:pt x="6396228" y="76099"/>
                </a:lnTo>
                <a:lnTo>
                  <a:pt x="6396228" y="124968"/>
                </a:lnTo>
                <a:lnTo>
                  <a:pt x="6379464" y="124968"/>
                </a:lnTo>
                <a:lnTo>
                  <a:pt x="6364223" y="141732"/>
                </a:lnTo>
                <a:close/>
              </a:path>
              <a:path w="6818630" h="906779">
                <a:moveTo>
                  <a:pt x="6396228" y="76099"/>
                </a:moveTo>
                <a:lnTo>
                  <a:pt x="6368796" y="48768"/>
                </a:lnTo>
                <a:lnTo>
                  <a:pt x="6396228" y="36576"/>
                </a:lnTo>
                <a:lnTo>
                  <a:pt x="6396228" y="76099"/>
                </a:lnTo>
                <a:close/>
              </a:path>
              <a:path w="6818630" h="906779">
                <a:moveTo>
                  <a:pt x="6774141" y="452628"/>
                </a:moveTo>
                <a:lnTo>
                  <a:pt x="6396228" y="76099"/>
                </a:lnTo>
                <a:lnTo>
                  <a:pt x="6396228" y="36576"/>
                </a:lnTo>
                <a:lnTo>
                  <a:pt x="6400923" y="36576"/>
                </a:lnTo>
                <a:lnTo>
                  <a:pt x="6807672" y="441960"/>
                </a:lnTo>
                <a:lnTo>
                  <a:pt x="6784848" y="441960"/>
                </a:lnTo>
                <a:lnTo>
                  <a:pt x="6774141" y="452628"/>
                </a:lnTo>
                <a:close/>
              </a:path>
              <a:path w="6818630" h="906779">
                <a:moveTo>
                  <a:pt x="6364223" y="780288"/>
                </a:moveTo>
                <a:lnTo>
                  <a:pt x="0" y="780288"/>
                </a:lnTo>
                <a:lnTo>
                  <a:pt x="0" y="124968"/>
                </a:lnTo>
                <a:lnTo>
                  <a:pt x="6364223" y="124968"/>
                </a:lnTo>
                <a:lnTo>
                  <a:pt x="6364223" y="141732"/>
                </a:lnTo>
                <a:lnTo>
                  <a:pt x="30480" y="141732"/>
                </a:lnTo>
                <a:lnTo>
                  <a:pt x="15240" y="156972"/>
                </a:lnTo>
                <a:lnTo>
                  <a:pt x="30480" y="156972"/>
                </a:lnTo>
                <a:lnTo>
                  <a:pt x="30480" y="748284"/>
                </a:lnTo>
                <a:lnTo>
                  <a:pt x="15240" y="748284"/>
                </a:lnTo>
                <a:lnTo>
                  <a:pt x="30480" y="765047"/>
                </a:lnTo>
                <a:lnTo>
                  <a:pt x="6364223" y="765047"/>
                </a:lnTo>
                <a:lnTo>
                  <a:pt x="6364223" y="780288"/>
                </a:lnTo>
                <a:close/>
              </a:path>
              <a:path w="6818630" h="906779">
                <a:moveTo>
                  <a:pt x="6396228" y="156972"/>
                </a:moveTo>
                <a:lnTo>
                  <a:pt x="30480" y="156972"/>
                </a:lnTo>
                <a:lnTo>
                  <a:pt x="30480" y="141732"/>
                </a:lnTo>
                <a:lnTo>
                  <a:pt x="6364223" y="141732"/>
                </a:lnTo>
                <a:lnTo>
                  <a:pt x="6379464" y="124968"/>
                </a:lnTo>
                <a:lnTo>
                  <a:pt x="6396228" y="124968"/>
                </a:lnTo>
                <a:lnTo>
                  <a:pt x="6396228" y="156972"/>
                </a:lnTo>
                <a:close/>
              </a:path>
              <a:path w="6818630" h="906779">
                <a:moveTo>
                  <a:pt x="30480" y="156972"/>
                </a:moveTo>
                <a:lnTo>
                  <a:pt x="15240" y="156972"/>
                </a:lnTo>
                <a:lnTo>
                  <a:pt x="30480" y="141732"/>
                </a:lnTo>
                <a:lnTo>
                  <a:pt x="30480" y="156972"/>
                </a:lnTo>
                <a:close/>
              </a:path>
              <a:path w="6818630" h="906779">
                <a:moveTo>
                  <a:pt x="6784848" y="463296"/>
                </a:moveTo>
                <a:lnTo>
                  <a:pt x="6774141" y="452628"/>
                </a:lnTo>
                <a:lnTo>
                  <a:pt x="6784848" y="441960"/>
                </a:lnTo>
                <a:lnTo>
                  <a:pt x="6784848" y="463296"/>
                </a:lnTo>
                <a:close/>
              </a:path>
              <a:path w="6818630" h="906779">
                <a:moveTo>
                  <a:pt x="6807708" y="463296"/>
                </a:moveTo>
                <a:lnTo>
                  <a:pt x="6784848" y="463296"/>
                </a:lnTo>
                <a:lnTo>
                  <a:pt x="6784848" y="441960"/>
                </a:lnTo>
                <a:lnTo>
                  <a:pt x="6807672" y="441960"/>
                </a:lnTo>
                <a:lnTo>
                  <a:pt x="6818376" y="452628"/>
                </a:lnTo>
                <a:lnTo>
                  <a:pt x="6807708" y="463296"/>
                </a:lnTo>
                <a:close/>
              </a:path>
              <a:path w="6818630" h="906779">
                <a:moveTo>
                  <a:pt x="6402323" y="868680"/>
                </a:moveTo>
                <a:lnTo>
                  <a:pt x="6396228" y="868680"/>
                </a:lnTo>
                <a:lnTo>
                  <a:pt x="6396228" y="829156"/>
                </a:lnTo>
                <a:lnTo>
                  <a:pt x="6774141" y="452628"/>
                </a:lnTo>
                <a:lnTo>
                  <a:pt x="6784848" y="463296"/>
                </a:lnTo>
                <a:lnTo>
                  <a:pt x="6807708" y="463296"/>
                </a:lnTo>
                <a:lnTo>
                  <a:pt x="6402323" y="868680"/>
                </a:lnTo>
                <a:close/>
              </a:path>
              <a:path w="6818630" h="906779">
                <a:moveTo>
                  <a:pt x="30480" y="765047"/>
                </a:moveTo>
                <a:lnTo>
                  <a:pt x="15240" y="748284"/>
                </a:lnTo>
                <a:lnTo>
                  <a:pt x="30480" y="748284"/>
                </a:lnTo>
                <a:lnTo>
                  <a:pt x="30480" y="765047"/>
                </a:lnTo>
                <a:close/>
              </a:path>
              <a:path w="6818630" h="906779">
                <a:moveTo>
                  <a:pt x="6396228" y="780288"/>
                </a:moveTo>
                <a:lnTo>
                  <a:pt x="6379464" y="780288"/>
                </a:lnTo>
                <a:lnTo>
                  <a:pt x="6364223" y="765047"/>
                </a:lnTo>
                <a:lnTo>
                  <a:pt x="30480" y="765047"/>
                </a:lnTo>
                <a:lnTo>
                  <a:pt x="30480" y="748284"/>
                </a:lnTo>
                <a:lnTo>
                  <a:pt x="6396228" y="748284"/>
                </a:lnTo>
                <a:lnTo>
                  <a:pt x="6396228" y="780288"/>
                </a:lnTo>
                <a:close/>
              </a:path>
              <a:path w="6818630" h="906779">
                <a:moveTo>
                  <a:pt x="6364223" y="906780"/>
                </a:moveTo>
                <a:lnTo>
                  <a:pt x="6364223" y="765047"/>
                </a:lnTo>
                <a:lnTo>
                  <a:pt x="6379464" y="780288"/>
                </a:lnTo>
                <a:lnTo>
                  <a:pt x="6396228" y="780288"/>
                </a:lnTo>
                <a:lnTo>
                  <a:pt x="6396228" y="829156"/>
                </a:lnTo>
                <a:lnTo>
                  <a:pt x="6368796" y="856488"/>
                </a:lnTo>
                <a:lnTo>
                  <a:pt x="6396228" y="868680"/>
                </a:lnTo>
                <a:lnTo>
                  <a:pt x="6402323" y="868680"/>
                </a:lnTo>
                <a:lnTo>
                  <a:pt x="6364223" y="906780"/>
                </a:lnTo>
                <a:close/>
              </a:path>
              <a:path w="6818630" h="906779">
                <a:moveTo>
                  <a:pt x="6396228" y="868680"/>
                </a:moveTo>
                <a:lnTo>
                  <a:pt x="6368796" y="856488"/>
                </a:lnTo>
                <a:lnTo>
                  <a:pt x="6396228" y="829156"/>
                </a:lnTo>
                <a:lnTo>
                  <a:pt x="6396228" y="868680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3772369" y="4510341"/>
            <a:ext cx="5542990" cy="291256"/>
          </a:xfrm>
          <a:prstGeom prst="rect">
            <a:avLst/>
          </a:prstGeom>
        </p:spPr>
        <p:txBody>
          <a:bodyPr vert="horz" wrap="square" lIns="0" tIns="27454" rIns="0" bIns="0" rtlCol="0">
            <a:spAutoFit/>
          </a:bodyPr>
          <a:lstStyle/>
          <a:p>
            <a:pPr marL="94134" marR="578254" indent="-83488">
              <a:lnSpc>
                <a:spcPts val="935"/>
              </a:lnSpc>
              <a:spcBef>
                <a:spcPts val="216"/>
              </a:spcBef>
              <a:buChar char="•"/>
              <a:tabLst>
                <a:tab pos="95255" algn="l"/>
              </a:tabLst>
            </a:pPr>
            <a:r>
              <a:rPr lang="en-US" sz="1200" dirty="0">
                <a:latin typeface="Rockwell"/>
                <a:cs typeface="Rockwell"/>
              </a:rPr>
              <a:t>Null Value has been identified and treated according to the needs</a:t>
            </a:r>
          </a:p>
          <a:p>
            <a:pPr marL="94134" marR="578254" indent="-83488">
              <a:lnSpc>
                <a:spcPts val="935"/>
              </a:lnSpc>
              <a:spcBef>
                <a:spcPts val="216"/>
              </a:spcBef>
              <a:buChar char="•"/>
              <a:tabLst>
                <a:tab pos="95255" algn="l"/>
              </a:tabLst>
            </a:pPr>
            <a:endParaRPr sz="1200" dirty="0">
              <a:latin typeface="Rockwell"/>
              <a:cs typeface="Rockwel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36106" y="4267200"/>
            <a:ext cx="1154206" cy="644338"/>
          </a:xfrm>
          <a:custGeom>
            <a:avLst/>
            <a:gdLst/>
            <a:ahLst/>
            <a:cxnLst/>
            <a:rect l="l" t="t" r="r" b="b"/>
            <a:pathLst>
              <a:path w="1308100" h="730250">
                <a:moveTo>
                  <a:pt x="1185672" y="729996"/>
                </a:moveTo>
                <a:lnTo>
                  <a:pt x="120396" y="729996"/>
                </a:lnTo>
                <a:lnTo>
                  <a:pt x="73294" y="720375"/>
                </a:lnTo>
                <a:lnTo>
                  <a:pt x="35052" y="694182"/>
                </a:lnTo>
                <a:lnTo>
                  <a:pt x="9382" y="655415"/>
                </a:lnTo>
                <a:lnTo>
                  <a:pt x="0" y="608076"/>
                </a:lnTo>
                <a:lnTo>
                  <a:pt x="0" y="121920"/>
                </a:lnTo>
                <a:lnTo>
                  <a:pt x="9382" y="74580"/>
                </a:lnTo>
                <a:lnTo>
                  <a:pt x="35052" y="35814"/>
                </a:lnTo>
                <a:lnTo>
                  <a:pt x="73294" y="9620"/>
                </a:lnTo>
                <a:lnTo>
                  <a:pt x="120396" y="0"/>
                </a:lnTo>
                <a:lnTo>
                  <a:pt x="1185672" y="0"/>
                </a:lnTo>
                <a:lnTo>
                  <a:pt x="1233011" y="9620"/>
                </a:lnTo>
                <a:lnTo>
                  <a:pt x="1271778" y="35814"/>
                </a:lnTo>
                <a:lnTo>
                  <a:pt x="1297971" y="74580"/>
                </a:lnTo>
                <a:lnTo>
                  <a:pt x="1307592" y="121920"/>
                </a:lnTo>
                <a:lnTo>
                  <a:pt x="1307592" y="608076"/>
                </a:lnTo>
                <a:lnTo>
                  <a:pt x="1297971" y="655415"/>
                </a:lnTo>
                <a:lnTo>
                  <a:pt x="1271778" y="694182"/>
                </a:lnTo>
                <a:lnTo>
                  <a:pt x="1233011" y="720375"/>
                </a:lnTo>
                <a:lnTo>
                  <a:pt x="1185672" y="729996"/>
                </a:lnTo>
                <a:close/>
              </a:path>
            </a:pathLst>
          </a:custGeom>
          <a:solidFill>
            <a:srgbClr val="72A375"/>
          </a:solidFill>
        </p:spPr>
        <p:txBody>
          <a:bodyPr wrap="square" lIns="0" tIns="0" rIns="0" bIns="0" rtlCol="0"/>
          <a:lstStyle/>
          <a:p>
            <a:pPr algn="ctr"/>
            <a:endParaRPr lang="en-US" sz="1015" b="1" spc="-4" dirty="0">
              <a:solidFill>
                <a:srgbClr val="FFFFFF"/>
              </a:solidFill>
              <a:latin typeface="Rockwell"/>
            </a:endParaRPr>
          </a:p>
          <a:p>
            <a:pPr algn="ctr"/>
            <a:r>
              <a:rPr lang="en-US" sz="1015" b="1" spc="-4" dirty="0">
                <a:solidFill>
                  <a:srgbClr val="FFFFFF"/>
                </a:solidFill>
                <a:latin typeface="Rockwell"/>
              </a:rPr>
              <a:t>Handling Null Values</a:t>
            </a:r>
            <a:endParaRPr sz="1015" b="1" spc="-4" dirty="0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09668" y="4269441"/>
            <a:ext cx="1182221" cy="671232"/>
          </a:xfrm>
          <a:custGeom>
            <a:avLst/>
            <a:gdLst/>
            <a:ahLst/>
            <a:cxnLst/>
            <a:rect l="l" t="t" r="r" b="b"/>
            <a:pathLst>
              <a:path w="1339850" h="760729">
                <a:moveTo>
                  <a:pt x="1203960" y="760476"/>
                </a:moveTo>
                <a:lnTo>
                  <a:pt x="137160" y="760476"/>
                </a:lnTo>
                <a:lnTo>
                  <a:pt x="124968" y="758952"/>
                </a:lnTo>
                <a:lnTo>
                  <a:pt x="111252" y="757428"/>
                </a:lnTo>
                <a:lnTo>
                  <a:pt x="60960" y="737616"/>
                </a:lnTo>
                <a:lnTo>
                  <a:pt x="32004" y="710184"/>
                </a:lnTo>
                <a:lnTo>
                  <a:pt x="7620" y="664464"/>
                </a:lnTo>
                <a:lnTo>
                  <a:pt x="0" y="623316"/>
                </a:lnTo>
                <a:lnTo>
                  <a:pt x="0" y="137160"/>
                </a:lnTo>
                <a:lnTo>
                  <a:pt x="6096" y="97536"/>
                </a:lnTo>
                <a:lnTo>
                  <a:pt x="22860" y="60960"/>
                </a:lnTo>
                <a:lnTo>
                  <a:pt x="32004" y="50292"/>
                </a:lnTo>
                <a:lnTo>
                  <a:pt x="39624" y="41148"/>
                </a:lnTo>
                <a:lnTo>
                  <a:pt x="71628" y="16764"/>
                </a:lnTo>
                <a:lnTo>
                  <a:pt x="109728" y="3048"/>
                </a:lnTo>
                <a:lnTo>
                  <a:pt x="137160" y="0"/>
                </a:lnTo>
                <a:lnTo>
                  <a:pt x="1202436" y="0"/>
                </a:lnTo>
                <a:lnTo>
                  <a:pt x="1242059" y="6096"/>
                </a:lnTo>
                <a:lnTo>
                  <a:pt x="1278636" y="22860"/>
                </a:lnTo>
                <a:lnTo>
                  <a:pt x="1290828" y="32004"/>
                </a:lnTo>
                <a:lnTo>
                  <a:pt x="128016" y="32004"/>
                </a:lnTo>
                <a:lnTo>
                  <a:pt x="117348" y="33528"/>
                </a:lnTo>
                <a:lnTo>
                  <a:pt x="79248" y="48768"/>
                </a:lnTo>
                <a:lnTo>
                  <a:pt x="50292" y="77724"/>
                </a:lnTo>
                <a:lnTo>
                  <a:pt x="35052" y="115824"/>
                </a:lnTo>
                <a:lnTo>
                  <a:pt x="32004" y="126492"/>
                </a:lnTo>
                <a:lnTo>
                  <a:pt x="32004" y="632460"/>
                </a:lnTo>
                <a:lnTo>
                  <a:pt x="33528" y="643128"/>
                </a:lnTo>
                <a:lnTo>
                  <a:pt x="36576" y="653796"/>
                </a:lnTo>
                <a:lnTo>
                  <a:pt x="39624" y="662940"/>
                </a:lnTo>
                <a:lnTo>
                  <a:pt x="44196" y="672084"/>
                </a:lnTo>
                <a:lnTo>
                  <a:pt x="50292" y="681228"/>
                </a:lnTo>
                <a:lnTo>
                  <a:pt x="54864" y="690372"/>
                </a:lnTo>
                <a:lnTo>
                  <a:pt x="86868" y="716280"/>
                </a:lnTo>
                <a:lnTo>
                  <a:pt x="126492" y="728472"/>
                </a:lnTo>
                <a:lnTo>
                  <a:pt x="1290828" y="728472"/>
                </a:lnTo>
                <a:lnTo>
                  <a:pt x="1280159" y="736092"/>
                </a:lnTo>
                <a:lnTo>
                  <a:pt x="1267967" y="743712"/>
                </a:lnTo>
                <a:lnTo>
                  <a:pt x="1257300" y="749808"/>
                </a:lnTo>
                <a:lnTo>
                  <a:pt x="1243584" y="754380"/>
                </a:lnTo>
                <a:lnTo>
                  <a:pt x="1231392" y="757428"/>
                </a:lnTo>
                <a:lnTo>
                  <a:pt x="1203960" y="760476"/>
                </a:lnTo>
                <a:close/>
              </a:path>
              <a:path w="1339850" h="760729">
                <a:moveTo>
                  <a:pt x="1290828" y="728472"/>
                </a:moveTo>
                <a:lnTo>
                  <a:pt x="1213104" y="728472"/>
                </a:lnTo>
                <a:lnTo>
                  <a:pt x="1223771" y="726948"/>
                </a:lnTo>
                <a:lnTo>
                  <a:pt x="1232916" y="723900"/>
                </a:lnTo>
                <a:lnTo>
                  <a:pt x="1269492" y="705612"/>
                </a:lnTo>
                <a:lnTo>
                  <a:pt x="1295400" y="673608"/>
                </a:lnTo>
                <a:lnTo>
                  <a:pt x="1307592" y="633984"/>
                </a:lnTo>
                <a:lnTo>
                  <a:pt x="1307592" y="128016"/>
                </a:lnTo>
                <a:lnTo>
                  <a:pt x="1290828" y="79248"/>
                </a:lnTo>
                <a:lnTo>
                  <a:pt x="1261871" y="50292"/>
                </a:lnTo>
                <a:lnTo>
                  <a:pt x="1254251" y="44196"/>
                </a:lnTo>
                <a:lnTo>
                  <a:pt x="1243584" y="39624"/>
                </a:lnTo>
                <a:lnTo>
                  <a:pt x="1225296" y="33528"/>
                </a:lnTo>
                <a:lnTo>
                  <a:pt x="1214628" y="32004"/>
                </a:lnTo>
                <a:lnTo>
                  <a:pt x="1290828" y="32004"/>
                </a:lnTo>
                <a:lnTo>
                  <a:pt x="1322832" y="71628"/>
                </a:lnTo>
                <a:lnTo>
                  <a:pt x="1339596" y="123444"/>
                </a:lnTo>
                <a:lnTo>
                  <a:pt x="1339596" y="637032"/>
                </a:lnTo>
                <a:lnTo>
                  <a:pt x="1336548" y="649224"/>
                </a:lnTo>
                <a:lnTo>
                  <a:pt x="1333500" y="662940"/>
                </a:lnTo>
                <a:lnTo>
                  <a:pt x="1328928" y="675132"/>
                </a:lnTo>
                <a:lnTo>
                  <a:pt x="1316736" y="699516"/>
                </a:lnTo>
                <a:lnTo>
                  <a:pt x="1309116" y="710184"/>
                </a:lnTo>
                <a:lnTo>
                  <a:pt x="1290828" y="728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27" name="object 27"/>
          <p:cNvSpPr/>
          <p:nvPr/>
        </p:nvSpPr>
        <p:spPr>
          <a:xfrm>
            <a:off x="3699734" y="5018442"/>
            <a:ext cx="5989544" cy="644338"/>
          </a:xfrm>
          <a:custGeom>
            <a:avLst/>
            <a:gdLst/>
            <a:ahLst/>
            <a:cxnLst/>
            <a:rect l="l" t="t" r="r" b="b"/>
            <a:pathLst>
              <a:path w="6788150" h="730250">
                <a:moveTo>
                  <a:pt x="6423660" y="729996"/>
                </a:moveTo>
                <a:lnTo>
                  <a:pt x="6423660" y="638555"/>
                </a:lnTo>
                <a:lnTo>
                  <a:pt x="0" y="638555"/>
                </a:lnTo>
                <a:lnTo>
                  <a:pt x="0" y="91439"/>
                </a:lnTo>
                <a:lnTo>
                  <a:pt x="6423660" y="91439"/>
                </a:lnTo>
                <a:lnTo>
                  <a:pt x="6423660" y="0"/>
                </a:lnTo>
                <a:lnTo>
                  <a:pt x="6787896" y="364235"/>
                </a:lnTo>
                <a:lnTo>
                  <a:pt x="6423660" y="729996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28" name="object 28"/>
          <p:cNvSpPr/>
          <p:nvPr/>
        </p:nvSpPr>
        <p:spPr>
          <a:xfrm>
            <a:off x="3686287" y="4986169"/>
            <a:ext cx="6023162" cy="708772"/>
          </a:xfrm>
          <a:custGeom>
            <a:avLst/>
            <a:gdLst/>
            <a:ahLst/>
            <a:cxnLst/>
            <a:rect l="l" t="t" r="r" b="b"/>
            <a:pathLst>
              <a:path w="6826250" h="803275">
                <a:moveTo>
                  <a:pt x="6423660" y="128016"/>
                </a:moveTo>
                <a:lnTo>
                  <a:pt x="6423660" y="0"/>
                </a:lnTo>
                <a:lnTo>
                  <a:pt x="6460375" y="36576"/>
                </a:lnTo>
                <a:lnTo>
                  <a:pt x="6454139" y="36576"/>
                </a:lnTo>
                <a:lnTo>
                  <a:pt x="6428232" y="48768"/>
                </a:lnTo>
                <a:lnTo>
                  <a:pt x="6454139" y="74675"/>
                </a:lnTo>
                <a:lnTo>
                  <a:pt x="6454139" y="112776"/>
                </a:lnTo>
                <a:lnTo>
                  <a:pt x="6438900" y="112776"/>
                </a:lnTo>
                <a:lnTo>
                  <a:pt x="6423660" y="128016"/>
                </a:lnTo>
                <a:close/>
              </a:path>
              <a:path w="6826250" h="803275">
                <a:moveTo>
                  <a:pt x="6454139" y="74675"/>
                </a:moveTo>
                <a:lnTo>
                  <a:pt x="6428232" y="48768"/>
                </a:lnTo>
                <a:lnTo>
                  <a:pt x="6454139" y="36576"/>
                </a:lnTo>
                <a:lnTo>
                  <a:pt x="6454139" y="74675"/>
                </a:lnTo>
                <a:close/>
              </a:path>
              <a:path w="6826250" h="803275">
                <a:moveTo>
                  <a:pt x="6781038" y="401574"/>
                </a:moveTo>
                <a:lnTo>
                  <a:pt x="6454139" y="74675"/>
                </a:lnTo>
                <a:lnTo>
                  <a:pt x="6454139" y="36576"/>
                </a:lnTo>
                <a:lnTo>
                  <a:pt x="6460375" y="36576"/>
                </a:lnTo>
                <a:lnTo>
                  <a:pt x="6815287" y="390144"/>
                </a:lnTo>
                <a:lnTo>
                  <a:pt x="6792468" y="390144"/>
                </a:lnTo>
                <a:lnTo>
                  <a:pt x="6781038" y="401574"/>
                </a:lnTo>
                <a:close/>
              </a:path>
              <a:path w="6826250" h="803275">
                <a:moveTo>
                  <a:pt x="6423660" y="690372"/>
                </a:moveTo>
                <a:lnTo>
                  <a:pt x="0" y="690372"/>
                </a:lnTo>
                <a:lnTo>
                  <a:pt x="0" y="112776"/>
                </a:lnTo>
                <a:lnTo>
                  <a:pt x="6423660" y="112776"/>
                </a:lnTo>
                <a:lnTo>
                  <a:pt x="6423660" y="128016"/>
                </a:lnTo>
                <a:lnTo>
                  <a:pt x="32004" y="128016"/>
                </a:lnTo>
                <a:lnTo>
                  <a:pt x="15240" y="144780"/>
                </a:lnTo>
                <a:lnTo>
                  <a:pt x="32004" y="144780"/>
                </a:lnTo>
                <a:lnTo>
                  <a:pt x="32004" y="658368"/>
                </a:lnTo>
                <a:lnTo>
                  <a:pt x="15240" y="658368"/>
                </a:lnTo>
                <a:lnTo>
                  <a:pt x="32004" y="675132"/>
                </a:lnTo>
                <a:lnTo>
                  <a:pt x="6423660" y="675132"/>
                </a:lnTo>
                <a:lnTo>
                  <a:pt x="6423660" y="690372"/>
                </a:lnTo>
                <a:close/>
              </a:path>
              <a:path w="6826250" h="803275">
                <a:moveTo>
                  <a:pt x="6454139" y="144780"/>
                </a:moveTo>
                <a:lnTo>
                  <a:pt x="32004" y="144780"/>
                </a:lnTo>
                <a:lnTo>
                  <a:pt x="32004" y="128016"/>
                </a:lnTo>
                <a:lnTo>
                  <a:pt x="6423660" y="128016"/>
                </a:lnTo>
                <a:lnTo>
                  <a:pt x="6438900" y="112776"/>
                </a:lnTo>
                <a:lnTo>
                  <a:pt x="6454139" y="112776"/>
                </a:lnTo>
                <a:lnTo>
                  <a:pt x="6454139" y="144780"/>
                </a:lnTo>
                <a:close/>
              </a:path>
              <a:path w="6826250" h="803275">
                <a:moveTo>
                  <a:pt x="32004" y="144780"/>
                </a:moveTo>
                <a:lnTo>
                  <a:pt x="15240" y="144780"/>
                </a:lnTo>
                <a:lnTo>
                  <a:pt x="32004" y="128016"/>
                </a:lnTo>
                <a:lnTo>
                  <a:pt x="32004" y="144780"/>
                </a:lnTo>
                <a:close/>
              </a:path>
              <a:path w="6826250" h="803275">
                <a:moveTo>
                  <a:pt x="6792468" y="413004"/>
                </a:moveTo>
                <a:lnTo>
                  <a:pt x="6781038" y="401574"/>
                </a:lnTo>
                <a:lnTo>
                  <a:pt x="6792468" y="390144"/>
                </a:lnTo>
                <a:lnTo>
                  <a:pt x="6792468" y="413004"/>
                </a:lnTo>
                <a:close/>
              </a:path>
              <a:path w="6826250" h="803275">
                <a:moveTo>
                  <a:pt x="6813804" y="413004"/>
                </a:moveTo>
                <a:lnTo>
                  <a:pt x="6792468" y="413004"/>
                </a:lnTo>
                <a:lnTo>
                  <a:pt x="6792468" y="390144"/>
                </a:lnTo>
                <a:lnTo>
                  <a:pt x="6815287" y="390144"/>
                </a:lnTo>
                <a:lnTo>
                  <a:pt x="6825996" y="400812"/>
                </a:lnTo>
                <a:lnTo>
                  <a:pt x="6813804" y="413004"/>
                </a:lnTo>
                <a:close/>
              </a:path>
              <a:path w="6826250" h="803275">
                <a:moveTo>
                  <a:pt x="6460236" y="766572"/>
                </a:moveTo>
                <a:lnTo>
                  <a:pt x="6454139" y="766572"/>
                </a:lnTo>
                <a:lnTo>
                  <a:pt x="6454139" y="728472"/>
                </a:lnTo>
                <a:lnTo>
                  <a:pt x="6781038" y="401574"/>
                </a:lnTo>
                <a:lnTo>
                  <a:pt x="6792468" y="413004"/>
                </a:lnTo>
                <a:lnTo>
                  <a:pt x="6813804" y="413004"/>
                </a:lnTo>
                <a:lnTo>
                  <a:pt x="6460236" y="766572"/>
                </a:lnTo>
                <a:close/>
              </a:path>
              <a:path w="6826250" h="803275">
                <a:moveTo>
                  <a:pt x="32004" y="675132"/>
                </a:moveTo>
                <a:lnTo>
                  <a:pt x="15240" y="658368"/>
                </a:lnTo>
                <a:lnTo>
                  <a:pt x="32004" y="658368"/>
                </a:lnTo>
                <a:lnTo>
                  <a:pt x="32004" y="675132"/>
                </a:lnTo>
                <a:close/>
              </a:path>
              <a:path w="6826250" h="803275">
                <a:moveTo>
                  <a:pt x="6454139" y="690372"/>
                </a:moveTo>
                <a:lnTo>
                  <a:pt x="6438900" y="690372"/>
                </a:lnTo>
                <a:lnTo>
                  <a:pt x="6423660" y="675132"/>
                </a:lnTo>
                <a:lnTo>
                  <a:pt x="32004" y="675132"/>
                </a:lnTo>
                <a:lnTo>
                  <a:pt x="32004" y="658368"/>
                </a:lnTo>
                <a:lnTo>
                  <a:pt x="6454139" y="658368"/>
                </a:lnTo>
                <a:lnTo>
                  <a:pt x="6454139" y="690372"/>
                </a:lnTo>
                <a:close/>
              </a:path>
              <a:path w="6826250" h="803275">
                <a:moveTo>
                  <a:pt x="6423660" y="803148"/>
                </a:moveTo>
                <a:lnTo>
                  <a:pt x="6423660" y="675132"/>
                </a:lnTo>
                <a:lnTo>
                  <a:pt x="6438900" y="690372"/>
                </a:lnTo>
                <a:lnTo>
                  <a:pt x="6454139" y="690372"/>
                </a:lnTo>
                <a:lnTo>
                  <a:pt x="6454139" y="728472"/>
                </a:lnTo>
                <a:lnTo>
                  <a:pt x="6428232" y="754380"/>
                </a:lnTo>
                <a:lnTo>
                  <a:pt x="6454139" y="766572"/>
                </a:lnTo>
                <a:lnTo>
                  <a:pt x="6460236" y="766572"/>
                </a:lnTo>
                <a:lnTo>
                  <a:pt x="6423660" y="803148"/>
                </a:lnTo>
                <a:close/>
              </a:path>
              <a:path w="6826250" h="803275">
                <a:moveTo>
                  <a:pt x="6454139" y="766572"/>
                </a:moveTo>
                <a:lnTo>
                  <a:pt x="6428232" y="754380"/>
                </a:lnTo>
                <a:lnTo>
                  <a:pt x="6454139" y="728472"/>
                </a:lnTo>
                <a:lnTo>
                  <a:pt x="6454139" y="766572"/>
                </a:lnTo>
                <a:close/>
              </a:path>
            </a:pathLst>
          </a:custGeom>
          <a:solidFill>
            <a:srgbClr val="D4DFD6">
              <a:alpha val="89843"/>
            </a:srgb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3695258" y="5074451"/>
            <a:ext cx="5656729" cy="380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94694" indent="-84049">
              <a:spcBef>
                <a:spcPts val="84"/>
              </a:spcBef>
              <a:buChar char="•"/>
              <a:tabLst>
                <a:tab pos="95255" algn="l"/>
              </a:tabLst>
            </a:pPr>
            <a:r>
              <a:rPr lang="en-US" sz="1200" spc="-4" dirty="0">
                <a:latin typeface="Rockwell"/>
                <a:cs typeface="Rockwell"/>
              </a:rPr>
              <a:t>Since our dataset has 160 columns, we are sub setting the data set to 28 columns for better analysis.</a:t>
            </a:r>
            <a:endParaRPr sz="1200" dirty="0">
              <a:latin typeface="Rockwell"/>
              <a:cs typeface="Rockwel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20426" y="5019787"/>
            <a:ext cx="1149724" cy="643218"/>
          </a:xfrm>
          <a:custGeom>
            <a:avLst/>
            <a:gdLst/>
            <a:ahLst/>
            <a:cxnLst/>
            <a:rect l="l" t="t" r="r" b="b"/>
            <a:pathLst>
              <a:path w="1303020" h="728979">
                <a:moveTo>
                  <a:pt x="1182624" y="728472"/>
                </a:moveTo>
                <a:lnTo>
                  <a:pt x="121920" y="728472"/>
                </a:lnTo>
                <a:lnTo>
                  <a:pt x="74580" y="718851"/>
                </a:lnTo>
                <a:lnTo>
                  <a:pt x="35814" y="692658"/>
                </a:lnTo>
                <a:lnTo>
                  <a:pt x="9620" y="653891"/>
                </a:lnTo>
                <a:lnTo>
                  <a:pt x="0" y="606552"/>
                </a:lnTo>
                <a:lnTo>
                  <a:pt x="0" y="121920"/>
                </a:lnTo>
                <a:lnTo>
                  <a:pt x="9620" y="74580"/>
                </a:lnTo>
                <a:lnTo>
                  <a:pt x="35814" y="35814"/>
                </a:lnTo>
                <a:lnTo>
                  <a:pt x="74580" y="9620"/>
                </a:lnTo>
                <a:lnTo>
                  <a:pt x="121920" y="0"/>
                </a:lnTo>
                <a:lnTo>
                  <a:pt x="1182624" y="0"/>
                </a:lnTo>
                <a:lnTo>
                  <a:pt x="1229725" y="9620"/>
                </a:lnTo>
                <a:lnTo>
                  <a:pt x="1267968" y="35814"/>
                </a:lnTo>
                <a:lnTo>
                  <a:pt x="1293637" y="74580"/>
                </a:lnTo>
                <a:lnTo>
                  <a:pt x="1303020" y="121920"/>
                </a:lnTo>
                <a:lnTo>
                  <a:pt x="1303020" y="606552"/>
                </a:lnTo>
                <a:lnTo>
                  <a:pt x="1293637" y="653891"/>
                </a:lnTo>
                <a:lnTo>
                  <a:pt x="1267968" y="692658"/>
                </a:lnTo>
                <a:lnTo>
                  <a:pt x="1229725" y="718851"/>
                </a:lnTo>
                <a:lnTo>
                  <a:pt x="1182624" y="728472"/>
                </a:lnTo>
                <a:close/>
              </a:path>
            </a:pathLst>
          </a:custGeom>
          <a:solidFill>
            <a:srgbClr val="72A37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2506980" y="5006340"/>
            <a:ext cx="1178299" cy="670112"/>
          </a:xfrm>
          <a:custGeom>
            <a:avLst/>
            <a:gdLst/>
            <a:ahLst/>
            <a:cxnLst/>
            <a:rect l="l" t="t" r="r" b="b"/>
            <a:pathLst>
              <a:path w="1335405" h="759460">
                <a:moveTo>
                  <a:pt x="1211580" y="758952"/>
                </a:moveTo>
                <a:lnTo>
                  <a:pt x="123444" y="758952"/>
                </a:lnTo>
                <a:lnTo>
                  <a:pt x="109728" y="757428"/>
                </a:lnTo>
                <a:lnTo>
                  <a:pt x="97536" y="752856"/>
                </a:lnTo>
                <a:lnTo>
                  <a:pt x="83820" y="748284"/>
                </a:lnTo>
                <a:lnTo>
                  <a:pt x="71628" y="743712"/>
                </a:lnTo>
                <a:lnTo>
                  <a:pt x="50292" y="728472"/>
                </a:lnTo>
                <a:lnTo>
                  <a:pt x="39624" y="719328"/>
                </a:lnTo>
                <a:lnTo>
                  <a:pt x="32004" y="710184"/>
                </a:lnTo>
                <a:lnTo>
                  <a:pt x="22860" y="699516"/>
                </a:lnTo>
                <a:lnTo>
                  <a:pt x="16764" y="688848"/>
                </a:lnTo>
                <a:lnTo>
                  <a:pt x="10668" y="676656"/>
                </a:lnTo>
                <a:lnTo>
                  <a:pt x="6096" y="664464"/>
                </a:lnTo>
                <a:lnTo>
                  <a:pt x="0" y="637032"/>
                </a:lnTo>
                <a:lnTo>
                  <a:pt x="0" y="123444"/>
                </a:lnTo>
                <a:lnTo>
                  <a:pt x="15240" y="71628"/>
                </a:lnTo>
                <a:lnTo>
                  <a:pt x="39624" y="39624"/>
                </a:lnTo>
                <a:lnTo>
                  <a:pt x="70104" y="16764"/>
                </a:lnTo>
                <a:lnTo>
                  <a:pt x="121920" y="0"/>
                </a:lnTo>
                <a:lnTo>
                  <a:pt x="1210056" y="0"/>
                </a:lnTo>
                <a:lnTo>
                  <a:pt x="1261871" y="15240"/>
                </a:lnTo>
                <a:lnTo>
                  <a:pt x="1284732" y="30480"/>
                </a:lnTo>
                <a:lnTo>
                  <a:pt x="137160" y="30480"/>
                </a:lnTo>
                <a:lnTo>
                  <a:pt x="115824" y="33528"/>
                </a:lnTo>
                <a:lnTo>
                  <a:pt x="77724" y="48768"/>
                </a:lnTo>
                <a:lnTo>
                  <a:pt x="56388" y="68580"/>
                </a:lnTo>
                <a:lnTo>
                  <a:pt x="48768" y="76200"/>
                </a:lnTo>
                <a:lnTo>
                  <a:pt x="33528" y="114300"/>
                </a:lnTo>
                <a:lnTo>
                  <a:pt x="30480" y="137160"/>
                </a:lnTo>
                <a:lnTo>
                  <a:pt x="30480" y="621792"/>
                </a:lnTo>
                <a:lnTo>
                  <a:pt x="33528" y="643128"/>
                </a:lnTo>
                <a:lnTo>
                  <a:pt x="35052" y="652272"/>
                </a:lnTo>
                <a:lnTo>
                  <a:pt x="39624" y="662940"/>
                </a:lnTo>
                <a:lnTo>
                  <a:pt x="42672" y="672084"/>
                </a:lnTo>
                <a:lnTo>
                  <a:pt x="68580" y="704088"/>
                </a:lnTo>
                <a:lnTo>
                  <a:pt x="105156" y="722376"/>
                </a:lnTo>
                <a:lnTo>
                  <a:pt x="114300" y="725424"/>
                </a:lnTo>
                <a:lnTo>
                  <a:pt x="124968" y="726948"/>
                </a:lnTo>
                <a:lnTo>
                  <a:pt x="137160" y="728472"/>
                </a:lnTo>
                <a:lnTo>
                  <a:pt x="1282954" y="728472"/>
                </a:lnTo>
                <a:lnTo>
                  <a:pt x="1274063" y="736092"/>
                </a:lnTo>
                <a:lnTo>
                  <a:pt x="1263396" y="742188"/>
                </a:lnTo>
                <a:lnTo>
                  <a:pt x="1251204" y="748284"/>
                </a:lnTo>
                <a:lnTo>
                  <a:pt x="1239012" y="752856"/>
                </a:lnTo>
                <a:lnTo>
                  <a:pt x="1211580" y="758952"/>
                </a:lnTo>
                <a:close/>
              </a:path>
              <a:path w="1335405" h="759460">
                <a:moveTo>
                  <a:pt x="1282954" y="728472"/>
                </a:moveTo>
                <a:lnTo>
                  <a:pt x="1196340" y="728472"/>
                </a:lnTo>
                <a:lnTo>
                  <a:pt x="1228344" y="723900"/>
                </a:lnTo>
                <a:lnTo>
                  <a:pt x="1237488" y="719328"/>
                </a:lnTo>
                <a:lnTo>
                  <a:pt x="1278636" y="690372"/>
                </a:lnTo>
                <a:lnTo>
                  <a:pt x="1298448" y="653796"/>
                </a:lnTo>
                <a:lnTo>
                  <a:pt x="1301496" y="644652"/>
                </a:lnTo>
                <a:lnTo>
                  <a:pt x="1303020" y="633984"/>
                </a:lnTo>
                <a:lnTo>
                  <a:pt x="1303020" y="126492"/>
                </a:lnTo>
                <a:lnTo>
                  <a:pt x="1286255" y="77724"/>
                </a:lnTo>
                <a:lnTo>
                  <a:pt x="1257300" y="48768"/>
                </a:lnTo>
                <a:lnTo>
                  <a:pt x="1197864" y="30480"/>
                </a:lnTo>
                <a:lnTo>
                  <a:pt x="1284732" y="30480"/>
                </a:lnTo>
                <a:lnTo>
                  <a:pt x="1303020" y="48768"/>
                </a:lnTo>
                <a:lnTo>
                  <a:pt x="1318259" y="70104"/>
                </a:lnTo>
                <a:lnTo>
                  <a:pt x="1322832" y="82296"/>
                </a:lnTo>
                <a:lnTo>
                  <a:pt x="1328928" y="94488"/>
                </a:lnTo>
                <a:lnTo>
                  <a:pt x="1331976" y="108204"/>
                </a:lnTo>
                <a:lnTo>
                  <a:pt x="1335024" y="135636"/>
                </a:lnTo>
                <a:lnTo>
                  <a:pt x="1335024" y="621792"/>
                </a:lnTo>
                <a:lnTo>
                  <a:pt x="1328928" y="662940"/>
                </a:lnTo>
                <a:lnTo>
                  <a:pt x="1312163" y="697992"/>
                </a:lnTo>
                <a:lnTo>
                  <a:pt x="1303020" y="708660"/>
                </a:lnTo>
                <a:lnTo>
                  <a:pt x="1295400" y="719328"/>
                </a:lnTo>
                <a:lnTo>
                  <a:pt x="1284732" y="726948"/>
                </a:lnTo>
                <a:lnTo>
                  <a:pt x="1282954" y="728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2659828" y="5104056"/>
            <a:ext cx="874059" cy="304367"/>
          </a:xfrm>
          <a:prstGeom prst="rect">
            <a:avLst/>
          </a:prstGeom>
        </p:spPr>
        <p:txBody>
          <a:bodyPr vert="horz" wrap="square" lIns="0" tIns="29135" rIns="0" bIns="0" rtlCol="0">
            <a:spAutoFit/>
          </a:bodyPr>
          <a:lstStyle/>
          <a:p>
            <a:pPr marL="11206" marR="4483" algn="ctr">
              <a:lnSpc>
                <a:spcPct val="88300"/>
              </a:lnSpc>
              <a:spcBef>
                <a:spcPts val="229"/>
              </a:spcBef>
            </a:pPr>
            <a:r>
              <a:rPr lang="en-US" sz="1015" b="1" spc="-4" dirty="0">
                <a:solidFill>
                  <a:srgbClr val="FFFFFF"/>
                </a:solidFill>
                <a:latin typeface="Rockwell"/>
                <a:cs typeface="Rockwell"/>
              </a:rPr>
              <a:t>Sub setting the Dataset</a:t>
            </a:r>
            <a:endParaRPr sz="1015" dirty="0">
              <a:latin typeface="Rockwell"/>
              <a:cs typeface="Rockwel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2354" y="2118849"/>
            <a:ext cx="6618194" cy="4010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02099"/>
              </a:lnSpc>
              <a:spcBef>
                <a:spcPts val="88"/>
              </a:spcBef>
            </a:pPr>
            <a:r>
              <a:rPr sz="1279" spc="22" dirty="0">
                <a:solidFill>
                  <a:srgbClr val="FFFFFF"/>
                </a:solidFill>
                <a:latin typeface="Rockwell"/>
                <a:cs typeface="Rockwell"/>
              </a:rPr>
              <a:t>The </a:t>
            </a:r>
            <a:r>
              <a:rPr sz="1279" spc="9" dirty="0">
                <a:solidFill>
                  <a:srgbClr val="FFFFFF"/>
                </a:solidFill>
                <a:latin typeface="Rockwell"/>
                <a:cs typeface="Rockwell"/>
              </a:rPr>
              <a:t>following </a:t>
            </a:r>
            <a:r>
              <a:rPr sz="1279" spc="13" dirty="0">
                <a:solidFill>
                  <a:srgbClr val="FFFFFF"/>
                </a:solidFill>
                <a:latin typeface="Rockwell"/>
                <a:cs typeface="Rockwell"/>
              </a:rPr>
              <a:t>data cleansing </a:t>
            </a:r>
            <a:r>
              <a:rPr sz="1279" spc="9" dirty="0">
                <a:solidFill>
                  <a:srgbClr val="FFFFFF"/>
                </a:solidFill>
                <a:latin typeface="Rockwell"/>
                <a:cs typeface="Rockwell"/>
              </a:rPr>
              <a:t>processes </a:t>
            </a:r>
            <a:r>
              <a:rPr sz="1279" spc="-4" dirty="0">
                <a:solidFill>
                  <a:srgbClr val="FFFFFF"/>
                </a:solidFill>
                <a:latin typeface="Rockwell"/>
                <a:cs typeface="Rockwell"/>
              </a:rPr>
              <a:t>were </a:t>
            </a:r>
            <a:r>
              <a:rPr sz="1279" spc="18" dirty="0">
                <a:solidFill>
                  <a:srgbClr val="FFFFFF"/>
                </a:solidFill>
                <a:latin typeface="Rockwell"/>
                <a:cs typeface="Rockwell"/>
              </a:rPr>
              <a:t>applied </a:t>
            </a:r>
            <a:r>
              <a:rPr sz="1279" spc="9" dirty="0">
                <a:solidFill>
                  <a:srgbClr val="FFFFFF"/>
                </a:solidFill>
                <a:latin typeface="Rockwell"/>
                <a:cs typeface="Rockwell"/>
              </a:rPr>
              <a:t>to make </a:t>
            </a:r>
            <a:r>
              <a:rPr sz="1279" spc="13" dirty="0">
                <a:solidFill>
                  <a:srgbClr val="FFFFFF"/>
                </a:solidFill>
                <a:latin typeface="Rockwell"/>
                <a:cs typeface="Rockwell"/>
              </a:rPr>
              <a:t>the data dependable so  </a:t>
            </a:r>
            <a:r>
              <a:rPr sz="1279" spc="9" dirty="0">
                <a:solidFill>
                  <a:srgbClr val="FFFFFF"/>
                </a:solidFill>
                <a:latin typeface="Rockwell"/>
                <a:cs typeface="Rockwell"/>
              </a:rPr>
              <a:t>that </a:t>
            </a:r>
            <a:r>
              <a:rPr sz="1279" spc="4" dirty="0">
                <a:solidFill>
                  <a:srgbClr val="FFFFFF"/>
                </a:solidFill>
                <a:latin typeface="Rockwell"/>
                <a:cs typeface="Rockwell"/>
              </a:rPr>
              <a:t>it </a:t>
            </a:r>
            <a:r>
              <a:rPr sz="1279" spc="18" dirty="0">
                <a:solidFill>
                  <a:srgbClr val="FFFFFF"/>
                </a:solidFill>
                <a:latin typeface="Rockwell"/>
                <a:cs typeface="Rockwell"/>
              </a:rPr>
              <a:t>can </a:t>
            </a:r>
            <a:r>
              <a:rPr sz="1279" dirty="0">
                <a:solidFill>
                  <a:srgbClr val="FFFFFF"/>
                </a:solidFill>
                <a:latin typeface="Rockwell"/>
                <a:cs typeface="Rockwell"/>
              </a:rPr>
              <a:t>provide </a:t>
            </a:r>
            <a:r>
              <a:rPr sz="1279" spc="13" dirty="0">
                <a:solidFill>
                  <a:srgbClr val="FFFFFF"/>
                </a:solidFill>
                <a:latin typeface="Rockwell"/>
                <a:cs typeface="Rockwell"/>
              </a:rPr>
              <a:t>significant business value </a:t>
            </a:r>
            <a:r>
              <a:rPr sz="1279" spc="-13" dirty="0">
                <a:solidFill>
                  <a:srgbClr val="FFFFFF"/>
                </a:solidFill>
                <a:latin typeface="Rockwell"/>
                <a:cs typeface="Rockwell"/>
              </a:rPr>
              <a:t>by </a:t>
            </a:r>
            <a:r>
              <a:rPr sz="1279" spc="4" dirty="0">
                <a:solidFill>
                  <a:srgbClr val="FFFFFF"/>
                </a:solidFill>
                <a:latin typeface="Rockwell"/>
                <a:cs typeface="Rockwell"/>
              </a:rPr>
              <a:t>improving </a:t>
            </a:r>
            <a:r>
              <a:rPr sz="1279" spc="13" dirty="0">
                <a:solidFill>
                  <a:srgbClr val="FFFFFF"/>
                </a:solidFill>
                <a:latin typeface="Rockwell"/>
                <a:cs typeface="Rockwell"/>
              </a:rPr>
              <a:t>Decision </a:t>
            </a:r>
            <a:r>
              <a:rPr sz="1279" spc="18" dirty="0">
                <a:solidFill>
                  <a:srgbClr val="FFFFFF"/>
                </a:solidFill>
                <a:latin typeface="Rockwell"/>
                <a:cs typeface="Rockwell"/>
              </a:rPr>
              <a:t>Making</a:t>
            </a:r>
            <a:r>
              <a:rPr sz="1279" spc="-97" dirty="0">
                <a:solidFill>
                  <a:srgbClr val="FFFFFF"/>
                </a:solidFill>
                <a:latin typeface="Rockwell"/>
                <a:cs typeface="Rockwell"/>
              </a:rPr>
              <a:t> </a:t>
            </a:r>
            <a:r>
              <a:rPr sz="1279" spc="9" dirty="0">
                <a:solidFill>
                  <a:srgbClr val="FFFFFF"/>
                </a:solidFill>
                <a:latin typeface="Rockwell"/>
                <a:cs typeface="Rockwell"/>
              </a:rPr>
              <a:t>Process:</a:t>
            </a:r>
            <a:endParaRPr sz="1279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“Education Type” column – Multivariate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228600" y="5486400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Based on the </a:t>
            </a:r>
            <a:r>
              <a:rPr lang="en-US" sz="1400" dirty="0" err="1"/>
              <a:t>barplot</a:t>
            </a:r>
            <a:r>
              <a:rPr lang="en-US" sz="1400" dirty="0"/>
              <a:t> we can say, the clients who have "ACADEMIC DEGREE" are in a better position to pay the loan back. So Bank should try to offer loan to these clients as they are banks assets</a:t>
            </a:r>
            <a:endParaRPr lang="en-IN" sz="14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1D06A8-3FCA-064D-B0A4-6DE97D1F2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6" y="1066800"/>
            <a:ext cx="10439400" cy="42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9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  Contract Status” column – Univariate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228600" y="5486400"/>
            <a:ext cx="1135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 as we can see from the </a:t>
            </a:r>
            <a:r>
              <a:rPr lang="en-US" sz="1400" dirty="0" err="1"/>
              <a:t>countplot</a:t>
            </a:r>
            <a:r>
              <a:rPr lang="en-US" sz="1400" dirty="0"/>
              <a:t>, most of the contracts that are coming from clients are </a:t>
            </a:r>
            <a:r>
              <a:rPr lang="en-US" sz="1400" dirty="0" err="1"/>
              <a:t>gettign</a:t>
            </a:r>
            <a:r>
              <a:rPr lang="en-US" sz="1400" dirty="0"/>
              <a:t> approved.</a:t>
            </a:r>
            <a:endParaRPr lang="en-IN" sz="1400" dirty="0"/>
          </a:p>
        </p:txBody>
      </p:sp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492ED99B-E800-9E44-9C82-33FE2BBAE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409700"/>
            <a:ext cx="11557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5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“Contract Status” column – Bivariate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228600" y="5486400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So, as we can see through the </a:t>
            </a:r>
            <a:r>
              <a:rPr lang="en-US" sz="1400" dirty="0" err="1"/>
              <a:t>barplot</a:t>
            </a:r>
            <a:r>
              <a:rPr lang="en-US" sz="1400" dirty="0"/>
              <a:t>, irrespective of the Income, mostly all the contracts have same total income. This means, while providing loan total income is not taken into consideration much. Ideally it should be considered.</a:t>
            </a:r>
            <a:endParaRPr lang="en-IN" sz="1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FD8D2-4A08-8942-B87D-C0603F2A2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066800"/>
            <a:ext cx="7670800" cy="45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16974" y="609600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on Merged data frame for “Contract Status” column – Multivariate Analysis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F0228-3D77-1B43-B60E-23245B099360}"/>
              </a:ext>
            </a:extLst>
          </p:cNvPr>
          <p:cNvSpPr txBox="1"/>
          <p:nvPr/>
        </p:nvSpPr>
        <p:spPr>
          <a:xfrm>
            <a:off x="228600" y="5141148"/>
            <a:ext cx="113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 we can see from bar plot, for clients who paid higher Down payment in previous application , their contract is getting Cancelled. Who in generally are non defaulter. </a:t>
            </a:r>
          </a:p>
          <a:p>
            <a:r>
              <a:rPr lang="en-IN" sz="1400" dirty="0"/>
              <a:t>So for higher revenue of bank any client who paid higher down payment in previous application their contract should get approved as they are non defaulter.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B000E26-F93C-0E4F-8C9F-27682FEA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94601"/>
            <a:ext cx="7937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69C82-4B51-624B-B72C-152609FDA86F}"/>
              </a:ext>
            </a:extLst>
          </p:cNvPr>
          <p:cNvSpPr txBox="1"/>
          <p:nvPr/>
        </p:nvSpPr>
        <p:spPr>
          <a:xfrm>
            <a:off x="838200" y="533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58F92-A7D4-834D-8CC7-02BF4BD78550}"/>
              </a:ext>
            </a:extLst>
          </p:cNvPr>
          <p:cNvSpPr txBox="1"/>
          <p:nvPr/>
        </p:nvSpPr>
        <p:spPr>
          <a:xfrm>
            <a:off x="633383" y="480536"/>
            <a:ext cx="845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5" dirty="0">
                <a:solidFill>
                  <a:srgbClr val="1D3177"/>
                </a:solidFill>
                <a:cs typeface="Calibri"/>
              </a:rPr>
              <a:t>Analysis correlation between variables</a:t>
            </a:r>
          </a:p>
          <a:p>
            <a:endParaRPr lang="en-IN" b="1" spc="-15" dirty="0">
              <a:solidFill>
                <a:srgbClr val="1D3177"/>
              </a:solidFill>
              <a:cs typeface="Calibri"/>
            </a:endParaRP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F4752-6834-4647-BBEE-29B2DF83A2FE}"/>
              </a:ext>
            </a:extLst>
          </p:cNvPr>
          <p:cNvSpPr/>
          <p:nvPr/>
        </p:nvSpPr>
        <p:spPr>
          <a:xfrm>
            <a:off x="6019799" y="2255631"/>
            <a:ext cx="5334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based on above correlation map we can safely say the highest correlation is between AMT_ANNUITY &amp; AMT_CREDIT.</a:t>
            </a:r>
          </a:p>
        </p:txBody>
      </p:sp>
      <p:pic>
        <p:nvPicPr>
          <p:cNvPr id="7" name="Picture 6" descr="A picture containing cabinet&#10;&#10;Description automatically generated">
            <a:extLst>
              <a:ext uri="{FF2B5EF4-FFF2-40B4-BE49-F238E27FC236}">
                <a16:creationId xmlns:a16="http://schemas.microsoft.com/office/drawing/2014/main" id="{4787BE5A-543D-2D43-9956-33E5F937D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1" y="1066800"/>
            <a:ext cx="536939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75" y="615442"/>
            <a:ext cx="2337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0" dirty="0">
                <a:solidFill>
                  <a:srgbClr val="1D3177"/>
                </a:solidFill>
                <a:latin typeface="Calibri"/>
                <a:cs typeface="Calibri"/>
              </a:rPr>
              <a:t>Data</a:t>
            </a:r>
            <a:r>
              <a:rPr sz="2200" b="1" dirty="0">
                <a:solidFill>
                  <a:srgbClr val="1D3177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1D3177"/>
                </a:solidFill>
                <a:latin typeface="Calibri"/>
                <a:cs typeface="Calibri"/>
              </a:rPr>
              <a:t>Understanding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297" y="1247165"/>
            <a:ext cx="11233303" cy="31361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dataset has 3 files as explained below: </a:t>
            </a:r>
          </a:p>
          <a:p>
            <a:endParaRPr lang="en-US" dirty="0"/>
          </a:p>
          <a:p>
            <a:r>
              <a:rPr lang="en-US" dirty="0"/>
              <a:t>1. 'application_data.csv'  contains all the information of the client at the time of application.</a:t>
            </a:r>
          </a:p>
          <a:p>
            <a:r>
              <a:rPr lang="en-US" dirty="0"/>
              <a:t>The data is about whether a client has payment difficulties.</a:t>
            </a:r>
          </a:p>
          <a:p>
            <a:endParaRPr lang="en-US" dirty="0"/>
          </a:p>
          <a:p>
            <a:r>
              <a:rPr lang="en-US" dirty="0"/>
              <a:t>2. 'previous_application.csv' contains information about the client’s previous loan data. It contains the data whether the previous application had been Approved, Cancelled, Refused or Unused offer.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3. 'columns_description.csv' is data dictionary which describes the meaning of the variables.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3</a:t>
            </a:fld>
            <a:r>
              <a:rPr spc="-5" dirty="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75" y="670052"/>
            <a:ext cx="5681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0" dirty="0">
                <a:solidFill>
                  <a:srgbClr val="1D3177"/>
                </a:solidFill>
                <a:latin typeface="Calibri"/>
                <a:cs typeface="Calibri"/>
              </a:rPr>
              <a:t>Data </a:t>
            </a:r>
            <a:r>
              <a:rPr sz="2200" b="1" spc="-15" dirty="0">
                <a:solidFill>
                  <a:srgbClr val="1D3177"/>
                </a:solidFill>
                <a:latin typeface="Calibri"/>
                <a:cs typeface="Calibri"/>
              </a:rPr>
              <a:t>Understanding </a:t>
            </a:r>
            <a:r>
              <a:rPr lang="en-IN" sz="2200" b="1" spc="-5" dirty="0">
                <a:solidFill>
                  <a:srgbClr val="1D3177"/>
                </a:solidFill>
                <a:latin typeface="Calibri"/>
                <a:cs typeface="Calibri"/>
              </a:rPr>
              <a:t>–</a:t>
            </a:r>
            <a:r>
              <a:rPr sz="2200" b="1" spc="-5" dirty="0">
                <a:solidFill>
                  <a:srgbClr val="1D3177"/>
                </a:solidFill>
                <a:latin typeface="Calibri"/>
                <a:cs typeface="Calibri"/>
              </a:rPr>
              <a:t> </a:t>
            </a:r>
            <a:r>
              <a:rPr lang="en-IN" sz="2200" b="1" spc="-5" dirty="0">
                <a:solidFill>
                  <a:srgbClr val="1D3177"/>
                </a:solidFill>
                <a:latin typeface="Calibri"/>
                <a:cs typeface="Calibri"/>
              </a:rPr>
              <a:t>Non-</a:t>
            </a:r>
            <a:r>
              <a:rPr sz="2200" b="1" spc="-15" dirty="0">
                <a:solidFill>
                  <a:srgbClr val="1D3177"/>
                </a:solidFill>
                <a:latin typeface="Calibri"/>
                <a:cs typeface="Calibri"/>
              </a:rPr>
              <a:t>Default</a:t>
            </a:r>
            <a:r>
              <a:rPr lang="en-IN" sz="2200" b="1" spc="-15" dirty="0" err="1">
                <a:solidFill>
                  <a:srgbClr val="1D3177"/>
                </a:solidFill>
                <a:latin typeface="Calibri"/>
                <a:cs typeface="Calibri"/>
              </a:rPr>
              <a:t>er</a:t>
            </a:r>
            <a:r>
              <a:rPr lang="en-IN" sz="2200" b="1" spc="-15" dirty="0">
                <a:solidFill>
                  <a:srgbClr val="1D3177"/>
                </a:solidFill>
                <a:latin typeface="Calibri"/>
                <a:cs typeface="Calibri"/>
              </a:rPr>
              <a:t> vs Defaulter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4</a:t>
            </a:fld>
            <a:r>
              <a:rPr spc="-5" dirty="0"/>
              <a:t>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82405-460D-43FD-AC76-5675CB730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93169"/>
            <a:ext cx="7418336" cy="4522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A054A6-A921-4D04-868F-D97261B0C2CA}"/>
              </a:ext>
            </a:extLst>
          </p:cNvPr>
          <p:cNvSpPr txBox="1"/>
          <p:nvPr/>
        </p:nvSpPr>
        <p:spPr>
          <a:xfrm>
            <a:off x="9525000" y="182620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Default Rate is 8%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286B56-8837-43D4-A28D-E2C797F55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074640"/>
            <a:ext cx="3459780" cy="2286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75" y="615442"/>
            <a:ext cx="60032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200" b="1" dirty="0">
                <a:solidFill>
                  <a:srgbClr val="FF0000"/>
                </a:solidFill>
                <a:latin typeface="Calibri"/>
                <a:cs typeface="Calibri"/>
              </a:rPr>
              <a:t> Univariate Analysis</a:t>
            </a:r>
            <a:br>
              <a:rPr lang="en-IN" sz="2200" dirty="0">
                <a:latin typeface="Calibri"/>
                <a:cs typeface="Calibri"/>
              </a:rPr>
            </a:b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985" y="1121349"/>
            <a:ext cx="5544185" cy="36676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00"/>
              </a:spcBef>
              <a:tabLst>
                <a:tab pos="299085" algn="l"/>
                <a:tab pos="299720" algn="l"/>
              </a:tabLst>
            </a:pPr>
            <a:r>
              <a:rPr lang="en-IN" b="1" dirty="0">
                <a:latin typeface="Arial Black" panose="020B0A04020102020204" pitchFamily="34" charset="0"/>
              </a:rPr>
              <a:t>  Client gender</a:t>
            </a:r>
            <a:endParaRPr sz="1800" dirty="0">
              <a:latin typeface="Arial Black" panose="020B0A04020102020204" pitchFamily="34" charset="0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5</a:t>
            </a:fld>
            <a:r>
              <a:rPr spc="-5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30ECA-D5E5-46C6-AF5A-F2DB271C66A2}"/>
              </a:ext>
            </a:extLst>
          </p:cNvPr>
          <p:cNvSpPr txBox="1"/>
          <p:nvPr/>
        </p:nvSpPr>
        <p:spPr>
          <a:xfrm>
            <a:off x="7467600" y="1239351"/>
            <a:ext cx="40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Credit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A9DB6-531D-4E2F-AD1D-47DDDAA6B39D}"/>
              </a:ext>
            </a:extLst>
          </p:cNvPr>
          <p:cNvSpPr txBox="1"/>
          <p:nvPr/>
        </p:nvSpPr>
        <p:spPr>
          <a:xfrm>
            <a:off x="381000" y="5486400"/>
            <a:ext cx="548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number of female clients is almost double the number of male clients. </a:t>
            </a:r>
          </a:p>
          <a:p>
            <a:r>
              <a:rPr lang="en-US" sz="1000" dirty="0"/>
              <a:t>Looking to the percent of defaulter dataset , females have a higher chance of not returning their loans</a:t>
            </a:r>
            <a:endParaRPr lang="en-IN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8F3ED0-1EFA-4BC6-89CC-B0B18BC0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5" y="1755857"/>
            <a:ext cx="4630725" cy="30567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5ADBCE-6A24-4231-AD4E-1C00043D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16" y="1694405"/>
            <a:ext cx="4759968" cy="3791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4D5F60-CA58-4372-9043-F3922DC6B26A}"/>
              </a:ext>
            </a:extLst>
          </p:cNvPr>
          <p:cNvSpPr txBox="1"/>
          <p:nvPr/>
        </p:nvSpPr>
        <p:spPr>
          <a:xfrm>
            <a:off x="6325542" y="5638800"/>
            <a:ext cx="514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 we can see the AMT CREDIT is large for the non-defaulters then the defaulters. Meaning candidate with large credit are more likely to pay back</a:t>
            </a:r>
            <a:endParaRPr lang="en-IN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6</a:t>
            </a:fld>
            <a:r>
              <a:rPr spc="-5" dirty="0"/>
              <a:t>-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DE81F5-083F-4613-AA68-109B2C21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60" y="1233100"/>
            <a:ext cx="5400801" cy="276999"/>
          </a:xfrm>
        </p:spPr>
        <p:txBody>
          <a:bodyPr/>
          <a:lstStyle/>
          <a:p>
            <a:r>
              <a:rPr lang="en-IN" sz="18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rPr>
              <a:t>Occupation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4106A-4E89-44DD-8000-930EBEA8BDF1}"/>
              </a:ext>
            </a:extLst>
          </p:cNvPr>
          <p:cNvSpPr txBox="1"/>
          <p:nvPr/>
        </p:nvSpPr>
        <p:spPr>
          <a:xfrm>
            <a:off x="6553200" y="121620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Annuity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099BE3-DF98-4C6A-9FD7-7E5A2E61A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7" y="1693918"/>
            <a:ext cx="4811683" cy="3505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5DE57E-243F-4B44-ACDF-E4DBD2ABA9CB}"/>
              </a:ext>
            </a:extLst>
          </p:cNvPr>
          <p:cNvSpPr txBox="1"/>
          <p:nvPr/>
        </p:nvSpPr>
        <p:spPr>
          <a:xfrm>
            <a:off x="498987" y="5486400"/>
            <a:ext cx="5063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Most of clients  belongs to Laborers occupation type who opts for loan, followed by Sales staff and drivers. And least by IT,HR staff and Realty Agents </a:t>
            </a:r>
            <a:endParaRPr lang="en-IN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73349-2B93-42A1-81E8-EA7043B2D5B6}"/>
              </a:ext>
            </a:extLst>
          </p:cNvPr>
          <p:cNvSpPr txBox="1"/>
          <p:nvPr/>
        </p:nvSpPr>
        <p:spPr>
          <a:xfrm>
            <a:off x="6324600" y="5486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Most of the non-defaulter clients have higher annuity . So candidate with low annuity are more likely to be defaulter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FA3311-D5B9-4B8F-B33D-A8631AFC9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25" y="1585537"/>
            <a:ext cx="4811683" cy="3730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155" dirty="0"/>
              <a:t> </a:t>
            </a:r>
            <a:r>
              <a:rPr spc="-5" dirty="0"/>
              <a:t>-</a:t>
            </a:r>
            <a:fld id="{81D60167-4931-47E6-BA6A-407CBD079E47}" type="slidenum">
              <a:rPr spc="-5" dirty="0"/>
              <a:t>7</a:t>
            </a:fld>
            <a:r>
              <a:rPr spc="-5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24BAE-043C-4F39-8611-C8468EF9FA35}"/>
              </a:ext>
            </a:extLst>
          </p:cNvPr>
          <p:cNvSpPr txBox="1"/>
          <p:nvPr/>
        </p:nvSpPr>
        <p:spPr>
          <a:xfrm>
            <a:off x="342087" y="116580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latin typeface="Arial Black" panose="020B0A04020102020204" pitchFamily="34" charset="0"/>
              </a:rPr>
              <a:t>Family</a:t>
            </a:r>
            <a:r>
              <a:rPr lang="en-IN" dirty="0"/>
              <a:t> </a:t>
            </a:r>
            <a:r>
              <a:rPr lang="en-IN" b="1" dirty="0">
                <a:latin typeface="Arial Black" panose="020B0A04020102020204" pitchFamily="34" charset="0"/>
              </a:rPr>
              <a:t>status of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ACE6A-EDB0-4AC7-B82C-DE01D0E85924}"/>
              </a:ext>
            </a:extLst>
          </p:cNvPr>
          <p:cNvSpPr txBox="1"/>
          <p:nvPr/>
        </p:nvSpPr>
        <p:spPr>
          <a:xfrm>
            <a:off x="7326967" y="113631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Education type of the client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090D2C-5128-444E-844C-04D1D7926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200"/>
            <a:ext cx="5303980" cy="3476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1702A2-6D33-4C95-AE8E-E4CD075F543C}"/>
              </a:ext>
            </a:extLst>
          </p:cNvPr>
          <p:cNvSpPr txBox="1"/>
          <p:nvPr/>
        </p:nvSpPr>
        <p:spPr>
          <a:xfrm>
            <a:off x="6096000" y="54102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As we can see clients with higher or special secondary education are more likely to opt for loan I contrast with less educated clients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B5C6BD-6157-4913-9B25-5B698EBA5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7" y="1585452"/>
            <a:ext cx="5227773" cy="36464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C39668-6E62-4174-9578-E5140C1544BB}"/>
              </a:ext>
            </a:extLst>
          </p:cNvPr>
          <p:cNvSpPr txBox="1"/>
          <p:nvPr/>
        </p:nvSpPr>
        <p:spPr>
          <a:xfrm>
            <a:off x="685800" y="5410200"/>
            <a:ext cx="488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Married people are more likely to go for loan and least by widow and separated people. Same pattern is followed for defaulter and non-defaulter behaviour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39C9-5DE2-45B5-A086-2AB9AF7A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19201"/>
            <a:ext cx="9982199" cy="246221"/>
          </a:xfrm>
        </p:spPr>
        <p:txBody>
          <a:bodyPr/>
          <a:lstStyle/>
          <a:p>
            <a:r>
              <a:rPr lang="en-US" sz="1600" dirty="0"/>
              <a:t>Relation btw Client's Income type and Total Income for non-defaulter and defaulter</a:t>
            </a:r>
            <a:endParaRPr lang="en-IN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6A26A-C491-4161-B0BC-3821E06065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9067800" cy="39623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0D692-0AB2-45DE-9716-CBFFC2F390CA}"/>
              </a:ext>
            </a:extLst>
          </p:cNvPr>
          <p:cNvSpPr txBox="1"/>
          <p:nvPr/>
        </p:nvSpPr>
        <p:spPr>
          <a:xfrm>
            <a:off x="609600" y="-54390"/>
            <a:ext cx="8321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b="1" spc="-15" dirty="0">
              <a:solidFill>
                <a:srgbClr val="1D3177"/>
              </a:solidFill>
              <a:latin typeface="Calibri"/>
              <a:ea typeface="+mj-ea"/>
              <a:cs typeface="Calibri"/>
            </a:endParaRPr>
          </a:p>
          <a:p>
            <a:endParaRPr lang="en-IN" sz="2200" b="1" spc="-15" dirty="0">
              <a:solidFill>
                <a:srgbClr val="1D3177"/>
              </a:solidFill>
              <a:latin typeface="Calibri"/>
              <a:ea typeface="+mj-ea"/>
              <a:cs typeface="Calibri"/>
            </a:endParaRPr>
          </a:p>
          <a:p>
            <a:r>
              <a:rPr lang="en-IN" sz="2200" b="1" spc="-15" dirty="0">
                <a:solidFill>
                  <a:srgbClr val="1D3177"/>
                </a:solidFill>
                <a:latin typeface="Calibri"/>
                <a:ea typeface="+mj-ea"/>
                <a:cs typeface="Calibri"/>
              </a:rPr>
              <a:t>Bivariate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F9B6-22C7-4377-99C2-98B2F28EDFC8}"/>
              </a:ext>
            </a:extLst>
          </p:cNvPr>
          <p:cNvSpPr txBox="1"/>
          <p:nvPr/>
        </p:nvSpPr>
        <p:spPr>
          <a:xfrm>
            <a:off x="685800" y="5649722"/>
            <a:ext cx="106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 can see we don’t find Businessman ,students and Pensioner to be defaulter. These Income types are least likely to be defaulter. Whereas Total income don’t follow any such pattern.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9002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39C9-5DE2-45B5-A086-2AB9AF7A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2643"/>
            <a:ext cx="9871585" cy="677108"/>
          </a:xfrm>
        </p:spPr>
        <p:txBody>
          <a:bodyPr/>
          <a:lstStyle/>
          <a:p>
            <a:r>
              <a:rPr lang="en-US" sz="1600" dirty="0"/>
              <a:t>Relation</a:t>
            </a:r>
            <a:r>
              <a:rPr lang="en-US" b="1" dirty="0"/>
              <a:t> </a:t>
            </a:r>
            <a:r>
              <a:rPr lang="en-US" sz="1600" dirty="0"/>
              <a:t>btw Client's Education type and Credit amount towards the repayor and defaulter behavior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0F9B6-22C7-4377-99C2-98B2F28EDFC8}"/>
              </a:ext>
            </a:extLst>
          </p:cNvPr>
          <p:cNvSpPr txBox="1"/>
          <p:nvPr/>
        </p:nvSpPr>
        <p:spPr>
          <a:xfrm>
            <a:off x="685800" y="5628968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 can see, Secondary/secondary special Education  followed by Higher education type clients are more likely to go for higher Credit Amount. But we don’t see any significant pattern with being defaulter </a:t>
            </a:r>
            <a:r>
              <a:rPr lang="en-US" sz="1000" dirty="0" err="1"/>
              <a:t>wrt</a:t>
            </a:r>
            <a:r>
              <a:rPr lang="en-US" sz="1000" dirty="0"/>
              <a:t> credit amount or education.</a:t>
            </a:r>
            <a:endParaRPr lang="en-IN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62E201-B0D0-46AA-A9C0-E5E86925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33" y="1729592"/>
            <a:ext cx="9871584" cy="368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4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1421</Words>
  <Application>Microsoft Office PowerPoint</Application>
  <PresentationFormat>Widescreen</PresentationFormat>
  <Paragraphs>111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Black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Data Understanding</vt:lpstr>
      <vt:lpstr>Data Understanding – Non-Defaulter vs Defaulter</vt:lpstr>
      <vt:lpstr> Univariate Analysis </vt:lpstr>
      <vt:lpstr>Occupation Type</vt:lpstr>
      <vt:lpstr>PowerPoint Presentation</vt:lpstr>
      <vt:lpstr>Relation btw Client's Income type and Total Income for non-defaulter and defaulter</vt:lpstr>
      <vt:lpstr>Relation btw Client's Education type and Credit amount towards the repayor and defaulter behavior</vt:lpstr>
      <vt:lpstr>Relation btw Client's Income type and Total Income for non-defaulter and defaulter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Kshitij</dc:creator>
  <cp:lastModifiedBy>Giridhar Gopal</cp:lastModifiedBy>
  <cp:revision>32</cp:revision>
  <dcterms:created xsi:type="dcterms:W3CDTF">2020-03-15T13:07:34Z</dcterms:created>
  <dcterms:modified xsi:type="dcterms:W3CDTF">2020-06-08T04:45:43Z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2020-03-15T00:00:00Z</vt:filetime>
  </property>
</Properties>
</file>