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6" r:id="rId1"/>
  </p:sldMasterIdLst>
  <p:sldIdLst>
    <p:sldId id="256" r:id="rId2"/>
    <p:sldId id="257" r:id="rId3"/>
    <p:sldId id="269" r:id="rId4"/>
    <p:sldId id="258" r:id="rId5"/>
    <p:sldId id="260" r:id="rId6"/>
    <p:sldId id="261" r:id="rId7"/>
    <p:sldId id="259" r:id="rId8"/>
    <p:sldId id="262" r:id="rId9"/>
    <p:sldId id="266" r:id="rId10"/>
    <p:sldId id="267"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83" d="100"/>
          <a:sy n="83" d="100"/>
        </p:scale>
        <p:origin x="5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5/25/2020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50852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9678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6235331"/>
      </p:ext>
    </p:extLst>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09865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4609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83964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308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422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774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8073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BE451C3-0FF4-47C4-B829-773ADF60F88C}" type="datetimeFigureOut">
              <a:rPr lang="en-US" smtClean="0"/>
              <a:t>5/25/2020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0732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5/25/2020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04246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0A77-CE86-4566-BA4F-8A3E954970CC}"/>
              </a:ext>
            </a:extLst>
          </p:cNvPr>
          <p:cNvSpPr>
            <a:spLocks noGrp="1"/>
          </p:cNvSpPr>
          <p:nvPr>
            <p:ph type="ctrTitle"/>
          </p:nvPr>
        </p:nvSpPr>
        <p:spPr>
          <a:xfrm>
            <a:off x="2417779" y="802298"/>
            <a:ext cx="8637073" cy="2393484"/>
          </a:xfrm>
        </p:spPr>
        <p:txBody>
          <a:bodyPr>
            <a:normAutofit/>
          </a:bodyPr>
          <a:lstStyle/>
          <a:p>
            <a:r>
              <a:rPr lang="en-IN" b="1" dirty="0"/>
              <a:t>Assignment Summary</a:t>
            </a:r>
            <a:endParaRPr lang="en-IN" dirty="0"/>
          </a:p>
        </p:txBody>
      </p:sp>
      <p:sp>
        <p:nvSpPr>
          <p:cNvPr id="3" name="TextBox 2">
            <a:extLst>
              <a:ext uri="{FF2B5EF4-FFF2-40B4-BE49-F238E27FC236}">
                <a16:creationId xmlns:a16="http://schemas.microsoft.com/office/drawing/2014/main" id="{2E97981C-32FD-4B0D-99D1-D0686287C237}"/>
              </a:ext>
            </a:extLst>
          </p:cNvPr>
          <p:cNvSpPr txBox="1"/>
          <p:nvPr/>
        </p:nvSpPr>
        <p:spPr>
          <a:xfrm>
            <a:off x="7684655" y="3934691"/>
            <a:ext cx="3370197" cy="369332"/>
          </a:xfrm>
          <a:prstGeom prst="rect">
            <a:avLst/>
          </a:prstGeom>
          <a:noFill/>
        </p:spPr>
        <p:txBody>
          <a:bodyPr wrap="square" rtlCol="0">
            <a:spAutoFit/>
          </a:bodyPr>
          <a:lstStyle/>
          <a:p>
            <a:r>
              <a:rPr lang="en-IN" dirty="0"/>
              <a:t>     Pratima Rathore</a:t>
            </a:r>
          </a:p>
        </p:txBody>
      </p:sp>
    </p:spTree>
    <p:extLst>
      <p:ext uri="{BB962C8B-B14F-4D97-AF65-F5344CB8AC3E}">
        <p14:creationId xmlns:p14="http://schemas.microsoft.com/office/powerpoint/2010/main" val="22667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C3C42D-9BB1-4B2B-B946-DF9E1BC1F0D3}"/>
              </a:ext>
            </a:extLst>
          </p:cNvPr>
          <p:cNvSpPr txBox="1"/>
          <p:nvPr/>
        </p:nvSpPr>
        <p:spPr>
          <a:xfrm>
            <a:off x="7965439" y="341746"/>
            <a:ext cx="3627121" cy="923330"/>
          </a:xfrm>
          <a:prstGeom prst="rect">
            <a:avLst/>
          </a:prstGeom>
          <a:noFill/>
        </p:spPr>
        <p:txBody>
          <a:bodyPr wrap="square" rtlCol="0">
            <a:spAutoFit/>
          </a:bodyPr>
          <a:lstStyle/>
          <a:p>
            <a:r>
              <a:rPr lang="en-IN" dirty="0">
                <a:latin typeface="Arial Black" panose="020B0A04020102020204" pitchFamily="34" charset="0"/>
              </a:rPr>
              <a:t>Cluster defining features for the dataset</a:t>
            </a:r>
          </a:p>
          <a:p>
            <a:r>
              <a:rPr lang="en-IN" dirty="0">
                <a:latin typeface="Arial Black" panose="020B0A04020102020204" pitchFamily="34" charset="0"/>
              </a:rPr>
              <a:t> ( hierarchical algorithm)</a:t>
            </a:r>
          </a:p>
        </p:txBody>
      </p:sp>
      <p:sp>
        <p:nvSpPr>
          <p:cNvPr id="8" name="TextBox 7">
            <a:extLst>
              <a:ext uri="{FF2B5EF4-FFF2-40B4-BE49-F238E27FC236}">
                <a16:creationId xmlns:a16="http://schemas.microsoft.com/office/drawing/2014/main" id="{7566EF95-136C-4375-9DF8-C03B2DFE5824}"/>
              </a:ext>
            </a:extLst>
          </p:cNvPr>
          <p:cNvSpPr txBox="1"/>
          <p:nvPr/>
        </p:nvSpPr>
        <p:spPr>
          <a:xfrm>
            <a:off x="7518400" y="1381760"/>
            <a:ext cx="3972560" cy="4247317"/>
          </a:xfrm>
          <a:prstGeom prst="rect">
            <a:avLst/>
          </a:prstGeom>
          <a:noFill/>
        </p:spPr>
        <p:txBody>
          <a:bodyPr wrap="square" rtlCol="0">
            <a:spAutoFit/>
          </a:bodyPr>
          <a:lstStyle/>
          <a:p>
            <a:pPr marL="285750" indent="-285750">
              <a:buFont typeface="Wingdings" panose="05000000000000000000" pitchFamily="2" charset="2"/>
              <a:buChar char="Ø"/>
            </a:pPr>
            <a:r>
              <a:rPr lang="en-IN" dirty="0"/>
              <a:t>As we can see,</a:t>
            </a:r>
          </a:p>
          <a:p>
            <a:r>
              <a:rPr lang="en-IN" dirty="0"/>
              <a:t>	we have 4 clusters 0 , 1 ,2 and 3. </a:t>
            </a:r>
          </a:p>
          <a:p>
            <a:endParaRPr lang="en-IN" dirty="0"/>
          </a:p>
          <a:p>
            <a:pPr marL="285750" indent="-285750">
              <a:buFont typeface="Wingdings" panose="05000000000000000000" pitchFamily="2" charset="2"/>
              <a:buChar char="Ø"/>
            </a:pPr>
            <a:r>
              <a:rPr lang="en-IN" dirty="0"/>
              <a:t>And as we are interested in countries which are poor in socio-economic conditions </a:t>
            </a:r>
            <a:r>
              <a:rPr lang="en-IN" dirty="0" err="1"/>
              <a:t>ie</a:t>
            </a:r>
            <a:r>
              <a:rPr lang="en-IN" dirty="0"/>
              <a:t> poor income and </a:t>
            </a:r>
            <a:r>
              <a:rPr lang="en-IN" dirty="0" err="1"/>
              <a:t>gdpp</a:t>
            </a:r>
            <a:r>
              <a:rPr lang="en-IN" dirty="0"/>
              <a:t> and high child mortality.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Here we can see, cluster 0 and 3 has high mortality and low </a:t>
            </a:r>
            <a:r>
              <a:rPr lang="en-IN" dirty="0" err="1"/>
              <a:t>gdpp</a:t>
            </a:r>
            <a:r>
              <a:rPr lang="en-IN" dirty="0"/>
              <a:t> and income , so that is the desired cluster we are looking for . But btw the two , cluster 0 has </a:t>
            </a:r>
            <a:r>
              <a:rPr lang="en-IN" dirty="0" err="1"/>
              <a:t>mre</a:t>
            </a:r>
            <a:r>
              <a:rPr lang="en-IN" dirty="0"/>
              <a:t> </a:t>
            </a:r>
            <a:r>
              <a:rPr lang="en-IN" dirty="0" err="1"/>
              <a:t>aggreviated</a:t>
            </a:r>
            <a:r>
              <a:rPr lang="en-IN" dirty="0"/>
              <a:t> result.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CLUSTER-0</a:t>
            </a:r>
          </a:p>
        </p:txBody>
      </p:sp>
      <p:pic>
        <p:nvPicPr>
          <p:cNvPr id="3" name="Picture 2">
            <a:extLst>
              <a:ext uri="{FF2B5EF4-FFF2-40B4-BE49-F238E27FC236}">
                <a16:creationId xmlns:a16="http://schemas.microsoft.com/office/drawing/2014/main" id="{A0DA5773-05CC-401A-BD7B-4720C73676EC}"/>
              </a:ext>
            </a:extLst>
          </p:cNvPr>
          <p:cNvPicPr>
            <a:picLocks noChangeAspect="1"/>
          </p:cNvPicPr>
          <p:nvPr/>
        </p:nvPicPr>
        <p:blipFill>
          <a:blip r:embed="rId2"/>
          <a:stretch>
            <a:fillRect/>
          </a:stretch>
        </p:blipFill>
        <p:spPr>
          <a:xfrm>
            <a:off x="0" y="201632"/>
            <a:ext cx="7080389" cy="5733812"/>
          </a:xfrm>
          <a:prstGeom prst="rect">
            <a:avLst/>
          </a:prstGeom>
        </p:spPr>
      </p:pic>
    </p:spTree>
    <p:extLst>
      <p:ext uri="{BB962C8B-B14F-4D97-AF65-F5344CB8AC3E}">
        <p14:creationId xmlns:p14="http://schemas.microsoft.com/office/powerpoint/2010/main" val="110752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C3C42D-9BB1-4B2B-B946-DF9E1BC1F0D3}"/>
              </a:ext>
            </a:extLst>
          </p:cNvPr>
          <p:cNvSpPr txBox="1"/>
          <p:nvPr/>
        </p:nvSpPr>
        <p:spPr>
          <a:xfrm>
            <a:off x="883921" y="341746"/>
            <a:ext cx="10708640" cy="369332"/>
          </a:xfrm>
          <a:prstGeom prst="rect">
            <a:avLst/>
          </a:prstGeom>
          <a:noFill/>
        </p:spPr>
        <p:txBody>
          <a:bodyPr wrap="square" rtlCol="0">
            <a:spAutoFit/>
          </a:bodyPr>
          <a:lstStyle/>
          <a:p>
            <a:r>
              <a:rPr lang="en-IN" dirty="0">
                <a:latin typeface="Arial Black" panose="020B0A04020102020204" pitchFamily="34" charset="0"/>
              </a:rPr>
              <a:t>Countries in order of low </a:t>
            </a:r>
            <a:r>
              <a:rPr lang="en-IN" dirty="0" err="1">
                <a:latin typeface="Arial Black" panose="020B0A04020102020204" pitchFamily="34" charset="0"/>
              </a:rPr>
              <a:t>gdpp</a:t>
            </a:r>
            <a:r>
              <a:rPr lang="en-IN" dirty="0">
                <a:latin typeface="Arial Black" panose="020B0A04020102020204" pitchFamily="34" charset="0"/>
              </a:rPr>
              <a:t> , low income and high child mortality</a:t>
            </a:r>
          </a:p>
        </p:txBody>
      </p:sp>
      <p:sp>
        <p:nvSpPr>
          <p:cNvPr id="2" name="TextBox 1">
            <a:extLst>
              <a:ext uri="{FF2B5EF4-FFF2-40B4-BE49-F238E27FC236}">
                <a16:creationId xmlns:a16="http://schemas.microsoft.com/office/drawing/2014/main" id="{18A47F6D-6932-4384-A3DB-FFB1C8CC7210}"/>
              </a:ext>
            </a:extLst>
          </p:cNvPr>
          <p:cNvSpPr txBox="1"/>
          <p:nvPr/>
        </p:nvSpPr>
        <p:spPr>
          <a:xfrm>
            <a:off x="883920" y="886691"/>
            <a:ext cx="10078719" cy="2246769"/>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t>We got very similar result with k-mean and hierarchical clustering, but moving forward with k-mean as the cluster distribution seems better distributed </a:t>
            </a:r>
            <a:r>
              <a:rPr lang="en-IN" sz="1400" dirty="0" err="1"/>
              <a:t>ie</a:t>
            </a:r>
            <a:r>
              <a:rPr lang="en-IN" sz="1400" dirty="0"/>
              <a:t> [29,48,90] and [128,33,3,3] respectively . </a:t>
            </a:r>
          </a:p>
          <a:p>
            <a:pPr marL="285750" indent="-285750">
              <a:buFont typeface="Wingdings" panose="05000000000000000000" pitchFamily="2" charset="2"/>
              <a:buChar char="Ø"/>
            </a:pPr>
            <a:r>
              <a:rPr lang="en-IN" sz="1400" dirty="0"/>
              <a:t>Leaving us with 48 countries in target cluster in k-mean and 128 countries in target cluster for hierarchical.</a:t>
            </a:r>
          </a:p>
          <a:p>
            <a:pPr marL="285750" indent="-285750">
              <a:buFont typeface="Wingdings" panose="05000000000000000000" pitchFamily="2" charset="2"/>
              <a:buChar char="Ø"/>
            </a:pPr>
            <a:r>
              <a:rPr lang="en-IN" sz="1400" dirty="0"/>
              <a:t>As we can see there are countries with low child mortality but low </a:t>
            </a:r>
            <a:r>
              <a:rPr lang="en-IN" sz="1400" dirty="0" err="1"/>
              <a:t>gdpp</a:t>
            </a:r>
            <a:r>
              <a:rPr lang="en-IN" sz="1400" dirty="0"/>
              <a:t> and income . </a:t>
            </a:r>
            <a:r>
              <a:rPr lang="en-IN" sz="1400" dirty="0" err="1"/>
              <a:t>Similary</a:t>
            </a:r>
            <a:r>
              <a:rPr lang="en-IN" sz="1400" dirty="0"/>
              <a:t> high mortality and high </a:t>
            </a:r>
            <a:r>
              <a:rPr lang="en-IN" sz="1400" dirty="0" err="1"/>
              <a:t>gdpp</a:t>
            </a:r>
            <a:r>
              <a:rPr lang="en-IN" sz="1400" dirty="0"/>
              <a:t> and income. We have to look for countries that strike have bad condition in terms of money ( low income/</a:t>
            </a:r>
            <a:r>
              <a:rPr lang="en-IN" sz="1400" dirty="0" err="1"/>
              <a:t>gdpp</a:t>
            </a:r>
            <a:r>
              <a:rPr lang="en-IN" sz="1400" dirty="0"/>
              <a:t>) and health (high child mortality)</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a:t>Then we processed it further by </a:t>
            </a:r>
            <a:r>
              <a:rPr lang="en-US" sz="1400" dirty="0"/>
              <a:t>keeping the countries with more than the mean child mortality , less then the mean </a:t>
            </a:r>
            <a:r>
              <a:rPr lang="en-US" sz="1400" dirty="0" err="1"/>
              <a:t>gdpp</a:t>
            </a:r>
            <a:r>
              <a:rPr lang="en-US" sz="1400" dirty="0"/>
              <a:t> and income .</a:t>
            </a:r>
          </a:p>
          <a:p>
            <a:pPr marL="285750" indent="-285750">
              <a:buFont typeface="Wingdings" panose="05000000000000000000" pitchFamily="2" charset="2"/>
              <a:buChar char="Ø"/>
            </a:pPr>
            <a:r>
              <a:rPr lang="en-US" sz="1400" dirty="0"/>
              <a:t>Gradually leaving us a dataset with 13 countries .</a:t>
            </a:r>
            <a:endParaRPr lang="en-IN" sz="1400" dirty="0"/>
          </a:p>
        </p:txBody>
      </p:sp>
      <p:pic>
        <p:nvPicPr>
          <p:cNvPr id="7" name="Picture 6">
            <a:extLst>
              <a:ext uri="{FF2B5EF4-FFF2-40B4-BE49-F238E27FC236}">
                <a16:creationId xmlns:a16="http://schemas.microsoft.com/office/drawing/2014/main" id="{FE0763B1-B015-453F-98CF-8AACBA9D6C8D}"/>
              </a:ext>
            </a:extLst>
          </p:cNvPr>
          <p:cNvPicPr>
            <a:picLocks noChangeAspect="1"/>
          </p:cNvPicPr>
          <p:nvPr/>
        </p:nvPicPr>
        <p:blipFill>
          <a:blip r:embed="rId2"/>
          <a:stretch>
            <a:fillRect/>
          </a:stretch>
        </p:blipFill>
        <p:spPr>
          <a:xfrm>
            <a:off x="1229361" y="3133460"/>
            <a:ext cx="8783780" cy="2704816"/>
          </a:xfrm>
          <a:prstGeom prst="rect">
            <a:avLst/>
          </a:prstGeom>
        </p:spPr>
      </p:pic>
    </p:spTree>
    <p:extLst>
      <p:ext uri="{BB962C8B-B14F-4D97-AF65-F5344CB8AC3E}">
        <p14:creationId xmlns:p14="http://schemas.microsoft.com/office/powerpoint/2010/main" val="4264305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9690B-0E7F-41E6-A9FF-5434CBD31550}"/>
              </a:ext>
            </a:extLst>
          </p:cNvPr>
          <p:cNvSpPr txBox="1"/>
          <p:nvPr/>
        </p:nvSpPr>
        <p:spPr>
          <a:xfrm>
            <a:off x="853440" y="274320"/>
            <a:ext cx="9977120" cy="646331"/>
          </a:xfrm>
          <a:prstGeom prst="rect">
            <a:avLst/>
          </a:prstGeom>
          <a:noFill/>
        </p:spPr>
        <p:txBody>
          <a:bodyPr wrap="square" rtlCol="0">
            <a:spAutoFit/>
          </a:bodyPr>
          <a:lstStyle/>
          <a:p>
            <a:r>
              <a:rPr lang="en-US" b="1" dirty="0"/>
              <a:t>Final List of countries which are in need of the aid based on socio-economic factors</a:t>
            </a:r>
          </a:p>
          <a:p>
            <a:endParaRPr lang="en-IN" dirty="0"/>
          </a:p>
        </p:txBody>
      </p:sp>
      <p:sp>
        <p:nvSpPr>
          <p:cNvPr id="9" name="TextBox 8">
            <a:extLst>
              <a:ext uri="{FF2B5EF4-FFF2-40B4-BE49-F238E27FC236}">
                <a16:creationId xmlns:a16="http://schemas.microsoft.com/office/drawing/2014/main" id="{BACEFF8C-8A6D-4266-AABA-E2CAB2D0C286}"/>
              </a:ext>
            </a:extLst>
          </p:cNvPr>
          <p:cNvSpPr txBox="1"/>
          <p:nvPr/>
        </p:nvSpPr>
        <p:spPr>
          <a:xfrm>
            <a:off x="853440" y="4227483"/>
            <a:ext cx="9977120" cy="2862322"/>
          </a:xfrm>
          <a:prstGeom prst="rect">
            <a:avLst/>
          </a:prstGeom>
          <a:noFill/>
        </p:spPr>
        <p:txBody>
          <a:bodyPr wrap="square" rtlCol="0">
            <a:spAutoFit/>
          </a:bodyPr>
          <a:lstStyle/>
          <a:p>
            <a:r>
              <a:rPr lang="en-IN" sz="1400" dirty="0"/>
              <a:t>Looking for the best combination of high child mortality , low income and low </a:t>
            </a:r>
            <a:r>
              <a:rPr lang="en-IN" sz="1400" dirty="0" err="1"/>
              <a:t>gdpp</a:t>
            </a:r>
            <a:r>
              <a:rPr lang="en-IN" sz="1400" dirty="0"/>
              <a:t>, here is the list of top 5 countries that are very much in need for the aid by the NGO –</a:t>
            </a:r>
          </a:p>
          <a:p>
            <a:pPr marL="285750" indent="-285750">
              <a:buFont typeface="Wingdings" panose="05000000000000000000" pitchFamily="2" charset="2"/>
              <a:buChar char="q"/>
            </a:pPr>
            <a:r>
              <a:rPr lang="en-IN" sz="1600" dirty="0"/>
              <a:t>Sierra Leone</a:t>
            </a:r>
          </a:p>
          <a:p>
            <a:pPr marL="285750" indent="-285750">
              <a:buFont typeface="Wingdings" panose="05000000000000000000" pitchFamily="2" charset="2"/>
              <a:buChar char="q"/>
            </a:pPr>
            <a:r>
              <a:rPr lang="en-IN" sz="1600" dirty="0"/>
              <a:t>Burundi</a:t>
            </a:r>
          </a:p>
          <a:p>
            <a:pPr marL="285750" indent="-285750">
              <a:buFont typeface="Wingdings" panose="05000000000000000000" pitchFamily="2" charset="2"/>
              <a:buChar char="q"/>
            </a:pPr>
            <a:r>
              <a:rPr lang="en-IN" sz="1600" dirty="0"/>
              <a:t>Central African Republic</a:t>
            </a:r>
          </a:p>
          <a:p>
            <a:pPr marL="285750" indent="-285750">
              <a:buFont typeface="Wingdings" panose="05000000000000000000" pitchFamily="2" charset="2"/>
              <a:buChar char="q"/>
            </a:pPr>
            <a:r>
              <a:rPr lang="en-IN" sz="1600" dirty="0"/>
              <a:t>Niger</a:t>
            </a:r>
          </a:p>
          <a:p>
            <a:pPr marL="285750" indent="-285750">
              <a:buFont typeface="Wingdings" panose="05000000000000000000" pitchFamily="2" charset="2"/>
              <a:buChar char="q"/>
            </a:pPr>
            <a:r>
              <a:rPr lang="en-IN" sz="1600" dirty="0"/>
              <a:t>Congo, Dem. Rep.</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D94D4A47-66E2-4A70-92EA-DD92F0B5EBEF}"/>
              </a:ext>
            </a:extLst>
          </p:cNvPr>
          <p:cNvPicPr>
            <a:picLocks noChangeAspect="1"/>
          </p:cNvPicPr>
          <p:nvPr/>
        </p:nvPicPr>
        <p:blipFill>
          <a:blip r:embed="rId2"/>
          <a:stretch>
            <a:fillRect/>
          </a:stretch>
        </p:blipFill>
        <p:spPr>
          <a:xfrm>
            <a:off x="648123" y="920651"/>
            <a:ext cx="3543607" cy="3048264"/>
          </a:xfrm>
          <a:prstGeom prst="rect">
            <a:avLst/>
          </a:prstGeom>
        </p:spPr>
      </p:pic>
      <p:pic>
        <p:nvPicPr>
          <p:cNvPr id="12" name="Picture 11">
            <a:extLst>
              <a:ext uri="{FF2B5EF4-FFF2-40B4-BE49-F238E27FC236}">
                <a16:creationId xmlns:a16="http://schemas.microsoft.com/office/drawing/2014/main" id="{69F693D4-64C5-4AE3-A285-F31935CCC175}"/>
              </a:ext>
            </a:extLst>
          </p:cNvPr>
          <p:cNvPicPr>
            <a:picLocks noChangeAspect="1"/>
          </p:cNvPicPr>
          <p:nvPr/>
        </p:nvPicPr>
        <p:blipFill>
          <a:blip r:embed="rId3"/>
          <a:stretch>
            <a:fillRect/>
          </a:stretch>
        </p:blipFill>
        <p:spPr>
          <a:xfrm>
            <a:off x="4282283" y="928272"/>
            <a:ext cx="3627434" cy="3040643"/>
          </a:xfrm>
          <a:prstGeom prst="rect">
            <a:avLst/>
          </a:prstGeom>
        </p:spPr>
      </p:pic>
      <p:pic>
        <p:nvPicPr>
          <p:cNvPr id="18" name="Picture 17">
            <a:extLst>
              <a:ext uri="{FF2B5EF4-FFF2-40B4-BE49-F238E27FC236}">
                <a16:creationId xmlns:a16="http://schemas.microsoft.com/office/drawing/2014/main" id="{7A8E8112-E1A3-49EE-9977-8DCA1B97B83F}"/>
              </a:ext>
            </a:extLst>
          </p:cNvPr>
          <p:cNvPicPr>
            <a:picLocks noChangeAspect="1"/>
          </p:cNvPicPr>
          <p:nvPr/>
        </p:nvPicPr>
        <p:blipFill>
          <a:blip r:embed="rId4"/>
          <a:stretch>
            <a:fillRect/>
          </a:stretch>
        </p:blipFill>
        <p:spPr>
          <a:xfrm>
            <a:off x="8274156" y="928272"/>
            <a:ext cx="3223539" cy="3101609"/>
          </a:xfrm>
          <a:prstGeom prst="rect">
            <a:avLst/>
          </a:prstGeom>
        </p:spPr>
      </p:pic>
    </p:spTree>
    <p:extLst>
      <p:ext uri="{BB962C8B-B14F-4D97-AF65-F5344CB8AC3E}">
        <p14:creationId xmlns:p14="http://schemas.microsoft.com/office/powerpoint/2010/main" val="384315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3AB9209-FCB9-4713-8277-DDF4E1C52DE4}"/>
              </a:ext>
            </a:extLst>
          </p:cNvPr>
          <p:cNvSpPr txBox="1"/>
          <p:nvPr/>
        </p:nvSpPr>
        <p:spPr>
          <a:xfrm>
            <a:off x="711200" y="489527"/>
            <a:ext cx="8654473" cy="4555093"/>
          </a:xfrm>
          <a:prstGeom prst="rect">
            <a:avLst/>
          </a:prstGeom>
          <a:noFill/>
        </p:spPr>
        <p:txBody>
          <a:bodyPr wrap="square" rtlCol="0">
            <a:spAutoFit/>
          </a:bodyPr>
          <a:lstStyle/>
          <a:p>
            <a:r>
              <a:rPr lang="en-US" b="1" spc="-15" dirty="0">
                <a:solidFill>
                  <a:srgbClr val="1D3177"/>
                </a:solidFill>
                <a:latin typeface="Arial Black" panose="020B0A04020102020204" pitchFamily="34" charset="0"/>
                <a:cs typeface="Calibri"/>
              </a:rPr>
              <a:t>Problem Statement</a:t>
            </a:r>
          </a:p>
          <a:p>
            <a:endParaRPr lang="en-US" b="1" dirty="0"/>
          </a:p>
          <a:p>
            <a:r>
              <a:rPr lang="en-US" sz="1400" dirty="0">
                <a:latin typeface="Arial" panose="020B0604020202020204" pitchFamily="34" charset="0"/>
                <a:cs typeface="Arial" panose="020B0604020202020204" pitchFamily="34" charset="0"/>
              </a:rPr>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awareness as well as for funding purposes.</a:t>
            </a:r>
          </a:p>
          <a:p>
            <a:endParaRPr lang="en-US" sz="1400" dirty="0">
              <a:latin typeface="Arial" panose="020B0604020202020204" pitchFamily="34" charset="0"/>
              <a:cs typeface="Arial" panose="020B0604020202020204" pitchFamily="34" charset="0"/>
            </a:endParaRPr>
          </a:p>
          <a:p>
            <a:r>
              <a:rPr lang="en-US" b="1" spc="-15" dirty="0">
                <a:solidFill>
                  <a:srgbClr val="1D3177"/>
                </a:solidFill>
                <a:latin typeface="Arial Black" panose="020B0A04020102020204" pitchFamily="34" charset="0"/>
                <a:cs typeface="Calibri"/>
              </a:rPr>
              <a:t>Business Goal</a:t>
            </a:r>
          </a:p>
          <a:p>
            <a:endParaRPr lang="en-US" b="1" spc="-15" dirty="0">
              <a:solidFill>
                <a:srgbClr val="1D3177"/>
              </a:solidFill>
              <a:latin typeface="Calibri"/>
              <a:cs typeface="Calibri"/>
            </a:endParaRPr>
          </a:p>
          <a:p>
            <a:r>
              <a:rPr lang="en-US" sz="1400" dirty="0">
                <a:latin typeface="Arial" panose="020B0604020202020204" pitchFamily="34" charset="0"/>
                <a:cs typeface="Arial" panose="020B0604020202020204" pitchFamily="34" charset="0"/>
              </a:rPr>
              <a:t>Our job is to categorize the countries using some socio-economic and health factors that determine the overall development of the country. Then you need to suggest the countries which needs to focused on the most.</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r>
              <a:rPr lang="en-IN" b="1" spc="-15" dirty="0">
                <a:solidFill>
                  <a:srgbClr val="1D3177"/>
                </a:solidFill>
                <a:latin typeface="Arial Black" panose="020B0A04020102020204" pitchFamily="34" charset="0"/>
                <a:cs typeface="Calibri"/>
              </a:rPr>
              <a:t>Data Understanding</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assignment has 2 files as explained below: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 ‘country_data.csv'  contains all the </a:t>
            </a:r>
            <a:r>
              <a:rPr lang="en-IN" sz="1400" dirty="0">
                <a:latin typeface="Arial" panose="020B0604020202020204" pitchFamily="34" charset="0"/>
                <a:cs typeface="Arial" panose="020B0604020202020204" pitchFamily="34" charset="0"/>
              </a:rPr>
              <a:t> socio-economic factors for various countries.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 ‘country_dictionary.csv' is data dictionary which describes the meaning of the features.</a:t>
            </a:r>
          </a:p>
          <a:p>
            <a:endParaRPr lang="en-IN" dirty="0"/>
          </a:p>
        </p:txBody>
      </p:sp>
    </p:spTree>
    <p:extLst>
      <p:ext uri="{BB962C8B-B14F-4D97-AF65-F5344CB8AC3E}">
        <p14:creationId xmlns:p14="http://schemas.microsoft.com/office/powerpoint/2010/main" val="334573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3AB9209-FCB9-4713-8277-DDF4E1C52DE4}"/>
              </a:ext>
            </a:extLst>
          </p:cNvPr>
          <p:cNvSpPr txBox="1"/>
          <p:nvPr/>
        </p:nvSpPr>
        <p:spPr>
          <a:xfrm>
            <a:off x="711200" y="489527"/>
            <a:ext cx="8654473" cy="5047536"/>
          </a:xfrm>
          <a:prstGeom prst="rect">
            <a:avLst/>
          </a:prstGeom>
          <a:noFill/>
        </p:spPr>
        <p:txBody>
          <a:bodyPr wrap="square" rtlCol="0">
            <a:spAutoFit/>
          </a:bodyPr>
          <a:lstStyle/>
          <a:p>
            <a:r>
              <a:rPr lang="en-US" b="1" spc="-15" dirty="0">
                <a:solidFill>
                  <a:srgbClr val="1D3177"/>
                </a:solidFill>
                <a:latin typeface="Arial Black" panose="020B0A04020102020204" pitchFamily="34" charset="0"/>
                <a:cs typeface="Calibri"/>
              </a:rPr>
              <a:t>STEPS FOLLOWED IN THE ASSIGNMENT</a:t>
            </a:r>
          </a:p>
          <a:p>
            <a:endParaRPr lang="en-US" sz="1600" b="1" dirty="0"/>
          </a:p>
          <a:p>
            <a:pPr marL="742950" lvl="1" indent="-285750">
              <a:buFont typeface="Wingdings" panose="05000000000000000000" pitchFamily="2" charset="2"/>
              <a:buChar char="q"/>
            </a:pPr>
            <a:r>
              <a:rPr lang="en-IN" sz="1600" b="1" dirty="0"/>
              <a:t>Step 1: Reading and Understanding the Data</a:t>
            </a:r>
          </a:p>
          <a:p>
            <a:pPr marL="742950" lvl="1" indent="-285750">
              <a:buFont typeface="Wingdings" panose="05000000000000000000" pitchFamily="2" charset="2"/>
              <a:buChar char="q"/>
            </a:pPr>
            <a:r>
              <a:rPr lang="en-IN" sz="1600" b="1" dirty="0"/>
              <a:t>Step 2: Data Cleansing</a:t>
            </a:r>
          </a:p>
          <a:p>
            <a:pPr marL="1314450" lvl="2" indent="-400050">
              <a:buFont typeface="+mj-lt"/>
              <a:buAutoNum type="romanLcPeriod"/>
            </a:pPr>
            <a:r>
              <a:rPr lang="en-IN" sz="1600" dirty="0"/>
              <a:t>Missing Value check</a:t>
            </a:r>
          </a:p>
          <a:p>
            <a:pPr marL="1314450" lvl="2" indent="-400050">
              <a:buFont typeface="+mj-lt"/>
              <a:buAutoNum type="romanLcPeriod"/>
            </a:pPr>
            <a:r>
              <a:rPr lang="en-IN" sz="1600" dirty="0"/>
              <a:t>Data type check</a:t>
            </a:r>
          </a:p>
          <a:p>
            <a:pPr marL="742950" lvl="1" indent="-285750">
              <a:buFont typeface="Wingdings" panose="05000000000000000000" pitchFamily="2" charset="2"/>
              <a:buChar char="q"/>
            </a:pPr>
            <a:r>
              <a:rPr lang="en-IN" sz="1600" b="1" dirty="0"/>
              <a:t>Step 3: Data Visualization</a:t>
            </a:r>
          </a:p>
          <a:p>
            <a:pPr marL="1314450" lvl="2" indent="-400050">
              <a:buFont typeface="+mj-lt"/>
              <a:buAutoNum type="romanLcPeriod"/>
            </a:pPr>
            <a:r>
              <a:rPr lang="en-IN" sz="1600" dirty="0"/>
              <a:t>Univariant &amp; Bivariant  Analysis</a:t>
            </a:r>
          </a:p>
          <a:p>
            <a:pPr marL="1314450" lvl="2" indent="-400050">
              <a:buFont typeface="+mj-lt"/>
              <a:buAutoNum type="romanLcPeriod"/>
            </a:pPr>
            <a:r>
              <a:rPr lang="en-IN" sz="1600" dirty="0"/>
              <a:t>Heatmap</a:t>
            </a:r>
          </a:p>
          <a:p>
            <a:pPr marL="1314450" lvl="2" indent="-400050">
              <a:buFont typeface="+mj-lt"/>
              <a:buAutoNum type="romanLcPeriod"/>
            </a:pPr>
            <a:r>
              <a:rPr lang="en-IN" sz="1600" dirty="0" err="1"/>
              <a:t>Pairplot</a:t>
            </a:r>
            <a:endParaRPr lang="en-IN" sz="1600" dirty="0"/>
          </a:p>
          <a:p>
            <a:pPr marL="742950" lvl="1" indent="-285750">
              <a:buFont typeface="Wingdings" panose="05000000000000000000" pitchFamily="2" charset="2"/>
              <a:buChar char="q"/>
            </a:pPr>
            <a:r>
              <a:rPr lang="en-IN" sz="1600" b="1" dirty="0"/>
              <a:t>Step 4: Data Preparation</a:t>
            </a:r>
          </a:p>
          <a:p>
            <a:pPr lvl="1"/>
            <a:r>
              <a:rPr lang="en-IN" sz="1600" dirty="0"/>
              <a:t>		Rescaling</a:t>
            </a:r>
          </a:p>
          <a:p>
            <a:pPr marL="742950" lvl="1" indent="-285750">
              <a:buFont typeface="Wingdings" panose="05000000000000000000" pitchFamily="2" charset="2"/>
              <a:buChar char="q"/>
            </a:pPr>
            <a:r>
              <a:rPr lang="en-IN" sz="1600" b="1" dirty="0"/>
              <a:t>Step 5: Hopkins Statistics Test</a:t>
            </a:r>
          </a:p>
          <a:p>
            <a:pPr marL="742950" lvl="1" indent="-285750">
              <a:buFont typeface="Wingdings" panose="05000000000000000000" pitchFamily="2" charset="2"/>
              <a:buChar char="q"/>
            </a:pPr>
            <a:r>
              <a:rPr lang="en-IN" sz="1600" b="1" dirty="0"/>
              <a:t>Step 6: Model Building</a:t>
            </a:r>
          </a:p>
          <a:p>
            <a:pPr marL="1314450" lvl="2" indent="-400050">
              <a:buFont typeface="+mj-lt"/>
              <a:buAutoNum type="romanLcPeriod"/>
            </a:pPr>
            <a:r>
              <a:rPr lang="en-IN" sz="1600" dirty="0"/>
              <a:t>K-means Clustering</a:t>
            </a:r>
          </a:p>
          <a:p>
            <a:pPr marL="1314450" lvl="2" indent="-400050">
              <a:buFont typeface="+mj-lt"/>
              <a:buAutoNum type="romanLcPeriod"/>
            </a:pPr>
            <a:r>
              <a:rPr lang="en-IN" sz="1600" dirty="0"/>
              <a:t>Elbow Curve</a:t>
            </a:r>
          </a:p>
          <a:p>
            <a:pPr marL="1314450" lvl="2" indent="-400050">
              <a:buFont typeface="+mj-lt"/>
              <a:buAutoNum type="romanLcPeriod"/>
            </a:pPr>
            <a:r>
              <a:rPr lang="en-IN" sz="1600" dirty="0"/>
              <a:t>Silhouette Analysis</a:t>
            </a:r>
          </a:p>
          <a:p>
            <a:pPr marL="1314450" lvl="2" indent="-400050">
              <a:buFont typeface="+mj-lt"/>
              <a:buAutoNum type="romanLcPeriod"/>
            </a:pPr>
            <a:r>
              <a:rPr lang="en-IN" sz="1600" dirty="0" err="1"/>
              <a:t>Hierarchial</a:t>
            </a:r>
            <a:r>
              <a:rPr lang="en-IN" sz="1600" dirty="0"/>
              <a:t> Clustering</a:t>
            </a:r>
          </a:p>
          <a:p>
            <a:pPr marL="742950" lvl="1" indent="-285750">
              <a:buFont typeface="Wingdings" panose="05000000000000000000" pitchFamily="2" charset="2"/>
              <a:buChar char="q"/>
            </a:pPr>
            <a:r>
              <a:rPr lang="en-IN" sz="1600" b="1" dirty="0"/>
              <a:t>Step 7: Final Analysis</a:t>
            </a:r>
          </a:p>
          <a:p>
            <a:pPr lvl="1"/>
            <a:r>
              <a:rPr lang="en-IN" sz="1600" dirty="0"/>
              <a:t>		Final Country list Preparation</a:t>
            </a:r>
          </a:p>
        </p:txBody>
      </p:sp>
    </p:spTree>
    <p:extLst>
      <p:ext uri="{BB962C8B-B14F-4D97-AF65-F5344CB8AC3E}">
        <p14:creationId xmlns:p14="http://schemas.microsoft.com/office/powerpoint/2010/main" val="121138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68DD0-A453-4C86-ABEB-6542D4300D38}"/>
              </a:ext>
            </a:extLst>
          </p:cNvPr>
          <p:cNvSpPr txBox="1"/>
          <p:nvPr/>
        </p:nvSpPr>
        <p:spPr>
          <a:xfrm>
            <a:off x="840509" y="295564"/>
            <a:ext cx="4516582" cy="369332"/>
          </a:xfrm>
          <a:prstGeom prst="rect">
            <a:avLst/>
          </a:prstGeom>
          <a:noFill/>
        </p:spPr>
        <p:txBody>
          <a:bodyPr wrap="square" rtlCol="0">
            <a:spAutoFit/>
          </a:bodyPr>
          <a:lstStyle/>
          <a:p>
            <a:r>
              <a:rPr lang="en-IN" dirty="0">
                <a:latin typeface="Arial Black" panose="020B0A04020102020204" pitchFamily="34" charset="0"/>
              </a:rPr>
              <a:t>Various socio-economic factors</a:t>
            </a:r>
          </a:p>
        </p:txBody>
      </p:sp>
      <p:sp>
        <p:nvSpPr>
          <p:cNvPr id="5" name="TextBox 4">
            <a:extLst>
              <a:ext uri="{FF2B5EF4-FFF2-40B4-BE49-F238E27FC236}">
                <a16:creationId xmlns:a16="http://schemas.microsoft.com/office/drawing/2014/main" id="{EFC31BD3-FA03-4F0D-BEF9-221924350C85}"/>
              </a:ext>
            </a:extLst>
          </p:cNvPr>
          <p:cNvSpPr txBox="1"/>
          <p:nvPr/>
        </p:nvSpPr>
        <p:spPr>
          <a:xfrm>
            <a:off x="951345" y="886691"/>
            <a:ext cx="528320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4">
                    <a:lumMod val="75000"/>
                  </a:schemeClr>
                </a:solidFill>
                <a:latin typeface="Calibri Light" panose="020F0302020204030204" pitchFamily="34" charset="0"/>
                <a:cs typeface="Calibri Light" panose="020F0302020204030204" pitchFamily="34" charset="0"/>
              </a:rPr>
              <a:t>Countries with highest child mortality</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7F2049B0-8C4E-4C11-9F68-D9631AEDB669}"/>
              </a:ext>
            </a:extLst>
          </p:cNvPr>
          <p:cNvPicPr>
            <a:picLocks noChangeAspect="1"/>
          </p:cNvPicPr>
          <p:nvPr/>
        </p:nvPicPr>
        <p:blipFill>
          <a:blip r:embed="rId2"/>
          <a:stretch>
            <a:fillRect/>
          </a:stretch>
        </p:blipFill>
        <p:spPr>
          <a:xfrm>
            <a:off x="373294" y="1533022"/>
            <a:ext cx="4983797" cy="3611632"/>
          </a:xfrm>
          <a:prstGeom prst="rect">
            <a:avLst/>
          </a:prstGeom>
        </p:spPr>
      </p:pic>
      <p:sp>
        <p:nvSpPr>
          <p:cNvPr id="8" name="TextBox 7">
            <a:extLst>
              <a:ext uri="{FF2B5EF4-FFF2-40B4-BE49-F238E27FC236}">
                <a16:creationId xmlns:a16="http://schemas.microsoft.com/office/drawing/2014/main" id="{148EE97D-CE66-4D4B-8191-3DE6D1856C6F}"/>
              </a:ext>
            </a:extLst>
          </p:cNvPr>
          <p:cNvSpPr txBox="1"/>
          <p:nvPr/>
        </p:nvSpPr>
        <p:spPr>
          <a:xfrm>
            <a:off x="6096000" y="886691"/>
            <a:ext cx="5985164" cy="646331"/>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accent4">
                    <a:lumMod val="75000"/>
                  </a:schemeClr>
                </a:solidFill>
                <a:latin typeface="Calibri Light" panose="020F0302020204030204" pitchFamily="34" charset="0"/>
                <a:cs typeface="Calibri Light" panose="020F0302020204030204" pitchFamily="34" charset="0"/>
              </a:rPr>
              <a:t>Relationship between </a:t>
            </a:r>
            <a:r>
              <a:rPr lang="en-US" b="1" dirty="0" err="1">
                <a:solidFill>
                  <a:schemeClr val="accent4">
                    <a:lumMod val="75000"/>
                  </a:schemeClr>
                </a:solidFill>
                <a:latin typeface="Calibri Light" panose="020F0302020204030204" pitchFamily="34" charset="0"/>
                <a:cs typeface="Calibri Light" panose="020F0302020204030204" pitchFamily="34" charset="0"/>
              </a:rPr>
              <a:t>gdpp</a:t>
            </a:r>
            <a:r>
              <a:rPr lang="en-US" b="1" dirty="0">
                <a:solidFill>
                  <a:schemeClr val="accent4">
                    <a:lumMod val="75000"/>
                  </a:schemeClr>
                </a:solidFill>
                <a:latin typeface="Calibri Light" panose="020F0302020204030204" pitchFamily="34" charset="0"/>
                <a:cs typeface="Calibri Light" panose="020F0302020204030204" pitchFamily="34" charset="0"/>
              </a:rPr>
              <a:t> vs child mortality of a country</a:t>
            </a:r>
          </a:p>
          <a:p>
            <a:endParaRPr lang="en-IN" dirty="0"/>
          </a:p>
        </p:txBody>
      </p:sp>
      <p:sp>
        <p:nvSpPr>
          <p:cNvPr id="11" name="TextBox 10">
            <a:extLst>
              <a:ext uri="{FF2B5EF4-FFF2-40B4-BE49-F238E27FC236}">
                <a16:creationId xmlns:a16="http://schemas.microsoft.com/office/drawing/2014/main" id="{F2A5EB7F-1256-4FFC-8E01-16EEF45B2E3C}"/>
              </a:ext>
            </a:extLst>
          </p:cNvPr>
          <p:cNvSpPr txBox="1"/>
          <p:nvPr/>
        </p:nvSpPr>
        <p:spPr>
          <a:xfrm>
            <a:off x="535709" y="5471026"/>
            <a:ext cx="11212946"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Calibri" panose="020F0502020204030204" pitchFamily="34" charset="0"/>
                <a:cs typeface="Calibri" panose="020F0502020204030204" pitchFamily="34" charset="0"/>
              </a:rPr>
              <a:t>As we can see , if </a:t>
            </a:r>
            <a:r>
              <a:rPr lang="en-IN" sz="1600" dirty="0" err="1">
                <a:latin typeface="Calibri" panose="020F0502020204030204" pitchFamily="34" charset="0"/>
                <a:cs typeface="Calibri" panose="020F0502020204030204" pitchFamily="34" charset="0"/>
              </a:rPr>
              <a:t>gdpp</a:t>
            </a:r>
            <a:r>
              <a:rPr lang="en-IN" sz="1600" dirty="0">
                <a:latin typeface="Calibri" panose="020F0502020204030204" pitchFamily="34" charset="0"/>
                <a:cs typeface="Calibri" panose="020F0502020204030204" pitchFamily="34" charset="0"/>
              </a:rPr>
              <a:t> increases for a country child mortality decreases , so we should be focusing on countries with less </a:t>
            </a:r>
            <a:r>
              <a:rPr lang="en-IN" sz="1600" dirty="0" err="1">
                <a:latin typeface="Calibri" panose="020F0502020204030204" pitchFamily="34" charset="0"/>
                <a:cs typeface="Calibri" panose="020F0502020204030204" pitchFamily="34" charset="0"/>
              </a:rPr>
              <a:t>gdpp</a:t>
            </a:r>
            <a:r>
              <a:rPr lang="en-IN" sz="1600" dirty="0">
                <a:latin typeface="Calibri" panose="020F0502020204030204" pitchFamily="34" charset="0"/>
                <a:cs typeface="Calibri" panose="020F0502020204030204" pitchFamily="34" charset="0"/>
              </a:rPr>
              <a:t>.</a:t>
            </a:r>
          </a:p>
        </p:txBody>
      </p:sp>
      <p:pic>
        <p:nvPicPr>
          <p:cNvPr id="13" name="Picture 12">
            <a:extLst>
              <a:ext uri="{FF2B5EF4-FFF2-40B4-BE49-F238E27FC236}">
                <a16:creationId xmlns:a16="http://schemas.microsoft.com/office/drawing/2014/main" id="{D021FABC-C424-48FD-9741-86C8F7E46512}"/>
              </a:ext>
            </a:extLst>
          </p:cNvPr>
          <p:cNvPicPr>
            <a:picLocks noChangeAspect="1"/>
          </p:cNvPicPr>
          <p:nvPr/>
        </p:nvPicPr>
        <p:blipFill>
          <a:blip r:embed="rId3"/>
          <a:stretch>
            <a:fillRect/>
          </a:stretch>
        </p:blipFill>
        <p:spPr>
          <a:xfrm>
            <a:off x="6597957" y="1533022"/>
            <a:ext cx="4845897" cy="3611632"/>
          </a:xfrm>
          <a:prstGeom prst="rect">
            <a:avLst/>
          </a:prstGeom>
        </p:spPr>
      </p:pic>
    </p:spTree>
    <p:extLst>
      <p:ext uri="{BB962C8B-B14F-4D97-AF65-F5344CB8AC3E}">
        <p14:creationId xmlns:p14="http://schemas.microsoft.com/office/powerpoint/2010/main" val="347803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68DD0-A453-4C86-ABEB-6542D4300D38}"/>
              </a:ext>
            </a:extLst>
          </p:cNvPr>
          <p:cNvSpPr txBox="1"/>
          <p:nvPr/>
        </p:nvSpPr>
        <p:spPr>
          <a:xfrm>
            <a:off x="840509" y="295564"/>
            <a:ext cx="4516582" cy="369332"/>
          </a:xfrm>
          <a:prstGeom prst="rect">
            <a:avLst/>
          </a:prstGeom>
          <a:noFill/>
        </p:spPr>
        <p:txBody>
          <a:bodyPr wrap="square" rtlCol="0">
            <a:spAutoFit/>
          </a:bodyPr>
          <a:lstStyle/>
          <a:p>
            <a:r>
              <a:rPr lang="en-IN" dirty="0">
                <a:latin typeface="Arial Black" panose="020B0A04020102020204" pitchFamily="34" charset="0"/>
              </a:rPr>
              <a:t>Various socio-economic factors</a:t>
            </a:r>
          </a:p>
        </p:txBody>
      </p:sp>
      <p:sp>
        <p:nvSpPr>
          <p:cNvPr id="5" name="TextBox 4">
            <a:extLst>
              <a:ext uri="{FF2B5EF4-FFF2-40B4-BE49-F238E27FC236}">
                <a16:creationId xmlns:a16="http://schemas.microsoft.com/office/drawing/2014/main" id="{EFC31BD3-FA03-4F0D-BEF9-221924350C85}"/>
              </a:ext>
            </a:extLst>
          </p:cNvPr>
          <p:cNvSpPr txBox="1"/>
          <p:nvPr/>
        </p:nvSpPr>
        <p:spPr>
          <a:xfrm>
            <a:off x="951345" y="886691"/>
            <a:ext cx="52832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4">
                    <a:lumMod val="75000"/>
                  </a:schemeClr>
                </a:solidFill>
                <a:latin typeface="Calibri Light" panose="020F0302020204030204" pitchFamily="34" charset="0"/>
                <a:cs typeface="Calibri Light" panose="020F0302020204030204" pitchFamily="34" charset="0"/>
              </a:rPr>
              <a:t>Countries with highest </a:t>
            </a:r>
            <a:r>
              <a:rPr lang="en-US" b="1" dirty="0" err="1">
                <a:solidFill>
                  <a:schemeClr val="accent4">
                    <a:lumMod val="75000"/>
                  </a:schemeClr>
                </a:solidFill>
                <a:latin typeface="Calibri Light" panose="020F0302020204030204" pitchFamily="34" charset="0"/>
                <a:cs typeface="Calibri Light" panose="020F0302020204030204" pitchFamily="34" charset="0"/>
              </a:rPr>
              <a:t>gdpp</a:t>
            </a:r>
            <a:endParaRPr lang="en-IN" dirty="0"/>
          </a:p>
        </p:txBody>
      </p:sp>
      <p:sp>
        <p:nvSpPr>
          <p:cNvPr id="8" name="TextBox 7">
            <a:extLst>
              <a:ext uri="{FF2B5EF4-FFF2-40B4-BE49-F238E27FC236}">
                <a16:creationId xmlns:a16="http://schemas.microsoft.com/office/drawing/2014/main" id="{148EE97D-CE66-4D4B-8191-3DE6D1856C6F}"/>
              </a:ext>
            </a:extLst>
          </p:cNvPr>
          <p:cNvSpPr txBox="1"/>
          <p:nvPr/>
        </p:nvSpPr>
        <p:spPr>
          <a:xfrm>
            <a:off x="6096000" y="886691"/>
            <a:ext cx="5985164" cy="646331"/>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accent4">
                    <a:lumMod val="75000"/>
                  </a:schemeClr>
                </a:solidFill>
                <a:latin typeface="Calibri Light" panose="020F0302020204030204" pitchFamily="34" charset="0"/>
                <a:cs typeface="Calibri Light" panose="020F0302020204030204" pitchFamily="34" charset="0"/>
              </a:rPr>
              <a:t>Relationship between income vs life expectancy of a country</a:t>
            </a:r>
          </a:p>
          <a:p>
            <a:endParaRPr lang="en-IN" dirty="0"/>
          </a:p>
        </p:txBody>
      </p:sp>
      <p:sp>
        <p:nvSpPr>
          <p:cNvPr id="11" name="TextBox 10">
            <a:extLst>
              <a:ext uri="{FF2B5EF4-FFF2-40B4-BE49-F238E27FC236}">
                <a16:creationId xmlns:a16="http://schemas.microsoft.com/office/drawing/2014/main" id="{F2A5EB7F-1256-4FFC-8E01-16EEF45B2E3C}"/>
              </a:ext>
            </a:extLst>
          </p:cNvPr>
          <p:cNvSpPr txBox="1"/>
          <p:nvPr/>
        </p:nvSpPr>
        <p:spPr>
          <a:xfrm>
            <a:off x="535709" y="5471026"/>
            <a:ext cx="11212946"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Calibri" panose="020F0502020204030204" pitchFamily="34" charset="0"/>
                <a:cs typeface="Calibri" panose="020F0502020204030204" pitchFamily="34" charset="0"/>
              </a:rPr>
              <a:t>As we can see , if income increases life expectancy also increase , so we should be focusing on countries with less income.</a:t>
            </a:r>
          </a:p>
        </p:txBody>
      </p:sp>
      <p:pic>
        <p:nvPicPr>
          <p:cNvPr id="4" name="Picture 3">
            <a:extLst>
              <a:ext uri="{FF2B5EF4-FFF2-40B4-BE49-F238E27FC236}">
                <a16:creationId xmlns:a16="http://schemas.microsoft.com/office/drawing/2014/main" id="{14563DD0-058F-4415-B660-199310976122}"/>
              </a:ext>
            </a:extLst>
          </p:cNvPr>
          <p:cNvPicPr>
            <a:picLocks noChangeAspect="1"/>
          </p:cNvPicPr>
          <p:nvPr/>
        </p:nvPicPr>
        <p:blipFill>
          <a:blip r:embed="rId2"/>
          <a:stretch>
            <a:fillRect/>
          </a:stretch>
        </p:blipFill>
        <p:spPr>
          <a:xfrm>
            <a:off x="907337" y="1477818"/>
            <a:ext cx="4763789" cy="3546764"/>
          </a:xfrm>
          <a:prstGeom prst="rect">
            <a:avLst/>
          </a:prstGeom>
        </p:spPr>
      </p:pic>
      <p:pic>
        <p:nvPicPr>
          <p:cNvPr id="9" name="Picture 8">
            <a:extLst>
              <a:ext uri="{FF2B5EF4-FFF2-40B4-BE49-F238E27FC236}">
                <a16:creationId xmlns:a16="http://schemas.microsoft.com/office/drawing/2014/main" id="{617553DA-426F-47AA-A621-C7A7A498B6F7}"/>
              </a:ext>
            </a:extLst>
          </p:cNvPr>
          <p:cNvPicPr>
            <a:picLocks noChangeAspect="1"/>
          </p:cNvPicPr>
          <p:nvPr/>
        </p:nvPicPr>
        <p:blipFill>
          <a:blip r:embed="rId3"/>
          <a:stretch>
            <a:fillRect/>
          </a:stretch>
        </p:blipFill>
        <p:spPr>
          <a:xfrm>
            <a:off x="6907025" y="1477818"/>
            <a:ext cx="4204319" cy="3546764"/>
          </a:xfrm>
          <a:prstGeom prst="rect">
            <a:avLst/>
          </a:prstGeom>
        </p:spPr>
      </p:pic>
    </p:spTree>
    <p:extLst>
      <p:ext uri="{BB962C8B-B14F-4D97-AF65-F5344CB8AC3E}">
        <p14:creationId xmlns:p14="http://schemas.microsoft.com/office/powerpoint/2010/main" val="358952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68DD0-A453-4C86-ABEB-6542D4300D38}"/>
              </a:ext>
            </a:extLst>
          </p:cNvPr>
          <p:cNvSpPr txBox="1"/>
          <p:nvPr/>
        </p:nvSpPr>
        <p:spPr>
          <a:xfrm>
            <a:off x="840509" y="295564"/>
            <a:ext cx="4516582" cy="369332"/>
          </a:xfrm>
          <a:prstGeom prst="rect">
            <a:avLst/>
          </a:prstGeom>
          <a:noFill/>
        </p:spPr>
        <p:txBody>
          <a:bodyPr wrap="square" rtlCol="0">
            <a:spAutoFit/>
          </a:bodyPr>
          <a:lstStyle/>
          <a:p>
            <a:r>
              <a:rPr lang="en-IN" dirty="0">
                <a:latin typeface="Arial Black" panose="020B0A04020102020204" pitchFamily="34" charset="0"/>
              </a:rPr>
              <a:t>Various socio-economic factors</a:t>
            </a:r>
          </a:p>
        </p:txBody>
      </p:sp>
      <p:sp>
        <p:nvSpPr>
          <p:cNvPr id="5" name="TextBox 4">
            <a:extLst>
              <a:ext uri="{FF2B5EF4-FFF2-40B4-BE49-F238E27FC236}">
                <a16:creationId xmlns:a16="http://schemas.microsoft.com/office/drawing/2014/main" id="{EFC31BD3-FA03-4F0D-BEF9-221924350C85}"/>
              </a:ext>
            </a:extLst>
          </p:cNvPr>
          <p:cNvSpPr txBox="1"/>
          <p:nvPr/>
        </p:nvSpPr>
        <p:spPr>
          <a:xfrm>
            <a:off x="951345" y="886691"/>
            <a:ext cx="730596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4">
                    <a:lumMod val="75000"/>
                  </a:schemeClr>
                </a:solidFill>
                <a:latin typeface="Calibri Light" panose="020F0302020204030204" pitchFamily="34" charset="0"/>
                <a:cs typeface="Calibri Light" panose="020F0302020204030204" pitchFamily="34" charset="0"/>
              </a:rPr>
              <a:t>Relationship btw </a:t>
            </a:r>
            <a:r>
              <a:rPr lang="en-US" b="1" dirty="0" err="1">
                <a:solidFill>
                  <a:schemeClr val="accent4">
                    <a:lumMod val="75000"/>
                  </a:schemeClr>
                </a:solidFill>
                <a:latin typeface="Calibri Light" panose="020F0302020204030204" pitchFamily="34" charset="0"/>
                <a:cs typeface="Calibri Light" panose="020F0302020204030204" pitchFamily="34" charset="0"/>
              </a:rPr>
              <a:t>gdpp</a:t>
            </a:r>
            <a:r>
              <a:rPr lang="en-US" b="1" dirty="0">
                <a:solidFill>
                  <a:schemeClr val="accent4">
                    <a:lumMod val="75000"/>
                  </a:schemeClr>
                </a:solidFill>
                <a:latin typeface="Calibri Light" panose="020F0302020204030204" pitchFamily="34" charset="0"/>
                <a:cs typeface="Calibri Light" panose="020F0302020204030204" pitchFamily="34" charset="0"/>
              </a:rPr>
              <a:t> and health across various countries </a:t>
            </a:r>
            <a:endParaRPr lang="en-IN" dirty="0"/>
          </a:p>
        </p:txBody>
      </p:sp>
      <p:sp>
        <p:nvSpPr>
          <p:cNvPr id="11" name="TextBox 10">
            <a:extLst>
              <a:ext uri="{FF2B5EF4-FFF2-40B4-BE49-F238E27FC236}">
                <a16:creationId xmlns:a16="http://schemas.microsoft.com/office/drawing/2014/main" id="{F2A5EB7F-1256-4FFC-8E01-16EEF45B2E3C}"/>
              </a:ext>
            </a:extLst>
          </p:cNvPr>
          <p:cNvSpPr txBox="1"/>
          <p:nvPr/>
        </p:nvSpPr>
        <p:spPr>
          <a:xfrm>
            <a:off x="1690255" y="5417250"/>
            <a:ext cx="11212946"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Calibri" panose="020F0502020204030204" pitchFamily="34" charset="0"/>
                <a:cs typeface="Calibri" panose="020F0502020204030204" pitchFamily="34" charset="0"/>
              </a:rPr>
              <a:t>We can say as the </a:t>
            </a:r>
            <a:r>
              <a:rPr lang="en-IN" sz="1600" dirty="0" err="1">
                <a:latin typeface="Calibri" panose="020F0502020204030204" pitchFamily="34" charset="0"/>
                <a:cs typeface="Calibri" panose="020F0502020204030204" pitchFamily="34" charset="0"/>
              </a:rPr>
              <a:t>gdpp</a:t>
            </a:r>
            <a:r>
              <a:rPr lang="en-IN" sz="1600" dirty="0">
                <a:latin typeface="Calibri" panose="020F0502020204030204" pitchFamily="34" charset="0"/>
                <a:cs typeface="Calibri" panose="020F0502020204030204" pitchFamily="34" charset="0"/>
              </a:rPr>
              <a:t> increases for a country , health situation also improves .  </a:t>
            </a:r>
          </a:p>
        </p:txBody>
      </p:sp>
      <p:pic>
        <p:nvPicPr>
          <p:cNvPr id="6" name="Picture 5">
            <a:extLst>
              <a:ext uri="{FF2B5EF4-FFF2-40B4-BE49-F238E27FC236}">
                <a16:creationId xmlns:a16="http://schemas.microsoft.com/office/drawing/2014/main" id="{BDC20416-FF75-481A-AFF0-5362363AFB0E}"/>
              </a:ext>
            </a:extLst>
          </p:cNvPr>
          <p:cNvPicPr>
            <a:picLocks noChangeAspect="1"/>
          </p:cNvPicPr>
          <p:nvPr/>
        </p:nvPicPr>
        <p:blipFill>
          <a:blip r:embed="rId2"/>
          <a:stretch>
            <a:fillRect/>
          </a:stretch>
        </p:blipFill>
        <p:spPr>
          <a:xfrm>
            <a:off x="1159991" y="1526309"/>
            <a:ext cx="9129318" cy="3620655"/>
          </a:xfrm>
          <a:prstGeom prst="rect">
            <a:avLst/>
          </a:prstGeom>
        </p:spPr>
      </p:pic>
    </p:spTree>
    <p:extLst>
      <p:ext uri="{BB962C8B-B14F-4D97-AF65-F5344CB8AC3E}">
        <p14:creationId xmlns:p14="http://schemas.microsoft.com/office/powerpoint/2010/main" val="153107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D7668-2060-4FAF-9A89-0777A35CB9EA}"/>
              </a:ext>
            </a:extLst>
          </p:cNvPr>
          <p:cNvPicPr>
            <a:picLocks noChangeAspect="1"/>
          </p:cNvPicPr>
          <p:nvPr/>
        </p:nvPicPr>
        <p:blipFill>
          <a:blip r:embed="rId2"/>
          <a:stretch>
            <a:fillRect/>
          </a:stretch>
        </p:blipFill>
        <p:spPr>
          <a:xfrm>
            <a:off x="1751730" y="868219"/>
            <a:ext cx="6801143" cy="4937816"/>
          </a:xfrm>
          <a:prstGeom prst="rect">
            <a:avLst/>
          </a:prstGeom>
        </p:spPr>
      </p:pic>
      <p:sp>
        <p:nvSpPr>
          <p:cNvPr id="4" name="TextBox 3">
            <a:extLst>
              <a:ext uri="{FF2B5EF4-FFF2-40B4-BE49-F238E27FC236}">
                <a16:creationId xmlns:a16="http://schemas.microsoft.com/office/drawing/2014/main" id="{34C3C42D-9BB1-4B2B-B946-DF9E1BC1F0D3}"/>
              </a:ext>
            </a:extLst>
          </p:cNvPr>
          <p:cNvSpPr txBox="1"/>
          <p:nvPr/>
        </p:nvSpPr>
        <p:spPr>
          <a:xfrm>
            <a:off x="1450109" y="341746"/>
            <a:ext cx="7583054" cy="369332"/>
          </a:xfrm>
          <a:prstGeom prst="rect">
            <a:avLst/>
          </a:prstGeom>
          <a:noFill/>
        </p:spPr>
        <p:txBody>
          <a:bodyPr wrap="square" rtlCol="0">
            <a:spAutoFit/>
          </a:bodyPr>
          <a:lstStyle/>
          <a:p>
            <a:r>
              <a:rPr lang="en-IN" dirty="0">
                <a:latin typeface="Arial Black" panose="020B0A04020102020204" pitchFamily="34" charset="0"/>
              </a:rPr>
              <a:t>Heatmap showing relationship btw various features</a:t>
            </a:r>
          </a:p>
        </p:txBody>
      </p:sp>
    </p:spTree>
    <p:extLst>
      <p:ext uri="{BB962C8B-B14F-4D97-AF65-F5344CB8AC3E}">
        <p14:creationId xmlns:p14="http://schemas.microsoft.com/office/powerpoint/2010/main" val="256488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C3C42D-9BB1-4B2B-B946-DF9E1BC1F0D3}"/>
              </a:ext>
            </a:extLst>
          </p:cNvPr>
          <p:cNvSpPr txBox="1"/>
          <p:nvPr/>
        </p:nvSpPr>
        <p:spPr>
          <a:xfrm>
            <a:off x="1450109" y="341746"/>
            <a:ext cx="9153236" cy="369332"/>
          </a:xfrm>
          <a:prstGeom prst="rect">
            <a:avLst/>
          </a:prstGeom>
          <a:noFill/>
        </p:spPr>
        <p:txBody>
          <a:bodyPr wrap="square" rtlCol="0">
            <a:spAutoFit/>
          </a:bodyPr>
          <a:lstStyle/>
          <a:p>
            <a:r>
              <a:rPr lang="en-IN" dirty="0">
                <a:latin typeface="Arial Black" panose="020B0A04020102020204" pitchFamily="34" charset="0"/>
              </a:rPr>
              <a:t>Cluster defining features for the dataset ( k-mean algorithm)</a:t>
            </a:r>
          </a:p>
        </p:txBody>
      </p:sp>
      <p:pic>
        <p:nvPicPr>
          <p:cNvPr id="5" name="Picture 4">
            <a:extLst>
              <a:ext uri="{FF2B5EF4-FFF2-40B4-BE49-F238E27FC236}">
                <a16:creationId xmlns:a16="http://schemas.microsoft.com/office/drawing/2014/main" id="{B72E27E9-B3C5-4505-BAE2-48A3F263AC2C}"/>
              </a:ext>
            </a:extLst>
          </p:cNvPr>
          <p:cNvPicPr>
            <a:picLocks noChangeAspect="1"/>
          </p:cNvPicPr>
          <p:nvPr/>
        </p:nvPicPr>
        <p:blipFill>
          <a:blip r:embed="rId2"/>
          <a:stretch>
            <a:fillRect/>
          </a:stretch>
        </p:blipFill>
        <p:spPr>
          <a:xfrm>
            <a:off x="451641" y="1503583"/>
            <a:ext cx="5121035" cy="3373217"/>
          </a:xfrm>
          <a:prstGeom prst="rect">
            <a:avLst/>
          </a:prstGeom>
        </p:spPr>
      </p:pic>
      <p:pic>
        <p:nvPicPr>
          <p:cNvPr id="7" name="Picture 6">
            <a:extLst>
              <a:ext uri="{FF2B5EF4-FFF2-40B4-BE49-F238E27FC236}">
                <a16:creationId xmlns:a16="http://schemas.microsoft.com/office/drawing/2014/main" id="{9503B902-08F7-4A46-828C-BF65A14C8BB3}"/>
              </a:ext>
            </a:extLst>
          </p:cNvPr>
          <p:cNvPicPr>
            <a:picLocks noChangeAspect="1"/>
          </p:cNvPicPr>
          <p:nvPr/>
        </p:nvPicPr>
        <p:blipFill>
          <a:blip r:embed="rId3"/>
          <a:stretch>
            <a:fillRect/>
          </a:stretch>
        </p:blipFill>
        <p:spPr>
          <a:xfrm>
            <a:off x="6619326" y="1407622"/>
            <a:ext cx="4418130" cy="3373217"/>
          </a:xfrm>
          <a:prstGeom prst="rect">
            <a:avLst/>
          </a:prstGeom>
        </p:spPr>
      </p:pic>
      <p:sp>
        <p:nvSpPr>
          <p:cNvPr id="8" name="TextBox 7">
            <a:extLst>
              <a:ext uri="{FF2B5EF4-FFF2-40B4-BE49-F238E27FC236}">
                <a16:creationId xmlns:a16="http://schemas.microsoft.com/office/drawing/2014/main" id="{7566EF95-136C-4375-9DF8-C03B2DFE5824}"/>
              </a:ext>
            </a:extLst>
          </p:cNvPr>
          <p:cNvSpPr txBox="1"/>
          <p:nvPr/>
        </p:nvSpPr>
        <p:spPr>
          <a:xfrm>
            <a:off x="1087120" y="5445760"/>
            <a:ext cx="1050544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We can see , child mortality , income and </a:t>
            </a:r>
            <a:r>
              <a:rPr lang="en-IN" dirty="0" err="1"/>
              <a:t>gdpp</a:t>
            </a:r>
            <a:r>
              <a:rPr lang="en-IN" dirty="0"/>
              <a:t> are the factors that have great influence on cluster formation </a:t>
            </a:r>
          </a:p>
        </p:txBody>
      </p:sp>
    </p:spTree>
    <p:extLst>
      <p:ext uri="{BB962C8B-B14F-4D97-AF65-F5344CB8AC3E}">
        <p14:creationId xmlns:p14="http://schemas.microsoft.com/office/powerpoint/2010/main" val="101400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C3C42D-9BB1-4B2B-B946-DF9E1BC1F0D3}"/>
              </a:ext>
            </a:extLst>
          </p:cNvPr>
          <p:cNvSpPr txBox="1"/>
          <p:nvPr/>
        </p:nvSpPr>
        <p:spPr>
          <a:xfrm>
            <a:off x="7701279" y="341746"/>
            <a:ext cx="4013200" cy="923330"/>
          </a:xfrm>
          <a:prstGeom prst="rect">
            <a:avLst/>
          </a:prstGeom>
          <a:noFill/>
        </p:spPr>
        <p:txBody>
          <a:bodyPr wrap="square" rtlCol="0">
            <a:spAutoFit/>
          </a:bodyPr>
          <a:lstStyle/>
          <a:p>
            <a:r>
              <a:rPr lang="en-IN" dirty="0">
                <a:latin typeface="Arial Black" panose="020B0A04020102020204" pitchFamily="34" charset="0"/>
              </a:rPr>
              <a:t>Cluster defining features for the dataset</a:t>
            </a:r>
          </a:p>
          <a:p>
            <a:r>
              <a:rPr lang="en-IN" dirty="0">
                <a:latin typeface="Arial Black" panose="020B0A04020102020204" pitchFamily="34" charset="0"/>
              </a:rPr>
              <a:t> ( k-mean algorithm)</a:t>
            </a:r>
          </a:p>
        </p:txBody>
      </p:sp>
      <p:sp>
        <p:nvSpPr>
          <p:cNvPr id="8" name="TextBox 7">
            <a:extLst>
              <a:ext uri="{FF2B5EF4-FFF2-40B4-BE49-F238E27FC236}">
                <a16:creationId xmlns:a16="http://schemas.microsoft.com/office/drawing/2014/main" id="{7566EF95-136C-4375-9DF8-C03B2DFE5824}"/>
              </a:ext>
            </a:extLst>
          </p:cNvPr>
          <p:cNvSpPr txBox="1"/>
          <p:nvPr/>
        </p:nvSpPr>
        <p:spPr>
          <a:xfrm>
            <a:off x="7426960" y="1160942"/>
            <a:ext cx="4013200" cy="7017306"/>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As we can see,</a:t>
            </a:r>
          </a:p>
          <a:p>
            <a:r>
              <a:rPr lang="en-IN" dirty="0"/>
              <a:t>	we have 3 clusters 0 , 1 and 2. </a:t>
            </a:r>
          </a:p>
          <a:p>
            <a:endParaRPr lang="en-IN" dirty="0"/>
          </a:p>
          <a:p>
            <a:pPr marL="285750" indent="-285750">
              <a:buFont typeface="Wingdings" panose="05000000000000000000" pitchFamily="2" charset="2"/>
              <a:buChar char="Ø"/>
            </a:pPr>
            <a:r>
              <a:rPr lang="en-IN" dirty="0"/>
              <a:t>And as we are interested in countries which are poor in socio-economic conditions </a:t>
            </a:r>
            <a:r>
              <a:rPr lang="en-IN" dirty="0" err="1"/>
              <a:t>ie</a:t>
            </a:r>
            <a:r>
              <a:rPr lang="en-IN" dirty="0"/>
              <a:t> poor income and </a:t>
            </a:r>
            <a:r>
              <a:rPr lang="en-IN" dirty="0" err="1"/>
              <a:t>gdpp</a:t>
            </a:r>
            <a:r>
              <a:rPr lang="en-IN" dirty="0"/>
              <a:t> and high child mortality.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Here we can see, cluster 1 has high mortality and low </a:t>
            </a:r>
            <a:r>
              <a:rPr lang="en-IN" dirty="0" err="1"/>
              <a:t>gdpp</a:t>
            </a:r>
            <a:r>
              <a:rPr lang="en-IN" dirty="0"/>
              <a:t> and income , so that is the desired cluster we are looking for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CLUSTER-1</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3" name="Picture 2">
            <a:extLst>
              <a:ext uri="{FF2B5EF4-FFF2-40B4-BE49-F238E27FC236}">
                <a16:creationId xmlns:a16="http://schemas.microsoft.com/office/drawing/2014/main" id="{C3B824A3-3B5E-4A5B-BE24-0567F6B110F9}"/>
              </a:ext>
            </a:extLst>
          </p:cNvPr>
          <p:cNvPicPr>
            <a:picLocks noChangeAspect="1"/>
          </p:cNvPicPr>
          <p:nvPr/>
        </p:nvPicPr>
        <p:blipFill>
          <a:blip r:embed="rId2"/>
          <a:stretch>
            <a:fillRect/>
          </a:stretch>
        </p:blipFill>
        <p:spPr>
          <a:xfrm>
            <a:off x="0" y="229986"/>
            <a:ext cx="7204194" cy="5601854"/>
          </a:xfrm>
          <a:prstGeom prst="rect">
            <a:avLst/>
          </a:prstGeom>
        </p:spPr>
      </p:pic>
    </p:spTree>
    <p:extLst>
      <p:ext uri="{BB962C8B-B14F-4D97-AF65-F5344CB8AC3E}">
        <p14:creationId xmlns:p14="http://schemas.microsoft.com/office/powerpoint/2010/main" val="21454205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762</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Gill Sans MT</vt:lpstr>
      <vt:lpstr>Wingdings</vt:lpstr>
      <vt:lpstr>Gallery</vt:lpstr>
      <vt:lpstr>Assignment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Summary</dc:title>
  <dc:creator>Giridhar Gopal</dc:creator>
  <cp:lastModifiedBy>Giridhar Gopal</cp:lastModifiedBy>
  <cp:revision>16</cp:revision>
  <dcterms:created xsi:type="dcterms:W3CDTF">2020-05-23T16:58:27Z</dcterms:created>
  <dcterms:modified xsi:type="dcterms:W3CDTF">2020-05-25T10:34:10Z</dcterms:modified>
</cp:coreProperties>
</file>