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62" r:id="rId6"/>
    <p:sldId id="258" r:id="rId7"/>
    <p:sldId id="263" r:id="rId8"/>
    <p:sldId id="259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harma%20MonthySales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MonthySales.xlsb]Yearly Sales !PivotTable27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M01AB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'!$G$6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'!$F$7:$F$12</c:f>
              <c:strCache>
                <c:ptCount val="6"/>
                <c:pt idx="0">
                  <c:v>2016</c:v>
                </c:pt>
                <c:pt idx="1">
                  <c:v>2015</c:v>
                </c:pt>
                <c:pt idx="2">
                  <c:v>2018</c:v>
                </c:pt>
                <c:pt idx="3">
                  <c:v>2017</c:v>
                </c:pt>
                <c:pt idx="4">
                  <c:v>2019</c:v>
                </c:pt>
                <c:pt idx="5">
                  <c:v>2014</c:v>
                </c:pt>
              </c:strCache>
            </c:strRef>
          </c:cat>
          <c:val>
            <c:numRef>
              <c:f>'Yearly Sales '!$G$7:$G$12</c:f>
              <c:numCache>
                <c:formatCode>General</c:formatCode>
                <c:ptCount val="6"/>
                <c:pt idx="0">
                  <c:v>2125.0600000000004</c:v>
                </c:pt>
                <c:pt idx="1">
                  <c:v>1905.62</c:v>
                </c:pt>
                <c:pt idx="2">
                  <c:v>1786.93</c:v>
                </c:pt>
                <c:pt idx="3">
                  <c:v>1653.7899999999988</c:v>
                </c:pt>
                <c:pt idx="4">
                  <c:v>1517.2699999999998</c:v>
                </c:pt>
                <c:pt idx="5">
                  <c:v>1510.7699999999998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D-49A1-9116-1A5418EB48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343792960"/>
        <c:axId val="1343790080"/>
      </c:barChart>
      <c:catAx>
        <c:axId val="134379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90080"/>
        <c:crosses val="autoZero"/>
        <c:auto val="1"/>
        <c:lblAlgn val="ctr"/>
        <c:lblOffset val="100"/>
        <c:noMultiLvlLbl val="0"/>
      </c:catAx>
      <c:valAx>
        <c:axId val="134379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79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MonthySales.xlsb]Comaprison!PivotTable40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Comaprison!$B$55</c:f>
              <c:strCache>
                <c:ptCount val="1"/>
                <c:pt idx="0">
                  <c:v>Sum of N05C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Comaprison!$A$56:$A$61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Comaprison!$B$56:$B$61</c:f>
              <c:numCache>
                <c:formatCode>General</c:formatCode>
                <c:ptCount val="6"/>
                <c:pt idx="0">
                  <c:v>303</c:v>
                </c:pt>
                <c:pt idx="1">
                  <c:v>159</c:v>
                </c:pt>
                <c:pt idx="2">
                  <c:v>207</c:v>
                </c:pt>
                <c:pt idx="3">
                  <c:v>142</c:v>
                </c:pt>
                <c:pt idx="4">
                  <c:v>242</c:v>
                </c:pt>
                <c:pt idx="5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F-480D-873F-6A7B29FD2097}"/>
            </c:ext>
          </c:extLst>
        </c:ser>
        <c:ser>
          <c:idx val="1"/>
          <c:order val="1"/>
          <c:tx>
            <c:strRef>
              <c:f>Comaprison!$C$55</c:f>
              <c:strCache>
                <c:ptCount val="1"/>
                <c:pt idx="0">
                  <c:v>Sum of N05B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Comaprison!$A$56:$A$61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Comaprison!$C$56:$C$61</c:f>
              <c:numCache>
                <c:formatCode>General</c:formatCode>
                <c:ptCount val="6"/>
                <c:pt idx="0">
                  <c:v>4355</c:v>
                </c:pt>
                <c:pt idx="1">
                  <c:v>2965</c:v>
                </c:pt>
                <c:pt idx="2">
                  <c:v>3278.5</c:v>
                </c:pt>
                <c:pt idx="3">
                  <c:v>2078</c:v>
                </c:pt>
                <c:pt idx="4">
                  <c:v>3266.2</c:v>
                </c:pt>
                <c:pt idx="5">
                  <c:v>2405.5999999999967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F-480D-873F-6A7B29FD20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210351"/>
        <c:axId val="34214671"/>
      </c:barChart>
      <c:catAx>
        <c:axId val="3421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4671"/>
        <c:crosses val="autoZero"/>
        <c:auto val="1"/>
        <c:lblAlgn val="ctr"/>
        <c:lblOffset val="100"/>
        <c:noMultiLvlLbl val="0"/>
      </c:catAx>
      <c:valAx>
        <c:axId val="3421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[Pharma MonthySales.xlsb]Yearly Sales !PivotTable33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R03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'!$G$132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'!$F$133:$F$138</c:f>
              <c:strCache>
                <c:ptCount val="6"/>
                <c:pt idx="0">
                  <c:v>2018</c:v>
                </c:pt>
                <c:pt idx="1">
                  <c:v>2016</c:v>
                </c:pt>
                <c:pt idx="2">
                  <c:v>2019</c:v>
                </c:pt>
                <c:pt idx="3">
                  <c:v>2015</c:v>
                </c:pt>
                <c:pt idx="4">
                  <c:v>2017</c:v>
                </c:pt>
                <c:pt idx="5">
                  <c:v>2014</c:v>
                </c:pt>
              </c:strCache>
            </c:strRef>
          </c:cat>
          <c:val>
            <c:numRef>
              <c:f>'Yearly Sales '!$G$133:$G$138</c:f>
              <c:numCache>
                <c:formatCode>General</c:formatCode>
                <c:ptCount val="6"/>
                <c:pt idx="0">
                  <c:v>2765</c:v>
                </c:pt>
                <c:pt idx="1">
                  <c:v>2137</c:v>
                </c:pt>
                <c:pt idx="2">
                  <c:v>2050</c:v>
                </c:pt>
                <c:pt idx="3">
                  <c:v>1776.25</c:v>
                </c:pt>
                <c:pt idx="4">
                  <c:v>1732</c:v>
                </c:pt>
                <c:pt idx="5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1-444E-9BBD-BACC088A3C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68162464"/>
        <c:axId val="1568164384"/>
      </c:barChart>
      <c:catAx>
        <c:axId val="156816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164384"/>
        <c:crosses val="autoZero"/>
        <c:auto val="1"/>
        <c:lblAlgn val="ctr"/>
        <c:lblOffset val="100"/>
        <c:noMultiLvlLbl val="0"/>
      </c:catAx>
      <c:valAx>
        <c:axId val="156816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16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[Pharma MonthySales.xlsb]Yearly Sales !PivotTable34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R06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'!$G$151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'!$F$152:$F$158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2016</c:v>
                </c:pt>
                <c:pt idx="3">
                  <c:v>2015</c:v>
                </c:pt>
                <c:pt idx="4">
                  <c:v>2017</c:v>
                </c:pt>
                <c:pt idx="5">
                  <c:v>2014</c:v>
                </c:pt>
              </c:strCache>
            </c:strRef>
          </c:cat>
          <c:val>
            <c:numRef>
              <c:f>'Yearly Sales '!$G$152:$G$158</c:f>
              <c:numCache>
                <c:formatCode>General</c:formatCode>
                <c:ptCount val="6"/>
                <c:pt idx="0">
                  <c:v>1196.8</c:v>
                </c:pt>
                <c:pt idx="1">
                  <c:v>1073.5699999999988</c:v>
                </c:pt>
                <c:pt idx="2">
                  <c:v>1065.0699999999988</c:v>
                </c:pt>
                <c:pt idx="3">
                  <c:v>983.02999999999906</c:v>
                </c:pt>
                <c:pt idx="4">
                  <c:v>919.60999999999797</c:v>
                </c:pt>
                <c:pt idx="5">
                  <c:v>828.29999999999893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5-41FA-A59C-D10CEB79C9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93599840"/>
        <c:axId val="993598400"/>
      </c:barChart>
      <c:catAx>
        <c:axId val="99359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598400"/>
        <c:crosses val="autoZero"/>
        <c:auto val="1"/>
        <c:lblAlgn val="ctr"/>
        <c:lblOffset val="100"/>
        <c:noMultiLvlLbl val="0"/>
      </c:catAx>
      <c:valAx>
        <c:axId val="99359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59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MonthySales.xlsb]Comaprison!PivotTable39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Comaprison!$B$39</c:f>
              <c:strCache>
                <c:ptCount val="1"/>
                <c:pt idx="0">
                  <c:v>Sum of R06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Comaprison!$A$40:$A$45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Comaprison!$B$40:$B$45</c:f>
              <c:numCache>
                <c:formatCode>General</c:formatCode>
                <c:ptCount val="6"/>
                <c:pt idx="0">
                  <c:v>828.29999999999893</c:v>
                </c:pt>
                <c:pt idx="1">
                  <c:v>983.02999999999906</c:v>
                </c:pt>
                <c:pt idx="2">
                  <c:v>1065.0699999999988</c:v>
                </c:pt>
                <c:pt idx="3">
                  <c:v>919.60999999999797</c:v>
                </c:pt>
                <c:pt idx="4">
                  <c:v>1196.8</c:v>
                </c:pt>
                <c:pt idx="5">
                  <c:v>1073.5699999999988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8-4AF2-A1A7-19F566851979}"/>
            </c:ext>
          </c:extLst>
        </c:ser>
        <c:ser>
          <c:idx val="1"/>
          <c:order val="1"/>
          <c:tx>
            <c:strRef>
              <c:f>Comaprison!$C$39</c:f>
              <c:strCache>
                <c:ptCount val="1"/>
                <c:pt idx="0">
                  <c:v>Sum of R03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Comaprison!$A$40:$A$45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Comaprison!$C$40:$C$45</c:f>
              <c:numCache>
                <c:formatCode>General</c:formatCode>
                <c:ptCount val="6"/>
                <c:pt idx="0">
                  <c:v>1277</c:v>
                </c:pt>
                <c:pt idx="1">
                  <c:v>1776.25</c:v>
                </c:pt>
                <c:pt idx="2">
                  <c:v>2137</c:v>
                </c:pt>
                <c:pt idx="3">
                  <c:v>1732</c:v>
                </c:pt>
                <c:pt idx="4">
                  <c:v>2765</c:v>
                </c:pt>
                <c:pt idx="5">
                  <c:v>2050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8-4AF2-A1A7-19F5668519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21314624"/>
        <c:axId val="1375437119"/>
      </c:barChart>
      <c:catAx>
        <c:axId val="11213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437119"/>
        <c:crosses val="autoZero"/>
        <c:auto val="1"/>
        <c:lblAlgn val="ctr"/>
        <c:lblOffset val="100"/>
        <c:noMultiLvlLbl val="0"/>
      </c:catAx>
      <c:valAx>
        <c:axId val="137543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31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MonthySales.xlsb]Monthly Comparison!PivotTable41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M01AE 2016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Comparison'!$B$3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Comparison'!$B$4:$B$16</c:f>
              <c:numCache>
                <c:formatCode>General</c:formatCode>
                <c:ptCount val="12"/>
                <c:pt idx="0">
                  <c:v>128.40199999999999</c:v>
                </c:pt>
                <c:pt idx="1">
                  <c:v>137.52799999999999</c:v>
                </c:pt>
                <c:pt idx="2">
                  <c:v>180.589</c:v>
                </c:pt>
                <c:pt idx="3">
                  <c:v>146.52600000000001</c:v>
                </c:pt>
                <c:pt idx="4">
                  <c:v>120.860999999999</c:v>
                </c:pt>
                <c:pt idx="5">
                  <c:v>114.961</c:v>
                </c:pt>
                <c:pt idx="6">
                  <c:v>141.01900000000001</c:v>
                </c:pt>
                <c:pt idx="7">
                  <c:v>114.37499999999901</c:v>
                </c:pt>
                <c:pt idx="8">
                  <c:v>126.21799999999899</c:v>
                </c:pt>
                <c:pt idx="9">
                  <c:v>142.05600000000001</c:v>
                </c:pt>
                <c:pt idx="10">
                  <c:v>116.849999999999</c:v>
                </c:pt>
                <c:pt idx="11">
                  <c:v>135.05600000000001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A7-4917-B12D-CF060D6BE1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74062687"/>
        <c:axId val="274064607"/>
      </c:lineChart>
      <c:catAx>
        <c:axId val="2740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64607"/>
        <c:crosses val="autoZero"/>
        <c:auto val="1"/>
        <c:lblAlgn val="ctr"/>
        <c:lblOffset val="100"/>
        <c:noMultiLvlLbl val="0"/>
      </c:catAx>
      <c:valAx>
        <c:axId val="274064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MonthySales.xlsb]Monthly Comparison!PivotTable42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M01AB 2019</a:t>
            </a:r>
          </a:p>
        </c:rich>
      </c:tx>
      <c:layout>
        <c:manualLayout>
          <c:xMode val="edge"/>
          <c:yMode val="edge"/>
          <c:x val="0.40730628780098138"/>
          <c:y val="4.2042240800415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2"/>
            </a:fgClr>
            <a:bgClr>
              <a:schemeClr val="lt1"/>
            </a:bgClr>
          </a:patt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4442637605081971E-2"/>
          <c:y val="0.13618408866422235"/>
          <c:w val="0.87024924873521248"/>
          <c:h val="0.7829499799831684"/>
        </c:manualLayout>
      </c:layout>
      <c:lineChart>
        <c:grouping val="standard"/>
        <c:varyColors val="0"/>
        <c:ser>
          <c:idx val="0"/>
          <c:order val="0"/>
          <c:tx>
            <c:strRef>
              <c:f>'Monthly Comparison'!$B$23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Comparison'!$A$24:$A$34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'Monthly Comparison'!$B$24:$B$34</c:f>
              <c:numCache>
                <c:formatCode>General</c:formatCode>
                <c:ptCount val="10"/>
                <c:pt idx="0">
                  <c:v>179.7</c:v>
                </c:pt>
                <c:pt idx="1">
                  <c:v>133.72999999999999</c:v>
                </c:pt>
                <c:pt idx="2">
                  <c:v>154.52000000000001</c:v>
                </c:pt>
                <c:pt idx="3">
                  <c:v>161.38999999999999</c:v>
                </c:pt>
                <c:pt idx="4">
                  <c:v>168.04</c:v>
                </c:pt>
                <c:pt idx="5">
                  <c:v>151.54</c:v>
                </c:pt>
                <c:pt idx="6">
                  <c:v>181</c:v>
                </c:pt>
                <c:pt idx="7">
                  <c:v>181.91</c:v>
                </c:pt>
                <c:pt idx="8">
                  <c:v>161.07</c:v>
                </c:pt>
                <c:pt idx="9">
                  <c:v>44.37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01-422E-8260-B4799E3DB49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47276079"/>
        <c:axId val="1247271759"/>
      </c:lineChart>
      <c:catAx>
        <c:axId val="124727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271759"/>
        <c:crosses val="autoZero"/>
        <c:auto val="1"/>
        <c:lblAlgn val="ctr"/>
        <c:lblOffset val="100"/>
        <c:noMultiLvlLbl val="0"/>
      </c:catAx>
      <c:valAx>
        <c:axId val="1247271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27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MonthySales.xlsb]Monthly Comparison!PivotTable44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N05B  - 2016 VS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Comparison'!$B$39</c:f>
              <c:strCache>
                <c:ptCount val="1"/>
                <c:pt idx="0">
                  <c:v>Sum of 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Comparison'!$A$40:$A$52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Comparison'!$B$40:$B$52</c:f>
              <c:numCache>
                <c:formatCode>General</c:formatCode>
                <c:ptCount val="12"/>
                <c:pt idx="0">
                  <c:v>229</c:v>
                </c:pt>
                <c:pt idx="1">
                  <c:v>268</c:v>
                </c:pt>
                <c:pt idx="2">
                  <c:v>381</c:v>
                </c:pt>
                <c:pt idx="3">
                  <c:v>289</c:v>
                </c:pt>
                <c:pt idx="4">
                  <c:v>259</c:v>
                </c:pt>
                <c:pt idx="5">
                  <c:v>248</c:v>
                </c:pt>
                <c:pt idx="6">
                  <c:v>283</c:v>
                </c:pt>
                <c:pt idx="7">
                  <c:v>253</c:v>
                </c:pt>
                <c:pt idx="8">
                  <c:v>263</c:v>
                </c:pt>
                <c:pt idx="9">
                  <c:v>287</c:v>
                </c:pt>
                <c:pt idx="10">
                  <c:v>252.2</c:v>
                </c:pt>
                <c:pt idx="11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5-47EA-BF46-8F470265BF72}"/>
            </c:ext>
          </c:extLst>
        </c:ser>
        <c:ser>
          <c:idx val="1"/>
          <c:order val="1"/>
          <c:tx>
            <c:strRef>
              <c:f>'Monthly Comparison'!$C$39</c:f>
              <c:strCache>
                <c:ptCount val="1"/>
                <c:pt idx="0">
                  <c:v>Sum of 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0"/>
              <c:layout>
                <c:manualLayout>
                  <c:x val="0"/>
                  <c:y val="-5.54542074184997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35-47EA-BF46-8F470265BF72}"/>
                </c:ext>
              </c:extLst>
            </c:dLbl>
            <c:dLbl>
              <c:idx val="11"/>
              <c:layout>
                <c:manualLayout>
                  <c:x val="0"/>
                  <c:y val="-3.50237099485261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35-47EA-BF46-8F470265BF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Comparison'!$A$40:$A$52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Comparison'!$C$40:$C$52</c:f>
              <c:numCache>
                <c:formatCode>General</c:formatCode>
                <c:ptCount val="12"/>
                <c:pt idx="0">
                  <c:v>248</c:v>
                </c:pt>
                <c:pt idx="1">
                  <c:v>239</c:v>
                </c:pt>
                <c:pt idx="2">
                  <c:v>250</c:v>
                </c:pt>
                <c:pt idx="3">
                  <c:v>318</c:v>
                </c:pt>
                <c:pt idx="4">
                  <c:v>275</c:v>
                </c:pt>
                <c:pt idx="5">
                  <c:v>311</c:v>
                </c:pt>
                <c:pt idx="6">
                  <c:v>240</c:v>
                </c:pt>
                <c:pt idx="7">
                  <c:v>275.5</c:v>
                </c:pt>
                <c:pt idx="8">
                  <c:v>307</c:v>
                </c:pt>
                <c:pt idx="9">
                  <c:v>312</c:v>
                </c:pt>
                <c:pt idx="10">
                  <c:v>246</c:v>
                </c:pt>
                <c:pt idx="11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5-47EA-BF46-8F470265BF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4057407"/>
        <c:axId val="274058847"/>
      </c:barChart>
      <c:catAx>
        <c:axId val="27405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58847"/>
        <c:crosses val="autoZero"/>
        <c:auto val="1"/>
        <c:lblAlgn val="ctr"/>
        <c:lblOffset val="100"/>
        <c:noMultiLvlLbl val="0"/>
      </c:catAx>
      <c:valAx>
        <c:axId val="27405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5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[Pharma MonthySales.xlsb]Monthly Comparison!PivotTable46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N02BA - 2016 VS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Comparison'!$B$59</c:f>
              <c:strCache>
                <c:ptCount val="1"/>
                <c:pt idx="0">
                  <c:v>Sum of 2016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'Monthly Comparison'!$A$60:$A$72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Comparison'!$B$60:$B$72</c:f>
              <c:numCache>
                <c:formatCode>0.0</c:formatCode>
                <c:ptCount val="12"/>
                <c:pt idx="0">
                  <c:v>172.49999999999901</c:v>
                </c:pt>
                <c:pt idx="1">
                  <c:v>134.19999999999999</c:v>
                </c:pt>
                <c:pt idx="2">
                  <c:v>148.4</c:v>
                </c:pt>
                <c:pt idx="3">
                  <c:v>147.69999999999999</c:v>
                </c:pt>
                <c:pt idx="4">
                  <c:v>130.54999999999899</c:v>
                </c:pt>
                <c:pt idx="5">
                  <c:v>117.75</c:v>
                </c:pt>
                <c:pt idx="6">
                  <c:v>137.89999999999901</c:v>
                </c:pt>
                <c:pt idx="7">
                  <c:v>132.69999999999999</c:v>
                </c:pt>
                <c:pt idx="8">
                  <c:v>116.7</c:v>
                </c:pt>
                <c:pt idx="9">
                  <c:v>160.15</c:v>
                </c:pt>
                <c:pt idx="10">
                  <c:v>133.85</c:v>
                </c:pt>
                <c:pt idx="11">
                  <c:v>132.39999999999901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5-4FC5-86C5-2670B96A8D7E}"/>
            </c:ext>
          </c:extLst>
        </c:ser>
        <c:ser>
          <c:idx val="1"/>
          <c:order val="1"/>
          <c:tx>
            <c:strRef>
              <c:f>'Monthly Comparison'!$C$59</c:f>
              <c:strCache>
                <c:ptCount val="1"/>
                <c:pt idx="0">
                  <c:v>Sum of 2015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'Monthly Comparison'!$A$60:$A$72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Comparison'!$C$60:$C$72</c:f>
              <c:numCache>
                <c:formatCode>0.0</c:formatCode>
                <c:ptCount val="12"/>
                <c:pt idx="0">
                  <c:v>141</c:v>
                </c:pt>
                <c:pt idx="1">
                  <c:v>131.83000000000001</c:v>
                </c:pt>
                <c:pt idx="2">
                  <c:v>133.80000000000001</c:v>
                </c:pt>
                <c:pt idx="3">
                  <c:v>122.1</c:v>
                </c:pt>
                <c:pt idx="4">
                  <c:v>136.04</c:v>
                </c:pt>
                <c:pt idx="5">
                  <c:v>145.46</c:v>
                </c:pt>
                <c:pt idx="6">
                  <c:v>125.5</c:v>
                </c:pt>
                <c:pt idx="7">
                  <c:v>133.4</c:v>
                </c:pt>
                <c:pt idx="8">
                  <c:v>110.4</c:v>
                </c:pt>
                <c:pt idx="9">
                  <c:v>146.19999999999999</c:v>
                </c:pt>
                <c:pt idx="10">
                  <c:v>145.9</c:v>
                </c:pt>
                <c:pt idx="11">
                  <c:v>136.99999999999901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5-4FC5-86C5-2670B96A8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7273679"/>
        <c:axId val="1247291439"/>
      </c:barChart>
      <c:catAx>
        <c:axId val="124727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291439"/>
        <c:crosses val="autoZero"/>
        <c:auto val="1"/>
        <c:lblAlgn val="ctr"/>
        <c:lblOffset val="100"/>
        <c:noMultiLvlLbl val="0"/>
      </c:catAx>
      <c:valAx>
        <c:axId val="124729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27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[Pharma MonthySales.xlsb]Yearly Sales !PivotTable28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M01AE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'!$G$26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'!$F$27:$F$32</c:f>
              <c:strCache>
                <c:ptCount val="6"/>
                <c:pt idx="0">
                  <c:v>2016</c:v>
                </c:pt>
                <c:pt idx="1">
                  <c:v>2015</c:v>
                </c:pt>
                <c:pt idx="2">
                  <c:v>2018</c:v>
                </c:pt>
                <c:pt idx="3">
                  <c:v>2014</c:v>
                </c:pt>
                <c:pt idx="4">
                  <c:v>2017</c:v>
                </c:pt>
                <c:pt idx="5">
                  <c:v>2019</c:v>
                </c:pt>
              </c:strCache>
            </c:strRef>
          </c:cat>
          <c:val>
            <c:numRef>
              <c:f>'Yearly Sales '!$G$27:$G$32</c:f>
              <c:numCache>
                <c:formatCode>General</c:formatCode>
                <c:ptCount val="6"/>
                <c:pt idx="0">
                  <c:v>1604.4409999999959</c:v>
                </c:pt>
                <c:pt idx="1">
                  <c:v>1496.6029999999969</c:v>
                </c:pt>
                <c:pt idx="2">
                  <c:v>1389.6559999999981</c:v>
                </c:pt>
                <c:pt idx="3">
                  <c:v>1333.5940000000001</c:v>
                </c:pt>
                <c:pt idx="4">
                  <c:v>1214.484999999999</c:v>
                </c:pt>
                <c:pt idx="5">
                  <c:v>1117.2209999999998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F-467C-AACF-9157B8CE0E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905979391"/>
        <c:axId val="905991871"/>
      </c:barChart>
      <c:catAx>
        <c:axId val="905979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91871"/>
        <c:crosses val="autoZero"/>
        <c:auto val="1"/>
        <c:lblAlgn val="ctr"/>
        <c:lblOffset val="100"/>
        <c:noMultiLvlLbl val="0"/>
      </c:catAx>
      <c:valAx>
        <c:axId val="90599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MonthySales.xlsb]Comaprison!PivotTable37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Comaprison!$B$3</c:f>
              <c:strCache>
                <c:ptCount val="1"/>
                <c:pt idx="0">
                  <c:v>Sum of M01AE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Comaprison!$A$4:$A$9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Comaprison!$B$4:$B$9</c:f>
              <c:numCache>
                <c:formatCode>General</c:formatCode>
                <c:ptCount val="6"/>
                <c:pt idx="0">
                  <c:v>1333.5940000000001</c:v>
                </c:pt>
                <c:pt idx="1">
                  <c:v>1496.6029999999969</c:v>
                </c:pt>
                <c:pt idx="2">
                  <c:v>1604.4409999999959</c:v>
                </c:pt>
                <c:pt idx="3">
                  <c:v>1214.484999999999</c:v>
                </c:pt>
                <c:pt idx="4">
                  <c:v>1389.6559999999981</c:v>
                </c:pt>
                <c:pt idx="5">
                  <c:v>1117.2209999999998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E-4CB2-ABD6-EAF70669DA9F}"/>
            </c:ext>
          </c:extLst>
        </c:ser>
        <c:ser>
          <c:idx val="1"/>
          <c:order val="1"/>
          <c:tx>
            <c:strRef>
              <c:f>Comaprison!$C$3</c:f>
              <c:strCache>
                <c:ptCount val="1"/>
                <c:pt idx="0">
                  <c:v>Sum of M01AB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Comaprison!$A$4:$A$9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Comaprison!$C$4:$C$9</c:f>
              <c:numCache>
                <c:formatCode>General</c:formatCode>
                <c:ptCount val="6"/>
                <c:pt idx="0">
                  <c:v>1510.7699999999998</c:v>
                </c:pt>
                <c:pt idx="1">
                  <c:v>1905.62</c:v>
                </c:pt>
                <c:pt idx="2">
                  <c:v>2125.0600000000004</c:v>
                </c:pt>
                <c:pt idx="3">
                  <c:v>1653.7899999999988</c:v>
                </c:pt>
                <c:pt idx="4">
                  <c:v>1786.93</c:v>
                </c:pt>
                <c:pt idx="5">
                  <c:v>1517.2699999999998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E-4CB2-ABD6-EAF70669DA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304831"/>
        <c:axId val="38307711"/>
      </c:barChart>
      <c:catAx>
        <c:axId val="383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7711"/>
        <c:crosses val="autoZero"/>
        <c:auto val="1"/>
        <c:lblAlgn val="ctr"/>
        <c:lblOffset val="100"/>
        <c:noMultiLvlLbl val="0"/>
      </c:catAx>
      <c:valAx>
        <c:axId val="3830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MonthySales.xlsb]Monthly Comparison!PivotTable50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M01AB VS M01AE - 2016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Comparison'!$B$77</c:f>
              <c:strCache>
                <c:ptCount val="1"/>
                <c:pt idx="0">
                  <c:v>M01AB -2016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Comparison'!$A$78:$A$89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Comparison'!$B$78:$B$89</c:f>
              <c:numCache>
                <c:formatCode>General</c:formatCode>
                <c:ptCount val="12"/>
                <c:pt idx="0">
                  <c:v>171.65</c:v>
                </c:pt>
                <c:pt idx="1">
                  <c:v>173.81</c:v>
                </c:pt>
                <c:pt idx="2">
                  <c:v>156.63999999999999</c:v>
                </c:pt>
                <c:pt idx="3">
                  <c:v>166.61</c:v>
                </c:pt>
                <c:pt idx="4">
                  <c:v>167.36</c:v>
                </c:pt>
                <c:pt idx="5">
                  <c:v>169.67</c:v>
                </c:pt>
                <c:pt idx="6">
                  <c:v>203.97</c:v>
                </c:pt>
                <c:pt idx="7">
                  <c:v>211.13</c:v>
                </c:pt>
                <c:pt idx="8">
                  <c:v>172.96</c:v>
                </c:pt>
                <c:pt idx="9">
                  <c:v>186.76</c:v>
                </c:pt>
                <c:pt idx="10">
                  <c:v>175.18</c:v>
                </c:pt>
                <c:pt idx="11">
                  <c:v>169.32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A-4529-A749-6B6465EB8D95}"/>
            </c:ext>
          </c:extLst>
        </c:ser>
        <c:ser>
          <c:idx val="1"/>
          <c:order val="1"/>
          <c:tx>
            <c:strRef>
              <c:f>'Monthly Comparison'!$C$77</c:f>
              <c:strCache>
                <c:ptCount val="1"/>
                <c:pt idx="0">
                  <c:v>M01AE -2016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Comparison'!$A$78:$A$89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Comparison'!$C$78:$C$89</c:f>
              <c:numCache>
                <c:formatCode>General</c:formatCode>
                <c:ptCount val="12"/>
                <c:pt idx="0">
                  <c:v>128.40199999999999</c:v>
                </c:pt>
                <c:pt idx="1">
                  <c:v>137.52799999999999</c:v>
                </c:pt>
                <c:pt idx="2">
                  <c:v>180.589</c:v>
                </c:pt>
                <c:pt idx="3">
                  <c:v>146.52600000000001</c:v>
                </c:pt>
                <c:pt idx="4">
                  <c:v>120.860999999999</c:v>
                </c:pt>
                <c:pt idx="5">
                  <c:v>114.961</c:v>
                </c:pt>
                <c:pt idx="6">
                  <c:v>141.01900000000001</c:v>
                </c:pt>
                <c:pt idx="7">
                  <c:v>114.37499999999901</c:v>
                </c:pt>
                <c:pt idx="8">
                  <c:v>126.21799999999899</c:v>
                </c:pt>
                <c:pt idx="9">
                  <c:v>142.05600000000001</c:v>
                </c:pt>
                <c:pt idx="10">
                  <c:v>116.849999999999</c:v>
                </c:pt>
                <c:pt idx="11">
                  <c:v>135.05600000000001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A-4529-A749-6B6465EB8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1083967"/>
        <c:axId val="1121313184"/>
      </c:barChart>
      <c:catAx>
        <c:axId val="20108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313184"/>
        <c:crosses val="autoZero"/>
        <c:auto val="1"/>
        <c:lblAlgn val="ctr"/>
        <c:lblOffset val="100"/>
        <c:noMultiLvlLbl val="0"/>
      </c:catAx>
      <c:valAx>
        <c:axId val="112131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8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MonthySales.xlsb]Yearly Sales !PivotTable29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N02BA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'!$G$49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'!$F$50:$F$55</c:f>
              <c:strCache>
                <c:ptCount val="6"/>
                <c:pt idx="0">
                  <c:v>2014</c:v>
                </c:pt>
                <c:pt idx="1">
                  <c:v>2016</c:v>
                </c:pt>
                <c:pt idx="2">
                  <c:v>2015</c:v>
                </c:pt>
                <c:pt idx="3">
                  <c:v>2018</c:v>
                </c:pt>
                <c:pt idx="4">
                  <c:v>2019</c:v>
                </c:pt>
                <c:pt idx="5">
                  <c:v>2017</c:v>
                </c:pt>
              </c:strCache>
            </c:strRef>
          </c:cat>
          <c:val>
            <c:numRef>
              <c:f>'Yearly Sales '!$G$50:$G$55</c:f>
              <c:numCache>
                <c:formatCode>General</c:formatCode>
                <c:ptCount val="6"/>
                <c:pt idx="0">
                  <c:v>176.99999999999901</c:v>
                </c:pt>
                <c:pt idx="1">
                  <c:v>134.19999999999999</c:v>
                </c:pt>
                <c:pt idx="2">
                  <c:v>131.83000000000001</c:v>
                </c:pt>
                <c:pt idx="3">
                  <c:v>114.65</c:v>
                </c:pt>
                <c:pt idx="4">
                  <c:v>110.19999999999899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3-4A70-B453-49E5CA3D4C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905992351"/>
        <c:axId val="905992831"/>
      </c:barChart>
      <c:catAx>
        <c:axId val="90599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92831"/>
        <c:crosses val="autoZero"/>
        <c:auto val="1"/>
        <c:lblAlgn val="ctr"/>
        <c:lblOffset val="100"/>
        <c:noMultiLvlLbl val="0"/>
      </c:catAx>
      <c:valAx>
        <c:axId val="905992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[Pharma MonthySales.xlsb]Yearly Sales !PivotTable30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N02BE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3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'!$G$69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'!$F$70:$F$75</c:f>
              <c:strCache>
                <c:ptCount val="6"/>
                <c:pt idx="0">
                  <c:v>2016</c:v>
                </c:pt>
                <c:pt idx="1">
                  <c:v>2015</c:v>
                </c:pt>
                <c:pt idx="2">
                  <c:v>2018</c:v>
                </c:pt>
                <c:pt idx="3">
                  <c:v>2014</c:v>
                </c:pt>
                <c:pt idx="4">
                  <c:v>2019</c:v>
                </c:pt>
                <c:pt idx="5">
                  <c:v>2017</c:v>
                </c:pt>
              </c:strCache>
            </c:strRef>
          </c:cat>
          <c:val>
            <c:numRef>
              <c:f>'Yearly Sales '!$G$70:$G$75</c:f>
              <c:numCache>
                <c:formatCode>General</c:formatCode>
                <c:ptCount val="6"/>
                <c:pt idx="0">
                  <c:v>13435.829999999998</c:v>
                </c:pt>
                <c:pt idx="1">
                  <c:v>11997.349999999999</c:v>
                </c:pt>
                <c:pt idx="2">
                  <c:v>11263.674999999988</c:v>
                </c:pt>
                <c:pt idx="3">
                  <c:v>10094.554999999988</c:v>
                </c:pt>
                <c:pt idx="4">
                  <c:v>8011.6159999999954</c:v>
                </c:pt>
                <c:pt idx="5">
                  <c:v>7674.9189999999971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6-4EA2-A00D-112807FCAC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746956240"/>
        <c:axId val="1746956720"/>
      </c:barChart>
      <c:catAx>
        <c:axId val="174695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3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956720"/>
        <c:crosses val="autoZero"/>
        <c:auto val="1"/>
        <c:lblAlgn val="ctr"/>
        <c:lblOffset val="100"/>
        <c:noMultiLvlLbl val="0"/>
      </c:catAx>
      <c:valAx>
        <c:axId val="174695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95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accent3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[Pharma MonthySales.xlsb]Comaprison!PivotTable38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Comaprison!$B$24</c:f>
              <c:strCache>
                <c:ptCount val="1"/>
                <c:pt idx="0">
                  <c:v>Sum of N02BE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Comaprison!$A$25:$A$30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Comaprison!$B$25:$B$30</c:f>
              <c:numCache>
                <c:formatCode>General</c:formatCode>
                <c:ptCount val="6"/>
                <c:pt idx="0">
                  <c:v>10094.554999999988</c:v>
                </c:pt>
                <c:pt idx="1">
                  <c:v>11997.349999999999</c:v>
                </c:pt>
                <c:pt idx="2">
                  <c:v>13435.829999999998</c:v>
                </c:pt>
                <c:pt idx="3">
                  <c:v>7674.9189999999971</c:v>
                </c:pt>
                <c:pt idx="4">
                  <c:v>11263.674999999988</c:v>
                </c:pt>
                <c:pt idx="5">
                  <c:v>8011.6159999999954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3-4418-922E-AA566D9D4BAC}"/>
            </c:ext>
          </c:extLst>
        </c:ser>
        <c:ser>
          <c:idx val="1"/>
          <c:order val="1"/>
          <c:tx>
            <c:strRef>
              <c:f>Comaprison!$C$24</c:f>
              <c:strCache>
                <c:ptCount val="1"/>
                <c:pt idx="0">
                  <c:v>Sum of N02BA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Comaprison!$A$25:$A$30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Comaprison!$C$25:$C$30</c:f>
              <c:numCache>
                <c:formatCode>General</c:formatCode>
                <c:ptCount val="6"/>
                <c:pt idx="0">
                  <c:v>1683.278999999995</c:v>
                </c:pt>
                <c:pt idx="1">
                  <c:v>1608.6299999999994</c:v>
                </c:pt>
                <c:pt idx="2">
                  <c:v>1664.7999999999961</c:v>
                </c:pt>
                <c:pt idx="3">
                  <c:v>1091.1499999999978</c:v>
                </c:pt>
                <c:pt idx="4">
                  <c:v>1123.7999999999979</c:v>
                </c:pt>
                <c:pt idx="5">
                  <c:v>879.7999999999987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3-4418-922E-AA566D9D4B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7054799"/>
        <c:axId val="197049039"/>
      </c:barChart>
      <c:catAx>
        <c:axId val="19705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49039"/>
        <c:crosses val="autoZero"/>
        <c:auto val="1"/>
        <c:lblAlgn val="ctr"/>
        <c:lblOffset val="100"/>
        <c:noMultiLvlLbl val="0"/>
      </c:catAx>
      <c:valAx>
        <c:axId val="19704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[Pharma MonthySales.xlsb]Yearly Sales !PivotTable31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N05B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'!$G$87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'!$F$88:$F$93</c:f>
              <c:strCache>
                <c:ptCount val="6"/>
                <c:pt idx="0">
                  <c:v>2014</c:v>
                </c:pt>
                <c:pt idx="1">
                  <c:v>2016</c:v>
                </c:pt>
                <c:pt idx="2">
                  <c:v>2018</c:v>
                </c:pt>
                <c:pt idx="3">
                  <c:v>2015</c:v>
                </c:pt>
                <c:pt idx="4">
                  <c:v>2019</c:v>
                </c:pt>
                <c:pt idx="5">
                  <c:v>2017</c:v>
                </c:pt>
              </c:strCache>
            </c:strRef>
          </c:cat>
          <c:val>
            <c:numRef>
              <c:f>'Yearly Sales '!$G$88:$G$93</c:f>
              <c:numCache>
                <c:formatCode>General</c:formatCode>
                <c:ptCount val="6"/>
                <c:pt idx="0">
                  <c:v>4355</c:v>
                </c:pt>
                <c:pt idx="1">
                  <c:v>3278.5</c:v>
                </c:pt>
                <c:pt idx="2">
                  <c:v>3266.2</c:v>
                </c:pt>
                <c:pt idx="3">
                  <c:v>2965</c:v>
                </c:pt>
                <c:pt idx="4">
                  <c:v>2405.5999999999967</c:v>
                </c:pt>
                <c:pt idx="5">
                  <c:v>2078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4-434B-8D7F-682D909E4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97050959"/>
        <c:axId val="1066928016"/>
      </c:barChart>
      <c:catAx>
        <c:axId val="19705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928016"/>
        <c:crosses val="autoZero"/>
        <c:auto val="1"/>
        <c:lblAlgn val="ctr"/>
        <c:lblOffset val="100"/>
        <c:noMultiLvlLbl val="0"/>
      </c:catAx>
      <c:valAx>
        <c:axId val="1066928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50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[Pharma MonthySales.xlsb]Yearly Sales !PivotTable32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N05C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'Yearly Sales '!$G$111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dk1">
                  <a:tint val="885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dk1">
                  <a:tint val="88500"/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'Yearly Sales '!$F$112:$F$117</c:f>
              <c:strCache>
                <c:ptCount val="6"/>
                <c:pt idx="0">
                  <c:v>2014</c:v>
                </c:pt>
                <c:pt idx="1">
                  <c:v>2018</c:v>
                </c:pt>
                <c:pt idx="2">
                  <c:v>2016</c:v>
                </c:pt>
                <c:pt idx="3">
                  <c:v>2019</c:v>
                </c:pt>
                <c:pt idx="4">
                  <c:v>2015</c:v>
                </c:pt>
                <c:pt idx="5">
                  <c:v>2017</c:v>
                </c:pt>
              </c:strCache>
            </c:strRef>
          </c:cat>
          <c:val>
            <c:numRef>
              <c:f>'Yearly Sales '!$G$112:$G$117</c:f>
              <c:numCache>
                <c:formatCode>General</c:formatCode>
                <c:ptCount val="6"/>
                <c:pt idx="0">
                  <c:v>303</c:v>
                </c:pt>
                <c:pt idx="1">
                  <c:v>242</c:v>
                </c:pt>
                <c:pt idx="2">
                  <c:v>207</c:v>
                </c:pt>
                <c:pt idx="3">
                  <c:v>196</c:v>
                </c:pt>
                <c:pt idx="4">
                  <c:v>159</c:v>
                </c:pt>
                <c:pt idx="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B-4E86-912B-7F79EDEA31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748950992"/>
        <c:axId val="1748958192"/>
      </c:barChart>
      <c:catAx>
        <c:axId val="174895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5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58192"/>
        <c:crosses val="autoZero"/>
        <c:auto val="1"/>
        <c:lblAlgn val="ctr"/>
        <c:lblOffset val="100"/>
        <c:noMultiLvlLbl val="0"/>
      </c:catAx>
      <c:valAx>
        <c:axId val="174895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EAA6-BF94-0277-661D-70DBE8EB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3792C-D9E1-EAB6-9BFE-B1BECAC2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729A-42D0-7DBF-4586-CBA47EF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2E98-FEC6-CFF9-1724-91DA3363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AD0E-BDF2-AC21-05D1-C094A048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2B99-83C9-9293-DD2F-C0E2BA90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05AE-E048-4539-8CCF-DF42CB5C6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0631-EC31-6FE5-1B90-A97E9ADF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D6DE-FF55-D432-95A5-8D50B408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7B03-7625-ABCD-9745-349BC26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9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DC3BB-4F7C-9E9C-CBF4-F79BC34D8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0224-2842-8A06-A326-70540638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AB46-A5A5-BA5F-8EAB-EF599B4E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FB62-9EFA-A733-3A87-908A4E13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647B-FE4C-ABC3-1A20-38A5341A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7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962-E52F-0A58-AF19-37D6D4DE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0033-4E37-DFAB-3C07-F1C69E29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B1D6-DAD9-2010-C825-2091E1AB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6DF4-9885-8E0E-1177-186A0475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C525-1E97-0CDB-E74D-E29374EE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9775-0B6F-DE37-2562-12F9E30B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28CF7-9C97-800E-0591-03062459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1777-8050-42CA-B513-08B1BA26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3D44-4276-C998-7CF3-E94B4B27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9170-C4AF-B904-4220-61E04905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36C4-A3EC-789C-D621-BD09E94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3EAF-D8D4-41BA-EBE6-E38A4C0CD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5ABF-1989-1900-792A-DB1E31CD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2A82-935D-F7E3-922E-223FDF49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2951-B959-95FB-4B65-A1CC6C44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B426-DFEE-6347-B36C-C559E1EC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38AA-921C-8E03-94BE-F150505D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A851-F626-22A3-9113-212D0A91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A8B9-77FD-C649-775F-5303E14D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F237-68CF-6124-6814-1C3D57ABF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907D3-2930-7A1C-85F7-00D0A841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92228-B42D-475C-3533-FD5BDDC7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F4A90-311C-3C04-7F7D-C4E246EA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7CB17-E107-7CC1-AA41-274E6143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E602-F2A1-87BD-2FD3-50D70D9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61B0-6F36-ED26-280F-6F7D0883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F3FD-F5C8-AD21-7317-026CC8FB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4C12-DBF6-6F01-A812-C95F5291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31DE6-A276-D1FE-A045-0B91AB32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8F9DE-70A5-9B9B-747C-42004741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3D37-5BD2-7631-A5C7-86D5993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014F-423A-6D26-CB87-7B9CF2B0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60A0-72CB-D8A0-5ECA-8031DCEE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80EC-B1C3-CDEB-EDD7-14DBEC185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37ED-362D-F14B-9A26-DFAB0032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AC9FB-FB15-FE51-25D7-C7CED424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39A-8DA7-A150-0815-9F43724F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3062-D55A-FCC1-5AD3-8712DF0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B7629-AA85-6587-4263-AF9C0AEEC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4D4A0-2833-7BCC-EF7C-44A26105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B9BB2-0E8E-C139-CC17-6C7697B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1D9A-4CF1-742C-D962-48A96BC9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7FDB-F52D-3132-9E15-B07C0C2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4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F755-02C3-AD51-53F8-E9E91989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365D-40F9-4957-205A-147AB4FC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DCCE-0261-93D7-D771-6D5558083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A02F-8386-4826-B725-A8B6EFCD8E3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AA12-161F-5DA4-200B-ABD667DCF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00D-16CB-BFA7-F868-D1C0F4923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97CC-4BC3-4720-BAB9-5D76B037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6B3B-B08F-899F-4A91-C7E20C80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223" y="1351852"/>
            <a:ext cx="9499076" cy="9643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A244-429A-524A-E78E-4C67D66BA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1" y="660401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/>
              <a:t>Yearly Sales of M01AB and M01AE both has highest sale in 2016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ADB77F-1B9B-8C77-2BB0-603D850BA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397080"/>
              </p:ext>
            </p:extLst>
          </p:nvPr>
        </p:nvGraphicFramePr>
        <p:xfrm>
          <a:off x="731521" y="2611120"/>
          <a:ext cx="4947920" cy="325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1B9DEA-F6FE-2C4E-0180-8923B7421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221369"/>
              </p:ext>
            </p:extLst>
          </p:nvPr>
        </p:nvGraphicFramePr>
        <p:xfrm>
          <a:off x="6289041" y="2611120"/>
          <a:ext cx="5202219" cy="325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286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26A3-E7A1-9755-E554-99EC310D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8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2016 saw the highest sales for M01AE in March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D5E7FB-0242-B59C-BCF6-A0BB66F7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49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2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6C6E-20BD-6D21-9692-E73471B3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361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2019 saw the lowest sales for M01AB in October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8CFA9F-8ED3-C65F-6779-5E9C0029C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27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17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1B0A-E7E6-2D41-1159-E5A07A6E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15" y="396367"/>
            <a:ext cx="12495805" cy="132556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2016 and 2018 had a constant sale of N05B but major difference was in March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090A0-1607-8134-D2DC-DF4F9E801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615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7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90C8-4A5F-6A5B-AB47-DD4BE9F6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39" y="426954"/>
            <a:ext cx="11818122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2016 and 2015 had a constant sale of N02BA but major diff was seen in January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BBA57-7930-F784-6CE0-2B673BA40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30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63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3453-8370-2B3C-4EAA-2BA6FE83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0" y="35496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Yearly Comparison of M01AE and M01AB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75111E-C38B-37DD-ADB4-1D4ED4753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178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28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2ABD-7A68-9FF1-F548-AC87230A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86" y="39636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M01AB AND M01AE Sales in 2016 , major diff was in Aug 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3BC22D-C215-E3B0-05BE-1F10EF8A4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01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45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EF9-BEDE-04B9-0F0F-C9CE59FC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60" y="513397"/>
            <a:ext cx="10515600" cy="1325563"/>
          </a:xfrm>
        </p:spPr>
        <p:txBody>
          <a:bodyPr/>
          <a:lstStyle/>
          <a:p>
            <a:r>
              <a:rPr lang="en-IN" sz="3200" b="1" dirty="0">
                <a:latin typeface="+mn-lt"/>
              </a:rPr>
              <a:t>Yearly Sales of N02BA and N02BE</a:t>
            </a:r>
            <a:br>
              <a:rPr lang="en-IN" sz="4400" b="1" dirty="0"/>
            </a:b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DF6138-889A-39AD-494B-5AF5D1A51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503782"/>
              </p:ext>
            </p:extLst>
          </p:nvPr>
        </p:nvGraphicFramePr>
        <p:xfrm>
          <a:off x="838200" y="1838960"/>
          <a:ext cx="5024119" cy="323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7D8303-3BFC-A16C-E8D8-56545BDC9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894764"/>
              </p:ext>
            </p:extLst>
          </p:nvPr>
        </p:nvGraphicFramePr>
        <p:xfrm>
          <a:off x="6248400" y="1838960"/>
          <a:ext cx="5283200" cy="323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250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922A-B862-025C-8099-C94F051B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6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Yearly Comparison of N02BE and N02BA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99B832-B864-7F05-26D3-3A2984D28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0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30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B1F-28F5-7619-607D-8A669786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0" y="629285"/>
            <a:ext cx="10515600" cy="1325563"/>
          </a:xfrm>
        </p:spPr>
        <p:txBody>
          <a:bodyPr/>
          <a:lstStyle/>
          <a:p>
            <a:r>
              <a:rPr lang="en-IN" sz="3200" b="1" dirty="0">
                <a:latin typeface="+mn-lt"/>
              </a:rPr>
              <a:t>Yearly Sales of N05B and N05C</a:t>
            </a:r>
            <a:br>
              <a:rPr lang="en-IN" sz="4400" b="1" dirty="0"/>
            </a:b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5E5A97-45B6-7025-B776-C3948006D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791207"/>
              </p:ext>
            </p:extLst>
          </p:nvPr>
        </p:nvGraphicFramePr>
        <p:xfrm>
          <a:off x="527724" y="2084892"/>
          <a:ext cx="5329517" cy="32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698BF6-9C69-EC98-59E5-43CFD27B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259774"/>
              </p:ext>
            </p:extLst>
          </p:nvPr>
        </p:nvGraphicFramePr>
        <p:xfrm>
          <a:off x="6482676" y="2084892"/>
          <a:ext cx="5181600" cy="32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029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F972-A1F4-69AE-116E-AD7A4D59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08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Yearly Comparison of N05C and N05B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58CA0-6D60-0E08-0647-1C15D8421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461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D53-D71D-EC25-36D6-388DAE7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640" y="665796"/>
            <a:ext cx="10515600" cy="1325563"/>
          </a:xfrm>
        </p:spPr>
        <p:txBody>
          <a:bodyPr/>
          <a:lstStyle/>
          <a:p>
            <a:r>
              <a:rPr lang="en-IN" sz="3200" b="1" dirty="0">
                <a:latin typeface="+mn-lt"/>
              </a:rPr>
              <a:t>Yearly Sales of R03 and RO6</a:t>
            </a:r>
            <a:br>
              <a:rPr lang="en-IN" sz="4400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281C8-23D4-F144-5E7B-8E9C5D56A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48978"/>
              </p:ext>
            </p:extLst>
          </p:nvPr>
        </p:nvGraphicFramePr>
        <p:xfrm>
          <a:off x="685800" y="1879600"/>
          <a:ext cx="5135880" cy="304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7FFF12-A1A2-E0A9-C0C0-E47A570A2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459924"/>
              </p:ext>
            </p:extLst>
          </p:nvPr>
        </p:nvGraphicFramePr>
        <p:xfrm>
          <a:off x="6370322" y="1879599"/>
          <a:ext cx="5293358" cy="304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289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BC08-E8ED-3BBE-D542-F3469191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Yearly Comparison of R06 and R03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1D643-D90E-DB4E-49D9-906E3C7FC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95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1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Yearly Comparison of M01AE and M01AB</vt:lpstr>
      <vt:lpstr>M01AB AND M01AE Sales in 2016 , major diff was in Aug </vt:lpstr>
      <vt:lpstr>Yearly Sales of N02BA and N02BE </vt:lpstr>
      <vt:lpstr>Yearly Comparison of N02BE and N02BA</vt:lpstr>
      <vt:lpstr>Yearly Sales of N05B and N05C </vt:lpstr>
      <vt:lpstr>Yearly Comparison of N05C and N05B</vt:lpstr>
      <vt:lpstr>Yearly Sales of R03 and RO6 </vt:lpstr>
      <vt:lpstr>Yearly Comparison of R06 and R03</vt:lpstr>
      <vt:lpstr>2016 saw the highest sales for M01AE in March</vt:lpstr>
      <vt:lpstr>2019 saw the lowest sales for M01AB in October</vt:lpstr>
      <vt:lpstr>2016 and 2018 had a constant sale of N05B but major difference was in March  </vt:lpstr>
      <vt:lpstr>2016 and 2015 had a constant sale of N02BA but major diff was seen in January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Ratipriya Raghavan</dc:creator>
  <cp:lastModifiedBy>Ratipriya Raghavan</cp:lastModifiedBy>
  <cp:revision>3</cp:revision>
  <dcterms:created xsi:type="dcterms:W3CDTF">2024-11-28T09:08:13Z</dcterms:created>
  <dcterms:modified xsi:type="dcterms:W3CDTF">2024-11-28T11:49:28Z</dcterms:modified>
</cp:coreProperties>
</file>