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7E152-D83D-42CA-BB4E-4DFF22B74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841A6-F395-44F3-857E-CE29F4957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332FA-B607-41D5-8B4A-642ED4038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6AE87-CC90-4997-BA62-2316C6AC03FF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D3AF6-ECE5-4517-B777-0C8AE8E29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3DC92-F6ED-4DA4-AFD3-C5232B420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48F2-88C4-4E86-8318-D9325B269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83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8189A-4F11-4315-A501-9625C398F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0A75F-10C3-4435-8D78-0CA9FA148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84C3F-645F-448B-8AF1-C2775553F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6AE87-CC90-4997-BA62-2316C6AC03FF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C17FC-9F0D-4A20-8F52-B4C5DE648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5276E-0A4A-4B6D-B376-8E1CEA65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48F2-88C4-4E86-8318-D9325B269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61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E4B5B2-0A76-435B-9699-9BFEB0056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06BF8-C1EC-4616-889A-B5B60EAF3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6C6BC-02D8-497C-A63F-0B8E88760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6AE87-CC90-4997-BA62-2316C6AC03FF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4EB34-F0D1-43B9-B4B1-5D895DAC1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141CF-0014-4592-A2C5-C0504E1CD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48F2-88C4-4E86-8318-D9325B269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73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9221D-C6B9-4C5B-B761-6CF84292E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B7446-A7EA-4768-97C8-C56BA375B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63877-E1C9-4B33-BBD2-8B9BE3C62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6AE87-CC90-4997-BA62-2316C6AC03FF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5EC89-C089-4A10-A0DA-9F2B7C166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E642D-488D-48A3-89F6-804500F42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48F2-88C4-4E86-8318-D9325B269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74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68D1C-0F96-4A33-A6A4-986D4168B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42DA-EC6F-4AEA-A1E0-0D21C5F4D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86E1D-CD73-4CAE-8CA6-A3C94F611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6AE87-CC90-4997-BA62-2316C6AC03FF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071B2-1E67-4529-BA7E-9E4C6A7C9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BF5E5-4831-4469-8754-A120C1306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48F2-88C4-4E86-8318-D9325B269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7B098-C3C6-44D0-A742-AB06E018C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EC4D6-B1BB-43C9-8C52-48E7958D2B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46C06-3710-4B3F-9DED-94C4FCAFB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6E275-9753-4816-B2E7-821E23E4B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6AE87-CC90-4997-BA62-2316C6AC03FF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7345C-88B4-4799-A1E2-5E66E187C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CEE5D-2C30-4FB3-9B61-69E9892D3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48F2-88C4-4E86-8318-D9325B269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52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F791B-710C-4C28-9EFE-F0B0F3315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97923-2A16-4FCB-9589-5F29D88B1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21776-3847-48C0-B625-18F525056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4DA1EF-95FB-40EC-87CF-D891BBCCCD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C92E3F-380A-4E97-89B0-A1A6BC4535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E30B76-0E36-4B01-A6ED-2CE61CD29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6AE87-CC90-4997-BA62-2316C6AC03FF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950651-E9B4-4779-80EE-D7266B6CE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23A372-8010-4F2F-AE4C-906919B81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48F2-88C4-4E86-8318-D9325B269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47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84574-FD88-4D79-84DB-CA97FC389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4D7308-980C-473D-BCB9-A0420084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6AE87-CC90-4997-BA62-2316C6AC03FF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55FA99-4DAB-4B85-9391-F4995C283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15B436-3FE5-4FBA-995D-A0E44DE68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48F2-88C4-4E86-8318-D9325B269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9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FCB4F1-9334-451A-AC60-789B8B877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6AE87-CC90-4997-BA62-2316C6AC03FF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D6AC26-0DB2-4A2E-8B6E-3F74D3AF6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50A295-E7E0-43A9-A21F-2E7AC5677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48F2-88C4-4E86-8318-D9325B269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35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7F842-97E7-47ED-B2AF-EB94835D8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8107D-0341-42D0-AF39-8A0A8896E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871CF-0B7B-425C-AE9D-2B441E4EC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92E53-CD11-40D3-BF7D-2207450AA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6AE87-CC90-4997-BA62-2316C6AC03FF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BE222-8838-4FA3-8653-4C9D43DE0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3A090-6C1F-49D5-AB48-861430660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48F2-88C4-4E86-8318-D9325B269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83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D5E3-1093-4114-ABEB-B07230CE3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3B7D73-7511-4E4B-B30C-AA871E581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D8C28-D95D-4819-BF09-1ACB873B2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887B-BEB0-407D-9EEF-D70ABE4CF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6AE87-CC90-4997-BA62-2316C6AC03FF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4C1C7-0E84-43AC-9E2F-22FDCB123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3E8B3-EE03-4D8C-A50D-0892F2736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48F2-88C4-4E86-8318-D9325B269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21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C867DA-2DA9-4069-8F5A-AF9597DDA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5B8F2-E9BC-4C55-889F-6628F448A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128C9-7A0E-4E17-88F3-75D91D40F9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6AE87-CC90-4997-BA62-2316C6AC03FF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D5AB6-44C3-494F-AC5D-22ADD6297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5667C-E8D6-4973-A2D0-A434ECF577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D48F2-88C4-4E86-8318-D9325B269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67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.berkeley.edu/~aldous/157/Papers/world_economy.pdf" TargetMode="External"/><Relationship Id="rId2" Type="http://schemas.openxmlformats.org/officeDocument/2006/relationships/hyperlink" Target="https://www.kaggle.com/heesoo37/120-years-of-olympic-history-athletes-and-resul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tunguz/country-regional-and-world-gdp?select=gdp_csv.csvb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CD461-3321-4030-B70B-2ACC9C0647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source -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5095F7-05DB-445D-81BC-24D14E6948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06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D8EB0-CFFD-4DE7-B6FA-B3E8D4928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source -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E9E37-3C63-41EF-BCEE-E7DCCE2ED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120-years-of-olympic-history-athletes-and-results -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kaggle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514350">
              <a:buAutoNum type="arabicPeriod"/>
            </a:pPr>
            <a:r>
              <a:rPr lang="en-US" sz="1000" b="0" i="0" dirty="0">
                <a:solidFill>
                  <a:srgbClr val="008AB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athlete_events.csv</a:t>
            </a:r>
          </a:p>
          <a:p>
            <a:pPr marL="971550" lvl="1" indent="-514350">
              <a:buAutoNum type="arabicPeriod"/>
            </a:pPr>
            <a:r>
              <a:rPr lang="en-US" sz="1000" b="0" i="0" dirty="0">
                <a:solidFill>
                  <a:srgbClr val="008AB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noc_regions.csv</a:t>
            </a:r>
          </a:p>
          <a:p>
            <a:pPr marL="971550" lvl="1" indent="-514350">
              <a:buAutoNum type="arabicPeriod"/>
            </a:pPr>
            <a:endParaRPr lang="en-US" sz="1000" dirty="0">
              <a:solidFill>
                <a:srgbClr val="008AB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24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Economy study published dataset- Maddison, Angus (2006). </a:t>
            </a:r>
            <a:r>
              <a:rPr lang="en-US" sz="2400" u="none" strike="noStrike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  <a:hlinkClick r:id="rId3"/>
              </a:rPr>
              <a:t>The World Economy</a:t>
            </a:r>
            <a:r>
              <a:rPr lang="en-US" sz="24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 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n-US" sz="1000" dirty="0">
                <a:solidFill>
                  <a:srgbClr val="008A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GDP  of  Soviet Union pre 1991</a:t>
            </a:r>
          </a:p>
          <a:p>
            <a:pPr marL="514350" indent="-514350">
              <a:buAutoNum type="arabicPeriod"/>
            </a:pPr>
            <a:endParaRPr lang="en-US" sz="1000" dirty="0">
              <a:effectLst/>
              <a:latin typeface="Arial" panose="020B0604020202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400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Country, Regional and World </a:t>
            </a:r>
            <a:r>
              <a:rPr lang="en-US" sz="2400" dirty="0" err="1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GDPuntry</a:t>
            </a:r>
            <a:r>
              <a:rPr lang="en-US" sz="2400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, Regional and World -</a:t>
            </a:r>
            <a:r>
              <a:rPr lang="en-US" sz="2400" dirty="0" err="1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  <a:hlinkClick r:id="rId4"/>
              </a:rPr>
              <a:t>kaggle</a:t>
            </a:r>
            <a:endParaRPr lang="en-US" sz="2400" dirty="0">
              <a:latin typeface="Arial" panose="020B0604020202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n-US" sz="1000" dirty="0">
                <a:solidFill>
                  <a:srgbClr val="008A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GDP  of  Russia post 1991</a:t>
            </a:r>
          </a:p>
          <a:p>
            <a:pPr marL="514350" indent="-514350"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09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FF601-696B-452E-94EE-95DE14E2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Athletes Gender Analysis </a:t>
            </a:r>
          </a:p>
        </p:txBody>
      </p:sp>
      <p:pic>
        <p:nvPicPr>
          <p:cNvPr id="4" name="Content Placeholder 3" descr="Chart, line chart&#10;&#10;Description automatically generated">
            <a:extLst>
              <a:ext uri="{FF2B5EF4-FFF2-40B4-BE49-F238E27FC236}">
                <a16:creationId xmlns:a16="http://schemas.microsoft.com/office/drawing/2014/main" id="{EBFD5EC3-0125-429D-9F46-26E5508A71F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544377" cy="44596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27E38A-9CBE-44D2-9754-67F6E7199745}"/>
              </a:ext>
            </a:extLst>
          </p:cNvPr>
          <p:cNvSpPr txBox="1"/>
          <p:nvPr/>
        </p:nvSpPr>
        <p:spPr>
          <a:xfrm>
            <a:off x="7748337" y="2041863"/>
            <a:ext cx="39080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1950s-1960s  Male athletes had an overwhelming percentage of the participates population, while few female athletes completed on behalf of Soviet Union.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he ratio of female participation has been improving , in recent years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female athletes' percentage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has been increasing even surpassing the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male athletes' ratio.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085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FF601-696B-452E-94EE-95DE14E22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085" y="365125"/>
            <a:ext cx="11825057" cy="1325563"/>
          </a:xfrm>
        </p:spPr>
        <p:txBody>
          <a:bodyPr/>
          <a:lstStyle/>
          <a:p>
            <a:r>
              <a:rPr lang="en-US" dirty="0"/>
              <a:t>Soviet Union/Russia National Nominal GDP Analysis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7E38A-9CBE-44D2-9754-67F6E7199745}"/>
              </a:ext>
            </a:extLst>
          </p:cNvPr>
          <p:cNvSpPr txBox="1"/>
          <p:nvPr/>
        </p:nvSpPr>
        <p:spPr>
          <a:xfrm>
            <a:off x="7748337" y="2041863"/>
            <a:ext cx="39080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GDP witnessed decades of increase  before dissolution.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Following the collapse of the Soviet Union, the GDP took a dramatic drop.</a:t>
            </a:r>
          </a:p>
          <a:p>
            <a:endParaRPr lang="en-US" dirty="0">
              <a:latin typeface="Calibri" panose="020F0502020204030204" pitchFamily="34" charset="0"/>
              <a:ea typeface="DengXia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GDP number had been collapsing through 1990s but Russia bounced back from the August 1998 financial crash with a surprising speed.</a:t>
            </a:r>
            <a:endParaRPr lang="en-US" dirty="0"/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FE96C6FF-DD5C-4A0D-8CD1-3FBFD832D6D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619" y="1337353"/>
            <a:ext cx="649060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11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FF601-696B-452E-94EE-95DE14E22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085" y="365125"/>
            <a:ext cx="11825057" cy="1325563"/>
          </a:xfrm>
        </p:spPr>
        <p:txBody>
          <a:bodyPr/>
          <a:lstStyle/>
          <a:p>
            <a:r>
              <a:rPr lang="en-US" dirty="0"/>
              <a:t>Nominal GDP/ Medal earned correlation Analysis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7E38A-9CBE-44D2-9754-67F6E7199745}"/>
              </a:ext>
            </a:extLst>
          </p:cNvPr>
          <p:cNvSpPr txBox="1"/>
          <p:nvPr/>
        </p:nvSpPr>
        <p:spPr>
          <a:xfrm>
            <a:off x="7466119" y="2041862"/>
            <a:ext cx="41902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7292B"/>
                </a:solidFill>
                <a:latin typeface="Arial" panose="020B0604020202020204" pitchFamily="34" charset="0"/>
                <a:ea typeface="DengXian" panose="02010600030101010101" pitchFamily="2" charset="-122"/>
              </a:rPr>
              <a:t>The plot examines the t</a:t>
            </a:r>
            <a:r>
              <a:rPr lang="en-US" sz="1800" dirty="0">
                <a:solidFill>
                  <a:srgbClr val="27292B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</a:rPr>
              <a:t>otal medal counts vary with Soviet Union/ Russia country nominal GDP.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7292B"/>
              </a:solidFill>
              <a:latin typeface="Arial" panose="020B0604020202020204" pitchFamily="34" charset="0"/>
              <a:ea typeface="DengXia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7292B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</a:rPr>
              <a:t>The correlation is 0.43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7292B"/>
              </a:solidFill>
              <a:latin typeface="Arial" panose="020B0604020202020204" pitchFamily="34" charset="0"/>
              <a:ea typeface="DengXia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7292B"/>
                </a:solidFill>
                <a:latin typeface="Arial" panose="020B0604020202020204" pitchFamily="34" charset="0"/>
                <a:ea typeface="DengXian" panose="02010600030101010101" pitchFamily="2" charset="-122"/>
              </a:rPr>
              <a:t>R</a:t>
            </a:r>
            <a:r>
              <a:rPr lang="en-US" sz="1800" dirty="0">
                <a:solidFill>
                  <a:srgbClr val="27292B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</a:rPr>
              <a:t>elationship is not too far from linear. The graph suggests the GDP and medal counts over the years are positively correlated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.</a:t>
            </a:r>
            <a:endParaRPr lang="en-US" dirty="0"/>
          </a:p>
        </p:txBody>
      </p:sp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7F0DC549-6A0D-4066-9EB2-A09B67D4FC4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352" y="1613478"/>
            <a:ext cx="7013221" cy="398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11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214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Data source - Dataset</vt:lpstr>
      <vt:lpstr>Data source - Dataset</vt:lpstr>
      <vt:lpstr>Athletes Gender Analysis </vt:lpstr>
      <vt:lpstr>Soviet Union/Russia National Nominal GDP Analysis </vt:lpstr>
      <vt:lpstr>Nominal GDP/ Medal earned correlation Analysis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source - Dataset</dc:title>
  <dc:creator>helena Zhang</dc:creator>
  <cp:lastModifiedBy>helena Zhang</cp:lastModifiedBy>
  <cp:revision>1</cp:revision>
  <dcterms:created xsi:type="dcterms:W3CDTF">2021-08-13T02:14:37Z</dcterms:created>
  <dcterms:modified xsi:type="dcterms:W3CDTF">2021-08-13T02:35:06Z</dcterms:modified>
</cp:coreProperties>
</file>