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AF813-F628-425E-B605-CF6E78DEAE8B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B28AB-6A92-4F3E-8971-F1D0635B5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28AB-6A92-4F3E-8971-F1D0635B5C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28AB-6A92-4F3E-8971-F1D0635B5C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Excel_Worksheet2.xlsx"/><Relationship Id="rId4" Type="http://schemas.openxmlformats.org/officeDocument/2006/relationships/package" Target="../embeddings/Microsoft_Office_Excel_Worksheet1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Structured Query Language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http://sqlfiddle.com/#!18/4a0a2/16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Programming – </a:t>
            </a:r>
            <a:r>
              <a:rPr lang="en-US" dirty="0" smtClean="0">
                <a:solidFill>
                  <a:srgbClr val="00B0F0"/>
                </a:solidFill>
              </a:rPr>
              <a:t>Python</a:t>
            </a:r>
            <a:r>
              <a:rPr lang="en-US" dirty="0" smtClean="0"/>
              <a:t>, </a:t>
            </a:r>
            <a:r>
              <a:rPr lang="en-US" dirty="0" err="1" smtClean="0"/>
              <a:t>Java,JS,C</a:t>
            </a:r>
            <a:r>
              <a:rPr lang="en-US" dirty="0" smtClean="0"/>
              <a:t>++</a:t>
            </a:r>
          </a:p>
          <a:p>
            <a:pPr>
              <a:buNone/>
            </a:pPr>
            <a:r>
              <a:rPr lang="en-US" dirty="0" err="1" smtClean="0"/>
              <a:t>OS,Networking,Virtulization</a:t>
            </a:r>
            <a:r>
              <a:rPr lang="en-US" dirty="0" smtClean="0"/>
              <a:t>-  </a:t>
            </a:r>
            <a:r>
              <a:rPr lang="en-US" dirty="0" err="1" smtClean="0"/>
              <a:t>Docker</a:t>
            </a:r>
            <a:r>
              <a:rPr lang="en-US" dirty="0" smtClean="0"/>
              <a:t>, PCF, </a:t>
            </a:r>
            <a:r>
              <a:rPr lang="en-US" dirty="0" err="1" smtClean="0"/>
              <a:t>Kubernetes</a:t>
            </a:r>
            <a:r>
              <a:rPr lang="en-US" dirty="0" smtClean="0"/>
              <a:t>, PCF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Database – SQL, SQL Server,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NoSQL</a:t>
            </a:r>
            <a:r>
              <a:rPr lang="en-US" dirty="0" smtClean="0"/>
              <a:t> – Mongo DB, 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Big Data – </a:t>
            </a:r>
            <a:r>
              <a:rPr lang="en-US" dirty="0" err="1" smtClean="0"/>
              <a:t>Hadoop</a:t>
            </a:r>
            <a:r>
              <a:rPr lang="en-US" dirty="0" smtClean="0"/>
              <a:t>, Hive, Spark, Kafka</a:t>
            </a:r>
          </a:p>
          <a:p>
            <a:pPr>
              <a:buNone/>
            </a:pPr>
            <a:r>
              <a:rPr lang="en-US" dirty="0" smtClean="0"/>
              <a:t>ML-</a:t>
            </a:r>
          </a:p>
          <a:p>
            <a:pPr>
              <a:buNone/>
            </a:pPr>
            <a:r>
              <a:rPr lang="en-US" dirty="0" smtClean="0"/>
              <a:t>Messaging </a:t>
            </a:r>
            <a:r>
              <a:rPr lang="en-US" dirty="0" smtClean="0"/>
              <a:t>/</a:t>
            </a:r>
            <a:r>
              <a:rPr lang="en-US" dirty="0" smtClean="0"/>
              <a:t>Web services- </a:t>
            </a:r>
            <a:r>
              <a:rPr lang="en-US" dirty="0" err="1" smtClean="0"/>
              <a:t>RabitMQ</a:t>
            </a:r>
            <a:r>
              <a:rPr lang="en-US" dirty="0" smtClean="0"/>
              <a:t>, REST,SOAP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400" dirty="0" smtClean="0"/>
              <a:t>CREATE TABLE EMP (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eid</a:t>
            </a:r>
            <a:r>
              <a:rPr lang="en-US" sz="1400" dirty="0" smtClean="0"/>
              <a:t> </a:t>
            </a:r>
            <a:r>
              <a:rPr lang="en-US" sz="1400" dirty="0" err="1" smtClean="0"/>
              <a:t>int</a:t>
            </a:r>
            <a:r>
              <a:rPr lang="en-US" sz="1400" dirty="0" smtClean="0"/>
              <a:t> NOT NULL,</a:t>
            </a:r>
          </a:p>
          <a:p>
            <a:pPr>
              <a:buNone/>
            </a:pPr>
            <a:r>
              <a:rPr lang="en-US" sz="1400" dirty="0" smtClean="0"/>
              <a:t>	name  </a:t>
            </a:r>
            <a:r>
              <a:rPr lang="en-US" sz="1400" dirty="0" err="1" smtClean="0"/>
              <a:t>varchar</a:t>
            </a:r>
            <a:r>
              <a:rPr lang="en-US" sz="1400" dirty="0" smtClean="0"/>
              <a:t>(255), </a:t>
            </a:r>
          </a:p>
          <a:p>
            <a:pPr>
              <a:buNone/>
            </a:pPr>
            <a:r>
              <a:rPr lang="en-US" sz="1400" dirty="0" smtClean="0"/>
              <a:t>	mid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</a:t>
            </a:r>
            <a:r>
              <a:rPr lang="en-US" sz="1400" dirty="0" smtClean="0"/>
              <a:t>) VALUES (10,'pkp',NULL);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</a:t>
            </a:r>
            <a:r>
              <a:rPr lang="en-US" sz="1400" dirty="0" smtClean="0"/>
              <a:t>) VALUES (11,'urp',10);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</a:t>
            </a:r>
            <a:r>
              <a:rPr lang="en-US" sz="1400" dirty="0" smtClean="0"/>
              <a:t>) VALUES (12,'dkp',10);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</a:t>
            </a:r>
            <a:r>
              <a:rPr lang="en-US" sz="1400" dirty="0" smtClean="0"/>
              <a:t>) VALUES (13,'rkp',10);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</a:t>
            </a:r>
            <a:r>
              <a:rPr lang="en-US" sz="1400" dirty="0" smtClean="0"/>
              <a:t>) VALUES (14,'diptesh',12);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</a:t>
            </a:r>
            <a:r>
              <a:rPr lang="en-US" sz="1400" dirty="0" smtClean="0"/>
              <a:t>) VALUES (15,'ankit',13);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</a:t>
            </a:r>
            <a:r>
              <a:rPr lang="en-US" sz="1400" dirty="0" smtClean="0"/>
              <a:t>) VALUES (16,'kcp',NULL);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CREATE TABLE EMP (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eid</a:t>
            </a:r>
            <a:r>
              <a:rPr lang="en-US" sz="1400" dirty="0" smtClean="0"/>
              <a:t> </a:t>
            </a:r>
            <a:r>
              <a:rPr lang="en-US" sz="1400" dirty="0" err="1" smtClean="0"/>
              <a:t>int</a:t>
            </a:r>
            <a:r>
              <a:rPr lang="en-US" sz="1400" dirty="0" smtClean="0"/>
              <a:t> NOT NULL,</a:t>
            </a:r>
          </a:p>
          <a:p>
            <a:pPr>
              <a:buNone/>
            </a:pPr>
            <a:r>
              <a:rPr lang="en-US" sz="1400" dirty="0" smtClean="0"/>
              <a:t>	name  </a:t>
            </a:r>
            <a:r>
              <a:rPr lang="en-US" sz="1400" dirty="0" err="1" smtClean="0"/>
              <a:t>varchar</a:t>
            </a:r>
            <a:r>
              <a:rPr lang="en-US" sz="1400" dirty="0" smtClean="0"/>
              <a:t>(255), </a:t>
            </a:r>
          </a:p>
          <a:p>
            <a:pPr>
              <a:buNone/>
            </a:pPr>
            <a:r>
              <a:rPr lang="en-US" sz="1400" dirty="0" smtClean="0"/>
              <a:t>	mid </a:t>
            </a:r>
            <a:r>
              <a:rPr lang="en-US" sz="1400" dirty="0" err="1" smtClean="0"/>
              <a:t>int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smtClean="0"/>
              <a:t>  salary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eid,name,mid,salary</a:t>
            </a:r>
            <a:r>
              <a:rPr lang="en-US" sz="1400" dirty="0" smtClean="0"/>
              <a:t>) VALUES (10,'pkp',NULL,1900);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eid,name,mid,salary</a:t>
            </a:r>
            <a:r>
              <a:rPr lang="en-US" sz="1400" dirty="0" smtClean="0"/>
              <a:t>) VALUES (11,'urp',10,900);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eid,name,mid,salary</a:t>
            </a:r>
            <a:r>
              <a:rPr lang="en-US" sz="1400" dirty="0" smtClean="0"/>
              <a:t>) VALUES (12,'dkp',10,1500);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eid,name,mid,salary</a:t>
            </a:r>
            <a:r>
              <a:rPr lang="en-US" sz="1400" dirty="0" smtClean="0"/>
              <a:t>) VALUES (13,'rkp',10,1000);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eid,name,mid,salary</a:t>
            </a:r>
            <a:r>
              <a:rPr lang="en-US" sz="1400" dirty="0" smtClean="0"/>
              <a:t>) VALUES (14,'diptesh',12,2400);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eid,name,mid,salary</a:t>
            </a:r>
            <a:r>
              <a:rPr lang="en-US" sz="1400" dirty="0" smtClean="0"/>
              <a:t>) VALUES (17,'sandhya',12,1100);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eid,name,mid,salary</a:t>
            </a:r>
            <a:r>
              <a:rPr lang="en-US" sz="1400" dirty="0" smtClean="0"/>
              <a:t>) VALUES (15,'ankit',13,1200);</a:t>
            </a:r>
          </a:p>
          <a:p>
            <a:pPr>
              <a:buNone/>
            </a:pPr>
            <a:r>
              <a:rPr lang="en-US" sz="1400" dirty="0" smtClean="0"/>
              <a:t>INSERT INTO EMP (</a:t>
            </a:r>
            <a:r>
              <a:rPr lang="en-US" sz="1400" dirty="0" err="1" smtClean="0"/>
              <a:t>eid,name,mid,salary</a:t>
            </a:r>
            <a:r>
              <a:rPr lang="en-US" sz="1400" dirty="0" smtClean="0"/>
              <a:t>) VALUES (16,'kcp',NULL,3000);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410200" y="1752600"/>
          <a:ext cx="1838325" cy="1533525"/>
        </p:xfrm>
        <a:graphic>
          <a:graphicData uri="http://schemas.openxmlformats.org/presentationml/2006/ole">
            <p:oleObj spid="_x0000_s1031" name="Worksheet" r:id="rId4" imgW="1838404" imgH="1533670" progId="Excel.Sheet.12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953000" y="3962400"/>
          <a:ext cx="2447925" cy="1809750"/>
        </p:xfrm>
        <a:graphic>
          <a:graphicData uri="http://schemas.openxmlformats.org/presentationml/2006/ole">
            <p:oleObj spid="_x0000_s1033" name="Worksheet" r:id="rId5" imgW="2448117" imgH="1809881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2587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Self join examples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b="1" dirty="0" smtClean="0"/>
              <a:t>1. Select employee names and their manager names</a:t>
            </a:r>
          </a:p>
          <a:p>
            <a:pPr>
              <a:buNone/>
            </a:pPr>
            <a:r>
              <a:rPr lang="en-US" sz="1200" u="sng" dirty="0" smtClean="0"/>
              <a:t>Only show employees who have a assigned manager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select e.name as employee, m.name as manager from EMP e, EMP m where e.mid=m.eid</a:t>
            </a:r>
          </a:p>
          <a:p>
            <a:pPr>
              <a:buFont typeface="Wingdings" pitchFamily="2" charset="2"/>
              <a:buChar char="ü"/>
            </a:pPr>
            <a:r>
              <a:rPr lang="en-US" sz="1200" dirty="0" smtClean="0"/>
              <a:t>select e.name as employee, m.name as manager from EMP e </a:t>
            </a:r>
            <a:r>
              <a:rPr lang="en-US" sz="1200" b="1" dirty="0" smtClean="0">
                <a:solidFill>
                  <a:srgbClr val="FF0000"/>
                </a:solidFill>
              </a:rPr>
              <a:t>INNER JOIN </a:t>
            </a:r>
            <a:r>
              <a:rPr lang="en-US" sz="1200" dirty="0" smtClean="0"/>
              <a:t>EMP m </a:t>
            </a:r>
            <a:r>
              <a:rPr lang="en-US" sz="1200" b="1" dirty="0" smtClean="0">
                <a:solidFill>
                  <a:srgbClr val="FF0000"/>
                </a:solidFill>
              </a:rPr>
              <a:t>ON</a:t>
            </a:r>
            <a:r>
              <a:rPr lang="en-US" sz="1200" dirty="0" smtClean="0"/>
              <a:t> e.mid=m.eid</a:t>
            </a:r>
          </a:p>
          <a:p>
            <a:pPr>
              <a:buNone/>
            </a:pPr>
            <a:r>
              <a:rPr lang="en-US" sz="1200" u="sng" dirty="0" smtClean="0"/>
              <a:t> Shows all employee with their manager s name</a:t>
            </a:r>
            <a:r>
              <a:rPr lang="en-US" sz="12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select e.name as employee, m.name as manager from EMP e </a:t>
            </a:r>
            <a:r>
              <a:rPr lang="en-US" sz="1200" b="1" dirty="0" smtClean="0">
                <a:solidFill>
                  <a:srgbClr val="FF0000"/>
                </a:solidFill>
              </a:rPr>
              <a:t>LEFT JOIN </a:t>
            </a:r>
            <a:r>
              <a:rPr lang="en-US" sz="1200" dirty="0" smtClean="0"/>
              <a:t>EMP m </a:t>
            </a:r>
            <a:r>
              <a:rPr lang="en-US" sz="1200" dirty="0" smtClean="0">
                <a:solidFill>
                  <a:srgbClr val="FF0000"/>
                </a:solidFill>
              </a:rPr>
              <a:t>ON</a:t>
            </a:r>
            <a:r>
              <a:rPr lang="en-US" sz="1200" dirty="0" smtClean="0"/>
              <a:t> e.mid=m.eid</a:t>
            </a:r>
          </a:p>
          <a:p>
            <a:pPr>
              <a:buNone/>
            </a:pPr>
            <a:r>
              <a:rPr lang="en-US" sz="1200" b="1" dirty="0" smtClean="0"/>
              <a:t>2. Employees who are  reporting managers 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select DISTINCT m.name as manager from EMP e inner join EMP m on e.mid=m.eid</a:t>
            </a:r>
          </a:p>
          <a:p>
            <a:pPr>
              <a:buFont typeface="Wingdings" pitchFamily="2" charset="2"/>
              <a:buChar char="ü"/>
            </a:pPr>
            <a:r>
              <a:rPr lang="en-US" sz="1200" dirty="0" smtClean="0"/>
              <a:t>select name from EMP  where </a:t>
            </a:r>
            <a:r>
              <a:rPr lang="en-US" sz="1200" dirty="0" err="1" smtClean="0"/>
              <a:t>eid</a:t>
            </a:r>
            <a:r>
              <a:rPr lang="en-US" sz="1200" dirty="0" smtClean="0"/>
              <a:t> IN (SELECT mid FROM EMP GROUP by mid)</a:t>
            </a:r>
          </a:p>
          <a:p>
            <a:pPr>
              <a:buNone/>
            </a:pPr>
            <a:r>
              <a:rPr lang="en-US" sz="1200" u="sng" dirty="0" smtClean="0"/>
              <a:t>4. Employees who are not managers</a:t>
            </a:r>
            <a:endParaRPr lang="en-US" sz="1200" dirty="0" smtClean="0"/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select e1.name from EMP e1 </a:t>
            </a:r>
            <a:r>
              <a:rPr lang="en-US" sz="1200" b="1" dirty="0" smtClean="0">
                <a:solidFill>
                  <a:srgbClr val="FF0000"/>
                </a:solidFill>
              </a:rPr>
              <a:t>LEFT JOIN </a:t>
            </a:r>
            <a:r>
              <a:rPr lang="en-US" sz="1200" dirty="0" smtClean="0"/>
              <a:t>EMP e2 </a:t>
            </a:r>
            <a:r>
              <a:rPr lang="en-US" sz="1200" b="1" dirty="0" smtClean="0">
                <a:solidFill>
                  <a:srgbClr val="FF0000"/>
                </a:solidFill>
              </a:rPr>
              <a:t>ON</a:t>
            </a:r>
            <a:r>
              <a:rPr lang="en-US" sz="1200" dirty="0" smtClean="0"/>
              <a:t> e1.eid = e2.mid where e2.mid is null</a:t>
            </a:r>
          </a:p>
          <a:p>
            <a:pPr>
              <a:buNone/>
            </a:pPr>
            <a:r>
              <a:rPr lang="en-US" sz="1200" u="sng" dirty="0" smtClean="0"/>
              <a:t>5. List of managers to whom more than  one employees are reporting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select mid, count(*) as [</a:t>
            </a:r>
            <a:r>
              <a:rPr lang="en-US" sz="1200" dirty="0" err="1" smtClean="0"/>
              <a:t>cnt</a:t>
            </a:r>
            <a:r>
              <a:rPr lang="en-US" sz="1200" dirty="0" smtClean="0"/>
              <a:t>] from EMP  where mid is not null group by mid having count(*)  &gt; 1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select name from EMP where </a:t>
            </a:r>
            <a:r>
              <a:rPr lang="en-US" sz="1200" dirty="0" err="1" smtClean="0"/>
              <a:t>eid</a:t>
            </a:r>
            <a:r>
              <a:rPr lang="en-US" sz="1200" dirty="0" smtClean="0"/>
              <a:t> in (select mid </a:t>
            </a:r>
            <a:r>
              <a:rPr lang="en-US" sz="1200" dirty="0" err="1" smtClean="0"/>
              <a:t>rom</a:t>
            </a:r>
            <a:r>
              <a:rPr lang="en-US" sz="1200" dirty="0" smtClean="0"/>
              <a:t> EMP  where mid is not null group by mid having count(*)  &gt; 1)</a:t>
            </a:r>
          </a:p>
          <a:p>
            <a:pPr>
              <a:buNone/>
            </a:pPr>
            <a:r>
              <a:rPr lang="en-US" sz="1200" dirty="0" smtClean="0"/>
              <a:t>DISTINCT MID ONLY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select DISTINCT e1.mid from EMP1 e1 INNER JOIN EMP1 e2 on e1.mid =e2.mid and e1.eid &lt;&gt; e2.eid </a:t>
            </a:r>
          </a:p>
          <a:p>
            <a:pPr>
              <a:buNone/>
            </a:pPr>
            <a:r>
              <a:rPr lang="en-US" sz="1200" dirty="0" smtClean="0"/>
              <a:t>FIND NAME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select NAME from EMP1 where EID IN (select DISTINCT e1.mid from EMP1 e1 INNER JOIN EMP1 e2 on e1.mid =e2.mid and e1.eid &lt;&gt; e2.eid )</a:t>
            </a:r>
          </a:p>
          <a:p>
            <a:pPr>
              <a:buAutoNum type="arabicPeriod" startAt="6"/>
            </a:pPr>
            <a:r>
              <a:rPr lang="en-US" sz="1200" dirty="0" smtClean="0"/>
              <a:t>List of employees who are reporting </a:t>
            </a:r>
            <a:r>
              <a:rPr lang="en-US" sz="1200" dirty="0" err="1" smtClean="0"/>
              <a:t>atleast</a:t>
            </a:r>
            <a:r>
              <a:rPr lang="en-US" sz="1200" dirty="0" smtClean="0"/>
              <a:t> two manager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select DISTINCT e1.name from EMP e1 INNER JOIN EMP e2 on e1.eid =e2.eid and e1.mid &lt;&gt; e2.mid </a:t>
            </a:r>
          </a:p>
          <a:p>
            <a:pPr>
              <a:buNone/>
            </a:pPr>
            <a:r>
              <a:rPr lang="en-US" sz="1200" dirty="0" smtClean="0"/>
              <a:t>6. List of employees whose salary more than Manager’s salary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select  e.name from EMP e, EMP m where e.mid = m.eid and </a:t>
            </a:r>
            <a:r>
              <a:rPr lang="en-US" sz="1200" dirty="0" err="1" smtClean="0"/>
              <a:t>e.salary</a:t>
            </a:r>
            <a:r>
              <a:rPr lang="en-US" sz="1200" dirty="0" smtClean="0"/>
              <a:t> &gt;</a:t>
            </a:r>
            <a:r>
              <a:rPr lang="en-US" sz="1200" dirty="0" err="1" smtClean="0"/>
              <a:t>m.salary</a:t>
            </a:r>
            <a:r>
              <a:rPr lang="en-US" sz="1200" dirty="0" smtClean="0"/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CREATE TABLE COURSES (</a:t>
            </a:r>
          </a:p>
          <a:p>
            <a:pPr>
              <a:buNone/>
            </a:pPr>
            <a:r>
              <a:rPr lang="en-US" dirty="0" smtClean="0"/>
              <a:t>    cid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pPr>
              <a:buNone/>
            </a:pPr>
            <a:r>
              <a:rPr lang="en-US" dirty="0" smtClean="0"/>
              <a:t>	name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INSERT INTO COURSES (</a:t>
            </a:r>
            <a:r>
              <a:rPr lang="en-US" dirty="0" err="1" smtClean="0"/>
              <a:t>cid,name,tid</a:t>
            </a:r>
            <a:r>
              <a:rPr lang="en-US" dirty="0" smtClean="0"/>
              <a:t>) VALUES (11,'math',101);</a:t>
            </a:r>
          </a:p>
          <a:p>
            <a:pPr>
              <a:buNone/>
            </a:pPr>
            <a:r>
              <a:rPr lang="en-US" dirty="0" smtClean="0"/>
              <a:t>INSERT INTO COURSES (</a:t>
            </a:r>
            <a:r>
              <a:rPr lang="en-US" dirty="0" err="1" smtClean="0"/>
              <a:t>cid,name,tid</a:t>
            </a:r>
            <a:r>
              <a:rPr lang="en-US" dirty="0" smtClean="0"/>
              <a:t>) VALUES (12,'history',102);</a:t>
            </a:r>
          </a:p>
          <a:p>
            <a:pPr>
              <a:buNone/>
            </a:pPr>
            <a:r>
              <a:rPr lang="en-US" dirty="0" smtClean="0"/>
              <a:t>INSERT INTO COURSES (</a:t>
            </a:r>
            <a:r>
              <a:rPr lang="en-US" dirty="0" err="1" smtClean="0"/>
              <a:t>cid,name,tid</a:t>
            </a:r>
            <a:r>
              <a:rPr lang="en-US" dirty="0" smtClean="0"/>
              <a:t>) VALUES (13,'compsc',103);</a:t>
            </a:r>
          </a:p>
          <a:p>
            <a:pPr>
              <a:buNone/>
            </a:pPr>
            <a:r>
              <a:rPr lang="en-US" dirty="0" smtClean="0"/>
              <a:t>INSERT INTO COURSES (</a:t>
            </a:r>
            <a:r>
              <a:rPr lang="en-US" dirty="0" err="1" smtClean="0"/>
              <a:t>cid,name,tid</a:t>
            </a:r>
            <a:r>
              <a:rPr lang="en-US" dirty="0" smtClean="0"/>
              <a:t>) VALUES (14,'comsc',101);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TABLE TEACHERS (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pPr>
              <a:buNone/>
            </a:pPr>
            <a:r>
              <a:rPr lang="en-US" dirty="0" smtClean="0"/>
              <a:t>	name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INSERT INTO TEACHERS(</a:t>
            </a:r>
            <a:r>
              <a:rPr lang="en-US" dirty="0" err="1" smtClean="0"/>
              <a:t>tid,name</a:t>
            </a:r>
            <a:r>
              <a:rPr lang="en-US" dirty="0" smtClean="0"/>
              <a:t>) VALUES (101,'ram');</a:t>
            </a:r>
          </a:p>
          <a:p>
            <a:pPr>
              <a:buNone/>
            </a:pPr>
            <a:r>
              <a:rPr lang="en-US" dirty="0" smtClean="0"/>
              <a:t>INSERT INTO TEACHERS (</a:t>
            </a:r>
            <a:r>
              <a:rPr lang="en-US" dirty="0" err="1" smtClean="0"/>
              <a:t>tid,name</a:t>
            </a:r>
            <a:r>
              <a:rPr lang="en-US" dirty="0" smtClean="0"/>
              <a:t>) VALUES (102,'sam');</a:t>
            </a:r>
          </a:p>
          <a:p>
            <a:pPr>
              <a:buNone/>
            </a:pPr>
            <a:r>
              <a:rPr lang="en-US" dirty="0" smtClean="0"/>
              <a:t>INSERT INTO TEACHERS (</a:t>
            </a:r>
            <a:r>
              <a:rPr lang="en-US" dirty="0" err="1" smtClean="0"/>
              <a:t>tid,name</a:t>
            </a:r>
            <a:r>
              <a:rPr lang="en-US" dirty="0" smtClean="0"/>
              <a:t>) VALUES (103,'gopal');</a:t>
            </a:r>
          </a:p>
          <a:p>
            <a:pPr>
              <a:buNone/>
            </a:pPr>
            <a:r>
              <a:rPr lang="en-US" dirty="0" smtClean="0"/>
              <a:t>INSERT INTO TEACHERS (</a:t>
            </a:r>
            <a:r>
              <a:rPr lang="en-US" dirty="0" err="1" smtClean="0"/>
              <a:t>tid,name</a:t>
            </a:r>
            <a:r>
              <a:rPr lang="en-US" dirty="0" smtClean="0"/>
              <a:t>) VALUES (104,'siva');</a:t>
            </a:r>
          </a:p>
          <a:p>
            <a:pPr>
              <a:buNone/>
            </a:pPr>
            <a:r>
              <a:rPr lang="en-US" dirty="0" smtClean="0"/>
              <a:t>CREATE TABLE STUDENTS (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pPr>
              <a:buNone/>
            </a:pPr>
            <a:r>
              <a:rPr lang="en-US" dirty="0" smtClean="0"/>
              <a:t>	name </a:t>
            </a:r>
            <a:r>
              <a:rPr lang="en-US" dirty="0" err="1" smtClean="0"/>
              <a:t>varchar</a:t>
            </a:r>
            <a:r>
              <a:rPr lang="en-US" dirty="0" smtClean="0"/>
              <a:t>(255)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INSERT INTO STUDENTS (</a:t>
            </a:r>
            <a:r>
              <a:rPr lang="en-US" dirty="0" err="1" smtClean="0"/>
              <a:t>sid,name</a:t>
            </a:r>
            <a:r>
              <a:rPr lang="en-US" dirty="0" smtClean="0"/>
              <a:t>) VALUES (1001,'babi');</a:t>
            </a:r>
          </a:p>
          <a:p>
            <a:pPr>
              <a:buNone/>
            </a:pPr>
            <a:r>
              <a:rPr lang="en-US" dirty="0" smtClean="0"/>
              <a:t>INSERT INTO STUDENTS (</a:t>
            </a:r>
            <a:r>
              <a:rPr lang="en-US" dirty="0" err="1" smtClean="0"/>
              <a:t>sid,name</a:t>
            </a:r>
            <a:r>
              <a:rPr lang="en-US" dirty="0" smtClean="0"/>
              <a:t>) VALUES (1002,'rina');</a:t>
            </a:r>
          </a:p>
          <a:p>
            <a:pPr>
              <a:buNone/>
            </a:pPr>
            <a:r>
              <a:rPr lang="en-US" dirty="0" smtClean="0"/>
              <a:t>INSERT INTO STUDENTS (</a:t>
            </a:r>
            <a:r>
              <a:rPr lang="en-US" dirty="0" err="1" smtClean="0"/>
              <a:t>sid,name</a:t>
            </a:r>
            <a:r>
              <a:rPr lang="en-US" dirty="0" smtClean="0"/>
              <a:t>) VALUES (1002,'rita');</a:t>
            </a:r>
          </a:p>
          <a:p>
            <a:pPr>
              <a:buNone/>
            </a:pPr>
            <a:r>
              <a:rPr lang="en-US" dirty="0" smtClean="0"/>
              <a:t>INSERT INTO STUDENTS (</a:t>
            </a:r>
            <a:r>
              <a:rPr lang="en-US" dirty="0" err="1" smtClean="0"/>
              <a:t>sid,name</a:t>
            </a:r>
            <a:r>
              <a:rPr lang="en-US" dirty="0" smtClean="0"/>
              <a:t>) VALUES (1004,'sita');</a:t>
            </a:r>
          </a:p>
          <a:p>
            <a:pPr>
              <a:buNone/>
            </a:pPr>
            <a:r>
              <a:rPr lang="en-US" dirty="0" smtClean="0"/>
              <a:t>INSERT INTO STUDENTS (</a:t>
            </a:r>
            <a:r>
              <a:rPr lang="en-US" dirty="0" err="1" smtClean="0"/>
              <a:t>sid,name</a:t>
            </a:r>
            <a:r>
              <a:rPr lang="en-US" dirty="0" smtClean="0"/>
              <a:t>) VALUES (1005,'john');</a:t>
            </a:r>
          </a:p>
          <a:p>
            <a:pPr>
              <a:buNone/>
            </a:pPr>
            <a:r>
              <a:rPr lang="en-US" dirty="0" smtClean="0"/>
              <a:t>INSERT INTO STUDENTS (</a:t>
            </a:r>
            <a:r>
              <a:rPr lang="en-US" dirty="0" err="1" smtClean="0"/>
              <a:t>sid,name</a:t>
            </a:r>
            <a:r>
              <a:rPr lang="en-US" dirty="0" smtClean="0"/>
              <a:t>) VALUES (1006,'pkp');</a:t>
            </a:r>
          </a:p>
          <a:p>
            <a:pPr>
              <a:buNone/>
            </a:pPr>
            <a:r>
              <a:rPr lang="en-US" dirty="0" smtClean="0"/>
              <a:t>INSERT INTO STUDENTS (</a:t>
            </a:r>
            <a:r>
              <a:rPr lang="en-US" dirty="0" err="1" smtClean="0"/>
              <a:t>sid,name</a:t>
            </a:r>
            <a:r>
              <a:rPr lang="en-US" dirty="0" smtClean="0"/>
              <a:t>) VALUES (1007,'rkp');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TABLE ENROLLMENT (</a:t>
            </a:r>
          </a:p>
          <a:p>
            <a:pPr>
              <a:buNone/>
            </a:pPr>
            <a:r>
              <a:rPr lang="en-US" dirty="0" smtClean="0"/>
              <a:t>   cid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INSERT INTO ENROLLMENT (</a:t>
            </a:r>
            <a:r>
              <a:rPr lang="en-US" dirty="0" err="1" smtClean="0"/>
              <a:t>cid,sid</a:t>
            </a:r>
            <a:r>
              <a:rPr lang="en-US" dirty="0" smtClean="0"/>
              <a:t>) VALUES (11,1002);</a:t>
            </a:r>
          </a:p>
          <a:p>
            <a:pPr>
              <a:buNone/>
            </a:pPr>
            <a:r>
              <a:rPr lang="en-US" dirty="0" smtClean="0"/>
              <a:t>INSERT INTO ENROLLMENT (</a:t>
            </a:r>
            <a:r>
              <a:rPr lang="en-US" dirty="0" err="1" smtClean="0"/>
              <a:t>cid,sid</a:t>
            </a:r>
            <a:r>
              <a:rPr lang="en-US" dirty="0" smtClean="0"/>
              <a:t>) VALUES (12,1002);</a:t>
            </a:r>
          </a:p>
          <a:p>
            <a:pPr>
              <a:buNone/>
            </a:pPr>
            <a:r>
              <a:rPr lang="en-US" dirty="0" smtClean="0"/>
              <a:t>INSERT INTO ENROLLMENT (</a:t>
            </a:r>
            <a:r>
              <a:rPr lang="en-US" dirty="0" err="1" smtClean="0"/>
              <a:t>cid,sid</a:t>
            </a:r>
            <a:r>
              <a:rPr lang="en-US" dirty="0" smtClean="0"/>
              <a:t>) VALUES (11,1003);</a:t>
            </a:r>
          </a:p>
          <a:p>
            <a:pPr>
              <a:buNone/>
            </a:pPr>
            <a:r>
              <a:rPr lang="en-US" dirty="0" smtClean="0"/>
              <a:t>INSERT INTO ENROLLMENT (</a:t>
            </a:r>
            <a:r>
              <a:rPr lang="en-US" dirty="0" err="1" smtClean="0"/>
              <a:t>cid,sid</a:t>
            </a:r>
            <a:r>
              <a:rPr lang="en-US" dirty="0" smtClean="0"/>
              <a:t>) VALUES (12,1004);</a:t>
            </a:r>
          </a:p>
          <a:p>
            <a:pPr>
              <a:buNone/>
            </a:pPr>
            <a:r>
              <a:rPr lang="en-US" dirty="0" smtClean="0"/>
              <a:t>INSERT INTO ENROLLMENT (</a:t>
            </a:r>
            <a:r>
              <a:rPr lang="en-US" dirty="0" err="1" smtClean="0"/>
              <a:t>cid,sid</a:t>
            </a:r>
            <a:r>
              <a:rPr lang="en-US" dirty="0" smtClean="0"/>
              <a:t>) VALUES (13,1001);</a:t>
            </a:r>
          </a:p>
          <a:p>
            <a:pPr>
              <a:buNone/>
            </a:pPr>
            <a:r>
              <a:rPr lang="en-US" dirty="0" smtClean="0"/>
              <a:t>INSERT INTO ENROLLMENT (</a:t>
            </a:r>
            <a:r>
              <a:rPr lang="en-US" dirty="0" err="1" smtClean="0"/>
              <a:t>cid,sid</a:t>
            </a:r>
            <a:r>
              <a:rPr lang="en-US" dirty="0" smtClean="0"/>
              <a:t>) VALUES (14,1001);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Students.sid, </a:t>
            </a:r>
            <a:r>
              <a:rPr lang="en-US" dirty="0" err="1" smtClean="0"/>
              <a:t>students.name,count</a:t>
            </a:r>
            <a:r>
              <a:rPr lang="en-US" dirty="0" smtClean="0"/>
              <a:t>(*)</a:t>
            </a:r>
          </a:p>
          <a:p>
            <a:pPr>
              <a:buNone/>
            </a:pPr>
            <a:r>
              <a:rPr lang="en-US" dirty="0" smtClean="0"/>
              <a:t>from Students INNER JOIN ENROLLMENT</a:t>
            </a:r>
          </a:p>
          <a:p>
            <a:pPr>
              <a:buNone/>
            </a:pPr>
            <a:r>
              <a:rPr lang="en-US" dirty="0" smtClean="0"/>
              <a:t>ON Students.sid=Enrollment.sid</a:t>
            </a:r>
          </a:p>
          <a:p>
            <a:pPr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Students.sid,students.name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400</Words>
  <Application>Microsoft Office PowerPoint</Application>
  <PresentationFormat>On-screen Show (4:3)</PresentationFormat>
  <Paragraphs>213</Paragraphs>
  <Slides>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Worksheet</vt:lpstr>
      <vt:lpstr>SQL</vt:lpstr>
      <vt:lpstr>Slide 2</vt:lpstr>
      <vt:lpstr>Data Engineer</vt:lpstr>
      <vt:lpstr>EMP Table</vt:lpstr>
      <vt:lpstr>Self join examples</vt:lpstr>
      <vt:lpstr>Crack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Ratikanta Panda</dc:creator>
  <cp:lastModifiedBy>Ratikanta Panda</cp:lastModifiedBy>
  <cp:revision>47</cp:revision>
  <dcterms:created xsi:type="dcterms:W3CDTF">2006-08-16T00:00:00Z</dcterms:created>
  <dcterms:modified xsi:type="dcterms:W3CDTF">2019-11-13T13:03:27Z</dcterms:modified>
</cp:coreProperties>
</file>