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70" r:id="rId5"/>
    <p:sldId id="271" r:id="rId6"/>
    <p:sldId id="257" r:id="rId7"/>
    <p:sldId id="258" r:id="rId8"/>
    <p:sldId id="259" r:id="rId9"/>
    <p:sldId id="260" r:id="rId10"/>
    <p:sldId id="261" r:id="rId11"/>
    <p:sldId id="262" r:id="rId12"/>
    <p:sldId id="263" r:id="rId13"/>
    <p:sldId id="264" r:id="rId14"/>
    <p:sldId id="265" r:id="rId15"/>
    <p:sldId id="269"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80" y="4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linfo.org/network.html" TargetMode="External"/><Relationship Id="rId2" Type="http://schemas.openxmlformats.org/officeDocument/2006/relationships/hyperlink" Target="http://www.linfo.org/host.html" TargetMode="External"/><Relationship Id="rId1" Type="http://schemas.openxmlformats.org/officeDocument/2006/relationships/slideLayout" Target="../slideLayouts/slideLayout2.xml"/><Relationship Id="rId4" Type="http://schemas.openxmlformats.org/officeDocument/2006/relationships/hyperlink" Target="http://www.linfo.org/bit.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14400"/>
            <a:ext cx="6629400" cy="1676400"/>
          </a:xfrm>
        </p:spPr>
        <p:txBody>
          <a:bodyPr/>
          <a:lstStyle/>
          <a:p>
            <a:r>
              <a:rPr lang="en-US" dirty="0" smtClean="0"/>
              <a:t>Messaging Concept</a:t>
            </a:r>
            <a:endParaRPr lang="en-US" dirty="0"/>
          </a:p>
        </p:txBody>
      </p:sp>
      <p:sp>
        <p:nvSpPr>
          <p:cNvPr id="3" name="Subtitle 2"/>
          <p:cNvSpPr>
            <a:spLocks noGrp="1"/>
          </p:cNvSpPr>
          <p:nvPr>
            <p:ph type="subTitle" idx="1"/>
          </p:nvPr>
        </p:nvSpPr>
        <p:spPr>
          <a:xfrm>
            <a:off x="838200" y="3886200"/>
            <a:ext cx="7467600" cy="1752600"/>
          </a:xfrm>
        </p:spPr>
        <p:txBody>
          <a:bodyPr/>
          <a:lstStyle/>
          <a:p>
            <a:r>
              <a:rPr lang="en-US" dirty="0" smtClean="0"/>
              <a:t>Ratikanta Panda</a:t>
            </a:r>
          </a:p>
          <a:p>
            <a:r>
              <a:rPr lang="en-US" dirty="0" smtClean="0"/>
              <a:t>Senior Consultants (Technical Architect)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06.png"/>
          <p:cNvPicPr>
            <a:picLocks noGrp="1" noChangeAspect="1"/>
          </p:cNvPicPr>
          <p:nvPr>
            <p:ph idx="1"/>
          </p:nvPr>
        </p:nvPicPr>
        <p:blipFill>
          <a:blip r:embed="rId2" cstate="print"/>
          <a:stretch>
            <a:fillRect/>
          </a:stretch>
        </p:blipFill>
        <p:spPr>
          <a:xfrm>
            <a:off x="2342657" y="1600200"/>
            <a:ext cx="4458685" cy="452596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07.png"/>
          <p:cNvPicPr>
            <a:picLocks noGrp="1" noChangeAspect="1"/>
          </p:cNvPicPr>
          <p:nvPr>
            <p:ph idx="1"/>
          </p:nvPr>
        </p:nvPicPr>
        <p:blipFill>
          <a:blip r:embed="rId2" cstate="print"/>
          <a:stretch>
            <a:fillRect/>
          </a:stretch>
        </p:blipFill>
        <p:spPr>
          <a:xfrm>
            <a:off x="2514857" y="3077467"/>
            <a:ext cx="4114286" cy="157142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08.png"/>
          <p:cNvPicPr>
            <a:picLocks noGrp="1" noChangeAspect="1"/>
          </p:cNvPicPr>
          <p:nvPr>
            <p:ph idx="1"/>
          </p:nvPr>
        </p:nvPicPr>
        <p:blipFill>
          <a:blip r:embed="rId2" cstate="print"/>
          <a:stretch>
            <a:fillRect/>
          </a:stretch>
        </p:blipFill>
        <p:spPr>
          <a:xfrm>
            <a:off x="2762476" y="3148895"/>
            <a:ext cx="3619048" cy="142857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09.gif"/>
          <p:cNvPicPr>
            <a:picLocks noGrp="1" noChangeAspect="1"/>
          </p:cNvPicPr>
          <p:nvPr>
            <p:ph idx="1"/>
          </p:nvPr>
        </p:nvPicPr>
        <p:blipFill>
          <a:blip r:embed="rId2" cstate="print"/>
          <a:stretch>
            <a:fillRect/>
          </a:stretch>
        </p:blipFill>
        <p:spPr>
          <a:xfrm>
            <a:off x="3062287" y="2024856"/>
            <a:ext cx="3019425" cy="367665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JMS</a:t>
            </a:r>
            <a:endParaRPr lang="en-US" dirty="0"/>
          </a:p>
        </p:txBody>
      </p:sp>
      <p:sp>
        <p:nvSpPr>
          <p:cNvPr id="3" name="Content Placeholder 2"/>
          <p:cNvSpPr>
            <a:spLocks noGrp="1"/>
          </p:cNvSpPr>
          <p:nvPr>
            <p:ph idx="1"/>
          </p:nvPr>
        </p:nvSpPr>
        <p:spPr/>
        <p:txBody>
          <a:bodyPr/>
          <a:lstStyle/>
          <a:p>
            <a:r>
              <a:rPr lang="en-US" dirty="0" smtClean="0"/>
              <a:t>Java Message service API</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Exchange</a:t>
            </a:r>
            <a:endParaRPr lang="en-US" dirty="0"/>
          </a:p>
        </p:txBody>
      </p:sp>
      <p:sp>
        <p:nvSpPr>
          <p:cNvPr id="3" name="Content Placeholder 2"/>
          <p:cNvSpPr>
            <a:spLocks noGrp="1"/>
          </p:cNvSpPr>
          <p:nvPr>
            <p:ph idx="1"/>
          </p:nvPr>
        </p:nvSpPr>
        <p:spPr/>
        <p:txBody>
          <a:bodyPr>
            <a:normAutofit fontScale="47500" lnSpcReduction="20000"/>
          </a:bodyPr>
          <a:lstStyle/>
          <a:p>
            <a:r>
              <a:rPr lang="en-US" i="1" dirty="0" smtClean="0"/>
              <a:t>Asynchronous communication</a:t>
            </a:r>
            <a:r>
              <a:rPr lang="en-US" dirty="0" smtClean="0"/>
              <a:t> is the exchange of messages, such as among the </a:t>
            </a:r>
            <a:r>
              <a:rPr lang="en-US" dirty="0" smtClean="0">
                <a:hlinkClick r:id="rId2"/>
              </a:rPr>
              <a:t>hosts</a:t>
            </a:r>
            <a:r>
              <a:rPr lang="en-US" dirty="0" smtClean="0"/>
              <a:t> on a </a:t>
            </a:r>
            <a:r>
              <a:rPr lang="en-US" dirty="0" smtClean="0">
                <a:hlinkClick r:id="rId3"/>
              </a:rPr>
              <a:t>network</a:t>
            </a:r>
            <a:r>
              <a:rPr lang="en-US" dirty="0" smtClean="0"/>
              <a:t> or devices in a computer, by reading and responding as schedules permit rather than according to some clock that is synchronized for both the sender and receiver or in </a:t>
            </a:r>
            <a:r>
              <a:rPr lang="en-US" i="1" dirty="0" smtClean="0"/>
              <a:t>real time</a:t>
            </a:r>
            <a:r>
              <a:rPr lang="en-US" dirty="0" smtClean="0"/>
              <a:t>. It is usually used to describe communications in which data can be transmitted intermittently rather than in a steady stream.</a:t>
            </a:r>
          </a:p>
          <a:p>
            <a:r>
              <a:rPr lang="en-US" dirty="0" smtClean="0"/>
              <a:t>Real time refers to sensing and responding to external events nearly simultaneously with their occurrence. Although real time operations are typically thought of as being fast, this does not necessarily have to be the case: slow systems can allow slow real time operations, and fast operations are not necessarily real time.</a:t>
            </a:r>
          </a:p>
          <a:p>
            <a:r>
              <a:rPr lang="en-US" dirty="0" smtClean="0"/>
              <a:t>Most communications between devices within computers (e.g., between the CPU and disk drives) and between computers and external devices (e.g., modems and printers) are asynchronous. Asynchronous communications also include computer-based exchanges of messages for which the participants need not be available or online at the same time, but, rather, read and respond as their schedules (and desires) permit. Examples include e-mail, discussion boards and text messaging over cell phones.</a:t>
            </a:r>
          </a:p>
          <a:p>
            <a:r>
              <a:rPr lang="en-US" dirty="0" smtClean="0"/>
              <a:t>Direct communication, where all parties involved in the communication are present at the same time is a form of </a:t>
            </a:r>
            <a:r>
              <a:rPr lang="en-US" i="1" dirty="0" smtClean="0"/>
              <a:t>synchronous communication</a:t>
            </a:r>
            <a:r>
              <a:rPr lang="en-US" dirty="0" smtClean="0"/>
              <a:t> or real time communication. Examples include telephone conversations and instant messaging.</a:t>
            </a:r>
          </a:p>
          <a:p>
            <a:r>
              <a:rPr lang="en-US" dirty="0" smtClean="0"/>
              <a:t>In asynchronous communications it is necessary for the receiver to be able to distinguish between valid data and </a:t>
            </a:r>
            <a:r>
              <a:rPr lang="en-US" i="1" dirty="0" smtClean="0"/>
              <a:t>noise</a:t>
            </a:r>
            <a:r>
              <a:rPr lang="en-US" dirty="0" smtClean="0"/>
              <a:t> (i.e., random signals). In computer communications, this is usually accomplished through the use of special </a:t>
            </a:r>
            <a:r>
              <a:rPr lang="en-US" dirty="0" smtClean="0">
                <a:hlinkClick r:id="rId4"/>
              </a:rPr>
              <a:t>bits</a:t>
            </a:r>
            <a:r>
              <a:rPr lang="en-US" dirty="0" smtClean="0"/>
              <a:t> at the beginning and end of each message.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transmission over Network</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There are three types of Ethernet addresses:</a:t>
            </a:r>
          </a:p>
          <a:p>
            <a:r>
              <a:rPr lang="en-US" dirty="0" err="1" smtClean="0"/>
              <a:t>Unicast</a:t>
            </a:r>
            <a:r>
              <a:rPr lang="en-US" dirty="0" smtClean="0"/>
              <a:t> addresses – represent a single LAN interface. A </a:t>
            </a:r>
            <a:r>
              <a:rPr lang="en-US" dirty="0" err="1" smtClean="0"/>
              <a:t>unicast</a:t>
            </a:r>
            <a:r>
              <a:rPr lang="en-US" dirty="0" smtClean="0"/>
              <a:t> frame will be sent to a specific device, not to a group of devices on the LAN.</a:t>
            </a:r>
          </a:p>
          <a:p>
            <a:r>
              <a:rPr lang="en-US" dirty="0" smtClean="0"/>
              <a:t>Multicast addresses – represent a group of devices in a LAN. A frame sent to a multicast address will be forwarded to a group of devices on the LAN.</a:t>
            </a:r>
          </a:p>
          <a:p>
            <a:r>
              <a:rPr lang="en-US" dirty="0" smtClean="0"/>
              <a:t>Broadcast addresses – represent all device on the LAN. Frames sent to a broadcast address will be delivered to all devices on the LAN.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Messaging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messaging system allows decoupling. A sender and receiver use the system at different times. They do not have to be up and running at the same time. A sender sends the message to a destination, and the receiver takes the messages whenever it is ready. A sender does not need to wait for a response. It can process another task without being blocked. I refer to this feature as </a:t>
            </a:r>
            <a:r>
              <a:rPr lang="en-US" i="1" dirty="0" smtClean="0"/>
              <a:t>asynchronous</a:t>
            </a:r>
            <a:r>
              <a:rPr lang="en-US" dirty="0" smtClean="0"/>
              <a:t> messaging in the remainder of the book, which generally means that clients are able to use the system at different times, and they do not have to know whether other clients in the system are up and running.</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dirty="0" smtClean="0"/>
              <a:t>Communication- Exchange of messages between software components.</a:t>
            </a:r>
          </a:p>
          <a:p>
            <a:r>
              <a:rPr lang="en-US" dirty="0" smtClean="0"/>
              <a:t>Tightly coupled communication -TCP network sockets, CORBA or RMI</a:t>
            </a:r>
          </a:p>
          <a:p>
            <a:r>
              <a:rPr lang="en-US" dirty="0" smtClean="0"/>
              <a:t>Loosely coupled distributed communication – Messaging (Message Oriented Technology)</a:t>
            </a:r>
          </a:p>
          <a:p>
            <a:r>
              <a:rPr lang="en-US" dirty="0" smtClean="0"/>
              <a:t>Message Oriented Technology allows software components to communicate 'indirectly' with each other. </a:t>
            </a:r>
          </a:p>
          <a:p>
            <a:pPr>
              <a:buNone/>
            </a:pPr>
            <a:r>
              <a:rPr lang="en-US" sz="2000" dirty="0" smtClean="0"/>
              <a:t>Note:- A messaging system is loosely coupled. This is the most important feature of a messaging system. An application or program, called a </a:t>
            </a:r>
            <a:r>
              <a:rPr lang="en-US" sz="2000" i="1" dirty="0" smtClean="0"/>
              <a:t>sender</a:t>
            </a:r>
            <a:r>
              <a:rPr lang="en-US" sz="2000" dirty="0" smtClean="0"/>
              <a:t> or </a:t>
            </a:r>
            <a:r>
              <a:rPr lang="en-US" sz="2000" i="1" dirty="0" smtClean="0"/>
              <a:t>publisher</a:t>
            </a:r>
            <a:r>
              <a:rPr lang="en-US" sz="2000" dirty="0" smtClean="0"/>
              <a:t>, sends a message to a destination, not directly to another client. Another application or program, called a </a:t>
            </a:r>
            <a:r>
              <a:rPr lang="en-US" sz="2000" i="1" dirty="0" smtClean="0"/>
              <a:t>receiver</a:t>
            </a:r>
            <a:r>
              <a:rPr lang="en-US" sz="2000" dirty="0" smtClean="0"/>
              <a:t> or </a:t>
            </a:r>
            <a:r>
              <a:rPr lang="en-US" sz="2000" i="1" dirty="0" smtClean="0"/>
              <a:t>subscriber</a:t>
            </a:r>
            <a:r>
              <a:rPr lang="en-US" sz="2000" dirty="0" smtClean="0"/>
              <a:t>, receives the message from a destination. Senders and receivers do not have to be aware of each other.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Oriented Technology</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Benefits  of  Messaging System or Services</a:t>
            </a:r>
          </a:p>
          <a:p>
            <a:r>
              <a:rPr lang="en-US" dirty="0" smtClean="0"/>
              <a:t>Distributed application to be loosely coupled, reliable, and asynchronous(decoupled).</a:t>
            </a:r>
          </a:p>
          <a:p>
            <a:r>
              <a:rPr lang="en-US" dirty="0" smtClean="0"/>
              <a:t>A messaging system isolates clients from each other. </a:t>
            </a:r>
          </a:p>
          <a:p>
            <a:pPr>
              <a:buNone/>
            </a:pPr>
            <a:r>
              <a:rPr lang="en-US" sz="2000" dirty="0" smtClean="0"/>
              <a:t>Neither sender nor receiver needs to know about each other. They only need to know the message format and destination.</a:t>
            </a:r>
          </a:p>
          <a:p>
            <a:r>
              <a:rPr lang="en-US" dirty="0" smtClean="0"/>
              <a:t>Portability-Ability to integrate heterogeneous platforms.  </a:t>
            </a:r>
          </a:p>
          <a:p>
            <a:r>
              <a:rPr lang="en-US" dirty="0" smtClean="0"/>
              <a:t>Reduce system bottlenecks.</a:t>
            </a:r>
          </a:p>
          <a:p>
            <a:r>
              <a:rPr lang="en-US" dirty="0" smtClean="0"/>
              <a:t>Increase scalability.</a:t>
            </a:r>
          </a:p>
          <a:p>
            <a:r>
              <a:rPr lang="en-US" dirty="0" smtClean="0"/>
              <a:t>Additional features like Persistence Messaging, Guaranteed Delivery  and Securities.</a:t>
            </a:r>
          </a:p>
          <a:p>
            <a:pPr>
              <a:buNone/>
            </a:pPr>
            <a:r>
              <a:rPr lang="en-US" sz="1600" dirty="0" smtClean="0"/>
              <a:t>Note:- </a:t>
            </a:r>
            <a:r>
              <a:rPr lang="en-US" sz="1600" i="1" dirty="0" smtClean="0"/>
              <a:t>Asynchronous</a:t>
            </a:r>
            <a:r>
              <a:rPr lang="en-US" sz="1600" dirty="0" smtClean="0"/>
              <a:t> messaging - A sender and receiver use the system at different times. They do not have to be up and running at the same time. A sender sends the message to a destination, and the receiver takes the messages whenever it is ready. A sender does not need to wait for a response</a:t>
            </a:r>
          </a:p>
          <a:p>
            <a:pPr>
              <a:buNone/>
            </a:pPr>
            <a:r>
              <a:rPr lang="en-US" sz="1400" dirty="0" smtClean="0"/>
              <a:t>Reliable-which means that Messaging System ensures that a message is delivered once and only once</a:t>
            </a:r>
            <a:endParaRPr lang="en-US" sz="1600"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Popular Message Exchange Patterns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Message exchange pattern (MEP) describes the pattern of messages required by a communications protocol to establish or use a communication channel.</a:t>
            </a:r>
          </a:p>
          <a:p>
            <a:r>
              <a:rPr lang="en-US" dirty="0" smtClean="0"/>
              <a:t>Request/Reply - HTTP</a:t>
            </a:r>
          </a:p>
          <a:p>
            <a:r>
              <a:rPr lang="en-US" dirty="0" smtClean="0"/>
              <a:t>One Way – UDP</a:t>
            </a:r>
          </a:p>
          <a:p>
            <a:r>
              <a:rPr lang="en-US" dirty="0" smtClean="0"/>
              <a:t>Point-to-Point(P2P) -JMS</a:t>
            </a:r>
          </a:p>
          <a:p>
            <a:r>
              <a:rPr lang="en-US" smtClean="0"/>
              <a:t>Publish/Subscribe(Pub/Sub) -JMS</a:t>
            </a:r>
            <a:endParaRPr lang="en-US" dirty="0" smtClean="0"/>
          </a:p>
          <a:p>
            <a:r>
              <a:rPr lang="en-US" dirty="0" smtClean="0"/>
              <a:t>Push/Poll</a:t>
            </a:r>
          </a:p>
          <a:p>
            <a:pPr>
              <a:buNone/>
            </a:pPr>
            <a:r>
              <a:rPr lang="en-US" dirty="0" smtClean="0"/>
              <a:t>Note- By default, TCP endpoints use the request-response exchange pattern, but they can be explicitly configured as one-way.</a:t>
            </a:r>
          </a:p>
          <a:p>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Endpoints</a:t>
            </a:r>
            <a:endParaRPr lang="en-US" dirty="0"/>
          </a:p>
        </p:txBody>
      </p:sp>
      <p:sp>
        <p:nvSpPr>
          <p:cNvPr id="3" name="Content Placeholder 2"/>
          <p:cNvSpPr>
            <a:spLocks noGrp="1"/>
          </p:cNvSpPr>
          <p:nvPr>
            <p:ph idx="1"/>
          </p:nvPr>
        </p:nvSpPr>
        <p:spPr/>
        <p:txBody>
          <a:bodyPr>
            <a:normAutofit/>
          </a:bodyPr>
          <a:lstStyle/>
          <a:p>
            <a:pPr>
              <a:buNone/>
            </a:pPr>
            <a:r>
              <a:rPr lang="en-US" dirty="0" smtClean="0"/>
              <a:t>TCP Endpoints = Host Name + Port</a:t>
            </a:r>
          </a:p>
          <a:p>
            <a:r>
              <a:rPr lang="en-US" dirty="0" smtClean="0"/>
              <a:t>Inbound Endpoint- Messages will be received on inbound endpoints.</a:t>
            </a:r>
          </a:p>
          <a:p>
            <a:r>
              <a:rPr lang="en-US" dirty="0" smtClean="0"/>
              <a:t>Outbound Endpoint- Messages will be sent to outbound endpoints.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Brokers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Solace Appliance</a:t>
            </a:r>
          </a:p>
          <a:p>
            <a:r>
              <a:rPr lang="en-US" dirty="0" smtClean="0"/>
              <a:t>IBM MQ</a:t>
            </a:r>
          </a:p>
          <a:p>
            <a:r>
              <a:rPr lang="en-US" dirty="0" smtClean="0"/>
              <a:t>TIBCO EMS</a:t>
            </a:r>
          </a:p>
          <a:p>
            <a:r>
              <a:rPr lang="en-US" dirty="0" smtClean="0"/>
              <a:t>Rabbit MQ</a:t>
            </a:r>
          </a:p>
          <a:p>
            <a:r>
              <a:rPr lang="en-US" dirty="0" smtClean="0"/>
              <a:t>JMS </a:t>
            </a:r>
          </a:p>
          <a:p>
            <a:r>
              <a:rPr lang="en-US" dirty="0" smtClean="0"/>
              <a:t>JNDI</a:t>
            </a:r>
          </a:p>
          <a:p>
            <a:r>
              <a:rPr lang="en-US" dirty="0" smtClean="0"/>
              <a:t>AMQP</a:t>
            </a:r>
          </a:p>
          <a:p>
            <a:r>
              <a:rPr lang="en-US" dirty="0" smtClean="0"/>
              <a:t>ESB</a:t>
            </a:r>
          </a:p>
          <a:p>
            <a:r>
              <a:rPr lang="en-US" dirty="0" smtClean="0"/>
              <a:t>EMS</a:t>
            </a:r>
          </a:p>
          <a:p>
            <a:r>
              <a:rPr lang="en-US" dirty="0" smtClean="0"/>
              <a:t>EIS(Enterprise Information System)</a:t>
            </a:r>
          </a:p>
          <a:p>
            <a:r>
              <a:rPr lang="en-US" dirty="0" smtClean="0"/>
              <a:t>EI(Enterprise Integration)</a:t>
            </a:r>
          </a:p>
          <a:p>
            <a:r>
              <a:rPr lang="en-US" dirty="0" smtClean="0"/>
              <a:t>EAI(Enterprise Application </a:t>
            </a:r>
            <a:r>
              <a:rPr lang="en-US" dirty="0" err="1" smtClean="0"/>
              <a:t>Iintegration</a:t>
            </a:r>
            <a:r>
              <a:rPr lang="en-US" smtClean="0"/>
              <a:t>)</a:t>
            </a:r>
            <a:endParaRPr lang="en-US" dirty="0" smtClean="0"/>
          </a:p>
          <a:p>
            <a:pPr>
              <a:buNone/>
            </a:pP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01.jpg"/>
          <p:cNvPicPr>
            <a:picLocks noGrp="1" noChangeAspect="1"/>
          </p:cNvPicPr>
          <p:nvPr>
            <p:ph idx="1"/>
          </p:nvPr>
        </p:nvPicPr>
        <p:blipFill>
          <a:blip r:embed="rId2" cstate="print"/>
          <a:stretch>
            <a:fillRect/>
          </a:stretch>
        </p:blipFill>
        <p:spPr>
          <a:xfrm>
            <a:off x="1911250" y="1600200"/>
            <a:ext cx="5321500"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02.png"/>
          <p:cNvPicPr>
            <a:picLocks noGrp="1" noChangeAspect="1"/>
          </p:cNvPicPr>
          <p:nvPr>
            <p:ph idx="1"/>
          </p:nvPr>
        </p:nvPicPr>
        <p:blipFill>
          <a:blip r:embed="rId2" cstate="print"/>
          <a:stretch>
            <a:fillRect/>
          </a:stretch>
        </p:blipFill>
        <p:spPr>
          <a:xfrm>
            <a:off x="3362325" y="2915444"/>
            <a:ext cx="2419350" cy="189547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03.png"/>
          <p:cNvPicPr>
            <a:picLocks noGrp="1" noChangeAspect="1"/>
          </p:cNvPicPr>
          <p:nvPr>
            <p:ph idx="1"/>
          </p:nvPr>
        </p:nvPicPr>
        <p:blipFill>
          <a:blip r:embed="rId2" cstate="print"/>
          <a:stretch>
            <a:fillRect/>
          </a:stretch>
        </p:blipFill>
        <p:spPr>
          <a:xfrm>
            <a:off x="1755932" y="1600200"/>
            <a:ext cx="5632136"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1549</TotalTime>
  <Words>409</Words>
  <Application>Microsoft Office PowerPoint</Application>
  <PresentationFormat>On-screen Show (4:3)</PresentationFormat>
  <Paragraphs>62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Messaging Concept</vt:lpstr>
      <vt:lpstr>Messaging</vt:lpstr>
      <vt:lpstr>Message Oriented Technology</vt:lpstr>
      <vt:lpstr>Popular Message Exchange Patterns</vt:lpstr>
      <vt:lpstr>TCP Endpoints</vt:lpstr>
      <vt:lpstr>Message Brokers</vt:lpstr>
      <vt:lpstr>Slide 7</vt:lpstr>
      <vt:lpstr>Slide 8</vt:lpstr>
      <vt:lpstr>Slide 9</vt:lpstr>
      <vt:lpstr>Slide 10</vt:lpstr>
      <vt:lpstr>Slide 11</vt:lpstr>
      <vt:lpstr>Slide 12</vt:lpstr>
      <vt:lpstr>Slide 13</vt:lpstr>
      <vt:lpstr>JMS</vt:lpstr>
      <vt:lpstr>Message Exchange</vt:lpstr>
      <vt:lpstr>Data transmission over Network</vt:lpstr>
      <vt:lpstr>Asynchronous Messaging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Concept</dc:title>
  <dc:creator>Ratikanta Panda</dc:creator>
  <cp:lastModifiedBy>Ratikanta Panda</cp:lastModifiedBy>
  <cp:revision>82</cp:revision>
  <dcterms:created xsi:type="dcterms:W3CDTF">2006-08-16T00:00:00Z</dcterms:created>
  <dcterms:modified xsi:type="dcterms:W3CDTF">2018-01-29T04:38:41Z</dcterms:modified>
</cp:coreProperties>
</file>