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68"/>
  </p:notesMasterIdLst>
  <p:sldIdLst>
    <p:sldId id="256" r:id="rId4"/>
    <p:sldId id="257" r:id="rId5"/>
    <p:sldId id="258" r:id="rId6"/>
    <p:sldId id="388" r:id="rId7"/>
    <p:sldId id="389" r:id="rId8"/>
    <p:sldId id="390" r:id="rId9"/>
    <p:sldId id="391" r:id="rId10"/>
    <p:sldId id="319" r:id="rId11"/>
    <p:sldId id="320" r:id="rId12"/>
    <p:sldId id="321" r:id="rId13"/>
    <p:sldId id="392" r:id="rId14"/>
    <p:sldId id="393" r:id="rId15"/>
    <p:sldId id="394" r:id="rId16"/>
    <p:sldId id="395" r:id="rId17"/>
    <p:sldId id="396" r:id="rId18"/>
    <p:sldId id="397" r:id="rId19"/>
    <p:sldId id="411" r:id="rId20"/>
    <p:sldId id="410" r:id="rId21"/>
    <p:sldId id="412" r:id="rId22"/>
    <p:sldId id="413" r:id="rId23"/>
    <p:sldId id="398" r:id="rId24"/>
    <p:sldId id="404" r:id="rId25"/>
    <p:sldId id="399" r:id="rId26"/>
    <p:sldId id="400" r:id="rId27"/>
    <p:sldId id="405" r:id="rId28"/>
    <p:sldId id="406" r:id="rId29"/>
    <p:sldId id="407" r:id="rId30"/>
    <p:sldId id="408" r:id="rId31"/>
    <p:sldId id="322" r:id="rId32"/>
    <p:sldId id="409" r:id="rId33"/>
    <p:sldId id="340" r:id="rId34"/>
    <p:sldId id="339" r:id="rId35"/>
    <p:sldId id="347" r:id="rId36"/>
    <p:sldId id="414" r:id="rId37"/>
    <p:sldId id="326" r:id="rId38"/>
    <p:sldId id="327" r:id="rId39"/>
    <p:sldId id="328" r:id="rId40"/>
    <p:sldId id="329" r:id="rId41"/>
    <p:sldId id="332" r:id="rId42"/>
    <p:sldId id="337" r:id="rId43"/>
    <p:sldId id="351" r:id="rId44"/>
    <p:sldId id="352" r:id="rId45"/>
    <p:sldId id="353" r:id="rId46"/>
    <p:sldId id="354" r:id="rId47"/>
    <p:sldId id="415" r:id="rId48"/>
    <p:sldId id="356" r:id="rId49"/>
    <p:sldId id="357" r:id="rId50"/>
    <p:sldId id="359" r:id="rId51"/>
    <p:sldId id="360" r:id="rId52"/>
    <p:sldId id="368" r:id="rId53"/>
    <p:sldId id="369" r:id="rId54"/>
    <p:sldId id="370" r:id="rId55"/>
    <p:sldId id="371" r:id="rId56"/>
    <p:sldId id="372" r:id="rId57"/>
    <p:sldId id="373" r:id="rId58"/>
    <p:sldId id="378" r:id="rId59"/>
    <p:sldId id="379" r:id="rId60"/>
    <p:sldId id="380" r:id="rId61"/>
    <p:sldId id="382" r:id="rId62"/>
    <p:sldId id="383" r:id="rId63"/>
    <p:sldId id="384" r:id="rId64"/>
    <p:sldId id="385" r:id="rId65"/>
    <p:sldId id="386" r:id="rId66"/>
    <p:sldId id="387" r:id="rId67"/>
  </p:sldIdLst>
  <p:sldSz cx="9144000" cy="6858000" type="screen4x3"/>
  <p:notesSz cx="6858000" cy="9180513"/>
  <p:defaultTextStyle>
    <a:defPPr>
      <a:defRPr lang="en-GB"/>
    </a:defPPr>
    <a:lvl1pPr algn="l" defTabSz="457200" rtl="0" fontAlgn="base">
      <a:lnSpc>
        <a:spcPct val="124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1pPr>
    <a:lvl2pPr marL="457200" algn="l" defTabSz="457200" rtl="0" fontAlgn="base">
      <a:lnSpc>
        <a:spcPct val="124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2pPr>
    <a:lvl3pPr marL="914400" algn="l" defTabSz="457200" rtl="0" fontAlgn="base">
      <a:lnSpc>
        <a:spcPct val="124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3pPr>
    <a:lvl4pPr marL="1371600" algn="l" defTabSz="457200" rtl="0" fontAlgn="base">
      <a:lnSpc>
        <a:spcPct val="124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4pPr>
    <a:lvl5pPr marL="1828800" algn="l" defTabSz="457200" rtl="0" fontAlgn="base">
      <a:lnSpc>
        <a:spcPct val="124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osh.Putaswamy"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298" autoAdjust="0"/>
  </p:normalViewPr>
  <p:slideViewPr>
    <p:cSldViewPr>
      <p:cViewPr>
        <p:scale>
          <a:sx n="66" d="100"/>
          <a:sy n="66" d="100"/>
        </p:scale>
        <p:origin x="-624" y="-19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80513"/>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8" name="Text Box 2"/>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en-US"/>
          </a:p>
        </p:txBody>
      </p:sp>
      <p:sp>
        <p:nvSpPr>
          <p:cNvPr id="4099" name="Text Box 3"/>
          <p:cNvSpPr txBox="1">
            <a:spLocks noChangeArrowheads="1"/>
          </p:cNvSpPr>
          <p:nvPr/>
        </p:nvSpPr>
        <p:spPr bwMode="auto">
          <a:xfrm>
            <a:off x="3884613" y="0"/>
            <a:ext cx="2971800" cy="460375"/>
          </a:xfrm>
          <a:prstGeom prst="rect">
            <a:avLst/>
          </a:prstGeom>
          <a:noFill/>
          <a:ln w="9525">
            <a:noFill/>
            <a:round/>
            <a:headEnd/>
            <a:tailEnd/>
          </a:ln>
          <a:effectLst/>
        </p:spPr>
        <p:txBody>
          <a:bodyPr wrap="none" anchor="ctr"/>
          <a:lstStyle/>
          <a:p>
            <a:pPr>
              <a:defRPr/>
            </a:pPr>
            <a:endParaRPr lang="en-US"/>
          </a:p>
        </p:txBody>
      </p:sp>
      <p:sp>
        <p:nvSpPr>
          <p:cNvPr id="18437" name="Rectangle 4"/>
          <p:cNvSpPr>
            <a:spLocks noGrp="1" noRot="1" noChangeAspect="1" noChangeArrowheads="1"/>
          </p:cNvSpPr>
          <p:nvPr>
            <p:ph type="sldImg"/>
          </p:nvPr>
        </p:nvSpPr>
        <p:spPr bwMode="auto">
          <a:xfrm>
            <a:off x="1135063" y="688975"/>
            <a:ext cx="4586287" cy="3440113"/>
          </a:xfrm>
          <a:prstGeom prst="rect">
            <a:avLst/>
          </a:prstGeom>
          <a:noFill/>
          <a:ln w="9360">
            <a:solidFill>
              <a:srgbClr val="000000"/>
            </a:solidFill>
            <a:miter lim="800000"/>
            <a:headEnd/>
            <a:tailEnd/>
          </a:ln>
        </p:spPr>
      </p:sp>
      <p:sp>
        <p:nvSpPr>
          <p:cNvPr id="4101" name="Rectangle 5"/>
          <p:cNvSpPr>
            <a:spLocks noGrp="1" noChangeArrowheads="1"/>
          </p:cNvSpPr>
          <p:nvPr>
            <p:ph type="body"/>
          </p:nvPr>
        </p:nvSpPr>
        <p:spPr bwMode="auto">
          <a:xfrm>
            <a:off x="685800" y="4360863"/>
            <a:ext cx="5484813" cy="41290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4102" name="Rectangle 6"/>
          <p:cNvSpPr>
            <a:spLocks noGrp="1" noChangeArrowheads="1"/>
          </p:cNvSpPr>
          <p:nvPr>
            <p:ph type="ftr"/>
          </p:nvPr>
        </p:nvSpPr>
        <p:spPr bwMode="auto">
          <a:xfrm>
            <a:off x="0" y="8720138"/>
            <a:ext cx="2970213" cy="4572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SzPct val="45000"/>
              <a:buFont typeface="Wingdings" charset="2"/>
              <a:buNone/>
              <a:tabLst>
                <a:tab pos="723900" algn="l"/>
                <a:tab pos="1447800" algn="l"/>
                <a:tab pos="2171700" algn="l"/>
                <a:tab pos="2895600" algn="l"/>
              </a:tabLst>
              <a:defRPr sz="1200">
                <a:solidFill>
                  <a:srgbClr val="000000"/>
                </a:solidFill>
                <a:latin typeface="Nimbus Roman No9 L" pitchFamily="16" charset="0"/>
                <a:ea typeface="DejaVu LGC Sans" charset="0"/>
                <a:cs typeface="DejaVu LGC Sans" charset="0"/>
              </a:defRPr>
            </a:lvl1pPr>
          </a:lstStyle>
          <a:p>
            <a:pPr>
              <a:defRPr/>
            </a:pPr>
            <a:r>
              <a:rPr lang="en-GB"/>
              <a:t>Version 1.0</a:t>
            </a:r>
          </a:p>
        </p:txBody>
      </p:sp>
      <p:sp>
        <p:nvSpPr>
          <p:cNvPr id="4103" name="Rectangle 7"/>
          <p:cNvSpPr>
            <a:spLocks noGrp="1" noChangeArrowheads="1"/>
          </p:cNvSpPr>
          <p:nvPr>
            <p:ph type="sldNum"/>
          </p:nvPr>
        </p:nvSpPr>
        <p:spPr bwMode="auto">
          <a:xfrm>
            <a:off x="3884613" y="8720138"/>
            <a:ext cx="2970212" cy="4572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SzPct val="45000"/>
              <a:buFont typeface="Wingdings" charset="2"/>
              <a:buNone/>
              <a:tabLst>
                <a:tab pos="723900" algn="l"/>
                <a:tab pos="1447800" algn="l"/>
                <a:tab pos="2171700" algn="l"/>
                <a:tab pos="2895600" algn="l"/>
              </a:tabLst>
              <a:defRPr sz="1200">
                <a:solidFill>
                  <a:srgbClr val="000000"/>
                </a:solidFill>
                <a:latin typeface="Nimbus Roman No9 L" pitchFamily="16" charset="0"/>
                <a:ea typeface="DejaVu LGC Sans" charset="0"/>
                <a:cs typeface="DejaVu LGC Sans" charset="0"/>
              </a:defRPr>
            </a:lvl1pPr>
          </a:lstStyle>
          <a:p>
            <a:pPr>
              <a:defRPr/>
            </a:pPr>
            <a:fld id="{DAF60445-B46D-40CE-BEBD-5065D6C993C1}" type="slidenum">
              <a:rPr lang="en-GB"/>
              <a:pPr>
                <a:defRPr/>
              </a:pPr>
              <a:t>‹#›</a:t>
            </a:fld>
            <a:endParaRPr lang="en-GB"/>
          </a:p>
        </p:txBody>
      </p:sp>
    </p:spTree>
    <p:extLst>
      <p:ext uri="{BB962C8B-B14F-4D97-AF65-F5344CB8AC3E}">
        <p14:creationId xmlns:p14="http://schemas.microsoft.com/office/powerpoint/2010/main" val="55042171"/>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ftr" sz="quarter"/>
          </p:nvPr>
        </p:nvSpPr>
        <p:spPr>
          <a:noFill/>
        </p:spPr>
        <p:txBody>
          <a:bodyPr/>
          <a:lstStyle/>
          <a:p>
            <a:r>
              <a:rPr lang="en-GB" smtClean="0"/>
              <a:t>Version 1.0</a:t>
            </a:r>
          </a:p>
        </p:txBody>
      </p:sp>
      <p:sp>
        <p:nvSpPr>
          <p:cNvPr id="19459" name="Rectangle 7"/>
          <p:cNvSpPr>
            <a:spLocks noGrp="1" noChangeArrowheads="1"/>
          </p:cNvSpPr>
          <p:nvPr>
            <p:ph type="sldNum" sz="quarter"/>
          </p:nvPr>
        </p:nvSpPr>
        <p:spPr>
          <a:noFill/>
        </p:spPr>
        <p:txBody>
          <a:bodyPr/>
          <a:lstStyle/>
          <a:p>
            <a:fld id="{8183BBC9-5C33-4BC9-A737-F9A3BB35B4D2}" type="slidenum">
              <a:rPr lang="en-GB" smtClean="0"/>
              <a:pPr/>
              <a:t>1</a:t>
            </a:fld>
            <a:endParaRPr lang="en-GB" smtClean="0"/>
          </a:p>
        </p:txBody>
      </p:sp>
      <p:sp>
        <p:nvSpPr>
          <p:cNvPr id="19460" name="Text Box 1"/>
          <p:cNvSpPr txBox="1">
            <a:spLocks noChangeArrowheads="1"/>
          </p:cNvSpPr>
          <p:nvPr/>
        </p:nvSpPr>
        <p:spPr bwMode="auto">
          <a:xfrm>
            <a:off x="3884613" y="8720138"/>
            <a:ext cx="2971800" cy="458787"/>
          </a:xfrm>
          <a:prstGeom prst="rect">
            <a:avLst/>
          </a:prstGeom>
          <a:noFill/>
          <a:ln w="9525">
            <a:noFill/>
            <a:round/>
            <a:headEnd/>
            <a:tailEnd/>
          </a:ln>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442A759-2D12-49B3-9D1A-7F46A8B29B6F}"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GB" sz="1200">
              <a:solidFill>
                <a:srgbClr val="000000"/>
              </a:solidFill>
              <a:ea typeface="DejaVu LGC Sans" charset="0"/>
              <a:cs typeface="DejaVu LGC Sans" charset="0"/>
            </a:endParaRPr>
          </a:p>
        </p:txBody>
      </p:sp>
      <p:sp>
        <p:nvSpPr>
          <p:cNvPr id="19461" name="Text Box 2"/>
          <p:cNvSpPr txBox="1">
            <a:spLocks noChangeArrowheads="1"/>
          </p:cNvSpPr>
          <p:nvPr/>
        </p:nvSpPr>
        <p:spPr bwMode="auto">
          <a:xfrm>
            <a:off x="1135063" y="690563"/>
            <a:ext cx="4587875" cy="3441700"/>
          </a:xfrm>
          <a:prstGeom prst="rect">
            <a:avLst/>
          </a:prstGeom>
          <a:solidFill>
            <a:srgbClr val="FFFFFF"/>
          </a:solidFill>
          <a:ln w="9525">
            <a:solidFill>
              <a:srgbClr val="000000"/>
            </a:solidFill>
            <a:miter lim="800000"/>
            <a:headEnd/>
            <a:tailEnd/>
          </a:ln>
        </p:spPr>
        <p:txBody>
          <a:bodyPr wrap="none" anchor="ctr"/>
          <a:lstStyle/>
          <a:p>
            <a:endParaRPr lang="en-US">
              <a:ea typeface="DejaVu LGC Sans" charset="0"/>
              <a:cs typeface="DejaVu LGC Sans" charset="0"/>
            </a:endParaRPr>
          </a:p>
        </p:txBody>
      </p:sp>
      <p:sp>
        <p:nvSpPr>
          <p:cNvPr id="19462" name="Text Box 3"/>
          <p:cNvSpPr>
            <a:spLocks noGrp="1" noChangeArrowheads="1"/>
          </p:cNvSpPr>
          <p:nvPr>
            <p:ph type="body"/>
          </p:nvPr>
        </p:nvSpPr>
        <p:spPr>
          <a:xfrm>
            <a:off x="685800" y="4360863"/>
            <a:ext cx="5486400" cy="412908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smtClean="0">
                <a:latin typeface="Arial" charset="0"/>
                <a:ea typeface="DejaVu LGC Sans" charset="0"/>
                <a:cs typeface="DejaVu LGC Sans" charset="0"/>
              </a:rPr>
              <a:t>Many of these charts have animation and speaker notes.</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smtClean="0">
              <a:latin typeface="Arial" charset="0"/>
              <a:ea typeface="DejaVu LGC Sans" charset="0"/>
              <a:cs typeface="DejaVu LGC Sans" charset="0"/>
            </a:endParaRPr>
          </a:p>
        </p:txBody>
      </p:sp>
      <p:sp>
        <p:nvSpPr>
          <p:cNvPr id="19463" name="Text Box 4"/>
          <p:cNvSpPr txBox="1">
            <a:spLocks noChangeArrowheads="1"/>
          </p:cNvSpPr>
          <p:nvPr/>
        </p:nvSpPr>
        <p:spPr bwMode="auto">
          <a:xfrm>
            <a:off x="0" y="8720138"/>
            <a:ext cx="2971800" cy="458787"/>
          </a:xfrm>
          <a:prstGeom prst="rect">
            <a:avLst/>
          </a:prstGeom>
          <a:noFill/>
          <a:ln w="9525">
            <a:noFill/>
            <a:round/>
            <a:headEnd/>
            <a:tailEnd/>
          </a:ln>
        </p:spPr>
        <p:txBody>
          <a:bodyPr lIns="90000" tIns="46800" rIns="90000" bIns="46800" anchor="b"/>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ea typeface="DejaVu LGC Sans" charset="0"/>
                <a:cs typeface="DejaVu LGC Sans" charset="0"/>
              </a:rPr>
              <a:t>Version 1.0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1FC703-DE91-4BFE-839D-6A1FCC2B665F}" type="slidenum">
              <a:rPr lang="en-US"/>
              <a:pPr/>
              <a:t>49</a:t>
            </a:fld>
            <a:endParaRPr lang="en-US"/>
          </a:p>
        </p:txBody>
      </p:sp>
      <p:sp>
        <p:nvSpPr>
          <p:cNvPr id="384002" name="Text Box 2"/>
          <p:cNvSpPr txBox="1">
            <a:spLocks noChangeArrowheads="1"/>
          </p:cNvSpPr>
          <p:nvPr/>
        </p:nvSpPr>
        <p:spPr bwMode="auto">
          <a:xfrm>
            <a:off x="-6142038" y="227919"/>
            <a:ext cx="12284076" cy="925064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84003" name="Rectangle 3"/>
          <p:cNvSpPr txBox="1">
            <a:spLocks noGrp="1" noChangeArrowheads="1"/>
          </p:cNvSpPr>
          <p:nvPr>
            <p:ph type="body"/>
          </p:nvPr>
        </p:nvSpPr>
        <p:spPr>
          <a:xfrm>
            <a:off x="671513" y="3249839"/>
            <a:ext cx="7758112" cy="3056983"/>
          </a:xfrm>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ftr" sz="quarter"/>
          </p:nvPr>
        </p:nvSpPr>
        <p:spPr>
          <a:noFill/>
        </p:spPr>
        <p:txBody>
          <a:bodyPr/>
          <a:lstStyle/>
          <a:p>
            <a:r>
              <a:rPr lang="en-GB" smtClean="0"/>
              <a:t>Version 1.0</a:t>
            </a:r>
          </a:p>
        </p:txBody>
      </p:sp>
      <p:sp>
        <p:nvSpPr>
          <p:cNvPr id="25603" name="Rectangle 7"/>
          <p:cNvSpPr>
            <a:spLocks noGrp="1" noChangeArrowheads="1"/>
          </p:cNvSpPr>
          <p:nvPr>
            <p:ph type="sldNum" sz="quarter"/>
          </p:nvPr>
        </p:nvSpPr>
        <p:spPr>
          <a:noFill/>
        </p:spPr>
        <p:txBody>
          <a:bodyPr/>
          <a:lstStyle/>
          <a:p>
            <a:fld id="{B3F46E1E-DF68-46F2-ACC3-16BCF515549E}" type="slidenum">
              <a:rPr lang="en-GB" smtClean="0"/>
              <a:pPr/>
              <a:t>64</a:t>
            </a:fld>
            <a:endParaRPr lang="en-GB" smtClean="0"/>
          </a:p>
        </p:txBody>
      </p:sp>
      <p:sp>
        <p:nvSpPr>
          <p:cNvPr id="25604" name="Text Box 1"/>
          <p:cNvSpPr txBox="1">
            <a:spLocks noChangeArrowheads="1"/>
          </p:cNvSpPr>
          <p:nvPr/>
        </p:nvSpPr>
        <p:spPr bwMode="auto">
          <a:xfrm>
            <a:off x="3884613" y="8720138"/>
            <a:ext cx="2971800" cy="458787"/>
          </a:xfrm>
          <a:prstGeom prst="rect">
            <a:avLst/>
          </a:prstGeom>
          <a:noFill/>
          <a:ln w="9525">
            <a:noFill/>
            <a:round/>
            <a:headEnd/>
            <a:tailEnd/>
          </a:ln>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D58BBE5-5608-4DBC-BCE1-AFD641B3D52B}"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GB" sz="1200">
              <a:solidFill>
                <a:srgbClr val="000000"/>
              </a:solidFill>
              <a:ea typeface="DejaVu LGC Sans" charset="0"/>
              <a:cs typeface="DejaVu LGC Sans" charset="0"/>
            </a:endParaRPr>
          </a:p>
        </p:txBody>
      </p:sp>
      <p:sp>
        <p:nvSpPr>
          <p:cNvPr id="25605" name="Text Box 2"/>
          <p:cNvSpPr txBox="1">
            <a:spLocks noChangeArrowheads="1"/>
          </p:cNvSpPr>
          <p:nvPr/>
        </p:nvSpPr>
        <p:spPr bwMode="auto">
          <a:xfrm>
            <a:off x="1135063" y="690563"/>
            <a:ext cx="4587875" cy="3441700"/>
          </a:xfrm>
          <a:prstGeom prst="rect">
            <a:avLst/>
          </a:prstGeom>
          <a:solidFill>
            <a:srgbClr val="FFFFFF"/>
          </a:solidFill>
          <a:ln w="9525">
            <a:solidFill>
              <a:srgbClr val="000000"/>
            </a:solidFill>
            <a:miter lim="800000"/>
            <a:headEnd/>
            <a:tailEnd/>
          </a:ln>
        </p:spPr>
        <p:txBody>
          <a:bodyPr wrap="none" anchor="ctr"/>
          <a:lstStyle/>
          <a:p>
            <a:endParaRPr lang="en-US">
              <a:ea typeface="DejaVu LGC Sans" charset="0"/>
              <a:cs typeface="DejaVu LGC Sans" charset="0"/>
            </a:endParaRPr>
          </a:p>
        </p:txBody>
      </p:sp>
      <p:sp>
        <p:nvSpPr>
          <p:cNvPr id="25606" name="Rectangle 3"/>
          <p:cNvSpPr>
            <a:spLocks noGrp="1" noChangeArrowheads="1"/>
          </p:cNvSpPr>
          <p:nvPr>
            <p:ph type="body"/>
          </p:nvPr>
        </p:nvSpPr>
        <p:spPr>
          <a:xfrm>
            <a:off x="685800" y="4360863"/>
            <a:ext cx="5486400" cy="4132262"/>
          </a:xfrm>
          <a:noFill/>
          <a:ln/>
        </p:spPr>
        <p:txBody>
          <a:bodyPr wrap="none" anchor="ctr"/>
          <a:lstStyle/>
          <a:p>
            <a:endParaRPr lang="en-US" smtClean="0"/>
          </a:p>
        </p:txBody>
      </p:sp>
      <p:sp>
        <p:nvSpPr>
          <p:cNvPr id="25607" name="Text Box 4"/>
          <p:cNvSpPr txBox="1">
            <a:spLocks noChangeArrowheads="1"/>
          </p:cNvSpPr>
          <p:nvPr/>
        </p:nvSpPr>
        <p:spPr bwMode="auto">
          <a:xfrm>
            <a:off x="0" y="8720138"/>
            <a:ext cx="2971800" cy="458787"/>
          </a:xfrm>
          <a:prstGeom prst="rect">
            <a:avLst/>
          </a:prstGeom>
          <a:noFill/>
          <a:ln w="9525">
            <a:noFill/>
            <a:round/>
            <a:headEnd/>
            <a:tailEnd/>
          </a:ln>
        </p:spPr>
        <p:txBody>
          <a:bodyPr lIns="90000" tIns="46800" rIns="90000" bIns="46800" anchor="b"/>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ea typeface="DejaVu LGC Sans" charset="0"/>
                <a:cs typeface="DejaVu LGC Sans" charset="0"/>
              </a:rPr>
              <a:t>Version 1.0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ftr" sz="quarter"/>
          </p:nvPr>
        </p:nvSpPr>
        <p:spPr>
          <a:noFill/>
        </p:spPr>
        <p:txBody>
          <a:bodyPr/>
          <a:lstStyle/>
          <a:p>
            <a:r>
              <a:rPr lang="en-GB" smtClean="0"/>
              <a:t>Version 1.0</a:t>
            </a:r>
          </a:p>
        </p:txBody>
      </p:sp>
      <p:sp>
        <p:nvSpPr>
          <p:cNvPr id="20483" name="Rectangle 7"/>
          <p:cNvSpPr>
            <a:spLocks noGrp="1" noChangeArrowheads="1"/>
          </p:cNvSpPr>
          <p:nvPr>
            <p:ph type="sldNum" sz="quarter"/>
          </p:nvPr>
        </p:nvSpPr>
        <p:spPr>
          <a:noFill/>
        </p:spPr>
        <p:txBody>
          <a:bodyPr/>
          <a:lstStyle/>
          <a:p>
            <a:fld id="{C5848533-1888-45A8-8DEC-03CD3D72D64C}" type="slidenum">
              <a:rPr lang="en-GB" smtClean="0"/>
              <a:pPr/>
              <a:t>2</a:t>
            </a:fld>
            <a:endParaRPr lang="en-GB" smtClean="0"/>
          </a:p>
        </p:txBody>
      </p:sp>
      <p:sp>
        <p:nvSpPr>
          <p:cNvPr id="20484" name="Rectangle 1"/>
          <p:cNvSpPr>
            <a:spLocks noGrp="1" noRot="1" noChangeAspect="1" noChangeArrowheads="1" noTextEdit="1"/>
          </p:cNvSpPr>
          <p:nvPr>
            <p:ph type="sldImg"/>
          </p:nvPr>
        </p:nvSpPr>
        <p:spPr>
          <a:xfrm>
            <a:off x="1135063" y="688975"/>
            <a:ext cx="4587875" cy="3441700"/>
          </a:xfrm>
          <a:solidFill>
            <a:srgbClr val="FFFFFF"/>
          </a:solidFill>
          <a:ln/>
        </p:spPr>
      </p:sp>
      <p:sp>
        <p:nvSpPr>
          <p:cNvPr id="20485" name="Rectangle 2"/>
          <p:cNvSpPr>
            <a:spLocks noGrp="1" noChangeArrowheads="1"/>
          </p:cNvSpPr>
          <p:nvPr>
            <p:ph type="body" idx="1"/>
          </p:nvPr>
        </p:nvSpPr>
        <p:spPr>
          <a:xfrm>
            <a:off x="685800" y="4360863"/>
            <a:ext cx="5486400" cy="4132262"/>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ftr" sz="quarter"/>
          </p:nvPr>
        </p:nvSpPr>
        <p:spPr>
          <a:noFill/>
        </p:spPr>
        <p:txBody>
          <a:bodyPr/>
          <a:lstStyle/>
          <a:p>
            <a:r>
              <a:rPr lang="en-GB" smtClean="0"/>
              <a:t>Version 1.0</a:t>
            </a:r>
          </a:p>
        </p:txBody>
      </p:sp>
      <p:sp>
        <p:nvSpPr>
          <p:cNvPr id="21507" name="Rectangle 7"/>
          <p:cNvSpPr>
            <a:spLocks noGrp="1" noChangeArrowheads="1"/>
          </p:cNvSpPr>
          <p:nvPr>
            <p:ph type="sldNum" sz="quarter"/>
          </p:nvPr>
        </p:nvSpPr>
        <p:spPr>
          <a:noFill/>
        </p:spPr>
        <p:txBody>
          <a:bodyPr/>
          <a:lstStyle/>
          <a:p>
            <a:fld id="{F7E017C9-5541-4F2C-90FF-FF57277D8D9F}" type="slidenum">
              <a:rPr lang="en-GB" smtClean="0"/>
              <a:pPr/>
              <a:t>3</a:t>
            </a:fld>
            <a:endParaRPr lang="en-GB" smtClean="0"/>
          </a:p>
        </p:txBody>
      </p:sp>
      <p:sp>
        <p:nvSpPr>
          <p:cNvPr id="21508" name="Text Box 1"/>
          <p:cNvSpPr txBox="1">
            <a:spLocks noChangeArrowheads="1"/>
          </p:cNvSpPr>
          <p:nvPr/>
        </p:nvSpPr>
        <p:spPr bwMode="auto">
          <a:xfrm>
            <a:off x="1135063" y="688975"/>
            <a:ext cx="4587875" cy="3441700"/>
          </a:xfrm>
          <a:prstGeom prst="rect">
            <a:avLst/>
          </a:prstGeom>
          <a:solidFill>
            <a:srgbClr val="FFFFFF"/>
          </a:solidFill>
          <a:ln w="9525">
            <a:solidFill>
              <a:srgbClr val="000000"/>
            </a:solidFill>
            <a:miter lim="800000"/>
            <a:headEnd/>
            <a:tailEnd/>
          </a:ln>
        </p:spPr>
        <p:txBody>
          <a:bodyPr wrap="none" anchor="ctr"/>
          <a:lstStyle/>
          <a:p>
            <a:endParaRPr lang="en-US">
              <a:ea typeface="DejaVu LGC Sans" charset="0"/>
              <a:cs typeface="DejaVu LGC Sans" charset="0"/>
            </a:endParaRPr>
          </a:p>
        </p:txBody>
      </p:sp>
      <p:sp>
        <p:nvSpPr>
          <p:cNvPr id="21509" name="Rectangle 2"/>
          <p:cNvSpPr>
            <a:spLocks noGrp="1" noChangeArrowheads="1"/>
          </p:cNvSpPr>
          <p:nvPr>
            <p:ph type="body"/>
          </p:nvPr>
        </p:nvSpPr>
        <p:spPr>
          <a:xfrm>
            <a:off x="685800" y="4360863"/>
            <a:ext cx="5486400" cy="4132262"/>
          </a:xfrm>
          <a:noFill/>
          <a:ln/>
        </p:spPr>
        <p:txBody>
          <a:bodyPr wrap="none" anchor="ctr"/>
          <a:lstStyle/>
          <a:p>
            <a:endParaRPr lang="en-US" smtClean="0"/>
          </a:p>
        </p:txBody>
      </p:sp>
      <p:sp>
        <p:nvSpPr>
          <p:cNvPr id="21510" name="Text Box 3"/>
          <p:cNvSpPr txBox="1">
            <a:spLocks noChangeArrowheads="1"/>
          </p:cNvSpPr>
          <p:nvPr/>
        </p:nvSpPr>
        <p:spPr bwMode="auto">
          <a:xfrm>
            <a:off x="3884613" y="8720138"/>
            <a:ext cx="2971800" cy="458787"/>
          </a:xfrm>
          <a:prstGeom prst="rect">
            <a:avLst/>
          </a:prstGeom>
          <a:noFill/>
          <a:ln w="9525">
            <a:noFill/>
            <a:round/>
            <a:headEnd/>
            <a:tailEnd/>
          </a:ln>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104D54A-A789-4468-8A1A-D82F4A6C027E}"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GB" sz="1200">
              <a:solidFill>
                <a:srgbClr val="000000"/>
              </a:solidFill>
              <a:ea typeface="DejaVu LGC Sans" charset="0"/>
              <a:cs typeface="DejaVu LGC Sans" charset="0"/>
            </a:endParaRPr>
          </a:p>
        </p:txBody>
      </p:sp>
      <p:sp>
        <p:nvSpPr>
          <p:cNvPr id="21511" name="Text Box 4"/>
          <p:cNvSpPr txBox="1">
            <a:spLocks noChangeArrowheads="1"/>
          </p:cNvSpPr>
          <p:nvPr/>
        </p:nvSpPr>
        <p:spPr bwMode="auto">
          <a:xfrm>
            <a:off x="0" y="8720138"/>
            <a:ext cx="2971800" cy="458787"/>
          </a:xfrm>
          <a:prstGeom prst="rect">
            <a:avLst/>
          </a:prstGeom>
          <a:noFill/>
          <a:ln w="9525">
            <a:noFill/>
            <a:round/>
            <a:headEnd/>
            <a:tailEnd/>
          </a:ln>
        </p:spPr>
        <p:txBody>
          <a:bodyPr lIns="90000" tIns="46800" rIns="90000" bIns="46800" anchor="b"/>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ea typeface="DejaVu LGC Sans" charset="0"/>
                <a:cs typeface="DejaVu LGC Sans" charset="0"/>
              </a:rPr>
              <a:t>Version 1.0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ftr" sz="quarter"/>
          </p:nvPr>
        </p:nvSpPr>
        <p:spPr>
          <a:noFill/>
        </p:spPr>
        <p:txBody>
          <a:bodyPr/>
          <a:lstStyle/>
          <a:p>
            <a:r>
              <a:rPr lang="en-GB" smtClean="0"/>
              <a:t>Version 1.0</a:t>
            </a:r>
          </a:p>
        </p:txBody>
      </p:sp>
      <p:sp>
        <p:nvSpPr>
          <p:cNvPr id="21507" name="Rectangle 7"/>
          <p:cNvSpPr>
            <a:spLocks noGrp="1" noChangeArrowheads="1"/>
          </p:cNvSpPr>
          <p:nvPr>
            <p:ph type="sldNum" sz="quarter"/>
          </p:nvPr>
        </p:nvSpPr>
        <p:spPr>
          <a:noFill/>
        </p:spPr>
        <p:txBody>
          <a:bodyPr/>
          <a:lstStyle/>
          <a:p>
            <a:fld id="{F7E017C9-5541-4F2C-90FF-FF57277D8D9F}" type="slidenum">
              <a:rPr lang="en-GB" smtClean="0"/>
              <a:pPr/>
              <a:t>4</a:t>
            </a:fld>
            <a:endParaRPr lang="en-GB" smtClean="0"/>
          </a:p>
        </p:txBody>
      </p:sp>
      <p:sp>
        <p:nvSpPr>
          <p:cNvPr id="21508" name="Text Box 1"/>
          <p:cNvSpPr txBox="1">
            <a:spLocks noChangeArrowheads="1"/>
          </p:cNvSpPr>
          <p:nvPr/>
        </p:nvSpPr>
        <p:spPr bwMode="auto">
          <a:xfrm>
            <a:off x="1135063" y="688975"/>
            <a:ext cx="4587875" cy="3441700"/>
          </a:xfrm>
          <a:prstGeom prst="rect">
            <a:avLst/>
          </a:prstGeom>
          <a:solidFill>
            <a:srgbClr val="FFFFFF"/>
          </a:solidFill>
          <a:ln w="9525">
            <a:solidFill>
              <a:srgbClr val="000000"/>
            </a:solidFill>
            <a:miter lim="800000"/>
            <a:headEnd/>
            <a:tailEnd/>
          </a:ln>
        </p:spPr>
        <p:txBody>
          <a:bodyPr wrap="none" anchor="ctr"/>
          <a:lstStyle/>
          <a:p>
            <a:endParaRPr lang="en-US">
              <a:ea typeface="DejaVu LGC Sans" charset="0"/>
              <a:cs typeface="DejaVu LGC Sans" charset="0"/>
            </a:endParaRPr>
          </a:p>
        </p:txBody>
      </p:sp>
      <p:sp>
        <p:nvSpPr>
          <p:cNvPr id="21509" name="Rectangle 2"/>
          <p:cNvSpPr>
            <a:spLocks noGrp="1" noChangeArrowheads="1"/>
          </p:cNvSpPr>
          <p:nvPr>
            <p:ph type="body"/>
          </p:nvPr>
        </p:nvSpPr>
        <p:spPr>
          <a:xfrm>
            <a:off x="685800" y="4360863"/>
            <a:ext cx="5486400" cy="4132262"/>
          </a:xfrm>
          <a:noFill/>
          <a:ln/>
        </p:spPr>
        <p:txBody>
          <a:bodyPr wrap="none" anchor="ctr"/>
          <a:lstStyle/>
          <a:p>
            <a:endParaRPr lang="en-US" smtClean="0"/>
          </a:p>
        </p:txBody>
      </p:sp>
      <p:sp>
        <p:nvSpPr>
          <p:cNvPr id="21510" name="Text Box 3"/>
          <p:cNvSpPr txBox="1">
            <a:spLocks noChangeArrowheads="1"/>
          </p:cNvSpPr>
          <p:nvPr/>
        </p:nvSpPr>
        <p:spPr bwMode="auto">
          <a:xfrm>
            <a:off x="3884613" y="8720138"/>
            <a:ext cx="2971800" cy="458787"/>
          </a:xfrm>
          <a:prstGeom prst="rect">
            <a:avLst/>
          </a:prstGeom>
          <a:noFill/>
          <a:ln w="9525">
            <a:noFill/>
            <a:round/>
            <a:headEnd/>
            <a:tailEnd/>
          </a:ln>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104D54A-A789-4468-8A1A-D82F4A6C027E}"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GB" sz="1200">
              <a:solidFill>
                <a:srgbClr val="000000"/>
              </a:solidFill>
              <a:ea typeface="DejaVu LGC Sans" charset="0"/>
              <a:cs typeface="DejaVu LGC Sans" charset="0"/>
            </a:endParaRPr>
          </a:p>
        </p:txBody>
      </p:sp>
      <p:sp>
        <p:nvSpPr>
          <p:cNvPr id="21511" name="Text Box 4"/>
          <p:cNvSpPr txBox="1">
            <a:spLocks noChangeArrowheads="1"/>
          </p:cNvSpPr>
          <p:nvPr/>
        </p:nvSpPr>
        <p:spPr bwMode="auto">
          <a:xfrm>
            <a:off x="0" y="8720138"/>
            <a:ext cx="2971800" cy="458787"/>
          </a:xfrm>
          <a:prstGeom prst="rect">
            <a:avLst/>
          </a:prstGeom>
          <a:noFill/>
          <a:ln w="9525">
            <a:noFill/>
            <a:round/>
            <a:headEnd/>
            <a:tailEnd/>
          </a:ln>
        </p:spPr>
        <p:txBody>
          <a:bodyPr lIns="90000" tIns="46800" rIns="90000" bIns="46800" anchor="b"/>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ea typeface="DejaVu LGC Sans" charset="0"/>
                <a:cs typeface="DejaVu LGC Sans" charset="0"/>
              </a:rPr>
              <a:t>Version 1.0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idx="10"/>
          </p:nvPr>
        </p:nvSpPr>
        <p:spPr/>
        <p:txBody>
          <a:bodyPr/>
          <a:lstStyle/>
          <a:p>
            <a:pPr>
              <a:defRPr/>
            </a:pPr>
            <a:r>
              <a:rPr lang="en-GB" smtClean="0"/>
              <a:t>Version 1.0</a:t>
            </a:r>
            <a:endParaRPr lang="en-GB"/>
          </a:p>
        </p:txBody>
      </p:sp>
      <p:sp>
        <p:nvSpPr>
          <p:cNvPr id="5" name="Slide Number Placeholder 4"/>
          <p:cNvSpPr>
            <a:spLocks noGrp="1"/>
          </p:cNvSpPr>
          <p:nvPr>
            <p:ph type="sldNum" idx="11"/>
          </p:nvPr>
        </p:nvSpPr>
        <p:spPr/>
        <p:txBody>
          <a:bodyPr/>
          <a:lstStyle/>
          <a:p>
            <a:pPr>
              <a:defRPr/>
            </a:pPr>
            <a:fld id="{DAF60445-B46D-40CE-BEBD-5065D6C993C1}" type="slidenum">
              <a:rPr lang="en-GB" smtClean="0"/>
              <a:pPr>
                <a:defRPr/>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53878-9045-406A-BD87-F4936578066B}" type="slidenum">
              <a:rPr lang="en-US"/>
              <a:pPr/>
              <a:t>42</a:t>
            </a:fld>
            <a:endParaRPr lang="en-US"/>
          </a:p>
        </p:txBody>
      </p:sp>
      <p:sp>
        <p:nvSpPr>
          <p:cNvPr id="338946" name="Text Box 2"/>
          <p:cNvSpPr txBox="1">
            <a:spLocks noChangeArrowheads="1"/>
          </p:cNvSpPr>
          <p:nvPr/>
        </p:nvSpPr>
        <p:spPr bwMode="auto">
          <a:xfrm>
            <a:off x="-6142038" y="227919"/>
            <a:ext cx="12284076" cy="925064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8947" name="Rectangle 3"/>
          <p:cNvSpPr txBox="1">
            <a:spLocks noGrp="1" noChangeArrowheads="1"/>
          </p:cNvSpPr>
          <p:nvPr>
            <p:ph type="body"/>
          </p:nvPr>
        </p:nvSpPr>
        <p:spPr>
          <a:xfrm>
            <a:off x="671513" y="3249839"/>
            <a:ext cx="7758112" cy="3056983"/>
          </a:xfrm>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53878-9045-406A-BD87-F4936578066B}" type="slidenum">
              <a:rPr lang="en-US"/>
              <a:pPr/>
              <a:t>43</a:t>
            </a:fld>
            <a:endParaRPr lang="en-US"/>
          </a:p>
        </p:txBody>
      </p:sp>
      <p:sp>
        <p:nvSpPr>
          <p:cNvPr id="338946" name="Text Box 2"/>
          <p:cNvSpPr txBox="1">
            <a:spLocks noChangeArrowheads="1"/>
          </p:cNvSpPr>
          <p:nvPr/>
        </p:nvSpPr>
        <p:spPr bwMode="auto">
          <a:xfrm>
            <a:off x="-6142038" y="227919"/>
            <a:ext cx="12284076" cy="925064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8947" name="Rectangle 3"/>
          <p:cNvSpPr txBox="1">
            <a:spLocks noGrp="1" noChangeArrowheads="1"/>
          </p:cNvSpPr>
          <p:nvPr>
            <p:ph type="body"/>
          </p:nvPr>
        </p:nvSpPr>
        <p:spPr>
          <a:xfrm>
            <a:off x="671513" y="3249839"/>
            <a:ext cx="7758112" cy="3056983"/>
          </a:xfrm>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53878-9045-406A-BD87-F4936578066B}" type="slidenum">
              <a:rPr lang="en-US"/>
              <a:pPr/>
              <a:t>44</a:t>
            </a:fld>
            <a:endParaRPr lang="en-US"/>
          </a:p>
        </p:txBody>
      </p:sp>
      <p:sp>
        <p:nvSpPr>
          <p:cNvPr id="338946" name="Text Box 2"/>
          <p:cNvSpPr txBox="1">
            <a:spLocks noChangeArrowheads="1"/>
          </p:cNvSpPr>
          <p:nvPr/>
        </p:nvSpPr>
        <p:spPr bwMode="auto">
          <a:xfrm>
            <a:off x="-6142038" y="227919"/>
            <a:ext cx="12284076" cy="925064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8947" name="Rectangle 3"/>
          <p:cNvSpPr txBox="1">
            <a:spLocks noGrp="1" noChangeArrowheads="1"/>
          </p:cNvSpPr>
          <p:nvPr>
            <p:ph type="body"/>
          </p:nvPr>
        </p:nvSpPr>
        <p:spPr>
          <a:xfrm>
            <a:off x="671513" y="3249839"/>
            <a:ext cx="7758112" cy="3056983"/>
          </a:xfrm>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53878-9045-406A-BD87-F4936578066B}" type="slidenum">
              <a:rPr lang="en-US"/>
              <a:pPr/>
              <a:t>46</a:t>
            </a:fld>
            <a:endParaRPr lang="en-US"/>
          </a:p>
        </p:txBody>
      </p:sp>
      <p:sp>
        <p:nvSpPr>
          <p:cNvPr id="338946" name="Text Box 2"/>
          <p:cNvSpPr txBox="1">
            <a:spLocks noChangeArrowheads="1"/>
          </p:cNvSpPr>
          <p:nvPr/>
        </p:nvSpPr>
        <p:spPr bwMode="auto">
          <a:xfrm>
            <a:off x="-6142038" y="227919"/>
            <a:ext cx="12284076" cy="925064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8947" name="Rectangle 3"/>
          <p:cNvSpPr txBox="1">
            <a:spLocks noGrp="1" noChangeArrowheads="1"/>
          </p:cNvSpPr>
          <p:nvPr>
            <p:ph type="body"/>
          </p:nvPr>
        </p:nvSpPr>
        <p:spPr>
          <a:xfrm>
            <a:off x="671513" y="3249839"/>
            <a:ext cx="7758112" cy="3056983"/>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A6CE574-7C03-47E0-B807-EC324BA27403}"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6B9D72B1-78A0-41E8-858B-2EC8B3CE881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533400"/>
            <a:ext cx="2112963" cy="5595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533400"/>
            <a:ext cx="6188075" cy="5595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0B8042F-36A2-4D70-8DDB-56CC747A86F7}"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F0AAAD1-EF86-4E78-822B-ECDA68F037C9}"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533400"/>
            <a:ext cx="2112962"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533400"/>
            <a:ext cx="6189663" cy="559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5059E6B1-01A6-4F27-9A8B-2A721E6C3524}"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533400"/>
            <a:ext cx="2112962"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533400"/>
            <a:ext cx="6189663" cy="559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3F0405D9-D5D5-4873-B03F-C7238630EEE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93A74112-011B-4C88-97D0-57AF6B5DD3BA}"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29DF511E-9428-47B4-B584-4A550ECE94D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64B96F71-123F-47AB-A920-4AA55532051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ACBF108-CC5F-4DB3-B87D-18AAE50F8B92}"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6CA500A-D880-4024-BA14-FD1142F853B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round/>
            <a:headEnd/>
            <a:tailEnd/>
          </a:ln>
        </p:spPr>
      </p:pic>
      <p:sp>
        <p:nvSpPr>
          <p:cNvPr id="2" name="Rectangle 2"/>
          <p:cNvSpPr>
            <a:spLocks noChangeArrowheads="1"/>
          </p:cNvSpPr>
          <p:nvPr/>
        </p:nvSpPr>
        <p:spPr bwMode="auto">
          <a:xfrm>
            <a:off x="215900" y="6388100"/>
            <a:ext cx="8661400" cy="101600"/>
          </a:xfrm>
          <a:prstGeom prst="rect">
            <a:avLst/>
          </a:prstGeom>
          <a:solidFill>
            <a:srgbClr val="0079BC"/>
          </a:solidFill>
          <a:ln w="9525">
            <a:noFill/>
            <a:round/>
            <a:headEnd/>
            <a:tailEnd/>
          </a:ln>
          <a:effectLst/>
        </p:spPr>
        <p:txBody>
          <a:bodyPr wrap="none" anchor="ctr"/>
          <a:lstStyle/>
          <a:p>
            <a:pPr>
              <a:defRPr/>
            </a:pPr>
            <a:endParaRPr lang="en-US"/>
          </a:p>
        </p:txBody>
      </p:sp>
      <p:sp>
        <p:nvSpPr>
          <p:cNvPr id="1027" name="Rectangle 3"/>
          <p:cNvSpPr>
            <a:spLocks noChangeArrowheads="1"/>
          </p:cNvSpPr>
          <p:nvPr/>
        </p:nvSpPr>
        <p:spPr bwMode="auto">
          <a:xfrm>
            <a:off x="114300" y="431800"/>
            <a:ext cx="8229600" cy="519113"/>
          </a:xfrm>
          <a:prstGeom prst="rect">
            <a:avLst/>
          </a:prstGeom>
          <a:noFill/>
          <a:ln w="9525">
            <a:noFill/>
            <a:round/>
            <a:headEnd/>
            <a:tailEnd/>
          </a:ln>
          <a:effectLst/>
        </p:spPr>
        <p:txBody>
          <a:bodyPr wrap="none" anchor="ctr"/>
          <a:lstStyle/>
          <a:p>
            <a:pPr>
              <a:defRPr/>
            </a:pPr>
            <a:endParaRPr lang="en-US"/>
          </a:p>
        </p:txBody>
      </p:sp>
      <p:sp>
        <p:nvSpPr>
          <p:cNvPr id="1029" name="Rectangle 4"/>
          <p:cNvSpPr>
            <a:spLocks noGrp="1" noChangeArrowheads="1"/>
          </p:cNvSpPr>
          <p:nvPr>
            <p:ph type="title"/>
          </p:nvPr>
        </p:nvSpPr>
        <p:spPr bwMode="auto">
          <a:xfrm>
            <a:off x="231775" y="533400"/>
            <a:ext cx="8228013" cy="5191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3" name="Rectangle 5"/>
          <p:cNvSpPr>
            <a:spLocks noGrp="1" noChangeArrowheads="1"/>
          </p:cNvSpPr>
          <p:nvPr>
            <p:ph type="sldNum"/>
          </p:nvPr>
        </p:nvSpPr>
        <p:spPr bwMode="auto">
          <a:xfrm>
            <a:off x="8699500" y="6311900"/>
            <a:ext cx="1903413" cy="455613"/>
          </a:xfrm>
          <a:prstGeom prst="rect">
            <a:avLst/>
          </a:prstGeom>
          <a:noFill/>
          <a:ln w="9525">
            <a:noFill/>
            <a:round/>
            <a:headEnd/>
            <a:tailEnd/>
          </a:ln>
          <a:effectLst/>
        </p:spPr>
        <p:txBody>
          <a:bodyPr vert="horz" wrap="square" lIns="92160" tIns="46080" rIns="92160" bIns="46080" numCol="1" anchor="b" anchorCtr="0" compatLnSpc="1">
            <a:prstTxWarp prst="textNoShape">
              <a:avLst/>
            </a:prstTxWarp>
          </a:bodyPr>
          <a:lstStyle>
            <a:lvl1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FFFFFF"/>
                </a:solidFill>
                <a:ea typeface="+mn-ea"/>
                <a:cs typeface="+mn-cs"/>
              </a:defRPr>
            </a:lvl1pPr>
          </a:lstStyle>
          <a:p>
            <a:pPr>
              <a:defRPr/>
            </a:pPr>
            <a:fld id="{BC2E1157-4108-46C5-8208-06F2A41CC3F9}" type="slidenum">
              <a:rPr lang="en-GB"/>
              <a:pPr>
                <a:defRPr/>
              </a:pPr>
              <a:t>‹#›</a:t>
            </a:fld>
            <a:endParaRPr lang="en-GB"/>
          </a:p>
        </p:txBody>
      </p:sp>
      <p:sp>
        <p:nvSpPr>
          <p:cNvPr id="1031" name="Rectangle 6"/>
          <p:cNvSpPr>
            <a:spLocks noGrp="1" noChangeArrowheads="1"/>
          </p:cNvSpPr>
          <p:nvPr>
            <p:ph type="body" idx="1"/>
          </p:nvPr>
        </p:nvSpPr>
        <p:spPr bwMode="auto">
          <a:xfrm>
            <a:off x="457200" y="1604963"/>
            <a:ext cx="8228013"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mj-lt"/>
          <a:ea typeface="+mj-ea"/>
          <a:cs typeface="+mj-cs"/>
        </a:defRPr>
      </a:lvl1pPr>
      <a:lvl2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2pPr>
      <a:lvl3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3pPr>
      <a:lvl4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4pPr>
      <a:lvl5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5pPr>
      <a:lvl6pPr marL="4572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6pPr>
      <a:lvl7pPr marL="9144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7pPr>
      <a:lvl8pPr marL="13716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8pPr>
      <a:lvl9pPr marL="18288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9pPr>
    </p:titleStyle>
    <p:bodyStyle>
      <a:lvl1pPr marL="341313" indent="-341313" algn="l" defTabSz="457200" rtl="0" eaLnBrk="0" fontAlgn="base" hangingPunct="0">
        <a:lnSpc>
          <a:spcPct val="124000"/>
        </a:lnSpc>
        <a:spcBef>
          <a:spcPts val="800"/>
        </a:spcBef>
        <a:spcAft>
          <a:spcPct val="0"/>
        </a:spcAft>
        <a:buClr>
          <a:srgbClr val="000000"/>
        </a:buClr>
        <a:buSzPct val="100000"/>
        <a:buFont typeface="Arial" charset="0"/>
        <a:buChar char="•"/>
        <a:defRPr sz="3200">
          <a:solidFill>
            <a:srgbClr val="000000"/>
          </a:solidFill>
          <a:latin typeface="+mn-lt"/>
          <a:ea typeface="+mn-ea"/>
          <a:cs typeface="+mn-cs"/>
        </a:defRPr>
      </a:lvl1pPr>
      <a:lvl2pPr marL="741363" indent="-284163" algn="l" defTabSz="457200" rtl="0" eaLnBrk="0" fontAlgn="base" hangingPunct="0">
        <a:lnSpc>
          <a:spcPct val="124000"/>
        </a:lnSpc>
        <a:spcBef>
          <a:spcPts val="700"/>
        </a:spcBef>
        <a:spcAft>
          <a:spcPct val="0"/>
        </a:spcAft>
        <a:buClr>
          <a:srgbClr val="000000"/>
        </a:buClr>
        <a:buSzPct val="100000"/>
        <a:buFont typeface="Arial" charset="0"/>
        <a:buChar char="–"/>
        <a:defRPr sz="2800">
          <a:solidFill>
            <a:srgbClr val="000000"/>
          </a:solidFill>
          <a:latin typeface="+mn-lt"/>
          <a:ea typeface="+mn-ea"/>
          <a:cs typeface="+mn-cs"/>
        </a:defRPr>
      </a:lvl2pPr>
      <a:lvl3pPr marL="1143000" indent="-228600" algn="l" defTabSz="457200" rtl="0" eaLnBrk="0" fontAlgn="base" hangingPunct="0">
        <a:lnSpc>
          <a:spcPct val="124000"/>
        </a:lnSpc>
        <a:spcBef>
          <a:spcPts val="600"/>
        </a:spcBef>
        <a:spcAft>
          <a:spcPct val="0"/>
        </a:spcAft>
        <a:buClr>
          <a:srgbClr val="000000"/>
        </a:buClr>
        <a:buSzPct val="100000"/>
        <a:buFont typeface="Arial" charset="0"/>
        <a:buChar char="•"/>
        <a:defRPr sz="2400">
          <a:solidFill>
            <a:srgbClr val="000000"/>
          </a:solidFill>
          <a:latin typeface="+mn-lt"/>
          <a:ea typeface="+mn-ea"/>
          <a:cs typeface="+mn-cs"/>
        </a:defRPr>
      </a:lvl3pPr>
      <a:lvl4pPr marL="1600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4pPr>
      <a:lvl5pPr marL="20574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5pPr>
      <a:lvl6pPr marL="25146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6pPr>
      <a:lvl7pPr marL="29718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7pPr>
      <a:lvl8pPr marL="34290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8pPr>
      <a:lvl9pPr marL="3886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round/>
            <a:headEnd/>
            <a:tailEnd/>
          </a:ln>
        </p:spPr>
      </p:pic>
      <p:sp>
        <p:nvSpPr>
          <p:cNvPr id="2051" name="Rectangle 2"/>
          <p:cNvSpPr>
            <a:spLocks noGrp="1" noChangeArrowheads="1"/>
          </p:cNvSpPr>
          <p:nvPr>
            <p:ph type="title"/>
          </p:nvPr>
        </p:nvSpPr>
        <p:spPr bwMode="auto">
          <a:xfrm>
            <a:off x="231775" y="533400"/>
            <a:ext cx="8228013" cy="5191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mj-lt"/>
          <a:ea typeface="+mj-ea"/>
          <a:cs typeface="+mj-cs"/>
        </a:defRPr>
      </a:lvl1pPr>
      <a:lvl2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2pPr>
      <a:lvl3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3pPr>
      <a:lvl4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4pPr>
      <a:lvl5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5pPr>
      <a:lvl6pPr marL="4572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6pPr>
      <a:lvl7pPr marL="9144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7pPr>
      <a:lvl8pPr marL="13716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8pPr>
      <a:lvl9pPr marL="18288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9pPr>
    </p:titleStyle>
    <p:bodyStyle>
      <a:lvl1pPr marL="341313" indent="-341313" algn="l" defTabSz="457200" rtl="0" eaLnBrk="0" fontAlgn="base" hangingPunct="0">
        <a:lnSpc>
          <a:spcPct val="124000"/>
        </a:lnSpc>
        <a:spcBef>
          <a:spcPts val="800"/>
        </a:spcBef>
        <a:spcAft>
          <a:spcPct val="0"/>
        </a:spcAft>
        <a:buClr>
          <a:srgbClr val="000000"/>
        </a:buClr>
        <a:buSzPct val="100000"/>
        <a:buFont typeface="Arial" charset="0"/>
        <a:buChar char="•"/>
        <a:defRPr sz="3200">
          <a:solidFill>
            <a:srgbClr val="000000"/>
          </a:solidFill>
          <a:latin typeface="+mn-lt"/>
          <a:ea typeface="+mn-ea"/>
          <a:cs typeface="+mn-cs"/>
        </a:defRPr>
      </a:lvl1pPr>
      <a:lvl2pPr marL="741363" indent="-284163" algn="l" defTabSz="457200" rtl="0" eaLnBrk="0" fontAlgn="base" hangingPunct="0">
        <a:lnSpc>
          <a:spcPct val="124000"/>
        </a:lnSpc>
        <a:spcBef>
          <a:spcPts val="700"/>
        </a:spcBef>
        <a:spcAft>
          <a:spcPct val="0"/>
        </a:spcAft>
        <a:buClr>
          <a:srgbClr val="000000"/>
        </a:buClr>
        <a:buSzPct val="100000"/>
        <a:buFont typeface="Arial" charset="0"/>
        <a:buChar char="–"/>
        <a:defRPr sz="2800">
          <a:solidFill>
            <a:srgbClr val="000000"/>
          </a:solidFill>
          <a:latin typeface="+mn-lt"/>
          <a:ea typeface="+mn-ea"/>
          <a:cs typeface="+mn-cs"/>
        </a:defRPr>
      </a:lvl2pPr>
      <a:lvl3pPr marL="1143000" indent="-228600" algn="l" defTabSz="457200" rtl="0" eaLnBrk="0" fontAlgn="base" hangingPunct="0">
        <a:lnSpc>
          <a:spcPct val="124000"/>
        </a:lnSpc>
        <a:spcBef>
          <a:spcPts val="600"/>
        </a:spcBef>
        <a:spcAft>
          <a:spcPct val="0"/>
        </a:spcAft>
        <a:buClr>
          <a:srgbClr val="000000"/>
        </a:buClr>
        <a:buSzPct val="100000"/>
        <a:buFont typeface="Arial" charset="0"/>
        <a:buChar char="•"/>
        <a:defRPr sz="2400">
          <a:solidFill>
            <a:srgbClr val="000000"/>
          </a:solidFill>
          <a:latin typeface="+mn-lt"/>
          <a:ea typeface="+mn-ea"/>
          <a:cs typeface="+mn-cs"/>
        </a:defRPr>
      </a:lvl3pPr>
      <a:lvl4pPr marL="1600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4pPr>
      <a:lvl5pPr marL="20574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5pPr>
      <a:lvl6pPr marL="25146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6pPr>
      <a:lvl7pPr marL="29718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7pPr>
      <a:lvl8pPr marL="34290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8pPr>
      <a:lvl9pPr marL="3886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13" cstate="print"/>
          <a:srcRect t="46980" b="18791"/>
          <a:stretch>
            <a:fillRect/>
          </a:stretch>
        </p:blipFill>
        <p:spPr bwMode="auto">
          <a:xfrm>
            <a:off x="0" y="-76200"/>
            <a:ext cx="9124950" cy="3886200"/>
          </a:xfrm>
          <a:prstGeom prst="rect">
            <a:avLst/>
          </a:prstGeom>
          <a:noFill/>
          <a:ln w="9525">
            <a:noFill/>
            <a:round/>
            <a:headEnd/>
            <a:tailEnd/>
          </a:ln>
        </p:spPr>
      </p:pic>
      <p:pic>
        <p:nvPicPr>
          <p:cNvPr id="3075" name="Picture 2"/>
          <p:cNvPicPr>
            <a:picLocks noChangeAspect="1" noChangeArrowheads="1"/>
          </p:cNvPicPr>
          <p:nvPr/>
        </p:nvPicPr>
        <p:blipFill>
          <a:blip r:embed="rId14" cstate="print"/>
          <a:srcRect t="25244" b="28923"/>
          <a:stretch>
            <a:fillRect/>
          </a:stretch>
        </p:blipFill>
        <p:spPr bwMode="auto">
          <a:xfrm>
            <a:off x="6950075" y="6400800"/>
            <a:ext cx="2193925" cy="355600"/>
          </a:xfrm>
          <a:prstGeom prst="rect">
            <a:avLst/>
          </a:prstGeom>
          <a:noFill/>
          <a:ln w="9525">
            <a:noFill/>
            <a:round/>
            <a:headEnd/>
            <a:tailEnd/>
          </a:ln>
        </p:spPr>
      </p:pic>
      <p:sp>
        <p:nvSpPr>
          <p:cNvPr id="2" name="Text Box 3"/>
          <p:cNvSpPr txBox="1">
            <a:spLocks noChangeArrowheads="1"/>
          </p:cNvSpPr>
          <p:nvPr/>
        </p:nvSpPr>
        <p:spPr bwMode="auto">
          <a:xfrm>
            <a:off x="2895600" y="6553200"/>
            <a:ext cx="3352800" cy="307975"/>
          </a:xfrm>
          <a:prstGeom prst="rect">
            <a:avLst/>
          </a:prstGeom>
          <a:noFill/>
          <a:ln w="9525">
            <a:noFill/>
            <a:round/>
            <a:headEnd/>
            <a:tailEnd/>
          </a:ln>
          <a:effectLst/>
        </p:spPr>
        <p:txBody>
          <a:bodyPr lIns="90000" tIns="46800" rIns="90000" bIns="46800">
            <a:spAutoFit/>
          </a:bodyPr>
          <a:lstStyle/>
          <a:p>
            <a:pPr algn="ctr">
              <a:lnSpc>
                <a:spcPct val="100000"/>
              </a:lnSpc>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a:solidFill>
                  <a:srgbClr val="000000"/>
                </a:solidFill>
                <a:cs typeface="Arial" charset="0"/>
              </a:rPr>
              <a:t>HCL Confidential</a:t>
            </a:r>
          </a:p>
        </p:txBody>
      </p:sp>
      <p:sp>
        <p:nvSpPr>
          <p:cNvPr id="3077" name="Rectangle 4"/>
          <p:cNvSpPr>
            <a:spLocks noGrp="1" noChangeArrowheads="1"/>
          </p:cNvSpPr>
          <p:nvPr>
            <p:ph type="title"/>
          </p:nvPr>
        </p:nvSpPr>
        <p:spPr bwMode="auto">
          <a:xfrm>
            <a:off x="231775" y="533400"/>
            <a:ext cx="8228013" cy="5191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mj-lt"/>
          <a:ea typeface="+mj-ea"/>
          <a:cs typeface="+mj-cs"/>
        </a:defRPr>
      </a:lvl1pPr>
      <a:lvl2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2pPr>
      <a:lvl3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3pPr>
      <a:lvl4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4pPr>
      <a:lvl5pPr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5pPr>
      <a:lvl6pPr marL="4572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6pPr>
      <a:lvl7pPr marL="9144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7pPr>
      <a:lvl8pPr marL="13716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8pPr>
      <a:lvl9pPr marL="1828800" algn="l" defTabSz="457200" rtl="0" eaLnBrk="0" fontAlgn="base" hangingPunct="0">
        <a:lnSpc>
          <a:spcPct val="124000"/>
        </a:lnSpc>
        <a:spcBef>
          <a:spcPts val="1750"/>
        </a:spcBef>
        <a:spcAft>
          <a:spcPct val="0"/>
        </a:spcAft>
        <a:buClr>
          <a:srgbClr val="0079BC"/>
        </a:buClr>
        <a:buSzPct val="100000"/>
        <a:buFont typeface="Arial" charset="0"/>
        <a:defRPr sz="2800" b="1">
          <a:solidFill>
            <a:srgbClr val="0079BC"/>
          </a:solidFill>
          <a:latin typeface="Arial" charset="0"/>
          <a:ea typeface="DejaVu LGC Sans" charset="0"/>
          <a:cs typeface="DejaVu LGC Sans" charset="0"/>
        </a:defRPr>
      </a:lvl9pPr>
    </p:titleStyle>
    <p:bodyStyle>
      <a:lvl1pPr marL="341313" indent="-341313" algn="l" defTabSz="457200" rtl="0" eaLnBrk="0" fontAlgn="base" hangingPunct="0">
        <a:lnSpc>
          <a:spcPct val="124000"/>
        </a:lnSpc>
        <a:spcBef>
          <a:spcPts val="800"/>
        </a:spcBef>
        <a:spcAft>
          <a:spcPct val="0"/>
        </a:spcAft>
        <a:buClr>
          <a:srgbClr val="000000"/>
        </a:buClr>
        <a:buSzPct val="100000"/>
        <a:buFont typeface="Arial" charset="0"/>
        <a:buChar char="•"/>
        <a:defRPr sz="3200">
          <a:solidFill>
            <a:srgbClr val="000000"/>
          </a:solidFill>
          <a:latin typeface="+mn-lt"/>
          <a:ea typeface="+mn-ea"/>
          <a:cs typeface="+mn-cs"/>
        </a:defRPr>
      </a:lvl1pPr>
      <a:lvl2pPr marL="741363" indent="-284163" algn="l" defTabSz="457200" rtl="0" eaLnBrk="0" fontAlgn="base" hangingPunct="0">
        <a:lnSpc>
          <a:spcPct val="124000"/>
        </a:lnSpc>
        <a:spcBef>
          <a:spcPts val="700"/>
        </a:spcBef>
        <a:spcAft>
          <a:spcPct val="0"/>
        </a:spcAft>
        <a:buClr>
          <a:srgbClr val="000000"/>
        </a:buClr>
        <a:buSzPct val="100000"/>
        <a:buFont typeface="Arial" charset="0"/>
        <a:buChar char="–"/>
        <a:defRPr sz="2800">
          <a:solidFill>
            <a:srgbClr val="000000"/>
          </a:solidFill>
          <a:latin typeface="+mn-lt"/>
          <a:ea typeface="+mn-ea"/>
          <a:cs typeface="+mn-cs"/>
        </a:defRPr>
      </a:lvl2pPr>
      <a:lvl3pPr marL="1143000" indent="-228600" algn="l" defTabSz="457200" rtl="0" eaLnBrk="0" fontAlgn="base" hangingPunct="0">
        <a:lnSpc>
          <a:spcPct val="124000"/>
        </a:lnSpc>
        <a:spcBef>
          <a:spcPts val="600"/>
        </a:spcBef>
        <a:spcAft>
          <a:spcPct val="0"/>
        </a:spcAft>
        <a:buClr>
          <a:srgbClr val="000000"/>
        </a:buClr>
        <a:buSzPct val="100000"/>
        <a:buFont typeface="Arial" charset="0"/>
        <a:buChar char="•"/>
        <a:defRPr sz="2400">
          <a:solidFill>
            <a:srgbClr val="000000"/>
          </a:solidFill>
          <a:latin typeface="+mn-lt"/>
          <a:ea typeface="+mn-ea"/>
          <a:cs typeface="+mn-cs"/>
        </a:defRPr>
      </a:lvl3pPr>
      <a:lvl4pPr marL="1600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4pPr>
      <a:lvl5pPr marL="20574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5pPr>
      <a:lvl6pPr marL="25146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6pPr>
      <a:lvl7pPr marL="29718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7pPr>
      <a:lvl8pPr marL="34290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8pPr>
      <a:lvl9pPr marL="3886200" indent="-228600" algn="l" defTabSz="457200" rtl="0" eaLnBrk="0" fontAlgn="base" hangingPunct="0">
        <a:lnSpc>
          <a:spcPct val="124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Entities (Cont.)</a:t>
            </a:r>
          </a:p>
        </p:txBody>
      </p:sp>
      <p:sp>
        <p:nvSpPr>
          <p:cNvPr id="3" name="Content Placeholder 2"/>
          <p:cNvSpPr>
            <a:spLocks noGrp="1"/>
          </p:cNvSpPr>
          <p:nvPr>
            <p:ph idx="1"/>
          </p:nvPr>
        </p:nvSpPr>
        <p:spPr>
          <a:xfrm>
            <a:off x="457200" y="1447800"/>
            <a:ext cx="8228013" cy="4524375"/>
          </a:xfrm>
        </p:spPr>
        <p:txBody>
          <a:bodyPr/>
          <a:lstStyle/>
          <a:p>
            <a:r>
              <a:rPr lang="en-US" sz="1800" u="sng" dirty="0" smtClean="0"/>
              <a:t>Data bus </a:t>
            </a:r>
            <a:r>
              <a:rPr lang="en-US" sz="1800" dirty="0" smtClean="0"/>
              <a:t>(that may be 8, 16 or 32 bits wide) </a:t>
            </a:r>
            <a:r>
              <a:rPr lang="en-US" sz="1800" dirty="0" smtClean="0"/>
              <a:t>carries data </a:t>
            </a:r>
            <a:r>
              <a:rPr lang="en-US" sz="1800" dirty="0" smtClean="0"/>
              <a:t>to memory or receive data from memory.</a:t>
            </a:r>
          </a:p>
          <a:p>
            <a:r>
              <a:rPr lang="en-US" sz="1800" u="sng" dirty="0" smtClean="0"/>
              <a:t>RD </a:t>
            </a:r>
            <a:r>
              <a:rPr lang="en-US" sz="1800" dirty="0" smtClean="0"/>
              <a:t>(Read) and </a:t>
            </a:r>
            <a:r>
              <a:rPr lang="en-US" sz="1800" u="sng" dirty="0" smtClean="0"/>
              <a:t>WR</a:t>
            </a:r>
            <a:r>
              <a:rPr lang="en-US" sz="1800" dirty="0" smtClean="0"/>
              <a:t> (Write) line to tell the memory whether it wants to set or get the addressed location.</a:t>
            </a:r>
          </a:p>
          <a:p>
            <a:r>
              <a:rPr lang="en-US" sz="1800" u="sng" dirty="0" smtClean="0"/>
              <a:t>Clock</a:t>
            </a:r>
            <a:r>
              <a:rPr lang="en-US" sz="1800" dirty="0" smtClean="0"/>
              <a:t> line that lets a clock pulse sequence the processor.</a:t>
            </a:r>
          </a:p>
          <a:p>
            <a:r>
              <a:rPr lang="en-US" sz="1800" u="sng" dirty="0" smtClean="0"/>
              <a:t>Reset</a:t>
            </a:r>
            <a:r>
              <a:rPr lang="en-US" sz="1800" dirty="0" smtClean="0"/>
              <a:t> line that resets the program counter to zero (or whatever) and restarts execution.</a:t>
            </a:r>
          </a:p>
          <a:p>
            <a:r>
              <a:rPr lang="en-US" sz="1800" u="sng" dirty="0" smtClean="0"/>
              <a:t>Registers</a:t>
            </a:r>
            <a:r>
              <a:rPr lang="en-US" sz="1800" dirty="0" smtClean="0"/>
              <a:t> A, B and C are simply latches made out of flip-flops.</a:t>
            </a:r>
          </a:p>
          <a:p>
            <a:r>
              <a:rPr lang="en-US" sz="1800" u="sng" dirty="0" smtClean="0"/>
              <a:t>Program counter </a:t>
            </a:r>
            <a:r>
              <a:rPr lang="en-US" sz="1800" dirty="0" smtClean="0"/>
              <a:t>is a latch with the extra ability to increment by 1 when told to do so, and also to reset to zero.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Clock (RTC)</a:t>
            </a:r>
            <a:endParaRPr lang="en-US" dirty="0"/>
          </a:p>
        </p:txBody>
      </p:sp>
      <p:sp>
        <p:nvSpPr>
          <p:cNvPr id="3" name="Content Placeholder 2"/>
          <p:cNvSpPr>
            <a:spLocks noGrp="1"/>
          </p:cNvSpPr>
          <p:nvPr>
            <p:ph idx="1"/>
          </p:nvPr>
        </p:nvSpPr>
        <p:spPr/>
        <p:txBody>
          <a:bodyPr/>
          <a:lstStyle/>
          <a:p>
            <a:r>
              <a:rPr lang="en-US" sz="2000" dirty="0"/>
              <a:t>A RTC is a computer clock that keeps track of the current time.</a:t>
            </a:r>
          </a:p>
          <a:p>
            <a:r>
              <a:rPr lang="en-US" sz="2000" dirty="0"/>
              <a:t>RTCs often have an alternate source of power</a:t>
            </a:r>
          </a:p>
          <a:p>
            <a:pPr marL="341313" lvl="1" indent="-341313">
              <a:spcBef>
                <a:spcPts val="800"/>
              </a:spcBef>
              <a:buFont typeface="Arial" charset="0"/>
              <a:buChar char="•"/>
            </a:pPr>
            <a:r>
              <a:rPr lang="en-US" sz="2000" dirty="0"/>
              <a:t>Low power consumption (important when running from alternate power).</a:t>
            </a:r>
          </a:p>
          <a:p>
            <a:pPr marL="341313" lvl="1" indent="-341313">
              <a:spcBef>
                <a:spcPts val="800"/>
              </a:spcBef>
              <a:buFont typeface="Arial" charset="0"/>
              <a:buChar char="•"/>
            </a:pPr>
            <a:r>
              <a:rPr lang="en-US" sz="2000" dirty="0"/>
              <a:t>Frees the main system for time-critical tasks.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a:t>
            </a:r>
            <a:endParaRPr lang="en-US" dirty="0"/>
          </a:p>
        </p:txBody>
      </p:sp>
      <p:sp>
        <p:nvSpPr>
          <p:cNvPr id="3" name="Content Placeholder 2"/>
          <p:cNvSpPr>
            <a:spLocks noGrp="1"/>
          </p:cNvSpPr>
          <p:nvPr>
            <p:ph idx="1"/>
          </p:nvPr>
        </p:nvSpPr>
        <p:spPr>
          <a:xfrm>
            <a:off x="457200" y="1828800"/>
            <a:ext cx="8228013" cy="3457575"/>
          </a:xfrm>
        </p:spPr>
        <p:txBody>
          <a:bodyPr/>
          <a:lstStyle/>
          <a:p>
            <a:r>
              <a:rPr lang="en-US" sz="1800" dirty="0"/>
              <a:t>A timer is a specialized type of clock. A timer can be used to control the sequence of an event or process</a:t>
            </a:r>
            <a:r>
              <a:rPr lang="en-US" sz="1800" dirty="0" smtClean="0"/>
              <a:t>.</a:t>
            </a:r>
          </a:p>
          <a:p>
            <a:r>
              <a:rPr lang="en-US" sz="1800" dirty="0"/>
              <a:t>Computer systems usually have at least one timer. These are typically digital counters that either increment or decrement at a </a:t>
            </a:r>
            <a:r>
              <a:rPr lang="en-US" sz="1800" dirty="0" smtClean="0"/>
              <a:t>fixed frequency, </a:t>
            </a:r>
            <a:r>
              <a:rPr lang="en-US" sz="1800" dirty="0"/>
              <a:t>which is often configurable, and that interrupt the processor when reaching </a:t>
            </a:r>
            <a:r>
              <a:rPr lang="en-US" sz="1800" dirty="0" smtClean="0"/>
              <a:t>zero.</a:t>
            </a:r>
          </a:p>
          <a:p>
            <a:r>
              <a:rPr lang="en-US" sz="1800" dirty="0"/>
              <a:t>As the number of hardware timers in a computer system or processor is finite and limited, operating systems and embedded systems often use a single hardware timer to implement an extensible set of </a:t>
            </a:r>
            <a:r>
              <a:rPr lang="en-US" sz="1800" u="sng" dirty="0"/>
              <a:t>software </a:t>
            </a:r>
            <a:r>
              <a:rPr lang="en-US" sz="1800" u="sng" dirty="0" smtClean="0"/>
              <a:t>timers</a:t>
            </a:r>
            <a:r>
              <a:rPr lang="en-US" sz="1800" dirty="0" smtClean="0"/>
              <a:t>.</a:t>
            </a:r>
            <a:endParaRPr lang="en-US" sz="1800" dirty="0" smtClean="0"/>
          </a:p>
        </p:txBody>
      </p:sp>
      <p:sp>
        <p:nvSpPr>
          <p:cNvPr id="4" name="TextBox 3"/>
          <p:cNvSpPr txBox="1"/>
          <p:nvPr/>
        </p:nvSpPr>
        <p:spPr>
          <a:xfrm>
            <a:off x="457200" y="1295400"/>
            <a:ext cx="6781800" cy="397673"/>
          </a:xfrm>
          <a:prstGeom prst="rect">
            <a:avLst/>
          </a:prstGeom>
          <a:noFill/>
        </p:spPr>
        <p:txBody>
          <a:bodyPr wrap="square" rtlCol="0">
            <a:spAutoFit/>
          </a:bodyPr>
          <a:lstStyle/>
          <a:p>
            <a:r>
              <a:rPr lang="en-US" sz="1600" i="1" dirty="0" smtClean="0">
                <a:solidFill>
                  <a:schemeClr val="tx1"/>
                </a:solidFill>
              </a:rPr>
              <a:t>[ Scope:- Explain </a:t>
            </a:r>
            <a:r>
              <a:rPr lang="en-US" sz="1600" i="1" dirty="0" err="1" smtClean="0">
                <a:solidFill>
                  <a:schemeClr val="tx1"/>
                </a:solidFill>
              </a:rPr>
              <a:t>hw</a:t>
            </a:r>
            <a:r>
              <a:rPr lang="en-US" sz="1600" i="1" dirty="0" smtClean="0">
                <a:solidFill>
                  <a:schemeClr val="tx1"/>
                </a:solidFill>
              </a:rPr>
              <a:t> and </a:t>
            </a:r>
            <a:r>
              <a:rPr lang="en-US" sz="1600" i="1" dirty="0" err="1" smtClean="0">
                <a:solidFill>
                  <a:schemeClr val="tx1"/>
                </a:solidFill>
              </a:rPr>
              <a:t>sw</a:t>
            </a:r>
            <a:r>
              <a:rPr lang="en-US" sz="1600" i="1" dirty="0" smtClean="0">
                <a:solidFill>
                  <a:schemeClr val="tx1"/>
                </a:solidFill>
              </a:rPr>
              <a:t> timers ] </a:t>
            </a:r>
            <a:endParaRPr lang="en-US" sz="1600" i="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Watchdog Timer (WDT)</a:t>
            </a:r>
            <a:endParaRPr lang="en-US" dirty="0"/>
          </a:p>
        </p:txBody>
      </p:sp>
      <p:sp>
        <p:nvSpPr>
          <p:cNvPr id="5" name="Content Placeholder 4"/>
          <p:cNvSpPr>
            <a:spLocks noGrp="1"/>
          </p:cNvSpPr>
          <p:nvPr>
            <p:ph idx="1"/>
          </p:nvPr>
        </p:nvSpPr>
        <p:spPr/>
        <p:txBody>
          <a:bodyPr/>
          <a:lstStyle/>
          <a:p>
            <a:pPr marL="0" indent="0">
              <a:buNone/>
            </a:pPr>
            <a:r>
              <a:rPr lang="en-US" sz="2400" dirty="0" smtClean="0"/>
              <a:t>A watchdog timer (WDT) is a device that </a:t>
            </a:r>
            <a:r>
              <a:rPr lang="en-US" sz="2400" dirty="0" smtClean="0"/>
              <a:t>resets the processor </a:t>
            </a:r>
            <a:r>
              <a:rPr lang="en-US" sz="2400" dirty="0" smtClean="0"/>
              <a:t>after a certain period of </a:t>
            </a:r>
            <a:r>
              <a:rPr lang="en-US" sz="2400" dirty="0" smtClean="0"/>
              <a:t>time, if </a:t>
            </a:r>
            <a:r>
              <a:rPr lang="en-US" sz="2400" dirty="0" smtClean="0"/>
              <a:t>something goes </a:t>
            </a:r>
            <a:r>
              <a:rPr lang="en-US" sz="2400" dirty="0" smtClean="0"/>
              <a:t>wrong </a:t>
            </a:r>
            <a:r>
              <a:rPr lang="en-US" sz="2400" dirty="0" smtClean="0"/>
              <a:t>and the system does not recover on its own.</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304799" y="3733800"/>
            <a:ext cx="8339015" cy="1676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Types</a:t>
            </a:r>
            <a:endParaRPr lang="en-US" dirty="0"/>
          </a:p>
        </p:txBody>
      </p:sp>
      <p:pic>
        <p:nvPicPr>
          <p:cNvPr id="4" name="Content Placeholder 3" descr="MemoryTypes_MemoryTypesFigure1.gif"/>
          <p:cNvPicPr>
            <a:picLocks noGrp="1" noChangeAspect="1"/>
          </p:cNvPicPr>
          <p:nvPr>
            <p:ph idx="1"/>
          </p:nvPr>
        </p:nvPicPr>
        <p:blipFill>
          <a:blip r:embed="rId2" cstate="print"/>
          <a:stretch>
            <a:fillRect/>
          </a:stretch>
        </p:blipFill>
        <p:spPr>
          <a:xfrm>
            <a:off x="1219200" y="2133600"/>
            <a:ext cx="6872970" cy="2494756"/>
          </a:xfrm>
        </p:spPr>
      </p:pic>
      <p:sp>
        <p:nvSpPr>
          <p:cNvPr id="5" name="Rectangle 4"/>
          <p:cNvSpPr/>
          <p:nvPr/>
        </p:nvSpPr>
        <p:spPr>
          <a:xfrm>
            <a:off x="1600200" y="4800600"/>
            <a:ext cx="928524" cy="402546"/>
          </a:xfrm>
          <a:prstGeom prst="rect">
            <a:avLst/>
          </a:prstGeom>
        </p:spPr>
        <p:txBody>
          <a:bodyPr wrap="none">
            <a:spAutoFit/>
          </a:bodyPr>
          <a:lstStyle/>
          <a:p>
            <a:r>
              <a:rPr lang="en-US" dirty="0" smtClean="0">
                <a:solidFill>
                  <a:schemeClr val="tx1"/>
                </a:solidFill>
              </a:rPr>
              <a:t>Volatile</a:t>
            </a:r>
            <a:endParaRPr lang="en-US" dirty="0">
              <a:solidFill>
                <a:schemeClr val="tx1"/>
              </a:solidFill>
            </a:endParaRPr>
          </a:p>
        </p:txBody>
      </p:sp>
      <p:sp>
        <p:nvSpPr>
          <p:cNvPr id="7" name="Rectangle 6"/>
          <p:cNvSpPr/>
          <p:nvPr/>
        </p:nvSpPr>
        <p:spPr>
          <a:xfrm>
            <a:off x="5029200" y="5507775"/>
            <a:ext cx="1600200" cy="435825"/>
          </a:xfrm>
          <a:prstGeom prst="rect">
            <a:avLst/>
          </a:prstGeom>
        </p:spPr>
        <p:txBody>
          <a:bodyPr wrap="square">
            <a:spAutoFit/>
          </a:bodyPr>
          <a:lstStyle/>
          <a:p>
            <a:r>
              <a:rPr lang="en-US" dirty="0" smtClean="0">
                <a:solidFill>
                  <a:schemeClr val="tx1"/>
                </a:solidFill>
              </a:rPr>
              <a:t>Non-Volatile</a:t>
            </a:r>
            <a:endParaRPr lang="en-US" dirty="0">
              <a:solidFill>
                <a:schemeClr val="tx1"/>
              </a:solidFill>
            </a:endParaRPr>
          </a:p>
        </p:txBody>
      </p:sp>
      <p:sp>
        <p:nvSpPr>
          <p:cNvPr id="8" name="Left Brace 7"/>
          <p:cNvSpPr/>
          <p:nvPr/>
        </p:nvSpPr>
        <p:spPr bwMode="auto">
          <a:xfrm rot="16200000">
            <a:off x="5715000" y="3145575"/>
            <a:ext cx="228600" cy="4495800"/>
          </a:xfrm>
          <a:prstGeom prst="leftBrace">
            <a:avLst>
              <a:gd name="adj1" fmla="val 36752"/>
              <a:gd name="adj2" fmla="val 50000"/>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0" name="Rectangle 9"/>
          <p:cNvSpPr/>
          <p:nvPr/>
        </p:nvSpPr>
        <p:spPr>
          <a:xfrm>
            <a:off x="3886200" y="4800600"/>
            <a:ext cx="1828800" cy="435825"/>
          </a:xfrm>
          <a:prstGeom prst="rect">
            <a:avLst/>
          </a:prstGeom>
        </p:spPr>
        <p:txBody>
          <a:bodyPr wrap="square">
            <a:spAutoFit/>
          </a:bodyPr>
          <a:lstStyle/>
          <a:p>
            <a:r>
              <a:rPr lang="en-US" dirty="0" smtClean="0">
                <a:solidFill>
                  <a:schemeClr val="tx1"/>
                </a:solidFill>
              </a:rPr>
              <a:t>SW re-writable</a:t>
            </a:r>
            <a:endParaRPr lang="en-US" dirty="0">
              <a:solidFill>
                <a:schemeClr val="tx1"/>
              </a:solidFill>
            </a:endParaRPr>
          </a:p>
        </p:txBody>
      </p:sp>
      <p:sp>
        <p:nvSpPr>
          <p:cNvPr id="11" name="Rectangle 10"/>
          <p:cNvSpPr/>
          <p:nvPr/>
        </p:nvSpPr>
        <p:spPr>
          <a:xfrm>
            <a:off x="6400800" y="4800600"/>
            <a:ext cx="2362200" cy="402546"/>
          </a:xfrm>
          <a:prstGeom prst="rect">
            <a:avLst/>
          </a:prstGeom>
        </p:spPr>
        <p:txBody>
          <a:bodyPr wrap="square">
            <a:spAutoFit/>
          </a:bodyPr>
          <a:lstStyle/>
          <a:p>
            <a:r>
              <a:rPr lang="en-US" dirty="0" smtClean="0">
                <a:solidFill>
                  <a:schemeClr val="tx1"/>
                </a:solidFill>
              </a:rPr>
              <a:t>SW non-re-writable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 NOR and NAND</a:t>
            </a:r>
            <a:endParaRPr lang="en-US" dirty="0"/>
          </a:p>
        </p:txBody>
      </p:sp>
      <p:pic>
        <p:nvPicPr>
          <p:cNvPr id="5" name="Content Placeholder 4" descr="nor_nand.PNG"/>
          <p:cNvPicPr>
            <a:picLocks noGrp="1" noChangeAspect="1"/>
          </p:cNvPicPr>
          <p:nvPr>
            <p:ph idx="1"/>
          </p:nvPr>
        </p:nvPicPr>
        <p:blipFill>
          <a:blip r:embed="rId2" cstate="print"/>
          <a:stretch>
            <a:fillRect/>
          </a:stretch>
        </p:blipFill>
        <p:spPr>
          <a:xfrm>
            <a:off x="1825487" y="1676400"/>
            <a:ext cx="6885351" cy="4512381"/>
          </a:xfrm>
        </p:spPr>
      </p:pic>
      <p:sp>
        <p:nvSpPr>
          <p:cNvPr id="4" name="Rectangle 3"/>
          <p:cNvSpPr/>
          <p:nvPr/>
        </p:nvSpPr>
        <p:spPr>
          <a:xfrm>
            <a:off x="228600" y="5867400"/>
            <a:ext cx="3078087" cy="368049"/>
          </a:xfrm>
          <a:prstGeom prst="rect">
            <a:avLst/>
          </a:prstGeom>
        </p:spPr>
        <p:txBody>
          <a:bodyPr wrap="none">
            <a:spAutoFit/>
          </a:bodyPr>
          <a:lstStyle/>
          <a:p>
            <a:r>
              <a:rPr lang="en-US" sz="1600" b="1" dirty="0" smtClean="0">
                <a:solidFill>
                  <a:schemeClr val="tx1"/>
                </a:solidFill>
              </a:rPr>
              <a:t>Comparison of NOR </a:t>
            </a:r>
            <a:r>
              <a:rPr lang="en-US" sz="1600" b="1" dirty="0" err="1" smtClean="0">
                <a:solidFill>
                  <a:schemeClr val="tx1"/>
                </a:solidFill>
              </a:rPr>
              <a:t>vs</a:t>
            </a:r>
            <a:r>
              <a:rPr lang="en-US" sz="1600" b="1" dirty="0" smtClean="0">
                <a:solidFill>
                  <a:schemeClr val="tx1"/>
                </a:solidFill>
              </a:rPr>
              <a:t> NAND</a:t>
            </a:r>
            <a:endParaRPr lang="en-US" sz="1600" b="1" dirty="0">
              <a:solidFill>
                <a:schemeClr val="tx1"/>
              </a:solidFill>
            </a:endParaRPr>
          </a:p>
        </p:txBody>
      </p:sp>
      <p:sp>
        <p:nvSpPr>
          <p:cNvPr id="6" name="Rectangle 5"/>
          <p:cNvSpPr/>
          <p:nvPr/>
        </p:nvSpPr>
        <p:spPr>
          <a:xfrm>
            <a:off x="304800" y="1066800"/>
            <a:ext cx="8458200" cy="1122808"/>
          </a:xfrm>
          <a:prstGeom prst="rect">
            <a:avLst/>
          </a:prstGeom>
        </p:spPr>
        <p:txBody>
          <a:bodyPr wrap="square">
            <a:spAutoFit/>
          </a:bodyPr>
          <a:lstStyle/>
          <a:p>
            <a:pPr marL="342900" indent="-342900">
              <a:buFont typeface="Arial" pitchFamily="34" charset="0"/>
              <a:buChar char="•"/>
            </a:pPr>
            <a:r>
              <a:rPr lang="en-US" dirty="0" smtClean="0">
                <a:solidFill>
                  <a:schemeClr val="tx1"/>
                </a:solidFill>
              </a:rPr>
              <a:t>NAND is generally used for large memory requirement and low cost.</a:t>
            </a:r>
          </a:p>
          <a:p>
            <a:pPr marL="342900" indent="-342900">
              <a:buFont typeface="Arial" pitchFamily="34" charset="0"/>
              <a:buChar char="•"/>
            </a:pPr>
            <a:r>
              <a:rPr lang="en-US" dirty="0" smtClean="0">
                <a:solidFill>
                  <a:schemeClr val="tx1"/>
                </a:solidFill>
              </a:rPr>
              <a:t>NOR is used in systems which need fast access. NOR chips are costlier than NAND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(SRAM, DRAM)</a:t>
            </a:r>
            <a:endParaRPr lang="en-US" dirty="0"/>
          </a:p>
        </p:txBody>
      </p:sp>
      <p:sp>
        <p:nvSpPr>
          <p:cNvPr id="3" name="Content Placeholder 2"/>
          <p:cNvSpPr>
            <a:spLocks noGrp="1"/>
          </p:cNvSpPr>
          <p:nvPr>
            <p:ph idx="1"/>
          </p:nvPr>
        </p:nvSpPr>
        <p:spPr>
          <a:xfrm>
            <a:off x="457200" y="1295400"/>
            <a:ext cx="8228013" cy="5029200"/>
          </a:xfrm>
        </p:spPr>
        <p:txBody>
          <a:bodyPr/>
          <a:lstStyle/>
          <a:p>
            <a:r>
              <a:rPr lang="en-US" sz="2800" dirty="0" smtClean="0"/>
              <a:t>DRAM</a:t>
            </a:r>
          </a:p>
          <a:p>
            <a:pPr lvl="1"/>
            <a:r>
              <a:rPr lang="en-US" sz="2400" dirty="0" smtClean="0"/>
              <a:t>Cheaper</a:t>
            </a:r>
          </a:p>
          <a:p>
            <a:pPr lvl="1"/>
            <a:r>
              <a:rPr lang="en-US" sz="2400" dirty="0" smtClean="0"/>
              <a:t>Slower</a:t>
            </a:r>
          </a:p>
          <a:p>
            <a:pPr lvl="1"/>
            <a:r>
              <a:rPr lang="en-US" sz="2000" dirty="0" smtClean="0"/>
              <a:t>Needs continuous clock triggers to refresh charge in the capacitors</a:t>
            </a:r>
          </a:p>
          <a:p>
            <a:r>
              <a:rPr lang="en-US" sz="2800" dirty="0" smtClean="0"/>
              <a:t>SRAM:</a:t>
            </a:r>
          </a:p>
          <a:p>
            <a:pPr lvl="1"/>
            <a:r>
              <a:rPr lang="en-US" sz="2400" dirty="0" smtClean="0"/>
              <a:t>Costlier</a:t>
            </a:r>
          </a:p>
          <a:p>
            <a:pPr lvl="1"/>
            <a:r>
              <a:rPr lang="en-US" sz="2400" dirty="0" smtClean="0"/>
              <a:t>Faster</a:t>
            </a:r>
          </a:p>
          <a:p>
            <a:pPr lvl="1"/>
            <a:r>
              <a:rPr lang="en-US" sz="2000" dirty="0" smtClean="0"/>
              <a:t>Needs no continuous clock triggers (uses flip-flops)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 - Address space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Logical Vs Physical Address space</a:t>
            </a:r>
          </a:p>
          <a:p>
            <a:pPr lvl="1"/>
            <a:r>
              <a:rPr lang="en-US" i="1" dirty="0" smtClean="0"/>
              <a:t>Logical address</a:t>
            </a:r>
            <a:r>
              <a:rPr lang="en-US" dirty="0" smtClean="0"/>
              <a:t> – generated by the CPU; also referred to as </a:t>
            </a:r>
            <a:r>
              <a:rPr lang="en-US" i="1" dirty="0" smtClean="0"/>
              <a:t>virtual address</a:t>
            </a:r>
            <a:r>
              <a:rPr lang="en-US" dirty="0" smtClean="0"/>
              <a:t>.</a:t>
            </a:r>
          </a:p>
          <a:p>
            <a:pPr lvl="1"/>
            <a:r>
              <a:rPr lang="en-US" i="1" dirty="0" smtClean="0"/>
              <a:t>Physical address</a:t>
            </a:r>
            <a:r>
              <a:rPr lang="en-US" dirty="0" smtClean="0"/>
              <a:t> – address seen by the memory unit.</a:t>
            </a:r>
          </a:p>
          <a:p>
            <a:pPr lvl="1">
              <a:buNone/>
            </a:pPr>
            <a:endParaRPr lang="en-US" dirty="0" smtClean="0"/>
          </a:p>
          <a:p>
            <a:r>
              <a:rPr lang="en-US" dirty="0" smtClean="0"/>
              <a:t>Usually, Memory </a:t>
            </a:r>
            <a:r>
              <a:rPr lang="en-US" dirty="0" smtClean="0"/>
              <a:t>Management Unit (MMU) is a hardware device that maps virtual to physical address.</a:t>
            </a:r>
          </a:p>
          <a:p>
            <a:endParaRPr lang="en-US" dirty="0" smtClean="0"/>
          </a:p>
          <a:p>
            <a:r>
              <a:rPr lang="en-US" dirty="0" smtClean="0"/>
              <a:t>In MMU scheme, the value in the relocation register is added to every address generated by a user process at the time it is sent to memory.</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MMU - Address binding</a:t>
            </a:r>
            <a:endParaRPr lang="en-US" dirty="0"/>
          </a:p>
        </p:txBody>
      </p:sp>
      <p:sp>
        <p:nvSpPr>
          <p:cNvPr id="5" name="Content Placeholder 4"/>
          <p:cNvSpPr>
            <a:spLocks noGrp="1"/>
          </p:cNvSpPr>
          <p:nvPr>
            <p:ph idx="1"/>
          </p:nvPr>
        </p:nvSpPr>
        <p:spPr>
          <a:xfrm>
            <a:off x="457200" y="1219200"/>
            <a:ext cx="8228013" cy="5105400"/>
          </a:xfrm>
        </p:spPr>
        <p:txBody>
          <a:bodyPr>
            <a:noAutofit/>
          </a:bodyPr>
          <a:lstStyle/>
          <a:p>
            <a:r>
              <a:rPr lang="en-US" sz="1800" dirty="0" smtClean="0"/>
              <a:t>Address binding of instructions and data to memory addresses can happen at three different stages.</a:t>
            </a:r>
          </a:p>
          <a:p>
            <a:endParaRPr lang="en-US" sz="1800" dirty="0" smtClean="0"/>
          </a:p>
          <a:p>
            <a:r>
              <a:rPr lang="en-US" sz="1800" b="1" dirty="0" smtClean="0"/>
              <a:t>Compile time</a:t>
            </a:r>
            <a:r>
              <a:rPr lang="en-US" sz="1800" dirty="0" smtClean="0"/>
              <a:t>:  If memory location known a priori, absolute code can be generated; must recompile code if starting location changes.</a:t>
            </a:r>
          </a:p>
          <a:p>
            <a:endParaRPr lang="en-US" sz="1800" dirty="0" smtClean="0"/>
          </a:p>
          <a:p>
            <a:r>
              <a:rPr lang="en-US" sz="1800" b="1" dirty="0" smtClean="0"/>
              <a:t>Load time</a:t>
            </a:r>
            <a:r>
              <a:rPr lang="en-US" sz="1800" dirty="0" smtClean="0"/>
              <a:t>:  Must generate </a:t>
            </a:r>
            <a:r>
              <a:rPr lang="en-US" sz="1800" i="1" dirty="0" err="1" smtClean="0"/>
              <a:t>relocatable</a:t>
            </a:r>
            <a:r>
              <a:rPr lang="en-US" sz="1800" dirty="0" smtClean="0"/>
              <a:t> code if memory location is not known at compile time.</a:t>
            </a:r>
          </a:p>
          <a:p>
            <a:pPr>
              <a:buNone/>
            </a:pPr>
            <a:endParaRPr lang="en-US" sz="1800" dirty="0" smtClean="0"/>
          </a:p>
          <a:p>
            <a:r>
              <a:rPr lang="en-US" sz="1800" b="1" dirty="0" smtClean="0"/>
              <a:t>Execution time</a:t>
            </a:r>
            <a:r>
              <a:rPr lang="en-US" sz="1800" dirty="0" smtClean="0"/>
              <a:t>:  Binding delayed until run time if the process can be moved during its execution from one memory segment to another.  Need hardware support for address maps (e.g., </a:t>
            </a:r>
            <a:r>
              <a:rPr lang="en-US" sz="1800" i="1" dirty="0" smtClean="0"/>
              <a:t>base</a:t>
            </a:r>
            <a:r>
              <a:rPr lang="en-US" sz="1800" dirty="0" smtClean="0"/>
              <a:t> and </a:t>
            </a:r>
            <a:r>
              <a:rPr lang="en-US" sz="1800" i="1" dirty="0" smtClean="0"/>
              <a:t>limit registers</a:t>
            </a:r>
            <a:r>
              <a:rPr lang="en-US" sz="1800" dirty="0" smtClean="0"/>
              <a:t>). </a:t>
            </a:r>
          </a:p>
          <a:p>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Paging, Segmentation</a:t>
            </a:r>
            <a:endParaRPr lang="en-US" dirty="0"/>
          </a:p>
        </p:txBody>
      </p:sp>
      <p:sp>
        <p:nvSpPr>
          <p:cNvPr id="3" name="Content Placeholder 2"/>
          <p:cNvSpPr>
            <a:spLocks noGrp="1"/>
          </p:cNvSpPr>
          <p:nvPr>
            <p:ph idx="1"/>
          </p:nvPr>
        </p:nvSpPr>
        <p:spPr>
          <a:xfrm>
            <a:off x="381000" y="1295400"/>
            <a:ext cx="8228013" cy="4524375"/>
          </a:xfrm>
        </p:spPr>
        <p:txBody>
          <a:bodyPr>
            <a:noAutofit/>
          </a:bodyPr>
          <a:lstStyle/>
          <a:p>
            <a:r>
              <a:rPr lang="en-US" sz="1600" dirty="0" smtClean="0"/>
              <a:t>Program must be brought into memory and placed within a process for it to be run. </a:t>
            </a:r>
          </a:p>
          <a:p>
            <a:r>
              <a:rPr lang="en-US" sz="1600" u="sng" dirty="0" smtClean="0"/>
              <a:t>Swapping</a:t>
            </a:r>
            <a:r>
              <a:rPr lang="en-US" sz="1600" dirty="0" smtClean="0"/>
              <a:t> of programs to maximize memory utilization</a:t>
            </a:r>
          </a:p>
          <a:p>
            <a:r>
              <a:rPr lang="en-US" sz="1600" dirty="0" smtClean="0"/>
              <a:t>Unavailability of contiguous memory while swapping in a program due to memory fragmentation</a:t>
            </a:r>
          </a:p>
          <a:p>
            <a:r>
              <a:rPr lang="en-US" sz="1600" u="sng" dirty="0" smtClean="0"/>
              <a:t>Paging</a:t>
            </a:r>
            <a:r>
              <a:rPr lang="en-US" sz="1600" dirty="0" smtClean="0"/>
              <a:t> - Divide physical memory into fixed-sized blocks called </a:t>
            </a:r>
            <a:r>
              <a:rPr lang="en-US" sz="1600" u="sng" dirty="0" smtClean="0"/>
              <a:t>frames</a:t>
            </a:r>
            <a:r>
              <a:rPr lang="en-US" sz="1600" b="1" dirty="0" smtClean="0"/>
              <a:t> </a:t>
            </a:r>
            <a:r>
              <a:rPr lang="en-US" sz="1600" dirty="0" smtClean="0"/>
              <a:t>and logical memory into blocks of same size called </a:t>
            </a:r>
            <a:r>
              <a:rPr lang="en-US" sz="1600" u="sng" dirty="0" smtClean="0"/>
              <a:t>pages</a:t>
            </a:r>
            <a:r>
              <a:rPr lang="en-US" sz="1600" dirty="0" smtClean="0"/>
              <a:t>. </a:t>
            </a:r>
          </a:p>
          <a:p>
            <a:r>
              <a:rPr lang="en-US" sz="1600" dirty="0" smtClean="0"/>
              <a:t>To run a program of size </a:t>
            </a:r>
            <a:r>
              <a:rPr lang="en-US" sz="1600" i="1" dirty="0" smtClean="0"/>
              <a:t>n</a:t>
            </a:r>
            <a:r>
              <a:rPr lang="en-US" sz="1600" dirty="0" smtClean="0"/>
              <a:t> pages, need to find </a:t>
            </a:r>
            <a:r>
              <a:rPr lang="en-US" sz="1600" i="1" dirty="0" smtClean="0"/>
              <a:t>n</a:t>
            </a:r>
            <a:r>
              <a:rPr lang="en-US" sz="1600" dirty="0" smtClean="0"/>
              <a:t> free frames and load program.</a:t>
            </a:r>
          </a:p>
          <a:p>
            <a:r>
              <a:rPr lang="en-US" sz="1600" dirty="0" smtClean="0"/>
              <a:t>Set up a </a:t>
            </a:r>
            <a:r>
              <a:rPr lang="en-US" sz="1600" u="sng" dirty="0" smtClean="0"/>
              <a:t>page table</a:t>
            </a:r>
            <a:r>
              <a:rPr lang="en-US" sz="1600" dirty="0" smtClean="0"/>
              <a:t> to translate logical to physical addresses.</a:t>
            </a:r>
          </a:p>
          <a:p>
            <a:r>
              <a:rPr lang="en-US" sz="1600" u="sng" dirty="0" smtClean="0"/>
              <a:t>Segmentation</a:t>
            </a:r>
            <a:r>
              <a:rPr lang="en-US" sz="1600" dirty="0" smtClean="0"/>
              <a:t> - Memory-management scheme that supports user view of memory.  Examples include CS, DS, SS, ES, etc.</a:t>
            </a:r>
          </a:p>
          <a:p>
            <a:endParaRPr lang="en-US" sz="1600" dirty="0" smtClean="0"/>
          </a:p>
          <a:p>
            <a:endParaRPr lang="en-US" sz="1600" dirty="0" smtClean="0"/>
          </a:p>
          <a:p>
            <a:endParaRPr lang="en-US" sz="1600" dirty="0"/>
          </a:p>
        </p:txBody>
      </p:sp>
      <p:pic>
        <p:nvPicPr>
          <p:cNvPr id="4" name="Picture 5"/>
          <p:cNvPicPr>
            <a:picLocks noChangeAspect="1" noChangeArrowheads="1"/>
          </p:cNvPicPr>
          <p:nvPr/>
        </p:nvPicPr>
        <p:blipFill>
          <a:blip r:embed="rId2"/>
          <a:srcRect/>
          <a:stretch>
            <a:fillRect/>
          </a:stretch>
        </p:blipFill>
        <p:spPr bwMode="auto">
          <a:xfrm>
            <a:off x="1676400" y="5257800"/>
            <a:ext cx="6105525" cy="87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838200" y="3962400"/>
            <a:ext cx="7696200" cy="2209800"/>
          </a:xfrm>
          <a:prstGeom prst="rect">
            <a:avLst/>
          </a:prstGeom>
          <a:noFill/>
          <a:ln w="9525">
            <a:noFill/>
            <a:round/>
            <a:headEnd/>
            <a:tailEnd/>
          </a:ln>
        </p:spPr>
        <p:txBody>
          <a:bodyPr lIns="90000" tIns="46800" rIns="90000" bIns="46800"/>
          <a:lstStyle/>
          <a:p>
            <a:pPr algn="ctr">
              <a:lnSpc>
                <a:spcPct val="100000"/>
              </a:lnSpc>
              <a:spcBef>
                <a:spcPts val="800"/>
              </a:spcBef>
              <a:buClr>
                <a:srgbClr val="00539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rgbClr val="1F497D"/>
                </a:solidFill>
                <a:latin typeface="Calibri"/>
                <a:ea typeface="Calibri"/>
                <a:cs typeface="Times New Roman"/>
              </a:rPr>
              <a:t>Introduction to Embedded Systems</a:t>
            </a:r>
            <a:endParaRPr lang="en-GB" sz="3200" b="1" u="sng" dirty="0">
              <a:solidFill>
                <a:srgbClr val="005392"/>
              </a:solidFill>
            </a:endParaRPr>
          </a:p>
        </p:txBody>
      </p:sp>
      <p:sp>
        <p:nvSpPr>
          <p:cNvPr id="4100" name="Text Box 3"/>
          <p:cNvSpPr txBox="1">
            <a:spLocks noChangeArrowheads="1"/>
          </p:cNvSpPr>
          <p:nvPr/>
        </p:nvSpPr>
        <p:spPr bwMode="auto">
          <a:xfrm>
            <a:off x="123825" y="6519863"/>
            <a:ext cx="1238250" cy="338137"/>
          </a:xfrm>
          <a:prstGeom prst="rect">
            <a:avLst/>
          </a:prstGeom>
          <a:noFill/>
          <a:ln w="9525">
            <a:noFill/>
            <a:round/>
            <a:headEnd/>
            <a:tailEnd/>
          </a:ln>
        </p:spPr>
        <p:txBody>
          <a:bodyPr wrap="none" lIns="90000" tIns="46800" rIns="90000" bIns="46800">
            <a:spAutoFit/>
          </a:bodyPr>
          <a:lstStyle/>
          <a:p>
            <a:pPr>
              <a:lnSpc>
                <a:spcPct val="100000"/>
              </a:lnSpc>
              <a:buClr>
                <a:srgbClr val="00539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5392"/>
                </a:solidFill>
              </a:rPr>
              <a:t>Version 2.0</a:t>
            </a:r>
          </a:p>
        </p:txBody>
      </p:sp>
    </p:spTree>
  </p:cSld>
  <p:clrMapOvr>
    <a:masterClrMapping/>
  </p:clrMapOvr>
  <p:transition spd="med">
    <p:split/>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80386 Segmentation + Paging Unit</a:t>
            </a:r>
            <a:endParaRPr lang="en-US" dirty="0"/>
          </a:p>
        </p:txBody>
      </p:sp>
      <p:pic>
        <p:nvPicPr>
          <p:cNvPr id="4" name="Content Placeholder 3"/>
          <p:cNvPicPr>
            <a:picLocks noGrp="1" noChangeAspect="1" noChangeArrowheads="1"/>
          </p:cNvPicPr>
          <p:nvPr>
            <p:ph idx="1"/>
          </p:nvPr>
        </p:nvPicPr>
        <p:blipFill>
          <a:blip r:embed="rId2"/>
          <a:srcRect l="11971" t="856" r="11768" b="1712"/>
          <a:stretch>
            <a:fillRect/>
          </a:stretch>
        </p:blipFill>
        <p:spPr bwMode="auto">
          <a:xfrm>
            <a:off x="2209800" y="1374924"/>
            <a:ext cx="4800600" cy="4905347"/>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31775" y="533400"/>
            <a:ext cx="8229600" cy="646113"/>
          </a:xfrm>
        </p:spPr>
        <p:txBody>
          <a:bodyPr/>
          <a:lstStyle/>
          <a:p>
            <a:r>
              <a:rPr lang="en-US" dirty="0" smtClean="0"/>
              <a:t>Cache</a:t>
            </a:r>
          </a:p>
        </p:txBody>
      </p:sp>
      <p:sp>
        <p:nvSpPr>
          <p:cNvPr id="3" name="Content Placeholder 2"/>
          <p:cNvSpPr>
            <a:spLocks noGrp="1"/>
          </p:cNvSpPr>
          <p:nvPr>
            <p:ph idx="1"/>
          </p:nvPr>
        </p:nvSpPr>
        <p:spPr>
          <a:xfrm>
            <a:off x="457200" y="1447800"/>
            <a:ext cx="8229600" cy="4800600"/>
          </a:xfrm>
        </p:spPr>
        <p:txBody>
          <a:bodyPr/>
          <a:lstStyle/>
          <a:p>
            <a:pPr marL="0" indent="0">
              <a:buFontTx/>
              <a:buNone/>
              <a:defRPr/>
            </a:pPr>
            <a:r>
              <a:rPr lang="en-US" sz="2800" dirty="0" smtClean="0">
                <a:latin typeface="Verdana" pitchFamily="34" charset="0"/>
              </a:rPr>
              <a:t>Cache is a short-term storage and it can speed up the operations by temporarily placing data where it can be accessed more rapidly than normal.</a:t>
            </a:r>
          </a:p>
          <a:p>
            <a:pPr marL="0" indent="0">
              <a:buFontTx/>
              <a:buNone/>
              <a:defRPr/>
            </a:pPr>
            <a:endParaRPr lang="en-US" sz="2800" dirty="0" smtClean="0">
              <a:latin typeface="Verdana" pitchFamily="34" charset="0"/>
            </a:endParaRPr>
          </a:p>
          <a:p>
            <a:pPr marL="0" indent="0">
              <a:buFontTx/>
              <a:buNone/>
              <a:defRPr/>
            </a:pPr>
            <a:r>
              <a:rPr lang="en-US" sz="2800" dirty="0" err="1" smtClean="0">
                <a:latin typeface="Verdana" pitchFamily="34" charset="0"/>
              </a:rPr>
              <a:t>iCache</a:t>
            </a:r>
            <a:r>
              <a:rPr lang="en-US" sz="2800" dirty="0" smtClean="0">
                <a:latin typeface="Verdana" pitchFamily="34" charset="0"/>
              </a:rPr>
              <a:t> </a:t>
            </a:r>
            <a:r>
              <a:rPr lang="en-US" sz="2800" dirty="0" smtClean="0">
                <a:latin typeface="Verdana" pitchFamily="34" charset="0"/>
              </a:rPr>
              <a:t>– Instruction Cache</a:t>
            </a:r>
          </a:p>
          <a:p>
            <a:pPr marL="0" indent="0">
              <a:buFontTx/>
              <a:buNone/>
              <a:defRPr/>
            </a:pPr>
            <a:r>
              <a:rPr lang="en-US" sz="2800" dirty="0" err="1" smtClean="0">
                <a:latin typeface="Verdana" pitchFamily="34" charset="0"/>
              </a:rPr>
              <a:t>dCache</a:t>
            </a:r>
            <a:r>
              <a:rPr lang="en-US" sz="2800" dirty="0" smtClean="0">
                <a:latin typeface="Verdana" pitchFamily="34" charset="0"/>
              </a:rPr>
              <a:t> </a:t>
            </a:r>
            <a:r>
              <a:rPr lang="en-US" sz="2800" dirty="0" smtClean="0">
                <a:latin typeface="Verdana" pitchFamily="34" charset="0"/>
              </a:rPr>
              <a:t>– Data Cache</a:t>
            </a:r>
            <a:endParaRPr lang="en-US" dirty="0"/>
          </a:p>
        </p:txBody>
      </p:sp>
      <p:sp>
        <p:nvSpPr>
          <p:cNvPr id="19460" name="Slide Number Placeholder 3"/>
          <p:cNvSpPr>
            <a:spLocks noGrp="1"/>
          </p:cNvSpPr>
          <p:nvPr>
            <p:ph type="sldNum" sz="quarter" idx="10"/>
          </p:nvPr>
        </p:nvSpPr>
        <p:spPr>
          <a:noFill/>
        </p:spPr>
        <p:txBody>
          <a:bodyPr/>
          <a:lstStyle/>
          <a:p>
            <a:fld id="{48AB0D9C-DD20-4186-B51F-F0BB70D90DB2}" type="slidenum">
              <a:rPr lang="en-US" smtClean="0"/>
              <a:pPr/>
              <a:t>21</a:t>
            </a:fld>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(Cont.)</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a:xfrm>
            <a:off x="1752600" y="1752600"/>
            <a:ext cx="6248400" cy="4152292"/>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(Cont.)</a:t>
            </a:r>
          </a:p>
        </p:txBody>
      </p:sp>
      <p:sp>
        <p:nvSpPr>
          <p:cNvPr id="3" name="Content Placeholder 2"/>
          <p:cNvSpPr>
            <a:spLocks noGrp="1"/>
          </p:cNvSpPr>
          <p:nvPr>
            <p:ph idx="1"/>
          </p:nvPr>
        </p:nvSpPr>
        <p:spPr/>
        <p:txBody>
          <a:bodyPr/>
          <a:lstStyle/>
          <a:p>
            <a:pPr>
              <a:defRPr/>
            </a:pPr>
            <a:r>
              <a:rPr lang="en-US" sz="2000" u="sng" dirty="0" smtClean="0">
                <a:latin typeface="Verdana" pitchFamily="34" charset="0"/>
              </a:rPr>
              <a:t>Cache Hit</a:t>
            </a:r>
            <a:r>
              <a:rPr lang="en-US" sz="1800" dirty="0" smtClean="0">
                <a:latin typeface="Verdana" pitchFamily="34" charset="0"/>
              </a:rPr>
              <a:t>:</a:t>
            </a:r>
          </a:p>
          <a:p>
            <a:pPr indent="230188">
              <a:buFontTx/>
              <a:buNone/>
              <a:defRPr/>
            </a:pPr>
            <a:r>
              <a:rPr lang="en-US" sz="1800" dirty="0" smtClean="0">
                <a:latin typeface="Verdana" pitchFamily="34" charset="0"/>
              </a:rPr>
              <a:t>Finding and retrieving an instruction or item of data in a cache. </a:t>
            </a:r>
          </a:p>
          <a:p>
            <a:pPr indent="230188">
              <a:buFontTx/>
              <a:buNone/>
              <a:defRPr/>
            </a:pPr>
            <a:endParaRPr lang="en-US" sz="1800" dirty="0" smtClean="0">
              <a:latin typeface="Verdana" pitchFamily="34" charset="0"/>
            </a:endParaRPr>
          </a:p>
          <a:p>
            <a:pPr>
              <a:defRPr/>
            </a:pPr>
            <a:r>
              <a:rPr lang="en-US" sz="2000" u="sng" dirty="0" smtClean="0">
                <a:latin typeface="Verdana" pitchFamily="34" charset="0"/>
              </a:rPr>
              <a:t>Cache Miss</a:t>
            </a:r>
            <a:r>
              <a:rPr lang="en-US" sz="2000" dirty="0" smtClean="0">
                <a:latin typeface="Verdana" pitchFamily="34" charset="0"/>
              </a:rPr>
              <a:t>:</a:t>
            </a:r>
          </a:p>
          <a:p>
            <a:pPr indent="230188">
              <a:buFontTx/>
              <a:buNone/>
              <a:defRPr/>
            </a:pPr>
            <a:r>
              <a:rPr lang="en-US" sz="1800" dirty="0" smtClean="0">
                <a:latin typeface="Verdana" pitchFamily="34" charset="0"/>
              </a:rPr>
              <a:t>A failure to find the required instruction or data in the cache.</a:t>
            </a:r>
          </a:p>
          <a:p>
            <a:pPr indent="230188">
              <a:buFontTx/>
              <a:buNone/>
              <a:defRPr/>
            </a:pPr>
            <a:endParaRPr lang="en-US" sz="1800" dirty="0" smtClean="0">
              <a:latin typeface="Verdana" pitchFamily="34" charset="0"/>
            </a:endParaRPr>
          </a:p>
          <a:p>
            <a:pPr>
              <a:defRPr/>
            </a:pPr>
            <a:r>
              <a:rPr lang="en-US" sz="2000" u="sng" dirty="0" smtClean="0">
                <a:latin typeface="Verdana" pitchFamily="34" charset="0"/>
              </a:rPr>
              <a:t>Hit rate or Hit ratio of the cache</a:t>
            </a:r>
            <a:r>
              <a:rPr lang="en-US" sz="2000" dirty="0" smtClean="0">
                <a:latin typeface="Verdana" pitchFamily="34" charset="0"/>
              </a:rPr>
              <a:t>:</a:t>
            </a:r>
          </a:p>
          <a:p>
            <a:pPr indent="230188">
              <a:buFontTx/>
              <a:buNone/>
              <a:defRPr/>
            </a:pPr>
            <a:r>
              <a:rPr lang="en-US" sz="1800" dirty="0" smtClean="0">
                <a:latin typeface="Verdana" pitchFamily="34" charset="0"/>
              </a:rPr>
              <a:t>The percentage of access that result in cache hit is known as hit rate or hit ratio of the cache</a:t>
            </a:r>
            <a:r>
              <a:rPr lang="en-US" sz="1800" dirty="0" smtClean="0">
                <a:latin typeface="Verdana" pitchFamily="34" charset="0"/>
              </a:rPr>
              <a:t>.</a:t>
            </a:r>
            <a:endParaRPr lang="en-US" sz="1800" dirty="0" smtClean="0">
              <a:latin typeface="Verdana" pitchFamily="34" charset="0"/>
            </a:endParaRPr>
          </a:p>
        </p:txBody>
      </p:sp>
      <p:sp>
        <p:nvSpPr>
          <p:cNvPr id="20483" name="Slide Number Placeholder 3"/>
          <p:cNvSpPr>
            <a:spLocks noGrp="1"/>
          </p:cNvSpPr>
          <p:nvPr>
            <p:ph type="sldNum" idx="10"/>
          </p:nvPr>
        </p:nvSpPr>
        <p:spPr>
          <a:noFill/>
        </p:spPr>
        <p:txBody>
          <a:bodyPr/>
          <a:lstStyle/>
          <a:p>
            <a:fld id="{C9336217-5A8B-4B04-8135-4C0F8B7FCFE3}" type="slidenum">
              <a:rPr lang="en-US" smtClean="0"/>
              <a:pPr/>
              <a:t>23</a:t>
            </a:fld>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(Cont</a:t>
            </a:r>
            <a:r>
              <a:rPr lang="en-US" dirty="0" smtClean="0"/>
              <a:t>.) – Write policies</a:t>
            </a:r>
            <a:endParaRPr lang="en-US" dirty="0"/>
          </a:p>
        </p:txBody>
      </p:sp>
      <p:sp>
        <p:nvSpPr>
          <p:cNvPr id="3" name="Content Placeholder 2"/>
          <p:cNvSpPr>
            <a:spLocks noGrp="1"/>
          </p:cNvSpPr>
          <p:nvPr>
            <p:ph idx="1"/>
          </p:nvPr>
        </p:nvSpPr>
        <p:spPr>
          <a:xfrm>
            <a:off x="457200" y="1295400"/>
            <a:ext cx="8228013" cy="4524375"/>
          </a:xfrm>
        </p:spPr>
        <p:txBody>
          <a:bodyPr/>
          <a:lstStyle/>
          <a:p>
            <a:pPr marL="0" indent="0">
              <a:buNone/>
              <a:defRPr/>
            </a:pPr>
            <a:r>
              <a:rPr lang="en-US" sz="1800" u="sng" dirty="0" smtClean="0">
                <a:latin typeface="Verdana" pitchFamily="34" charset="0"/>
              </a:rPr>
              <a:t>Write-back </a:t>
            </a:r>
            <a:r>
              <a:rPr lang="en-US" sz="1800" u="sng" dirty="0" smtClean="0">
                <a:latin typeface="Verdana" pitchFamily="34" charset="0"/>
              </a:rPr>
              <a:t>cache: </a:t>
            </a:r>
          </a:p>
          <a:p>
            <a:pPr marL="682625" indent="-341313">
              <a:buFont typeface="Arial" pitchFamily="34" charset="0"/>
              <a:buChar char="•"/>
              <a:defRPr/>
            </a:pPr>
            <a:r>
              <a:rPr lang="en-US" sz="1600" dirty="0" smtClean="0">
                <a:latin typeface="Verdana" pitchFamily="34" charset="0"/>
              </a:rPr>
              <a:t>Data normally written into the cache first.</a:t>
            </a:r>
          </a:p>
          <a:p>
            <a:pPr marL="682625" indent="-341313">
              <a:buFont typeface="Arial" pitchFamily="34" charset="0"/>
              <a:buChar char="•"/>
              <a:defRPr/>
            </a:pPr>
            <a:r>
              <a:rPr lang="en-US" sz="1600" dirty="0" smtClean="0">
                <a:latin typeface="Verdana" pitchFamily="34" charset="0"/>
              </a:rPr>
              <a:t>During the idle machine cycles, the data are written from the cache into memory or onto disk. </a:t>
            </a:r>
          </a:p>
          <a:p>
            <a:pPr marL="682625" indent="-341313">
              <a:buFont typeface="Arial" pitchFamily="34" charset="0"/>
              <a:buChar char="•"/>
              <a:defRPr/>
            </a:pPr>
            <a:r>
              <a:rPr lang="en-US" sz="1600" dirty="0" smtClean="0">
                <a:latin typeface="Verdana" pitchFamily="34" charset="0"/>
              </a:rPr>
              <a:t>Improves the performance, because a write to the high-speed cache is faster than to normal RAM or disk</a:t>
            </a:r>
            <a:r>
              <a:rPr lang="en-US" sz="1600" dirty="0" smtClean="0">
                <a:latin typeface="Verdana" pitchFamily="34" charset="0"/>
              </a:rPr>
              <a:t>.</a:t>
            </a:r>
          </a:p>
          <a:p>
            <a:pPr marL="682625">
              <a:buFont typeface="Arial" pitchFamily="34" charset="0"/>
              <a:buChar char="•"/>
              <a:defRPr/>
            </a:pPr>
            <a:r>
              <a:rPr lang="en-US" sz="1600" dirty="0">
                <a:latin typeface="Verdana" pitchFamily="34" charset="0"/>
              </a:rPr>
              <a:t>With this performance improvement comes a slight risk that data may be lost if the system crashes.</a:t>
            </a:r>
          </a:p>
          <a:p>
            <a:pPr marL="0" indent="0">
              <a:buNone/>
              <a:defRPr/>
            </a:pPr>
            <a:r>
              <a:rPr lang="en-US" sz="1800" u="sng" dirty="0">
                <a:latin typeface="Verdana" pitchFamily="34" charset="0"/>
              </a:rPr>
              <a:t>Write-through cache:</a:t>
            </a:r>
          </a:p>
          <a:p>
            <a:pPr marL="682625">
              <a:buFont typeface="Arial" pitchFamily="34" charset="0"/>
              <a:buChar char="•"/>
              <a:defRPr/>
            </a:pPr>
            <a:r>
              <a:rPr lang="en-US" sz="1600" dirty="0">
                <a:latin typeface="Verdana" pitchFamily="34" charset="0"/>
              </a:rPr>
              <a:t>Data written by the CPU to memory or to disk is also written into the cache. </a:t>
            </a:r>
          </a:p>
          <a:p>
            <a:pPr marL="682625">
              <a:buFont typeface="Arial" pitchFamily="34" charset="0"/>
              <a:buChar char="•"/>
              <a:defRPr/>
            </a:pPr>
            <a:r>
              <a:rPr lang="en-US" sz="1600" dirty="0">
                <a:latin typeface="Verdana" pitchFamily="34" charset="0"/>
              </a:rPr>
              <a:t>Write performance is not improved but subsequent read operation will be improved, because the data are already in the high-speed cache</a:t>
            </a:r>
            <a:r>
              <a:rPr lang="en-US" sz="1600" dirty="0" smtClean="0">
                <a:latin typeface="Verdana" pitchFamily="34" charset="0"/>
              </a:rPr>
              <a:t>.</a:t>
            </a:r>
            <a:endParaRPr lang="en-US" sz="1600" dirty="0">
              <a:latin typeface="Verdana" pitchFamily="34" charset="0"/>
            </a:endParaRPr>
          </a:p>
        </p:txBody>
      </p:sp>
      <p:sp>
        <p:nvSpPr>
          <p:cNvPr id="21507" name="Slide Number Placeholder 3"/>
          <p:cNvSpPr>
            <a:spLocks noGrp="1"/>
          </p:cNvSpPr>
          <p:nvPr>
            <p:ph type="sldNum" idx="10"/>
          </p:nvPr>
        </p:nvSpPr>
        <p:spPr>
          <a:noFill/>
        </p:spPr>
        <p:txBody>
          <a:bodyPr/>
          <a:lstStyle/>
          <a:p>
            <a:fld id="{2A90C5C9-64DD-4943-B1A8-9532E6FCD590}" type="slidenum">
              <a:rPr lang="en-US" smtClean="0"/>
              <a:pPr/>
              <a:t>24</a:t>
            </a:fld>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Operating System?</a:t>
            </a:r>
            <a:endParaRPr lang="en-US" dirty="0"/>
          </a:p>
        </p:txBody>
      </p:sp>
      <p:pic>
        <p:nvPicPr>
          <p:cNvPr id="8" name="Content Placeholder 7" descr="500px-Operating_system_placement.svg.png"/>
          <p:cNvPicPr>
            <a:picLocks noGrp="1" noChangeAspect="1"/>
          </p:cNvPicPr>
          <p:nvPr>
            <p:ph sz="half" idx="2"/>
          </p:nvPr>
        </p:nvPicPr>
        <p:blipFill>
          <a:blip r:embed="rId2" cstate="print"/>
          <a:stretch>
            <a:fillRect/>
          </a:stretch>
        </p:blipFill>
        <p:spPr>
          <a:xfrm>
            <a:off x="5138458" y="1600200"/>
            <a:ext cx="3058083" cy="4525963"/>
          </a:xfrm>
        </p:spPr>
      </p:pic>
      <p:sp>
        <p:nvSpPr>
          <p:cNvPr id="5" name="Content Placeholder 2"/>
          <p:cNvSpPr txBox="1">
            <a:spLocks/>
          </p:cNvSpPr>
          <p:nvPr/>
        </p:nvSpPr>
        <p:spPr bwMode="auto">
          <a:xfrm>
            <a:off x="304800" y="1143001"/>
            <a:ext cx="8380413" cy="838199"/>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1313" marR="0" lvl="0" indent="-341313" algn="l" defTabSz="457200" rtl="0" eaLnBrk="0" fontAlgn="base" latinLnBrk="0" hangingPunct="0">
              <a:lnSpc>
                <a:spcPct val="124000"/>
              </a:lnSpc>
              <a:spcBef>
                <a:spcPts val="800"/>
              </a:spcBef>
              <a:spcAft>
                <a:spcPct val="0"/>
              </a:spcAft>
              <a:buClr>
                <a:srgbClr val="000000"/>
              </a:buClr>
              <a:buSzPct val="100000"/>
              <a:buFont typeface="Arial" charset="0"/>
              <a:buNone/>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It is a software, consisting of programs and data, that runs on computers and </a:t>
            </a:r>
          </a:p>
          <a:p>
            <a:pPr marL="341313" marR="0" lvl="0" indent="-341313" algn="l" defTabSz="457200" rtl="0" eaLnBrk="0" fontAlgn="base" latinLnBrk="0" hangingPunct="0">
              <a:lnSpc>
                <a:spcPct val="124000"/>
              </a:lnSpc>
              <a:spcBef>
                <a:spcPts val="800"/>
              </a:spcBef>
              <a:spcAft>
                <a:spcPct val="0"/>
              </a:spcAft>
              <a:buClr>
                <a:srgbClr val="000000"/>
              </a:buClr>
              <a:buSzPct val="100000"/>
              <a:buFont typeface="Arial" charset="0"/>
              <a:buNone/>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manages computer hardware resources.</a:t>
            </a:r>
          </a:p>
          <a:p>
            <a:pPr marL="341313" marR="0" lvl="0" indent="-341313" algn="l" defTabSz="457200" rtl="0" eaLnBrk="0" fontAlgn="base" latinLnBrk="0" hangingPunct="0">
              <a:lnSpc>
                <a:spcPct val="124000"/>
              </a:lnSpc>
              <a:spcBef>
                <a:spcPts val="800"/>
              </a:spcBef>
              <a:spcAft>
                <a:spcPct val="0"/>
              </a:spcAft>
              <a:buClr>
                <a:srgbClr val="000000"/>
              </a:buClr>
              <a:buSzPct val="100000"/>
              <a:buFont typeface="Arial" charset="0"/>
              <a:buNone/>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 </a:t>
            </a:r>
            <a:br>
              <a:rPr kumimoji="0" lang="en-US" sz="1800" b="0" i="0" u="none" strike="noStrike" kern="0" cap="none" spc="0" normalizeH="0" baseline="0" noProof="0" dirty="0" smtClean="0">
                <a:ln>
                  <a:noFill/>
                </a:ln>
                <a:solidFill>
                  <a:srgbClr val="000000"/>
                </a:solidFill>
                <a:effectLst/>
                <a:uLnTx/>
                <a:uFillTx/>
                <a:latin typeface="+mn-lt"/>
                <a:ea typeface="+mn-ea"/>
                <a:cs typeface="+mn-cs"/>
              </a:rPr>
            </a:br>
            <a:endParaRPr kumimoji="0" lang="en-US" sz="1800" b="0" i="0" u="none" strike="noStrike" kern="0" cap="none" spc="0" normalizeH="0" baseline="0" noProof="0" dirty="0">
              <a:ln>
                <a:noFill/>
              </a:ln>
              <a:solidFill>
                <a:srgbClr val="000000"/>
              </a:solidFill>
              <a:effectLst/>
              <a:uLnTx/>
              <a:uFillTx/>
              <a:latin typeface="+mn-lt"/>
              <a:ea typeface="+mn-ea"/>
              <a:cs typeface="+mn-cs"/>
            </a:endParaRPr>
          </a:p>
        </p:txBody>
      </p:sp>
      <p:sp>
        <p:nvSpPr>
          <p:cNvPr id="6" name="TextBox 5"/>
          <p:cNvSpPr txBox="1"/>
          <p:nvPr/>
        </p:nvSpPr>
        <p:spPr>
          <a:xfrm>
            <a:off x="609600" y="5334000"/>
            <a:ext cx="3886200" cy="1122808"/>
          </a:xfrm>
          <a:prstGeom prst="rect">
            <a:avLst/>
          </a:prstGeom>
          <a:noFill/>
        </p:spPr>
        <p:txBody>
          <a:bodyPr wrap="square" rtlCol="0">
            <a:spAutoFit/>
          </a:bodyPr>
          <a:lstStyle/>
          <a:p>
            <a:r>
              <a:rPr lang="en-US" b="1" dirty="0" smtClean="0">
                <a:solidFill>
                  <a:schemeClr val="tx1"/>
                </a:solidFill>
              </a:rPr>
              <a:t>Types of OS:</a:t>
            </a:r>
          </a:p>
          <a:p>
            <a:pPr lvl="1">
              <a:buFont typeface="Arial" pitchFamily="34" charset="0"/>
              <a:buChar char="•"/>
            </a:pPr>
            <a:r>
              <a:rPr lang="en-US" dirty="0" smtClean="0">
                <a:solidFill>
                  <a:schemeClr val="tx1"/>
                </a:solidFill>
              </a:rPr>
              <a:t>General Purpose OS</a:t>
            </a:r>
          </a:p>
          <a:p>
            <a:pPr lvl="1">
              <a:buFont typeface="Arial" pitchFamily="34" charset="0"/>
              <a:buChar char="•"/>
            </a:pPr>
            <a:r>
              <a:rPr lang="en-US" dirty="0" smtClean="0">
                <a:solidFill>
                  <a:schemeClr val="tx1"/>
                </a:solidFill>
              </a:rPr>
              <a:t>Real-Time OS</a:t>
            </a:r>
            <a:endParaRPr lang="en-US" dirty="0">
              <a:solidFill>
                <a:schemeClr val="tx1"/>
              </a:solidFill>
            </a:endParaRPr>
          </a:p>
        </p:txBody>
      </p:sp>
      <p:pic>
        <p:nvPicPr>
          <p:cNvPr id="10" name="Picture 2"/>
          <p:cNvPicPr>
            <a:picLocks noChangeAspect="1" noChangeArrowheads="1"/>
          </p:cNvPicPr>
          <p:nvPr/>
        </p:nvPicPr>
        <p:blipFill>
          <a:blip r:embed="rId3" cstate="print"/>
          <a:srcRect/>
          <a:stretch>
            <a:fillRect/>
          </a:stretch>
        </p:blipFill>
        <p:spPr bwMode="auto">
          <a:xfrm>
            <a:off x="304800" y="2057400"/>
            <a:ext cx="334327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Real Time Operating System?</a:t>
            </a:r>
            <a:endParaRPr lang="en-US" dirty="0"/>
          </a:p>
        </p:txBody>
      </p:sp>
      <p:sp>
        <p:nvSpPr>
          <p:cNvPr id="6" name="Content Placeholder 5"/>
          <p:cNvSpPr>
            <a:spLocks noGrp="1"/>
          </p:cNvSpPr>
          <p:nvPr>
            <p:ph idx="1"/>
          </p:nvPr>
        </p:nvSpPr>
        <p:spPr>
          <a:xfrm>
            <a:off x="457200" y="1447800"/>
            <a:ext cx="8228013" cy="4524375"/>
          </a:xfrm>
        </p:spPr>
        <p:txBody>
          <a:bodyPr>
            <a:normAutofit/>
          </a:bodyPr>
          <a:lstStyle/>
          <a:p>
            <a:r>
              <a:rPr lang="en-US" sz="2000" dirty="0" smtClean="0"/>
              <a:t>A real-time operating system (RTOS) is an operating system (OS) intended to serve real-time application needs.</a:t>
            </a:r>
          </a:p>
          <a:p>
            <a:endParaRPr lang="en-US" sz="2000" dirty="0" smtClean="0"/>
          </a:p>
          <a:p>
            <a:r>
              <a:rPr lang="en-US" sz="2000" dirty="0" smtClean="0"/>
              <a:t>Real-time operating systems have " deterministic " timing behavior.</a:t>
            </a:r>
          </a:p>
          <a:p>
            <a:endParaRPr lang="en-US" sz="2000" dirty="0" smtClean="0"/>
          </a:p>
          <a:p>
            <a:r>
              <a:rPr lang="en-US" sz="2000" dirty="0" smtClean="0"/>
              <a:t>A real-time OS has an advanced algorithm for scheduling.</a:t>
            </a:r>
          </a:p>
          <a:p>
            <a:endParaRPr lang="en-US" sz="2000" dirty="0" smtClean="0"/>
          </a:p>
          <a:p>
            <a:r>
              <a:rPr lang="en-US" sz="2000" dirty="0" smtClean="0"/>
              <a:t>Real-time OS have minimal interrupt latency and minimal thread switching latency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RTOS - Scheduling</a:t>
            </a:r>
            <a:endParaRPr lang="en-US" dirty="0"/>
          </a:p>
        </p:txBody>
      </p:sp>
      <p:sp>
        <p:nvSpPr>
          <p:cNvPr id="5" name="Content Placeholder 4"/>
          <p:cNvSpPr>
            <a:spLocks noGrp="1"/>
          </p:cNvSpPr>
          <p:nvPr>
            <p:ph idx="1"/>
          </p:nvPr>
        </p:nvSpPr>
        <p:spPr>
          <a:xfrm>
            <a:off x="381000" y="1295400"/>
            <a:ext cx="8228013" cy="4524375"/>
          </a:xfrm>
        </p:spPr>
        <p:txBody>
          <a:bodyPr/>
          <a:lstStyle/>
          <a:p>
            <a:r>
              <a:rPr lang="en-US" sz="1800" dirty="0"/>
              <a:t>Scheduling refers to the way processes are assigned to run on the available CPUs, since there are typically many more processes running than there are available CPUs. This assignment is carried out by software known as </a:t>
            </a:r>
            <a:r>
              <a:rPr lang="en-US" sz="1800" dirty="0" smtClean="0"/>
              <a:t>a</a:t>
            </a:r>
            <a:r>
              <a:rPr lang="en-US" sz="1800" dirty="0"/>
              <a:t> scheduler and dispatcher</a:t>
            </a:r>
            <a:r>
              <a:rPr lang="en-US" sz="1800" dirty="0" smtClean="0"/>
              <a:t>.</a:t>
            </a:r>
          </a:p>
          <a:p>
            <a:endParaRPr lang="en-US" sz="1800" dirty="0" smtClean="0"/>
          </a:p>
          <a:p>
            <a:r>
              <a:rPr lang="en-US" sz="1800" dirty="0" smtClean="0"/>
              <a:t>Some scheduling algorithms include,</a:t>
            </a:r>
          </a:p>
          <a:p>
            <a:pPr lvl="1"/>
            <a:r>
              <a:rPr lang="en-US" sz="1800" dirty="0"/>
              <a:t>Cooperative </a:t>
            </a:r>
            <a:r>
              <a:rPr lang="en-US" sz="1800" dirty="0"/>
              <a:t>scheduling</a:t>
            </a:r>
          </a:p>
          <a:p>
            <a:pPr lvl="1"/>
            <a:r>
              <a:rPr lang="en-US" sz="1800" dirty="0"/>
              <a:t>Preemptive </a:t>
            </a:r>
            <a:r>
              <a:rPr lang="en-US" sz="1800" dirty="0" smtClean="0"/>
              <a:t>scheduling</a:t>
            </a:r>
          </a:p>
          <a:p>
            <a:pPr lvl="2"/>
            <a:r>
              <a:rPr lang="en-US" sz="1800" dirty="0"/>
              <a:t>Rate-monotonic scheduling</a:t>
            </a:r>
          </a:p>
          <a:p>
            <a:pPr lvl="2"/>
            <a:r>
              <a:rPr lang="en-US" sz="1800" dirty="0"/>
              <a:t>Round-robin scheduling</a:t>
            </a:r>
            <a:endParaRPr lang="en-US" sz="1800" dirty="0"/>
          </a:p>
          <a:p>
            <a:pPr lvl="1"/>
            <a:r>
              <a:rPr lang="en-US" sz="1800" dirty="0"/>
              <a:t>Earliest Deadline First approach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RTOS - Types</a:t>
            </a:r>
            <a:endParaRPr lang="en-US" dirty="0"/>
          </a:p>
        </p:txBody>
      </p:sp>
      <p:sp>
        <p:nvSpPr>
          <p:cNvPr id="17" name="TextBox 16"/>
          <p:cNvSpPr txBox="1"/>
          <p:nvPr/>
        </p:nvSpPr>
        <p:spPr>
          <a:xfrm>
            <a:off x="762000" y="1143000"/>
            <a:ext cx="7772400" cy="4213846"/>
          </a:xfrm>
          <a:prstGeom prst="rect">
            <a:avLst/>
          </a:prstGeom>
          <a:noFill/>
        </p:spPr>
        <p:txBody>
          <a:bodyPr wrap="square" rtlCol="0">
            <a:spAutoFit/>
          </a:bodyPr>
          <a:lstStyle/>
          <a:p>
            <a:r>
              <a:rPr lang="en-US" sz="2400" b="1" dirty="0" smtClean="0">
                <a:solidFill>
                  <a:schemeClr val="tx1"/>
                </a:solidFill>
              </a:rPr>
              <a:t>Hard real-time</a:t>
            </a:r>
            <a:r>
              <a:rPr lang="en-US" sz="2400" dirty="0" smtClean="0">
                <a:solidFill>
                  <a:schemeClr val="tx1"/>
                </a:solidFill>
              </a:rPr>
              <a:t> or </a:t>
            </a:r>
            <a:r>
              <a:rPr lang="en-US" sz="2400" b="1" dirty="0" smtClean="0">
                <a:solidFill>
                  <a:schemeClr val="tx1"/>
                </a:solidFill>
              </a:rPr>
              <a:t>immediate real-time system:</a:t>
            </a:r>
          </a:p>
          <a:p>
            <a:pPr>
              <a:buFont typeface="Arial" pitchFamily="34" charset="0"/>
              <a:buChar char="•"/>
            </a:pPr>
            <a:r>
              <a:rPr lang="en-US" sz="2400" dirty="0" smtClean="0">
                <a:solidFill>
                  <a:schemeClr val="tx1"/>
                </a:solidFill>
              </a:rPr>
              <a:t> Missing deadline may cause a critical failure of the system (Pacemaker – creating pulses within hard time limit)</a:t>
            </a:r>
          </a:p>
          <a:p>
            <a:endParaRPr lang="en-US" sz="2400" b="1" dirty="0" smtClean="0">
              <a:solidFill>
                <a:schemeClr val="tx1"/>
              </a:solidFill>
            </a:endParaRPr>
          </a:p>
          <a:p>
            <a:r>
              <a:rPr lang="en-US" sz="2400" b="1" dirty="0" smtClean="0">
                <a:solidFill>
                  <a:schemeClr val="tx1"/>
                </a:solidFill>
              </a:rPr>
              <a:t>Soft real-time system:</a:t>
            </a:r>
            <a:endParaRPr lang="en-US" sz="2400" dirty="0" smtClean="0">
              <a:solidFill>
                <a:schemeClr val="tx1"/>
              </a:solidFill>
            </a:endParaRPr>
          </a:p>
          <a:p>
            <a:pPr>
              <a:buFont typeface="Arial" pitchFamily="34" charset="0"/>
              <a:buChar char="•"/>
            </a:pPr>
            <a:r>
              <a:rPr lang="en-US" sz="2400" dirty="0" smtClean="0">
                <a:solidFill>
                  <a:schemeClr val="tx1"/>
                </a:solidFill>
              </a:rPr>
              <a:t>Tolerates lateness beyond deadline and may respond with decreased service quality (e.g., omitting frames while displaying a video).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Boot-loader?</a:t>
            </a:r>
            <a:endParaRPr lang="en-US" dirty="0"/>
          </a:p>
        </p:txBody>
      </p:sp>
      <p:sp>
        <p:nvSpPr>
          <p:cNvPr id="3" name="Content Placeholder 2"/>
          <p:cNvSpPr>
            <a:spLocks noGrp="1"/>
          </p:cNvSpPr>
          <p:nvPr>
            <p:ph idx="1"/>
          </p:nvPr>
        </p:nvSpPr>
        <p:spPr>
          <a:xfrm>
            <a:off x="381000" y="1371600"/>
            <a:ext cx="8228013" cy="4876800"/>
          </a:xfrm>
        </p:spPr>
        <p:txBody>
          <a:bodyPr/>
          <a:lstStyle/>
          <a:p>
            <a:r>
              <a:rPr lang="en-US" sz="2400" dirty="0" smtClean="0"/>
              <a:t>Software that initializes the minimal required peripherals during boot.</a:t>
            </a:r>
          </a:p>
          <a:p>
            <a:pPr lvl="1"/>
            <a:r>
              <a:rPr lang="en-US" sz="2400" dirty="0"/>
              <a:t>Example: Clocks, CPU control registers, Memory</a:t>
            </a:r>
          </a:p>
          <a:p>
            <a:pPr lvl="1"/>
            <a:endParaRPr lang="en-US" sz="2000" dirty="0" smtClean="0"/>
          </a:p>
          <a:p>
            <a:r>
              <a:rPr lang="en-US" sz="2400" dirty="0" smtClean="0"/>
              <a:t>Load and kick start the OS.</a:t>
            </a:r>
          </a:p>
          <a:p>
            <a:pPr lvl="1"/>
            <a:r>
              <a:rPr lang="en-US" sz="2400" dirty="0"/>
              <a:t>OS requires some registers to be loaded with values such as entry points etc.</a:t>
            </a:r>
          </a:p>
          <a:p>
            <a:pPr lvl="1"/>
            <a:r>
              <a:rPr lang="en-US" sz="2400" dirty="0" smtClean="0"/>
              <a:t>Responsible for initializing other peripherals like Ethernet, USB, SD-Card.</a:t>
            </a:r>
          </a:p>
          <a:p>
            <a:pPr lvl="1">
              <a:buNone/>
            </a:pPr>
            <a:endParaRPr lang="en-US" sz="2000" dirty="0" smtClean="0"/>
          </a:p>
          <a:p>
            <a:pPr>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4E36D4-3F7A-4E7D-9E85-53079F2E0B09}"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GB" sz="1000" b="1" dirty="0">
              <a:solidFill>
                <a:srgbClr val="FFFFFF"/>
              </a:solidFill>
            </a:endParaRPr>
          </a:p>
        </p:txBody>
      </p:sp>
      <p:grpSp>
        <p:nvGrpSpPr>
          <p:cNvPr id="5123" name="Group 2"/>
          <p:cNvGrpSpPr>
            <a:grpSpLocks/>
          </p:cNvGrpSpPr>
          <p:nvPr/>
        </p:nvGrpSpPr>
        <p:grpSpPr bwMode="auto">
          <a:xfrm>
            <a:off x="304800" y="990600"/>
            <a:ext cx="8609013" cy="871538"/>
            <a:chOff x="192" y="624"/>
            <a:chExt cx="5423" cy="549"/>
          </a:xfrm>
        </p:grpSpPr>
        <p:sp>
          <p:nvSpPr>
            <p:cNvPr id="5124" name="Rectangle 3"/>
            <p:cNvSpPr>
              <a:spLocks noChangeArrowheads="1"/>
            </p:cNvSpPr>
            <p:nvPr/>
          </p:nvSpPr>
          <p:spPr bwMode="auto">
            <a:xfrm>
              <a:off x="192" y="624"/>
              <a:ext cx="1173" cy="326"/>
            </a:xfrm>
            <a:prstGeom prst="rect">
              <a:avLst/>
            </a:prstGeom>
            <a:solidFill>
              <a:srgbClr val="BBE0E3"/>
            </a:solidFill>
            <a:ln w="9525">
              <a:noFill/>
              <a:round/>
              <a:headEnd/>
              <a:tailEnd/>
            </a:ln>
          </p:spPr>
          <p:txBody>
            <a:bodyPr lIns="90000" tIns="46800" rIns="90000" bIns="46800"/>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rPr>
                <a:t>Date </a:t>
              </a:r>
            </a:p>
          </p:txBody>
        </p:sp>
        <p:sp>
          <p:nvSpPr>
            <p:cNvPr id="5125" name="Rectangle 4"/>
            <p:cNvSpPr>
              <a:spLocks noChangeArrowheads="1"/>
            </p:cNvSpPr>
            <p:nvPr/>
          </p:nvSpPr>
          <p:spPr bwMode="auto">
            <a:xfrm>
              <a:off x="1365" y="624"/>
              <a:ext cx="731" cy="326"/>
            </a:xfrm>
            <a:prstGeom prst="rect">
              <a:avLst/>
            </a:prstGeom>
            <a:solidFill>
              <a:srgbClr val="BBE0E3"/>
            </a:solidFill>
            <a:ln w="9525">
              <a:noFill/>
              <a:round/>
              <a:headEnd/>
              <a:tailEnd/>
            </a:ln>
          </p:spPr>
          <p:txBody>
            <a:bodyPr lIns="90000" tIns="46800" rIns="90000" bIns="46800"/>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rPr>
                <a:t>Version</a:t>
              </a:r>
            </a:p>
          </p:txBody>
        </p:sp>
        <p:sp>
          <p:nvSpPr>
            <p:cNvPr id="5126" name="Rectangle 5"/>
            <p:cNvSpPr>
              <a:spLocks noChangeArrowheads="1"/>
            </p:cNvSpPr>
            <p:nvPr/>
          </p:nvSpPr>
          <p:spPr bwMode="auto">
            <a:xfrm>
              <a:off x="2096" y="624"/>
              <a:ext cx="1360" cy="326"/>
            </a:xfrm>
            <a:prstGeom prst="rect">
              <a:avLst/>
            </a:prstGeom>
            <a:solidFill>
              <a:srgbClr val="BBE0E3"/>
            </a:solidFill>
            <a:ln w="9525">
              <a:noFill/>
              <a:round/>
              <a:headEnd/>
              <a:tailEnd/>
            </a:ln>
          </p:spPr>
          <p:txBody>
            <a:bodyPr lIns="90000" tIns="46800" rIns="90000" bIns="46800"/>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rPr>
                <a:t>Description</a:t>
              </a:r>
            </a:p>
          </p:txBody>
        </p:sp>
        <p:sp>
          <p:nvSpPr>
            <p:cNvPr id="5127" name="Rectangle 6"/>
            <p:cNvSpPr>
              <a:spLocks noChangeArrowheads="1"/>
            </p:cNvSpPr>
            <p:nvPr/>
          </p:nvSpPr>
          <p:spPr bwMode="auto">
            <a:xfrm>
              <a:off x="3456" y="624"/>
              <a:ext cx="987" cy="326"/>
            </a:xfrm>
            <a:prstGeom prst="rect">
              <a:avLst/>
            </a:prstGeom>
            <a:solidFill>
              <a:srgbClr val="BBE0E3"/>
            </a:solidFill>
            <a:ln w="9525">
              <a:noFill/>
              <a:round/>
              <a:headEnd/>
              <a:tailEnd/>
            </a:ln>
          </p:spPr>
          <p:txBody>
            <a:bodyPr lIns="90000" tIns="46800" rIns="90000" bIns="46800"/>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rPr>
                <a:t>Modified By</a:t>
              </a:r>
            </a:p>
          </p:txBody>
        </p:sp>
        <p:sp>
          <p:nvSpPr>
            <p:cNvPr id="5128" name="Rectangle 7"/>
            <p:cNvSpPr>
              <a:spLocks noChangeArrowheads="1"/>
            </p:cNvSpPr>
            <p:nvPr/>
          </p:nvSpPr>
          <p:spPr bwMode="auto">
            <a:xfrm>
              <a:off x="4443" y="624"/>
              <a:ext cx="1173" cy="326"/>
            </a:xfrm>
            <a:prstGeom prst="rect">
              <a:avLst/>
            </a:prstGeom>
            <a:solidFill>
              <a:srgbClr val="BBE0E3"/>
            </a:solidFill>
            <a:ln w="9525">
              <a:noFill/>
              <a:round/>
              <a:headEnd/>
              <a:tailEnd/>
            </a:ln>
          </p:spPr>
          <p:txBody>
            <a:bodyPr lIns="90000" tIns="46800" rIns="90000" bIns="46800"/>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rPr>
                <a:t>Reviewed &amp; Approved by</a:t>
              </a:r>
            </a:p>
          </p:txBody>
        </p:sp>
        <p:sp>
          <p:nvSpPr>
            <p:cNvPr id="5129" name="Rectangle 8"/>
            <p:cNvSpPr>
              <a:spLocks noChangeArrowheads="1"/>
            </p:cNvSpPr>
            <p:nvPr/>
          </p:nvSpPr>
          <p:spPr bwMode="auto">
            <a:xfrm>
              <a:off x="192" y="950"/>
              <a:ext cx="1173" cy="224"/>
            </a:xfrm>
            <a:prstGeom prst="rect">
              <a:avLst/>
            </a:prstGeom>
            <a:solidFill>
              <a:srgbClr val="E7F3F4"/>
            </a:solidFill>
            <a:ln w="9525">
              <a:noFill/>
              <a:round/>
              <a:headEnd/>
              <a:tailEnd/>
            </a:ln>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17-Nov-09</a:t>
              </a:r>
            </a:p>
          </p:txBody>
        </p:sp>
        <p:sp>
          <p:nvSpPr>
            <p:cNvPr id="5130" name="Rectangle 9"/>
            <p:cNvSpPr>
              <a:spLocks noChangeArrowheads="1"/>
            </p:cNvSpPr>
            <p:nvPr/>
          </p:nvSpPr>
          <p:spPr bwMode="auto">
            <a:xfrm>
              <a:off x="1365" y="950"/>
              <a:ext cx="731" cy="224"/>
            </a:xfrm>
            <a:prstGeom prst="rect">
              <a:avLst/>
            </a:prstGeom>
            <a:solidFill>
              <a:srgbClr val="E7F3F4"/>
            </a:solidFill>
            <a:ln w="9525">
              <a:noFill/>
              <a:round/>
              <a:headEnd/>
              <a:tailEnd/>
            </a:ln>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1.0</a:t>
              </a:r>
            </a:p>
          </p:txBody>
        </p:sp>
        <p:sp>
          <p:nvSpPr>
            <p:cNvPr id="5131" name="Rectangle 10"/>
            <p:cNvSpPr>
              <a:spLocks noChangeArrowheads="1"/>
            </p:cNvSpPr>
            <p:nvPr/>
          </p:nvSpPr>
          <p:spPr bwMode="auto">
            <a:xfrm>
              <a:off x="2096" y="950"/>
              <a:ext cx="1360" cy="224"/>
            </a:xfrm>
            <a:prstGeom prst="rect">
              <a:avLst/>
            </a:prstGeom>
            <a:solidFill>
              <a:srgbClr val="E7F3F4"/>
            </a:solidFill>
            <a:ln w="9525">
              <a:noFill/>
              <a:round/>
              <a:headEnd/>
              <a:tailEnd/>
            </a:ln>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Initial Version</a:t>
              </a:r>
            </a:p>
          </p:txBody>
        </p:sp>
        <p:sp>
          <p:nvSpPr>
            <p:cNvPr id="5132" name="Rectangle 11"/>
            <p:cNvSpPr>
              <a:spLocks noChangeArrowheads="1"/>
            </p:cNvSpPr>
            <p:nvPr/>
          </p:nvSpPr>
          <p:spPr bwMode="auto">
            <a:xfrm>
              <a:off x="3456" y="950"/>
              <a:ext cx="987" cy="224"/>
            </a:xfrm>
            <a:prstGeom prst="rect">
              <a:avLst/>
            </a:prstGeom>
            <a:solidFill>
              <a:srgbClr val="E7F3F4"/>
            </a:solidFill>
            <a:ln w="9525">
              <a:noFill/>
              <a:round/>
              <a:headEnd/>
              <a:tailEnd/>
            </a:ln>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dirty="0">
                <a:solidFill>
                  <a:srgbClr val="000000"/>
                </a:solidFill>
              </a:endParaRPr>
            </a:p>
          </p:txBody>
        </p:sp>
        <p:sp>
          <p:nvSpPr>
            <p:cNvPr id="5133" name="Rectangle 12"/>
            <p:cNvSpPr>
              <a:spLocks noChangeArrowheads="1"/>
            </p:cNvSpPr>
            <p:nvPr/>
          </p:nvSpPr>
          <p:spPr bwMode="auto">
            <a:xfrm>
              <a:off x="4443" y="950"/>
              <a:ext cx="1173" cy="224"/>
            </a:xfrm>
            <a:prstGeom prst="rect">
              <a:avLst/>
            </a:prstGeom>
            <a:solidFill>
              <a:srgbClr val="E7F3F4"/>
            </a:solidFill>
            <a:ln w="9525">
              <a:noFill/>
              <a:round/>
              <a:headEnd/>
              <a:tailEnd/>
            </a:ln>
          </p:spPr>
          <p:txBody>
            <a:bodyPr wrap="none" anchor="ctr"/>
            <a:lstStyle/>
            <a:p>
              <a:endParaRPr lang="en-US"/>
            </a:p>
          </p:txBody>
        </p:sp>
        <p:sp>
          <p:nvSpPr>
            <p:cNvPr id="5134" name="Line 13"/>
            <p:cNvSpPr>
              <a:spLocks noChangeShapeType="1"/>
            </p:cNvSpPr>
            <p:nvPr/>
          </p:nvSpPr>
          <p:spPr bwMode="auto">
            <a:xfrm>
              <a:off x="1365" y="624"/>
              <a:ext cx="1" cy="550"/>
            </a:xfrm>
            <a:prstGeom prst="line">
              <a:avLst/>
            </a:prstGeom>
            <a:noFill/>
            <a:ln w="12600">
              <a:solidFill>
                <a:srgbClr val="FFFFFF"/>
              </a:solidFill>
              <a:miter lim="800000"/>
              <a:headEnd/>
              <a:tailEnd/>
            </a:ln>
          </p:spPr>
          <p:txBody>
            <a:bodyPr/>
            <a:lstStyle/>
            <a:p>
              <a:endParaRPr lang="en-US"/>
            </a:p>
          </p:txBody>
        </p:sp>
        <p:sp>
          <p:nvSpPr>
            <p:cNvPr id="5135" name="Line 14"/>
            <p:cNvSpPr>
              <a:spLocks noChangeShapeType="1"/>
            </p:cNvSpPr>
            <p:nvPr/>
          </p:nvSpPr>
          <p:spPr bwMode="auto">
            <a:xfrm>
              <a:off x="2096" y="624"/>
              <a:ext cx="1" cy="550"/>
            </a:xfrm>
            <a:prstGeom prst="line">
              <a:avLst/>
            </a:prstGeom>
            <a:noFill/>
            <a:ln w="12600">
              <a:solidFill>
                <a:srgbClr val="FFFFFF"/>
              </a:solidFill>
              <a:miter lim="800000"/>
              <a:headEnd/>
              <a:tailEnd/>
            </a:ln>
          </p:spPr>
          <p:txBody>
            <a:bodyPr/>
            <a:lstStyle/>
            <a:p>
              <a:endParaRPr lang="en-US"/>
            </a:p>
          </p:txBody>
        </p:sp>
        <p:sp>
          <p:nvSpPr>
            <p:cNvPr id="5136" name="Line 15"/>
            <p:cNvSpPr>
              <a:spLocks noChangeShapeType="1"/>
            </p:cNvSpPr>
            <p:nvPr/>
          </p:nvSpPr>
          <p:spPr bwMode="auto">
            <a:xfrm>
              <a:off x="3456" y="624"/>
              <a:ext cx="1" cy="550"/>
            </a:xfrm>
            <a:prstGeom prst="line">
              <a:avLst/>
            </a:prstGeom>
            <a:noFill/>
            <a:ln w="12600">
              <a:solidFill>
                <a:srgbClr val="FFFFFF"/>
              </a:solidFill>
              <a:miter lim="800000"/>
              <a:headEnd/>
              <a:tailEnd/>
            </a:ln>
          </p:spPr>
          <p:txBody>
            <a:bodyPr/>
            <a:lstStyle/>
            <a:p>
              <a:endParaRPr lang="en-US"/>
            </a:p>
          </p:txBody>
        </p:sp>
        <p:sp>
          <p:nvSpPr>
            <p:cNvPr id="5137" name="Line 16"/>
            <p:cNvSpPr>
              <a:spLocks noChangeShapeType="1"/>
            </p:cNvSpPr>
            <p:nvPr/>
          </p:nvSpPr>
          <p:spPr bwMode="auto">
            <a:xfrm>
              <a:off x="4443" y="624"/>
              <a:ext cx="1" cy="550"/>
            </a:xfrm>
            <a:prstGeom prst="line">
              <a:avLst/>
            </a:prstGeom>
            <a:noFill/>
            <a:ln w="12600">
              <a:solidFill>
                <a:srgbClr val="FFFFFF"/>
              </a:solidFill>
              <a:miter lim="800000"/>
              <a:headEnd/>
              <a:tailEnd/>
            </a:ln>
          </p:spPr>
          <p:txBody>
            <a:bodyPr/>
            <a:lstStyle/>
            <a:p>
              <a:endParaRPr lang="en-US"/>
            </a:p>
          </p:txBody>
        </p:sp>
        <p:sp>
          <p:nvSpPr>
            <p:cNvPr id="5138" name="Line 17"/>
            <p:cNvSpPr>
              <a:spLocks noChangeShapeType="1"/>
            </p:cNvSpPr>
            <p:nvPr/>
          </p:nvSpPr>
          <p:spPr bwMode="auto">
            <a:xfrm>
              <a:off x="192" y="950"/>
              <a:ext cx="5424" cy="1"/>
            </a:xfrm>
            <a:prstGeom prst="line">
              <a:avLst/>
            </a:prstGeom>
            <a:noFill/>
            <a:ln w="38160">
              <a:solidFill>
                <a:srgbClr val="FFFFFF"/>
              </a:solidFill>
              <a:miter lim="800000"/>
              <a:headEnd/>
              <a:tailEnd/>
            </a:ln>
          </p:spPr>
          <p:txBody>
            <a:bodyPr/>
            <a:lstStyle/>
            <a:p>
              <a:endParaRPr lang="en-US"/>
            </a:p>
          </p:txBody>
        </p:sp>
        <p:sp>
          <p:nvSpPr>
            <p:cNvPr id="5139" name="Line 18"/>
            <p:cNvSpPr>
              <a:spLocks noChangeShapeType="1"/>
            </p:cNvSpPr>
            <p:nvPr/>
          </p:nvSpPr>
          <p:spPr bwMode="auto">
            <a:xfrm>
              <a:off x="192" y="624"/>
              <a:ext cx="1" cy="550"/>
            </a:xfrm>
            <a:prstGeom prst="line">
              <a:avLst/>
            </a:prstGeom>
            <a:noFill/>
            <a:ln w="12600">
              <a:solidFill>
                <a:srgbClr val="FFFFFF"/>
              </a:solidFill>
              <a:miter lim="800000"/>
              <a:headEnd/>
              <a:tailEnd/>
            </a:ln>
          </p:spPr>
          <p:txBody>
            <a:bodyPr/>
            <a:lstStyle/>
            <a:p>
              <a:endParaRPr lang="en-US"/>
            </a:p>
          </p:txBody>
        </p:sp>
        <p:sp>
          <p:nvSpPr>
            <p:cNvPr id="5140" name="Line 19"/>
            <p:cNvSpPr>
              <a:spLocks noChangeShapeType="1"/>
            </p:cNvSpPr>
            <p:nvPr/>
          </p:nvSpPr>
          <p:spPr bwMode="auto">
            <a:xfrm>
              <a:off x="5616" y="624"/>
              <a:ext cx="1" cy="550"/>
            </a:xfrm>
            <a:prstGeom prst="line">
              <a:avLst/>
            </a:prstGeom>
            <a:noFill/>
            <a:ln w="12600">
              <a:solidFill>
                <a:srgbClr val="FFFFFF"/>
              </a:solidFill>
              <a:miter lim="800000"/>
              <a:headEnd/>
              <a:tailEnd/>
            </a:ln>
          </p:spPr>
          <p:txBody>
            <a:bodyPr/>
            <a:lstStyle/>
            <a:p>
              <a:endParaRPr lang="en-US"/>
            </a:p>
          </p:txBody>
        </p:sp>
        <p:sp>
          <p:nvSpPr>
            <p:cNvPr id="5141" name="Line 20"/>
            <p:cNvSpPr>
              <a:spLocks noChangeShapeType="1"/>
            </p:cNvSpPr>
            <p:nvPr/>
          </p:nvSpPr>
          <p:spPr bwMode="auto">
            <a:xfrm>
              <a:off x="192" y="624"/>
              <a:ext cx="5424" cy="1"/>
            </a:xfrm>
            <a:prstGeom prst="line">
              <a:avLst/>
            </a:prstGeom>
            <a:noFill/>
            <a:ln w="12600">
              <a:solidFill>
                <a:srgbClr val="FFFFFF"/>
              </a:solidFill>
              <a:miter lim="800000"/>
              <a:headEnd/>
              <a:tailEnd/>
            </a:ln>
          </p:spPr>
          <p:txBody>
            <a:bodyPr/>
            <a:lstStyle/>
            <a:p>
              <a:endParaRPr lang="en-US"/>
            </a:p>
          </p:txBody>
        </p:sp>
        <p:sp>
          <p:nvSpPr>
            <p:cNvPr id="5142" name="Line 21"/>
            <p:cNvSpPr>
              <a:spLocks noChangeShapeType="1"/>
            </p:cNvSpPr>
            <p:nvPr/>
          </p:nvSpPr>
          <p:spPr bwMode="auto">
            <a:xfrm>
              <a:off x="192" y="1174"/>
              <a:ext cx="5424" cy="1"/>
            </a:xfrm>
            <a:prstGeom prst="line">
              <a:avLst/>
            </a:prstGeom>
            <a:noFill/>
            <a:ln w="12600">
              <a:solidFill>
                <a:srgbClr val="FFFFFF"/>
              </a:solidFill>
              <a:miter lim="800000"/>
              <a:headEnd/>
              <a:tailEnd/>
            </a:ln>
          </p:spPr>
          <p:txBody>
            <a:bodyPr/>
            <a:lstStyle/>
            <a:p>
              <a:endParaRPr lang="en-US"/>
            </a:p>
          </p:txBody>
        </p:sp>
      </p:grpSp>
    </p:spTree>
  </p:cSld>
  <p:clrMapOvr>
    <a:masterClrMapping/>
  </p:clrMapOvr>
  <p:transition spd="med">
    <p:wipe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Kernel?</a:t>
            </a:r>
            <a:endParaRPr lang="en-US" dirty="0"/>
          </a:p>
        </p:txBody>
      </p:sp>
      <p:sp>
        <p:nvSpPr>
          <p:cNvPr id="3" name="Content Placeholder 2"/>
          <p:cNvSpPr>
            <a:spLocks noGrp="1"/>
          </p:cNvSpPr>
          <p:nvPr>
            <p:ph idx="1"/>
          </p:nvPr>
        </p:nvSpPr>
        <p:spPr>
          <a:xfrm>
            <a:off x="304800" y="1295400"/>
            <a:ext cx="8228013" cy="4524375"/>
          </a:xfrm>
        </p:spPr>
        <p:txBody>
          <a:bodyPr/>
          <a:lstStyle/>
          <a:p>
            <a:pPr marL="0" indent="0">
              <a:buNone/>
            </a:pPr>
            <a:r>
              <a:rPr lang="en-US" sz="1100" i="1" dirty="0" smtClean="0"/>
              <a:t>[ Scope:- Introduce </a:t>
            </a:r>
            <a:r>
              <a:rPr lang="en-US" sz="1100" i="1" dirty="0" smtClean="0"/>
              <a:t>the Kernel and user </a:t>
            </a:r>
            <a:r>
              <a:rPr lang="en-US" sz="1100" i="1" dirty="0" smtClean="0"/>
              <a:t>space. Also </a:t>
            </a:r>
            <a:r>
              <a:rPr lang="en-US" sz="1100" i="1" dirty="0" smtClean="0"/>
              <a:t>talk about protected </a:t>
            </a:r>
            <a:r>
              <a:rPr lang="en-US" sz="1100" i="1" dirty="0" smtClean="0"/>
              <a:t>mode ]</a:t>
            </a:r>
            <a:endParaRPr lang="en-US" sz="1100" i="1" dirty="0" smtClean="0"/>
          </a:p>
          <a:p>
            <a:pPr lvl="1"/>
            <a:r>
              <a:rPr lang="en-US" sz="1600" dirty="0"/>
              <a:t>Kernel can be thought of as the program which controls all other programs on the computer. Its responsibilities include managing the system's resources such as hardware and memory</a:t>
            </a:r>
            <a:r>
              <a:rPr lang="en-US" sz="1600" dirty="0" smtClean="0"/>
              <a:t>.</a:t>
            </a:r>
          </a:p>
          <a:p>
            <a:pPr lvl="1"/>
            <a:r>
              <a:rPr lang="en-US" sz="1600" dirty="0" smtClean="0"/>
              <a:t>Virtual </a:t>
            </a:r>
            <a:r>
              <a:rPr lang="en-US" sz="1600" dirty="0"/>
              <a:t>memory allows multiple programs to load in memory at the same time. Each application addresses memory starting at zero, but virtual memory takes control of the memory addressing and lets each application function as if it had unlimited memory</a:t>
            </a:r>
            <a:r>
              <a:rPr lang="en-US" sz="1600"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22860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blogs.msdn.com/blogfiles/willy-peter_schaub/WindowsLiveWriter/UNISAChatterOperatingSystemConceptsPart8_D04F/image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591151"/>
            <a:ext cx="3998687" cy="243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noAutofit/>
          </a:bodyPr>
          <a:lstStyle/>
          <a:p>
            <a:r>
              <a:rPr lang="en-US" b="1" dirty="0"/>
              <a:t>Kernel Space</a:t>
            </a:r>
          </a:p>
        </p:txBody>
      </p:sp>
      <p:sp>
        <p:nvSpPr>
          <p:cNvPr id="421891" name="Rectangle 3"/>
          <p:cNvSpPr>
            <a:spLocks noGrp="1" noChangeArrowheads="1"/>
          </p:cNvSpPr>
          <p:nvPr>
            <p:ph idx="1"/>
          </p:nvPr>
        </p:nvSpPr>
        <p:spPr>
          <a:xfrm>
            <a:off x="457200" y="1524000"/>
            <a:ext cx="8382000" cy="4602163"/>
          </a:xfrm>
        </p:spPr>
        <p:txBody>
          <a:bodyPr>
            <a:normAutofit/>
          </a:bodyPr>
          <a:lstStyle/>
          <a:p>
            <a:r>
              <a:rPr lang="en-US" sz="2400" dirty="0" smtClean="0"/>
              <a:t>Kernel </a:t>
            </a:r>
            <a:r>
              <a:rPr lang="en-US" sz="2400" dirty="0"/>
              <a:t>space is a privileged area; the </a:t>
            </a:r>
            <a:r>
              <a:rPr lang="en-US" sz="2000" dirty="0"/>
              <a:t>user</a:t>
            </a:r>
            <a:r>
              <a:rPr lang="en-US" sz="2400" dirty="0"/>
              <a:t> has access to it </a:t>
            </a:r>
            <a:r>
              <a:rPr lang="en-US" sz="2400" b="1" i="1" dirty="0"/>
              <a:t>only</a:t>
            </a:r>
            <a:r>
              <a:rPr lang="en-US" sz="2400" dirty="0"/>
              <a:t> through the system call interface </a:t>
            </a:r>
            <a:endParaRPr lang="en-US" sz="2400" dirty="0" smtClean="0"/>
          </a:p>
          <a:p>
            <a:endParaRPr lang="en-US" sz="2400" dirty="0"/>
          </a:p>
          <a:p>
            <a:r>
              <a:rPr lang="en-US" sz="2400" dirty="0" smtClean="0"/>
              <a:t>Kernel process can modify the memory map, an operation frequently required to perform process </a:t>
            </a:r>
            <a:r>
              <a:rPr lang="en-US" sz="2400" dirty="0" smtClean="0"/>
              <a:t>scheduling</a:t>
            </a:r>
          </a:p>
          <a:p>
            <a:endParaRPr lang="en-US" sz="2400" dirty="0" smtClean="0"/>
          </a:p>
          <a:p>
            <a:r>
              <a:rPr lang="en-US" sz="2400" dirty="0" smtClean="0"/>
              <a:t>A user process runs in kernel context when it executes a system call and executes kernel code</a:t>
            </a:r>
            <a:endParaRPr lang="en-US" sz="2400" dirty="0"/>
          </a:p>
        </p:txBody>
      </p:sp>
      <p:sp>
        <p:nvSpPr>
          <p:cNvPr id="4" name="Slide Number Placeholder 3"/>
          <p:cNvSpPr>
            <a:spLocks noGrp="1"/>
          </p:cNvSpPr>
          <p:nvPr>
            <p:ph type="sldNum" sz="quarter" idx="10"/>
          </p:nvPr>
        </p:nvSpPr>
        <p:spPr/>
        <p:txBody>
          <a:bodyPr/>
          <a:lstStyle/>
          <a:p>
            <a:fld id="{15DCB67C-BCC3-4E63-BD81-99F84ACC6465}" type="slidenum">
              <a:rPr lang="en-US"/>
              <a:pPr/>
              <a:t>31</a:t>
            </a:fld>
            <a:endParaRPr lang="en-US">
              <a:latin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Autofit/>
          </a:bodyPr>
          <a:lstStyle/>
          <a:p>
            <a:r>
              <a:rPr lang="en-US" b="1" dirty="0"/>
              <a:t>User Space</a:t>
            </a:r>
          </a:p>
        </p:txBody>
      </p:sp>
      <p:sp>
        <p:nvSpPr>
          <p:cNvPr id="420867" name="Rectangle 3"/>
          <p:cNvSpPr>
            <a:spLocks noGrp="1" noChangeArrowheads="1"/>
          </p:cNvSpPr>
          <p:nvPr>
            <p:ph idx="1"/>
          </p:nvPr>
        </p:nvSpPr>
        <p:spPr/>
        <p:txBody>
          <a:bodyPr>
            <a:normAutofit/>
          </a:bodyPr>
          <a:lstStyle/>
          <a:p>
            <a:r>
              <a:rPr lang="en-US" sz="2800" dirty="0"/>
              <a:t>User space is the area in memory where user processes are run</a:t>
            </a:r>
          </a:p>
          <a:p>
            <a:endParaRPr lang="en-US" sz="2800" dirty="0" smtClean="0"/>
          </a:p>
          <a:p>
            <a:r>
              <a:rPr lang="en-US" sz="2800" dirty="0" smtClean="0"/>
              <a:t>A </a:t>
            </a:r>
            <a:r>
              <a:rPr lang="en-US" sz="2800" dirty="0"/>
              <a:t>process </a:t>
            </a:r>
            <a:r>
              <a:rPr lang="en-US" sz="2800" dirty="0" smtClean="0"/>
              <a:t>executing in user space is </a:t>
            </a:r>
            <a:r>
              <a:rPr lang="en-US" sz="2800" dirty="0"/>
              <a:t>said to be operating in </a:t>
            </a:r>
            <a:r>
              <a:rPr lang="en-US" sz="2800" i="1" dirty="0"/>
              <a:t>user mode</a:t>
            </a:r>
            <a:endParaRPr lang="en-US" sz="2800" dirty="0"/>
          </a:p>
        </p:txBody>
      </p:sp>
      <p:sp>
        <p:nvSpPr>
          <p:cNvPr id="4" name="Slide Number Placeholder 3"/>
          <p:cNvSpPr>
            <a:spLocks noGrp="1"/>
          </p:cNvSpPr>
          <p:nvPr>
            <p:ph type="sldNum" sz="quarter" idx="10"/>
          </p:nvPr>
        </p:nvSpPr>
        <p:spPr/>
        <p:txBody>
          <a:bodyPr/>
          <a:lstStyle/>
          <a:p>
            <a:fld id="{142AB7DA-2C5D-47B1-9D51-72408CCB4B72}" type="slidenum">
              <a:rPr lang="en-US"/>
              <a:pPr/>
              <a:t>32</a:t>
            </a:fld>
            <a:endParaRPr lang="en-US">
              <a:latin typeface="Times New Roman"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Phani.Srinivas\Desktop\user_kernel\010.fig2.jpg"/>
          <p:cNvPicPr>
            <a:picLocks noChangeAspect="1" noChangeArrowheads="1"/>
          </p:cNvPicPr>
          <p:nvPr/>
        </p:nvPicPr>
        <p:blipFill>
          <a:blip r:embed="rId2" cstate="print"/>
          <a:srcRect/>
          <a:stretch>
            <a:fillRect/>
          </a:stretch>
        </p:blipFill>
        <p:spPr bwMode="auto">
          <a:xfrm>
            <a:off x="828675" y="1066800"/>
            <a:ext cx="6867525" cy="5334000"/>
          </a:xfrm>
          <a:prstGeom prst="rect">
            <a:avLst/>
          </a:prstGeom>
          <a:noFill/>
        </p:spPr>
      </p:pic>
      <p:sp>
        <p:nvSpPr>
          <p:cNvPr id="5" name="Title 4"/>
          <p:cNvSpPr>
            <a:spLocks noGrp="1"/>
          </p:cNvSpPr>
          <p:nvPr>
            <p:ph type="title"/>
          </p:nvPr>
        </p:nvSpPr>
        <p:spPr/>
        <p:txBody>
          <a:bodyPr/>
          <a:lstStyle/>
          <a:p>
            <a:r>
              <a:rPr lang="en-US" dirty="0" smtClean="0"/>
              <a:t>User &amp; Kernel </a:t>
            </a:r>
            <a:r>
              <a:rPr lang="en-US" dirty="0" smtClean="0"/>
              <a:t>Space Layout</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792162"/>
          </a:xfrm>
        </p:spPr>
        <p:txBody>
          <a:bodyPr/>
          <a:lstStyle/>
          <a:p>
            <a:r>
              <a:rPr lang="en-US" dirty="0" smtClean="0"/>
              <a:t>Process and Thread – A comparison</a:t>
            </a:r>
            <a:endParaRPr lang="en-US" dirty="0"/>
          </a:p>
        </p:txBody>
      </p:sp>
      <p:sp>
        <p:nvSpPr>
          <p:cNvPr id="5" name="Text Placeholder 4"/>
          <p:cNvSpPr>
            <a:spLocks noGrp="1"/>
          </p:cNvSpPr>
          <p:nvPr>
            <p:ph type="body" idx="1"/>
          </p:nvPr>
        </p:nvSpPr>
        <p:spPr/>
        <p:txBody>
          <a:bodyPr/>
          <a:lstStyle/>
          <a:p>
            <a:r>
              <a:rPr lang="en-US" dirty="0" smtClean="0"/>
              <a:t>Process</a:t>
            </a:r>
            <a:endParaRPr lang="en-US" dirty="0"/>
          </a:p>
        </p:txBody>
      </p:sp>
      <p:sp>
        <p:nvSpPr>
          <p:cNvPr id="6" name="Content Placeholder 5"/>
          <p:cNvSpPr>
            <a:spLocks noGrp="1"/>
          </p:cNvSpPr>
          <p:nvPr>
            <p:ph sz="half" idx="2"/>
          </p:nvPr>
        </p:nvSpPr>
        <p:spPr/>
        <p:txBody>
          <a:bodyPr/>
          <a:lstStyle/>
          <a:p>
            <a:r>
              <a:rPr lang="en-US" sz="2000" dirty="0"/>
              <a:t>A process is an executing instance of an </a:t>
            </a:r>
            <a:r>
              <a:rPr lang="en-US" sz="2000" dirty="0" smtClean="0"/>
              <a:t>application</a:t>
            </a:r>
          </a:p>
          <a:p>
            <a:r>
              <a:rPr lang="en-US" sz="2000" dirty="0" smtClean="0"/>
              <a:t>Processes </a:t>
            </a:r>
            <a:r>
              <a:rPr lang="en-US" sz="2000" dirty="0"/>
              <a:t>have their own </a:t>
            </a:r>
            <a:r>
              <a:rPr lang="en-US" sz="2000" dirty="0" smtClean="0"/>
              <a:t>address space</a:t>
            </a:r>
          </a:p>
          <a:p>
            <a:r>
              <a:rPr lang="en-US" sz="2000" dirty="0"/>
              <a:t>Threads can directly communicate with other threads of its process </a:t>
            </a:r>
            <a:endParaRPr lang="en-US" sz="2000" dirty="0" smtClean="0"/>
          </a:p>
          <a:p>
            <a:r>
              <a:rPr lang="en-US" sz="2000" dirty="0" smtClean="0"/>
              <a:t>Heavy context switching</a:t>
            </a:r>
          </a:p>
          <a:p>
            <a:endParaRPr lang="en-US" sz="2000" dirty="0"/>
          </a:p>
        </p:txBody>
      </p:sp>
      <p:sp>
        <p:nvSpPr>
          <p:cNvPr id="7" name="Text Placeholder 6"/>
          <p:cNvSpPr>
            <a:spLocks noGrp="1"/>
          </p:cNvSpPr>
          <p:nvPr>
            <p:ph type="body" sz="quarter" idx="3"/>
          </p:nvPr>
        </p:nvSpPr>
        <p:spPr/>
        <p:txBody>
          <a:bodyPr/>
          <a:lstStyle/>
          <a:p>
            <a:r>
              <a:rPr lang="en-US" dirty="0" smtClean="0"/>
              <a:t>Thread</a:t>
            </a:r>
            <a:endParaRPr lang="en-US" dirty="0"/>
          </a:p>
        </p:txBody>
      </p:sp>
      <p:sp>
        <p:nvSpPr>
          <p:cNvPr id="8" name="Content Placeholder 7"/>
          <p:cNvSpPr>
            <a:spLocks noGrp="1"/>
          </p:cNvSpPr>
          <p:nvPr>
            <p:ph sz="quarter" idx="4"/>
          </p:nvPr>
        </p:nvSpPr>
        <p:spPr/>
        <p:txBody>
          <a:bodyPr/>
          <a:lstStyle/>
          <a:p>
            <a:r>
              <a:rPr lang="en-US" sz="2000" dirty="0"/>
              <a:t>A thread is a path of </a:t>
            </a:r>
            <a:r>
              <a:rPr lang="en-US" sz="2000" dirty="0" smtClean="0"/>
              <a:t>execution </a:t>
            </a:r>
            <a:r>
              <a:rPr lang="en-US" sz="2000" dirty="0"/>
              <a:t>within a </a:t>
            </a:r>
            <a:r>
              <a:rPr lang="en-US" sz="2000" dirty="0" smtClean="0"/>
              <a:t>process</a:t>
            </a:r>
          </a:p>
          <a:p>
            <a:r>
              <a:rPr lang="en-US" sz="2000" dirty="0" smtClean="0"/>
              <a:t>Threads </a:t>
            </a:r>
            <a:r>
              <a:rPr lang="en-US" sz="2000" dirty="0"/>
              <a:t>within the same process share the same address </a:t>
            </a:r>
            <a:r>
              <a:rPr lang="en-US" sz="2000" dirty="0" smtClean="0"/>
              <a:t>space</a:t>
            </a:r>
          </a:p>
          <a:p>
            <a:r>
              <a:rPr lang="en-US" sz="2000" dirty="0" smtClean="0"/>
              <a:t>Processes </a:t>
            </a:r>
            <a:r>
              <a:rPr lang="en-US" sz="2000" dirty="0"/>
              <a:t>must use </a:t>
            </a:r>
            <a:r>
              <a:rPr lang="en-US" sz="2000" dirty="0" smtClean="0"/>
              <a:t>IPC to </a:t>
            </a:r>
            <a:r>
              <a:rPr lang="en-US" sz="2000" dirty="0"/>
              <a:t>communicate with sibling </a:t>
            </a:r>
            <a:r>
              <a:rPr lang="en-US" sz="2000" dirty="0" smtClean="0"/>
              <a:t>processes</a:t>
            </a:r>
          </a:p>
          <a:p>
            <a:r>
              <a:rPr lang="en-US" sz="2000" dirty="0" smtClean="0"/>
              <a:t>Light weight context switching</a:t>
            </a:r>
            <a:endParaRPr lang="en-US" sz="2000" dirty="0"/>
          </a:p>
        </p:txBody>
      </p:sp>
    </p:spTree>
    <p:extLst>
      <p:ext uri="{BB962C8B-B14F-4D97-AF65-F5344CB8AC3E}">
        <p14:creationId xmlns:p14="http://schemas.microsoft.com/office/powerpoint/2010/main" val="26323138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a:t>
            </a:r>
            <a:endParaRPr lang="en-US" dirty="0"/>
          </a:p>
        </p:txBody>
      </p:sp>
      <p:sp>
        <p:nvSpPr>
          <p:cNvPr id="3" name="Content Placeholder 2"/>
          <p:cNvSpPr>
            <a:spLocks noGrp="1"/>
          </p:cNvSpPr>
          <p:nvPr>
            <p:ph idx="1"/>
          </p:nvPr>
        </p:nvSpPr>
        <p:spPr>
          <a:xfrm>
            <a:off x="381000" y="1371600"/>
            <a:ext cx="8228013" cy="4524375"/>
          </a:xfrm>
        </p:spPr>
        <p:txBody>
          <a:bodyPr/>
          <a:lstStyle/>
          <a:p>
            <a:pPr>
              <a:lnSpc>
                <a:spcPct val="100000"/>
              </a:lnSpc>
            </a:pPr>
            <a:r>
              <a:rPr lang="en-US" sz="1800" u="sng" dirty="0" smtClean="0"/>
              <a:t>Parent</a:t>
            </a:r>
            <a:r>
              <a:rPr lang="en-US" sz="1800" dirty="0" smtClean="0"/>
              <a:t> Process</a:t>
            </a:r>
          </a:p>
          <a:p>
            <a:pPr lvl="1">
              <a:lnSpc>
                <a:spcPct val="100000"/>
              </a:lnSpc>
              <a:buFont typeface="Wingdings" pitchFamily="2" charset="2"/>
              <a:buChar char="§"/>
            </a:pPr>
            <a:r>
              <a:rPr lang="en-US" sz="1400" dirty="0" smtClean="0"/>
              <a:t>Process 1 is parent of all the process, Any process if creates a new process than it becomes a parent process to the newly created process</a:t>
            </a:r>
          </a:p>
          <a:p>
            <a:pPr>
              <a:lnSpc>
                <a:spcPct val="100000"/>
              </a:lnSpc>
            </a:pPr>
            <a:r>
              <a:rPr lang="en-US" sz="1800" u="sng" dirty="0" smtClean="0"/>
              <a:t>Child</a:t>
            </a:r>
            <a:r>
              <a:rPr lang="en-US" sz="1800" dirty="0" smtClean="0"/>
              <a:t> Process</a:t>
            </a:r>
          </a:p>
          <a:p>
            <a:pPr lvl="1">
              <a:lnSpc>
                <a:spcPct val="100000"/>
              </a:lnSpc>
              <a:buFont typeface="Wingdings" pitchFamily="2" charset="2"/>
              <a:buChar char="§"/>
            </a:pPr>
            <a:r>
              <a:rPr lang="en-US" sz="1400" dirty="0" smtClean="0"/>
              <a:t>All the process except Process 0 are child processes.</a:t>
            </a:r>
          </a:p>
          <a:p>
            <a:pPr>
              <a:lnSpc>
                <a:spcPct val="100000"/>
              </a:lnSpc>
            </a:pPr>
            <a:r>
              <a:rPr lang="en-US" sz="1800" u="sng" dirty="0" smtClean="0"/>
              <a:t>Orphan</a:t>
            </a:r>
            <a:r>
              <a:rPr lang="en-US" sz="1800" dirty="0" smtClean="0"/>
              <a:t> process</a:t>
            </a:r>
          </a:p>
          <a:p>
            <a:pPr lvl="1">
              <a:lnSpc>
                <a:spcPct val="100000"/>
              </a:lnSpc>
              <a:buFont typeface="Wingdings" pitchFamily="2" charset="2"/>
              <a:buChar char="§"/>
            </a:pPr>
            <a:r>
              <a:rPr lang="en-US" sz="1400" dirty="0" smtClean="0"/>
              <a:t>When Parent dies before child exits</a:t>
            </a:r>
          </a:p>
          <a:p>
            <a:pPr lvl="1">
              <a:lnSpc>
                <a:spcPct val="100000"/>
              </a:lnSpc>
              <a:buFont typeface="Wingdings" pitchFamily="2" charset="2"/>
              <a:buChar char="§"/>
            </a:pPr>
            <a:r>
              <a:rPr lang="en-US" sz="1400" dirty="0" smtClean="0"/>
              <a:t>Child process is adopted by </a:t>
            </a:r>
            <a:r>
              <a:rPr lang="en-US" sz="1400" i="1" dirty="0" smtClean="0"/>
              <a:t>init , i.e. its parent becomes init  i.e. </a:t>
            </a:r>
            <a:r>
              <a:rPr lang="en-US" sz="1400" dirty="0" smtClean="0"/>
              <a:t>process id 1</a:t>
            </a:r>
          </a:p>
          <a:p>
            <a:pPr lvl="1">
              <a:lnSpc>
                <a:spcPct val="100000"/>
              </a:lnSpc>
              <a:buFont typeface="Wingdings" pitchFamily="2" charset="2"/>
              <a:buChar char="§"/>
            </a:pPr>
            <a:r>
              <a:rPr lang="en-US" sz="1400" i="1" dirty="0" smtClean="0"/>
              <a:t>Init does a wait on the orphaned child process , handles cleanup </a:t>
            </a:r>
            <a:r>
              <a:rPr lang="en-US" sz="1400" dirty="0" smtClean="0"/>
              <a:t>from process table on exit</a:t>
            </a:r>
          </a:p>
          <a:p>
            <a:r>
              <a:rPr lang="en-US" sz="1800" u="sng" dirty="0" smtClean="0"/>
              <a:t>Defunct or zombie </a:t>
            </a:r>
            <a:r>
              <a:rPr lang="en-US" sz="1800" dirty="0" smtClean="0"/>
              <a:t>process</a:t>
            </a:r>
          </a:p>
          <a:p>
            <a:pPr lvl="1">
              <a:buFont typeface="Wingdings" pitchFamily="2" charset="2"/>
              <a:buChar char="§"/>
            </a:pPr>
            <a:r>
              <a:rPr lang="en-US" sz="1400" dirty="0" smtClean="0"/>
              <a:t>child process exits, but still has an entry in the process table</a:t>
            </a:r>
          </a:p>
          <a:p>
            <a:pPr lvl="1">
              <a:buFont typeface="Wingdings" pitchFamily="2" charset="2"/>
              <a:buChar char="§"/>
            </a:pPr>
            <a:r>
              <a:rPr lang="en-US" sz="1400" dirty="0" smtClean="0"/>
              <a:t>parent is notified with a SIGCHLD</a:t>
            </a:r>
          </a:p>
          <a:p>
            <a:pPr lvl="1">
              <a:buFont typeface="Wingdings" pitchFamily="2" charset="2"/>
              <a:buChar char="§"/>
            </a:pPr>
            <a:r>
              <a:rPr lang="en-US" sz="1400" dirty="0" smtClean="0"/>
              <a:t>The child is in “defunct or zombie” state till the parent does a “wait” and reads the exit status of the child</a:t>
            </a:r>
          </a:p>
          <a:p>
            <a:pPr lvl="1">
              <a:buFont typeface="Wingdings" pitchFamily="2" charset="2"/>
              <a:buChar char="§"/>
            </a:pPr>
            <a:r>
              <a:rPr lang="en-US" sz="1400" dirty="0" smtClean="0"/>
              <a:t>Child process does not consume CPU resources, only sits in the Process table</a:t>
            </a:r>
            <a:endParaRPr 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Process memory structure</a:t>
            </a:r>
            <a:br>
              <a:rPr lang="en-US" dirty="0" smtClean="0"/>
            </a:br>
            <a:endParaRPr lang="en-US" dirty="0"/>
          </a:p>
        </p:txBody>
      </p:sp>
      <p:sp>
        <p:nvSpPr>
          <p:cNvPr id="32" name="Text Box 4"/>
          <p:cNvSpPr txBox="1">
            <a:spLocks noChangeArrowheads="1"/>
          </p:cNvSpPr>
          <p:nvPr/>
        </p:nvSpPr>
        <p:spPr bwMode="auto">
          <a:xfrm>
            <a:off x="3200400" y="1752600"/>
            <a:ext cx="2057400" cy="3810000"/>
          </a:xfrm>
          <a:prstGeom prst="rect">
            <a:avLst/>
          </a:prstGeom>
          <a:noFill/>
          <a:ln w="9525">
            <a:solidFill>
              <a:schemeClr val="tx1"/>
            </a:solidFill>
            <a:miter lim="800000"/>
            <a:headEnd/>
            <a:tailEnd/>
          </a:ln>
          <a:effectLst/>
        </p:spPr>
        <p:txBody>
          <a:bodyPr/>
          <a:lstStyle/>
          <a:p>
            <a:pPr>
              <a:spcBef>
                <a:spcPct val="50000"/>
              </a:spcBef>
            </a:pPr>
            <a:endParaRPr lang="en-SG"/>
          </a:p>
        </p:txBody>
      </p:sp>
      <p:sp>
        <p:nvSpPr>
          <p:cNvPr id="33" name="Rectangle 5"/>
          <p:cNvSpPr>
            <a:spLocks noChangeArrowheads="1"/>
          </p:cNvSpPr>
          <p:nvPr/>
        </p:nvSpPr>
        <p:spPr bwMode="auto">
          <a:xfrm>
            <a:off x="3200400" y="5181600"/>
            <a:ext cx="2057400" cy="381000"/>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600" b="1"/>
              <a:t>text</a:t>
            </a:r>
          </a:p>
        </p:txBody>
      </p:sp>
      <p:sp>
        <p:nvSpPr>
          <p:cNvPr id="34" name="Rectangle 6"/>
          <p:cNvSpPr>
            <a:spLocks noChangeArrowheads="1"/>
          </p:cNvSpPr>
          <p:nvPr/>
        </p:nvSpPr>
        <p:spPr bwMode="auto">
          <a:xfrm>
            <a:off x="3200400" y="4800600"/>
            <a:ext cx="2057400" cy="381000"/>
          </a:xfrm>
          <a:prstGeom prst="rect">
            <a:avLst/>
          </a:prstGeom>
          <a:solidFill>
            <a:schemeClr val="tx1">
              <a:lumMod val="85000"/>
              <a:lumOff val="15000"/>
            </a:schemeClr>
          </a:solidFill>
          <a:ln w="9525">
            <a:solidFill>
              <a:schemeClr val="tx1"/>
            </a:solidFill>
            <a:miter lim="800000"/>
            <a:headEnd/>
            <a:tailEnd/>
          </a:ln>
          <a:effectLst/>
        </p:spPr>
        <p:txBody>
          <a:bodyPr wrap="none" anchor="ctr"/>
          <a:lstStyle/>
          <a:p>
            <a:r>
              <a:rPr lang="en-US" sz="1600" b="1" dirty="0" smtClean="0"/>
              <a:t>initialized Data</a:t>
            </a:r>
            <a:endParaRPr lang="en-US" sz="1600" b="1" dirty="0"/>
          </a:p>
        </p:txBody>
      </p:sp>
      <p:sp>
        <p:nvSpPr>
          <p:cNvPr id="35" name="Rectangle 7"/>
          <p:cNvSpPr>
            <a:spLocks noChangeArrowheads="1"/>
          </p:cNvSpPr>
          <p:nvPr/>
        </p:nvSpPr>
        <p:spPr bwMode="auto">
          <a:xfrm>
            <a:off x="3200400" y="4419600"/>
            <a:ext cx="2057400" cy="381000"/>
          </a:xfrm>
          <a:prstGeom prst="rect">
            <a:avLst/>
          </a:prstGeom>
          <a:solidFill>
            <a:schemeClr val="tx1">
              <a:lumMod val="75000"/>
              <a:lumOff val="25000"/>
            </a:schemeClr>
          </a:solidFill>
          <a:ln w="9525">
            <a:solidFill>
              <a:schemeClr val="tx1"/>
            </a:solidFill>
            <a:miter lim="800000"/>
            <a:headEnd/>
            <a:tailEnd/>
          </a:ln>
          <a:effectLst/>
        </p:spPr>
        <p:txBody>
          <a:bodyPr wrap="none" anchor="ctr"/>
          <a:lstStyle/>
          <a:p>
            <a:r>
              <a:rPr lang="en-US" sz="1600" b="1" dirty="0" smtClean="0"/>
              <a:t>uninitialized Data</a:t>
            </a:r>
            <a:endParaRPr lang="en-US" sz="1600" b="1" dirty="0"/>
          </a:p>
        </p:txBody>
      </p:sp>
      <p:sp>
        <p:nvSpPr>
          <p:cNvPr id="36" name="Rectangle 8"/>
          <p:cNvSpPr>
            <a:spLocks noChangeArrowheads="1"/>
          </p:cNvSpPr>
          <p:nvPr/>
        </p:nvSpPr>
        <p:spPr bwMode="auto">
          <a:xfrm>
            <a:off x="3200400" y="4038600"/>
            <a:ext cx="2057400" cy="381000"/>
          </a:xfrm>
          <a:prstGeom prst="rect">
            <a:avLst/>
          </a:prstGeom>
          <a:solidFill>
            <a:schemeClr val="tx1">
              <a:lumMod val="65000"/>
              <a:lumOff val="35000"/>
            </a:schemeClr>
          </a:solidFill>
          <a:ln w="9525">
            <a:solidFill>
              <a:schemeClr val="tx1"/>
            </a:solidFill>
            <a:miter lim="800000"/>
            <a:headEnd/>
            <a:tailEnd/>
          </a:ln>
          <a:effectLst/>
        </p:spPr>
        <p:txBody>
          <a:bodyPr wrap="none" anchor="ctr"/>
          <a:lstStyle/>
          <a:p>
            <a:r>
              <a:rPr lang="en-US" sz="1600" b="1"/>
              <a:t>heap</a:t>
            </a:r>
          </a:p>
        </p:txBody>
      </p:sp>
      <p:sp>
        <p:nvSpPr>
          <p:cNvPr id="37" name="Rectangle 10"/>
          <p:cNvSpPr>
            <a:spLocks noChangeArrowheads="1"/>
          </p:cNvSpPr>
          <p:nvPr/>
        </p:nvSpPr>
        <p:spPr bwMode="auto">
          <a:xfrm>
            <a:off x="3200400" y="1752600"/>
            <a:ext cx="2057400" cy="1066800"/>
          </a:xfrm>
          <a:prstGeom prst="rect">
            <a:avLst/>
          </a:prstGeom>
          <a:solidFill>
            <a:schemeClr val="tx1">
              <a:lumMod val="65000"/>
              <a:lumOff val="35000"/>
              <a:alpha val="45000"/>
            </a:schemeClr>
          </a:solidFill>
          <a:ln w="9525">
            <a:solidFill>
              <a:schemeClr val="tx1"/>
            </a:solidFill>
            <a:miter lim="800000"/>
            <a:headEnd/>
            <a:tailEnd/>
          </a:ln>
          <a:effectLst/>
        </p:spPr>
        <p:txBody>
          <a:bodyPr wrap="none" anchor="ctr"/>
          <a:lstStyle/>
          <a:p>
            <a:r>
              <a:rPr lang="en-US" sz="1600" b="1" dirty="0">
                <a:solidFill>
                  <a:schemeClr val="tx1"/>
                </a:solidFill>
              </a:rPr>
              <a:t>stack</a:t>
            </a:r>
          </a:p>
        </p:txBody>
      </p:sp>
      <p:sp>
        <p:nvSpPr>
          <p:cNvPr id="38" name="Line 11"/>
          <p:cNvSpPr>
            <a:spLocks noChangeShapeType="1"/>
          </p:cNvSpPr>
          <p:nvPr/>
        </p:nvSpPr>
        <p:spPr bwMode="auto">
          <a:xfrm flipV="1">
            <a:off x="4191000" y="37338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 name="Line 12"/>
          <p:cNvSpPr>
            <a:spLocks noChangeShapeType="1"/>
          </p:cNvSpPr>
          <p:nvPr/>
        </p:nvSpPr>
        <p:spPr bwMode="auto">
          <a:xfrm>
            <a:off x="4191000" y="2743200"/>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Text Box 13"/>
          <p:cNvSpPr txBox="1">
            <a:spLocks noChangeArrowheads="1"/>
          </p:cNvSpPr>
          <p:nvPr/>
        </p:nvSpPr>
        <p:spPr bwMode="auto">
          <a:xfrm>
            <a:off x="6172200" y="3429000"/>
            <a:ext cx="2362200" cy="1905000"/>
          </a:xfrm>
          <a:prstGeom prst="rect">
            <a:avLst/>
          </a:prstGeom>
          <a:solidFill>
            <a:schemeClr val="tx1">
              <a:lumMod val="75000"/>
              <a:lumOff val="25000"/>
            </a:schemeClr>
          </a:solidFill>
          <a:ln w="9525">
            <a:solidFill>
              <a:schemeClr val="tx1"/>
            </a:solidFill>
            <a:miter lim="800000"/>
            <a:headEnd/>
            <a:tailEnd/>
          </a:ln>
          <a:effectLst/>
        </p:spPr>
        <p:txBody>
          <a:bodyPr wrap="none" anchor="ctr"/>
          <a:lstStyle/>
          <a:p>
            <a:endParaRPr lang="en-SG" sz="1600" b="1" dirty="0"/>
          </a:p>
        </p:txBody>
      </p:sp>
      <p:sp>
        <p:nvSpPr>
          <p:cNvPr id="41" name="Text Box 14"/>
          <p:cNvSpPr txBox="1">
            <a:spLocks noChangeArrowheads="1"/>
          </p:cNvSpPr>
          <p:nvPr/>
        </p:nvSpPr>
        <p:spPr bwMode="auto">
          <a:xfrm>
            <a:off x="6172200" y="2743200"/>
            <a:ext cx="2362200" cy="368049"/>
          </a:xfrm>
          <a:prstGeom prst="rect">
            <a:avLst/>
          </a:prstGeom>
          <a:solidFill>
            <a:schemeClr val="tx1">
              <a:lumMod val="65000"/>
              <a:lumOff val="35000"/>
              <a:alpha val="45000"/>
            </a:schemeClr>
          </a:solidFill>
          <a:ln w="9525">
            <a:solidFill>
              <a:schemeClr val="tx1"/>
            </a:solidFill>
            <a:miter lim="800000"/>
            <a:headEnd/>
            <a:tailEnd/>
          </a:ln>
          <a:effectLst/>
        </p:spPr>
        <p:txBody>
          <a:bodyPr wrap="none" anchor="ctr"/>
          <a:lstStyle/>
          <a:p>
            <a:r>
              <a:rPr lang="en-US" sz="1600" b="1" dirty="0">
                <a:solidFill>
                  <a:schemeClr val="tx1"/>
                </a:solidFill>
              </a:rPr>
              <a:t>sp (Stack Pointer)</a:t>
            </a:r>
          </a:p>
        </p:txBody>
      </p:sp>
      <p:sp>
        <p:nvSpPr>
          <p:cNvPr id="42" name="Text Box 15"/>
          <p:cNvSpPr txBox="1">
            <a:spLocks noChangeArrowheads="1"/>
          </p:cNvSpPr>
          <p:nvPr/>
        </p:nvSpPr>
        <p:spPr bwMode="auto">
          <a:xfrm>
            <a:off x="6172200" y="3048000"/>
            <a:ext cx="2362200" cy="368049"/>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600" b="1" dirty="0"/>
              <a:t>pc (Program Counter)</a:t>
            </a:r>
          </a:p>
        </p:txBody>
      </p:sp>
      <p:grpSp>
        <p:nvGrpSpPr>
          <p:cNvPr id="3" name="Group 16"/>
          <p:cNvGrpSpPr>
            <a:grpSpLocks/>
          </p:cNvGrpSpPr>
          <p:nvPr/>
        </p:nvGrpSpPr>
        <p:grpSpPr bwMode="auto">
          <a:xfrm>
            <a:off x="6705600" y="4191000"/>
            <a:ext cx="1676400" cy="960438"/>
            <a:chOff x="2688" y="960"/>
            <a:chExt cx="1056" cy="605"/>
          </a:xfrm>
        </p:grpSpPr>
        <p:sp>
          <p:nvSpPr>
            <p:cNvPr id="44" name="Rectangle 17"/>
            <p:cNvSpPr>
              <a:spLocks noChangeArrowheads="1"/>
            </p:cNvSpPr>
            <p:nvPr/>
          </p:nvSpPr>
          <p:spPr bwMode="auto">
            <a:xfrm>
              <a:off x="2976" y="960"/>
              <a:ext cx="768" cy="576"/>
            </a:xfrm>
            <a:prstGeom prst="rect">
              <a:avLst/>
            </a:prstGeom>
            <a:solidFill>
              <a:srgbClr val="C00000"/>
            </a:solidFill>
            <a:ln w="9525">
              <a:solidFill>
                <a:schemeClr val="tx1"/>
              </a:solidFill>
              <a:miter lim="800000"/>
              <a:headEnd/>
              <a:tailEnd/>
            </a:ln>
            <a:effectLst/>
          </p:spPr>
          <p:txBody>
            <a:bodyPr wrap="none" anchor="ctr"/>
            <a:lstStyle/>
            <a:p>
              <a:endParaRPr lang="en-US"/>
            </a:p>
          </p:txBody>
        </p:sp>
        <p:sp>
          <p:nvSpPr>
            <p:cNvPr id="45" name="Line 18"/>
            <p:cNvSpPr>
              <a:spLocks noChangeShapeType="1"/>
            </p:cNvSpPr>
            <p:nvPr/>
          </p:nvSpPr>
          <p:spPr bwMode="auto">
            <a:xfrm>
              <a:off x="3264" y="960"/>
              <a:ext cx="0" cy="576"/>
            </a:xfrm>
            <a:prstGeom prst="line">
              <a:avLst/>
            </a:prstGeom>
            <a:noFill/>
            <a:ln w="9525">
              <a:solidFill>
                <a:schemeClr val="tx1"/>
              </a:solidFill>
              <a:round/>
              <a:headEnd/>
              <a:tailEnd/>
            </a:ln>
            <a:effectLst/>
          </p:spPr>
          <p:txBody>
            <a:bodyPr wrap="none" anchor="ctr"/>
            <a:lstStyle/>
            <a:p>
              <a:endParaRPr lang="en-US"/>
            </a:p>
          </p:txBody>
        </p:sp>
        <p:sp>
          <p:nvSpPr>
            <p:cNvPr id="46" name="Line 19"/>
            <p:cNvSpPr>
              <a:spLocks noChangeShapeType="1"/>
            </p:cNvSpPr>
            <p:nvPr/>
          </p:nvSpPr>
          <p:spPr bwMode="auto">
            <a:xfrm>
              <a:off x="2976" y="1104"/>
              <a:ext cx="768" cy="0"/>
            </a:xfrm>
            <a:prstGeom prst="line">
              <a:avLst/>
            </a:prstGeom>
            <a:noFill/>
            <a:ln w="9525">
              <a:solidFill>
                <a:schemeClr val="tx1"/>
              </a:solidFill>
              <a:round/>
              <a:headEnd/>
              <a:tailEnd/>
            </a:ln>
            <a:effectLst/>
          </p:spPr>
          <p:txBody>
            <a:bodyPr wrap="none" anchor="ctr"/>
            <a:lstStyle/>
            <a:p>
              <a:endParaRPr lang="en-US"/>
            </a:p>
          </p:txBody>
        </p:sp>
        <p:sp>
          <p:nvSpPr>
            <p:cNvPr id="47" name="Line 20"/>
            <p:cNvSpPr>
              <a:spLocks noChangeShapeType="1"/>
            </p:cNvSpPr>
            <p:nvPr/>
          </p:nvSpPr>
          <p:spPr bwMode="auto">
            <a:xfrm>
              <a:off x="2976" y="1248"/>
              <a:ext cx="768" cy="0"/>
            </a:xfrm>
            <a:prstGeom prst="line">
              <a:avLst/>
            </a:prstGeom>
            <a:noFill/>
            <a:ln w="9525">
              <a:solidFill>
                <a:schemeClr val="tx1"/>
              </a:solidFill>
              <a:round/>
              <a:headEnd/>
              <a:tailEnd/>
            </a:ln>
            <a:effectLst/>
          </p:spPr>
          <p:txBody>
            <a:bodyPr wrap="none" anchor="ctr"/>
            <a:lstStyle/>
            <a:p>
              <a:endParaRPr lang="en-US"/>
            </a:p>
          </p:txBody>
        </p:sp>
        <p:sp>
          <p:nvSpPr>
            <p:cNvPr id="48" name="Line 21"/>
            <p:cNvSpPr>
              <a:spLocks noChangeShapeType="1"/>
            </p:cNvSpPr>
            <p:nvPr/>
          </p:nvSpPr>
          <p:spPr bwMode="auto">
            <a:xfrm>
              <a:off x="2976" y="1392"/>
              <a:ext cx="768" cy="0"/>
            </a:xfrm>
            <a:prstGeom prst="line">
              <a:avLst/>
            </a:prstGeom>
            <a:noFill/>
            <a:ln w="9525">
              <a:solidFill>
                <a:schemeClr val="tx1"/>
              </a:solidFill>
              <a:round/>
              <a:headEnd/>
              <a:tailEnd/>
            </a:ln>
            <a:effectLst/>
          </p:spPr>
          <p:txBody>
            <a:bodyPr wrap="none" anchor="ctr"/>
            <a:lstStyle/>
            <a:p>
              <a:endParaRPr lang="en-US"/>
            </a:p>
          </p:txBody>
        </p:sp>
        <p:sp>
          <p:nvSpPr>
            <p:cNvPr id="49" name="Text Box 22"/>
            <p:cNvSpPr txBox="1">
              <a:spLocks noChangeArrowheads="1"/>
            </p:cNvSpPr>
            <p:nvPr/>
          </p:nvSpPr>
          <p:spPr bwMode="auto">
            <a:xfrm>
              <a:off x="2688" y="960"/>
              <a:ext cx="249" cy="173"/>
            </a:xfrm>
            <a:prstGeom prst="rect">
              <a:avLst/>
            </a:prstGeom>
            <a:noFill/>
            <a:ln w="9525">
              <a:noFill/>
              <a:miter lim="800000"/>
              <a:headEnd/>
              <a:tailEnd/>
            </a:ln>
            <a:effectLst/>
          </p:spPr>
          <p:txBody>
            <a:bodyPr>
              <a:spAutoFit/>
            </a:bodyPr>
            <a:lstStyle/>
            <a:p>
              <a:r>
                <a:rPr lang="en-US" sz="1200"/>
                <a:t>fd0</a:t>
              </a:r>
            </a:p>
          </p:txBody>
        </p:sp>
        <p:sp>
          <p:nvSpPr>
            <p:cNvPr id="50" name="Text Box 23"/>
            <p:cNvSpPr txBox="1">
              <a:spLocks noChangeArrowheads="1"/>
            </p:cNvSpPr>
            <p:nvPr/>
          </p:nvSpPr>
          <p:spPr bwMode="auto">
            <a:xfrm>
              <a:off x="2688" y="1096"/>
              <a:ext cx="249" cy="173"/>
            </a:xfrm>
            <a:prstGeom prst="rect">
              <a:avLst/>
            </a:prstGeom>
            <a:noFill/>
            <a:ln w="9525">
              <a:noFill/>
              <a:miter lim="800000"/>
              <a:headEnd/>
              <a:tailEnd/>
            </a:ln>
            <a:effectLst/>
          </p:spPr>
          <p:txBody>
            <a:bodyPr>
              <a:spAutoFit/>
            </a:bodyPr>
            <a:lstStyle/>
            <a:p>
              <a:r>
                <a:rPr lang="en-US" sz="1200"/>
                <a:t>fd1</a:t>
              </a:r>
            </a:p>
          </p:txBody>
        </p:sp>
        <p:sp>
          <p:nvSpPr>
            <p:cNvPr id="51" name="Text Box 24"/>
            <p:cNvSpPr txBox="1">
              <a:spLocks noChangeArrowheads="1"/>
            </p:cNvSpPr>
            <p:nvPr/>
          </p:nvSpPr>
          <p:spPr bwMode="auto">
            <a:xfrm>
              <a:off x="2688" y="1248"/>
              <a:ext cx="249" cy="173"/>
            </a:xfrm>
            <a:prstGeom prst="rect">
              <a:avLst/>
            </a:prstGeom>
            <a:noFill/>
            <a:ln w="9525">
              <a:noFill/>
              <a:miter lim="800000"/>
              <a:headEnd/>
              <a:tailEnd/>
            </a:ln>
            <a:effectLst/>
          </p:spPr>
          <p:txBody>
            <a:bodyPr>
              <a:spAutoFit/>
            </a:bodyPr>
            <a:lstStyle/>
            <a:p>
              <a:r>
                <a:rPr lang="en-US" sz="1200"/>
                <a:t>fd2</a:t>
              </a:r>
            </a:p>
          </p:txBody>
        </p:sp>
        <p:sp>
          <p:nvSpPr>
            <p:cNvPr id="52" name="Text Box 25"/>
            <p:cNvSpPr txBox="1">
              <a:spLocks noChangeArrowheads="1"/>
            </p:cNvSpPr>
            <p:nvPr/>
          </p:nvSpPr>
          <p:spPr bwMode="auto">
            <a:xfrm>
              <a:off x="2696" y="1392"/>
              <a:ext cx="249" cy="173"/>
            </a:xfrm>
            <a:prstGeom prst="rect">
              <a:avLst/>
            </a:prstGeom>
            <a:noFill/>
            <a:ln w="9525">
              <a:noFill/>
              <a:miter lim="800000"/>
              <a:headEnd/>
              <a:tailEnd/>
            </a:ln>
            <a:effectLst/>
          </p:spPr>
          <p:txBody>
            <a:bodyPr>
              <a:spAutoFit/>
            </a:bodyPr>
            <a:lstStyle/>
            <a:p>
              <a:r>
                <a:rPr lang="en-US" sz="1200"/>
                <a:t>fd3</a:t>
              </a:r>
            </a:p>
          </p:txBody>
        </p:sp>
      </p:grpSp>
      <p:sp>
        <p:nvSpPr>
          <p:cNvPr id="53" name="Text Box 26"/>
          <p:cNvSpPr txBox="1">
            <a:spLocks noChangeArrowheads="1"/>
          </p:cNvSpPr>
          <p:nvPr/>
        </p:nvSpPr>
        <p:spPr bwMode="auto">
          <a:xfrm>
            <a:off x="7315200" y="3810000"/>
            <a:ext cx="765175" cy="304800"/>
          </a:xfrm>
          <a:prstGeom prst="rect">
            <a:avLst/>
          </a:prstGeom>
          <a:noFill/>
          <a:ln w="9525">
            <a:noFill/>
            <a:miter lim="800000"/>
            <a:headEnd/>
            <a:tailEnd/>
          </a:ln>
          <a:effectLst/>
        </p:spPr>
        <p:txBody>
          <a:bodyPr wrap="none">
            <a:spAutoFit/>
          </a:bodyPr>
          <a:lstStyle/>
          <a:p>
            <a:r>
              <a:rPr lang="en-US" sz="1400" dirty="0" err="1"/>
              <a:t>fd</a:t>
            </a:r>
            <a:r>
              <a:rPr lang="en-US" sz="1400" dirty="0"/>
              <a:t> table</a:t>
            </a:r>
          </a:p>
        </p:txBody>
      </p:sp>
      <p:sp>
        <p:nvSpPr>
          <p:cNvPr id="54" name="Line 27"/>
          <p:cNvSpPr>
            <a:spLocks noChangeShapeType="1"/>
          </p:cNvSpPr>
          <p:nvPr/>
        </p:nvSpPr>
        <p:spPr bwMode="auto">
          <a:xfrm flipH="1" flipV="1">
            <a:off x="5334000" y="2514600"/>
            <a:ext cx="9144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5" name="Line 28"/>
          <p:cNvSpPr>
            <a:spLocks noChangeShapeType="1"/>
          </p:cNvSpPr>
          <p:nvPr/>
        </p:nvSpPr>
        <p:spPr bwMode="auto">
          <a:xfrm flipH="1">
            <a:off x="5334000" y="3200400"/>
            <a:ext cx="990600" cy="2133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 name="Text Box 30"/>
          <p:cNvSpPr txBox="1">
            <a:spLocks noChangeArrowheads="1"/>
          </p:cNvSpPr>
          <p:nvPr/>
        </p:nvSpPr>
        <p:spPr bwMode="auto">
          <a:xfrm>
            <a:off x="5334000" y="1524000"/>
            <a:ext cx="1250407" cy="333553"/>
          </a:xfrm>
          <a:prstGeom prst="rect">
            <a:avLst/>
          </a:prstGeom>
          <a:noFill/>
          <a:ln w="9525">
            <a:noFill/>
            <a:miter lim="800000"/>
            <a:headEnd/>
            <a:tailEnd/>
          </a:ln>
          <a:effectLst/>
        </p:spPr>
        <p:txBody>
          <a:bodyPr wrap="none">
            <a:spAutoFit/>
          </a:bodyPr>
          <a:lstStyle/>
          <a:p>
            <a:r>
              <a:rPr lang="en-US" sz="1400" dirty="0">
                <a:solidFill>
                  <a:schemeClr val="tx1"/>
                </a:solidFill>
              </a:rPr>
              <a:t>High Address</a:t>
            </a:r>
          </a:p>
        </p:txBody>
      </p:sp>
      <p:sp>
        <p:nvSpPr>
          <p:cNvPr id="58" name="Text Box 31"/>
          <p:cNvSpPr txBox="1">
            <a:spLocks noChangeArrowheads="1"/>
          </p:cNvSpPr>
          <p:nvPr/>
        </p:nvSpPr>
        <p:spPr bwMode="auto">
          <a:xfrm>
            <a:off x="3505200" y="1295400"/>
            <a:ext cx="1527982" cy="333553"/>
          </a:xfrm>
          <a:prstGeom prst="rect">
            <a:avLst/>
          </a:prstGeom>
          <a:noFill/>
          <a:ln w="9525">
            <a:noFill/>
            <a:miter lim="800000"/>
            <a:headEnd/>
            <a:tailEnd/>
          </a:ln>
          <a:effectLst/>
        </p:spPr>
        <p:txBody>
          <a:bodyPr wrap="none">
            <a:spAutoFit/>
          </a:bodyPr>
          <a:lstStyle/>
          <a:p>
            <a:r>
              <a:rPr lang="en-US" sz="1400" dirty="0">
                <a:solidFill>
                  <a:schemeClr val="tx1"/>
                </a:solidFill>
              </a:rPr>
              <a:t>Process Memory</a:t>
            </a:r>
          </a:p>
        </p:txBody>
      </p:sp>
      <p:sp>
        <p:nvSpPr>
          <p:cNvPr id="59" name="Text Box 32"/>
          <p:cNvSpPr txBox="1">
            <a:spLocks noChangeArrowheads="1"/>
          </p:cNvSpPr>
          <p:nvPr/>
        </p:nvSpPr>
        <p:spPr bwMode="auto">
          <a:xfrm>
            <a:off x="6275388" y="2286000"/>
            <a:ext cx="1947969" cy="333553"/>
          </a:xfrm>
          <a:prstGeom prst="rect">
            <a:avLst/>
          </a:prstGeom>
          <a:noFill/>
          <a:ln w="9525">
            <a:noFill/>
            <a:miter lim="800000"/>
            <a:headEnd/>
            <a:tailEnd/>
          </a:ln>
          <a:effectLst/>
        </p:spPr>
        <p:txBody>
          <a:bodyPr wrap="none">
            <a:spAutoFit/>
          </a:bodyPr>
          <a:lstStyle/>
          <a:p>
            <a:r>
              <a:rPr lang="en-US" sz="1400" dirty="0">
                <a:solidFill>
                  <a:schemeClr val="tx1"/>
                </a:solidFill>
              </a:rPr>
              <a:t>Process Control Block</a:t>
            </a:r>
          </a:p>
        </p:txBody>
      </p:sp>
      <p:sp>
        <p:nvSpPr>
          <p:cNvPr id="60" name="Text Box 33"/>
          <p:cNvSpPr txBox="1">
            <a:spLocks noChangeArrowheads="1"/>
          </p:cNvSpPr>
          <p:nvPr/>
        </p:nvSpPr>
        <p:spPr bwMode="auto">
          <a:xfrm>
            <a:off x="228600" y="1524000"/>
            <a:ext cx="5486400" cy="2893100"/>
          </a:xfrm>
          <a:prstGeom prst="rect">
            <a:avLst/>
          </a:prstGeom>
          <a:noFill/>
          <a:ln w="9525">
            <a:noFill/>
            <a:miter lim="800000"/>
            <a:headEnd/>
            <a:tailEnd/>
          </a:ln>
          <a:effectLst/>
        </p:spPr>
        <p:txBody>
          <a:bodyPr wrap="square">
            <a:spAutoFit/>
          </a:bodyPr>
          <a:lstStyle/>
          <a:p>
            <a:pPr marL="228600" indent="-228600" algn="l">
              <a:lnSpc>
                <a:spcPct val="100000"/>
              </a:lnSpc>
              <a:spcBef>
                <a:spcPts val="0"/>
              </a:spcBef>
              <a:buFont typeface="Arial" pitchFamily="34" charset="0"/>
              <a:buChar char="•"/>
            </a:pPr>
            <a:r>
              <a:rPr lang="en-US" dirty="0">
                <a:solidFill>
                  <a:schemeClr val="tx1"/>
                </a:solidFill>
              </a:rPr>
              <a:t>Each Process has its own </a:t>
            </a:r>
          </a:p>
          <a:p>
            <a:pPr marL="685800" lvl="1" indent="-228600" algn="l">
              <a:lnSpc>
                <a:spcPct val="100000"/>
              </a:lnSpc>
              <a:spcBef>
                <a:spcPts val="0"/>
              </a:spcBef>
              <a:buFont typeface="Wingdings" pitchFamily="2" charset="2"/>
              <a:buChar char="§"/>
            </a:pPr>
            <a:r>
              <a:rPr lang="en-US" sz="1600" dirty="0">
                <a:solidFill>
                  <a:schemeClr val="tx1"/>
                </a:solidFill>
              </a:rPr>
              <a:t>Program Counter</a:t>
            </a:r>
          </a:p>
          <a:p>
            <a:pPr marL="685800" lvl="1" indent="-228600" algn="l">
              <a:lnSpc>
                <a:spcPct val="100000"/>
              </a:lnSpc>
              <a:spcBef>
                <a:spcPts val="0"/>
              </a:spcBef>
              <a:buFont typeface="Wingdings" pitchFamily="2" charset="2"/>
              <a:buChar char="§"/>
            </a:pPr>
            <a:r>
              <a:rPr lang="en-US" sz="1600" dirty="0">
                <a:solidFill>
                  <a:schemeClr val="tx1"/>
                </a:solidFill>
              </a:rPr>
              <a:t>Stack</a:t>
            </a:r>
          </a:p>
          <a:p>
            <a:pPr marL="685800" lvl="1" indent="-228600" algn="l">
              <a:lnSpc>
                <a:spcPct val="100000"/>
              </a:lnSpc>
              <a:spcBef>
                <a:spcPts val="0"/>
              </a:spcBef>
              <a:buFont typeface="Wingdings" pitchFamily="2" charset="2"/>
              <a:buChar char="§"/>
            </a:pPr>
            <a:r>
              <a:rPr lang="en-US" sz="1600" dirty="0">
                <a:solidFill>
                  <a:schemeClr val="tx1"/>
                </a:solidFill>
              </a:rPr>
              <a:t>Stack Pointer</a:t>
            </a:r>
          </a:p>
          <a:p>
            <a:pPr marL="685800" lvl="1" indent="-228600" algn="l">
              <a:lnSpc>
                <a:spcPct val="100000"/>
              </a:lnSpc>
              <a:spcBef>
                <a:spcPts val="0"/>
              </a:spcBef>
              <a:buFont typeface="Wingdings" pitchFamily="2" charset="2"/>
              <a:buChar char="§"/>
            </a:pPr>
            <a:r>
              <a:rPr lang="en-US" sz="1600" dirty="0">
                <a:solidFill>
                  <a:schemeClr val="tx1"/>
                </a:solidFill>
              </a:rPr>
              <a:t>Address </a:t>
            </a:r>
            <a:r>
              <a:rPr lang="en-US" sz="1600" dirty="0" smtClean="0">
                <a:solidFill>
                  <a:schemeClr val="tx1"/>
                </a:solidFill>
              </a:rPr>
              <a:t>Space</a:t>
            </a:r>
          </a:p>
          <a:p>
            <a:pPr lvl="1" algn="l">
              <a:lnSpc>
                <a:spcPct val="100000"/>
              </a:lnSpc>
              <a:spcBef>
                <a:spcPts val="0"/>
              </a:spcBef>
              <a:buFont typeface="Wingdings" pitchFamily="2" charset="2"/>
              <a:buChar char="ü"/>
            </a:pPr>
            <a:endParaRPr lang="en-US" dirty="0">
              <a:solidFill>
                <a:schemeClr val="tx1"/>
              </a:solidFill>
            </a:endParaRPr>
          </a:p>
          <a:p>
            <a:pPr marL="228600" indent="-228600" algn="l">
              <a:lnSpc>
                <a:spcPct val="100000"/>
              </a:lnSpc>
              <a:spcBef>
                <a:spcPts val="0"/>
              </a:spcBef>
              <a:buFont typeface="Arial" pitchFamily="34" charset="0"/>
              <a:buChar char="•"/>
            </a:pPr>
            <a:r>
              <a:rPr lang="en-US" dirty="0">
                <a:solidFill>
                  <a:schemeClr val="tx1"/>
                </a:solidFill>
              </a:rPr>
              <a:t>Process May Share</a:t>
            </a:r>
          </a:p>
          <a:p>
            <a:pPr marL="685800" lvl="1" indent="-228600" algn="l">
              <a:lnSpc>
                <a:spcPct val="100000"/>
              </a:lnSpc>
              <a:spcBef>
                <a:spcPts val="0"/>
              </a:spcBef>
              <a:buFont typeface="Wingdings" pitchFamily="2" charset="2"/>
              <a:buChar char="ü"/>
            </a:pPr>
            <a:r>
              <a:rPr lang="en-US" sz="1600" dirty="0" smtClean="0">
                <a:solidFill>
                  <a:schemeClr val="tx1"/>
                </a:solidFill>
              </a:rPr>
              <a:t>Data</a:t>
            </a:r>
          </a:p>
          <a:p>
            <a:pPr marL="685800" lvl="1" indent="-228600">
              <a:lnSpc>
                <a:spcPct val="100000"/>
              </a:lnSpc>
              <a:spcBef>
                <a:spcPts val="0"/>
              </a:spcBef>
              <a:buFont typeface="Wingdings" pitchFamily="2" charset="2"/>
              <a:buChar char="ü"/>
            </a:pPr>
            <a:r>
              <a:rPr lang="en-US" sz="1600" dirty="0" smtClean="0">
                <a:solidFill>
                  <a:schemeClr val="tx1"/>
                </a:solidFill>
              </a:rPr>
              <a:t>Code</a:t>
            </a:r>
          </a:p>
          <a:p>
            <a:pPr marL="685800" lvl="1" indent="-228600" algn="l">
              <a:lnSpc>
                <a:spcPct val="100000"/>
              </a:lnSpc>
              <a:spcBef>
                <a:spcPts val="0"/>
              </a:spcBef>
              <a:buFont typeface="Wingdings" pitchFamily="2" charset="2"/>
              <a:buChar char="ü"/>
            </a:pPr>
            <a:endParaRPr lang="en-US" sz="1600" dirty="0">
              <a:solidFill>
                <a:schemeClr val="tx1"/>
              </a:solidFill>
            </a:endParaRPr>
          </a:p>
          <a:p>
            <a:pPr marL="685800" lvl="1" indent="-228600" algn="l">
              <a:lnSpc>
                <a:spcPct val="100000"/>
              </a:lnSpc>
              <a:spcBef>
                <a:spcPts val="0"/>
              </a:spcBef>
            </a:pPr>
            <a:endParaRPr lang="en-US" sz="1600" dirty="0">
              <a:solidFill>
                <a:schemeClr val="tx1"/>
              </a:solidFill>
            </a:endParaRPr>
          </a:p>
        </p:txBody>
      </p:sp>
      <p:sp>
        <p:nvSpPr>
          <p:cNvPr id="61" name="Text Box 30"/>
          <p:cNvSpPr txBox="1">
            <a:spLocks noChangeArrowheads="1"/>
          </p:cNvSpPr>
          <p:nvPr/>
        </p:nvSpPr>
        <p:spPr bwMode="auto">
          <a:xfrm>
            <a:off x="5194300" y="5533847"/>
            <a:ext cx="1210331" cy="359457"/>
          </a:xfrm>
          <a:prstGeom prst="rect">
            <a:avLst/>
          </a:prstGeom>
          <a:noFill/>
          <a:ln w="9525">
            <a:noFill/>
            <a:miter lim="800000"/>
            <a:headEnd/>
            <a:tailEnd/>
          </a:ln>
          <a:effectLst/>
        </p:spPr>
        <p:txBody>
          <a:bodyPr wrap="none">
            <a:spAutoFit/>
          </a:bodyPr>
          <a:lstStyle/>
          <a:p>
            <a:r>
              <a:rPr lang="en-US" sz="1400" dirty="0" smtClean="0">
                <a:solidFill>
                  <a:schemeClr val="tx1"/>
                </a:solidFill>
              </a:rPr>
              <a:t>Low </a:t>
            </a:r>
            <a:r>
              <a:rPr lang="en-US" sz="1400" dirty="0">
                <a:solidFill>
                  <a:schemeClr val="tx1"/>
                </a:solidFill>
              </a:rPr>
              <a:t>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linds(horizontal)">
                                      <p:cBhvr>
                                        <p:cTn id="10" dur="500"/>
                                        <p:tgtEl>
                                          <p:spTgt spid="4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linds(horizontal)">
                                      <p:cBhvr>
                                        <p:cTn id="13" dur="500"/>
                                        <p:tgtEl>
                                          <p:spTgt spid="42"/>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blinds(horizontal)">
                                      <p:cBhvr>
                                        <p:cTn id="21" dur="500"/>
                                        <p:tgtEl>
                                          <p:spTgt spid="55"/>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linds(horizontal)">
                                      <p:cBhvr>
                                        <p:cTn id="25" dur="500"/>
                                        <p:tgtEl>
                                          <p:spTgt spid="54"/>
                                        </p:tgtEl>
                                      </p:cBhvr>
                                    </p:animEffect>
                                  </p:childTnLst>
                                </p:cTn>
                              </p:par>
                            </p:childTnLst>
                          </p:cTn>
                        </p:par>
                        <p:par>
                          <p:cTn id="26" fill="hold">
                            <p:stCondLst>
                              <p:cond delay="2000"/>
                            </p:stCondLst>
                            <p:childTnLst>
                              <p:par>
                                <p:cTn id="27" presetID="3" presetClass="entr" presetSubtype="1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par>
                          <p:cTn id="30" fill="hold">
                            <p:stCondLst>
                              <p:cond delay="2500"/>
                            </p:stCondLst>
                            <p:childTnLst>
                              <p:par>
                                <p:cTn id="31" presetID="3" presetClass="entr" presetSubtype="1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blinds(horizontal)">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3" grpId="0"/>
      <p:bldP spid="54" grpId="0" animBg="1"/>
      <p:bldP spid="55" grpId="0" animBg="1"/>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Process Control functions</a:t>
            </a:r>
            <a:endParaRPr lang="en-US" dirty="0"/>
          </a:p>
        </p:txBody>
      </p:sp>
      <p:sp>
        <p:nvSpPr>
          <p:cNvPr id="3" name="Content Placeholder 2"/>
          <p:cNvSpPr>
            <a:spLocks noGrp="1"/>
          </p:cNvSpPr>
          <p:nvPr>
            <p:ph idx="1"/>
          </p:nvPr>
        </p:nvSpPr>
        <p:spPr>
          <a:xfrm>
            <a:off x="381000" y="1143000"/>
            <a:ext cx="8228013" cy="5029200"/>
          </a:xfrm>
        </p:spPr>
        <p:txBody>
          <a:bodyPr/>
          <a:lstStyle/>
          <a:p>
            <a:pPr>
              <a:lnSpc>
                <a:spcPct val="100000"/>
              </a:lnSpc>
              <a:spcBef>
                <a:spcPts val="0"/>
              </a:spcBef>
            </a:pPr>
            <a:r>
              <a:rPr lang="en-US" sz="1800" dirty="0" smtClean="0"/>
              <a:t>Below listed are few important functions for process</a:t>
            </a:r>
          </a:p>
          <a:p>
            <a:pPr>
              <a:lnSpc>
                <a:spcPct val="100000"/>
              </a:lnSpc>
              <a:spcBef>
                <a:spcPts val="0"/>
              </a:spcBef>
            </a:pPr>
            <a:endParaRPr lang="en-US" sz="1800" dirty="0" smtClean="0"/>
          </a:p>
          <a:p>
            <a:pPr>
              <a:lnSpc>
                <a:spcPct val="100000"/>
              </a:lnSpc>
              <a:spcBef>
                <a:spcPts val="0"/>
              </a:spcBef>
            </a:pPr>
            <a:r>
              <a:rPr lang="en-US" sz="1800" dirty="0" smtClean="0"/>
              <a:t>Create process</a:t>
            </a:r>
          </a:p>
          <a:p>
            <a:pPr lvl="1">
              <a:lnSpc>
                <a:spcPct val="100000"/>
              </a:lnSpc>
              <a:spcBef>
                <a:spcPts val="0"/>
              </a:spcBef>
              <a:buFont typeface="Wingdings" pitchFamily="2" charset="2"/>
              <a:buChar char="§"/>
            </a:pPr>
            <a:r>
              <a:rPr lang="en-US" sz="1400" dirty="0" smtClean="0"/>
              <a:t>fork()</a:t>
            </a:r>
          </a:p>
          <a:p>
            <a:pPr lvl="1">
              <a:lnSpc>
                <a:spcPct val="100000"/>
              </a:lnSpc>
              <a:spcBef>
                <a:spcPts val="0"/>
              </a:spcBef>
              <a:buFont typeface="Wingdings" pitchFamily="2" charset="2"/>
              <a:buChar char="§"/>
            </a:pPr>
            <a:r>
              <a:rPr lang="en-US" sz="1400" dirty="0" err="1" smtClean="0"/>
              <a:t>Vfork</a:t>
            </a:r>
            <a:r>
              <a:rPr lang="en-US" sz="1400" dirty="0" smtClean="0"/>
              <a:t>()</a:t>
            </a:r>
          </a:p>
          <a:p>
            <a:pPr lvl="1">
              <a:lnSpc>
                <a:spcPct val="100000"/>
              </a:lnSpc>
              <a:spcBef>
                <a:spcPts val="0"/>
              </a:spcBef>
              <a:buFont typeface="Wingdings" pitchFamily="2" charset="2"/>
              <a:buChar char="§"/>
            </a:pPr>
            <a:r>
              <a:rPr lang="en-US" sz="1400" dirty="0" smtClean="0"/>
              <a:t>Exec ()</a:t>
            </a:r>
          </a:p>
          <a:p>
            <a:pPr lvl="1">
              <a:lnSpc>
                <a:spcPct val="100000"/>
              </a:lnSpc>
              <a:spcBef>
                <a:spcPts val="0"/>
              </a:spcBef>
              <a:buFont typeface="Arial" pitchFamily="34" charset="0"/>
              <a:buChar char="•"/>
            </a:pPr>
            <a:endParaRPr lang="en-US" sz="1400" dirty="0" smtClean="0"/>
          </a:p>
          <a:p>
            <a:pPr>
              <a:lnSpc>
                <a:spcPct val="100000"/>
              </a:lnSpc>
              <a:spcBef>
                <a:spcPts val="0"/>
              </a:spcBef>
              <a:buFont typeface="Arial" pitchFamily="34" charset="0"/>
              <a:buChar char="•"/>
            </a:pPr>
            <a:r>
              <a:rPr lang="en-US" sz="1800" dirty="0" smtClean="0"/>
              <a:t>Exit process</a:t>
            </a:r>
          </a:p>
          <a:p>
            <a:pPr lvl="1">
              <a:lnSpc>
                <a:spcPct val="100000"/>
              </a:lnSpc>
              <a:spcBef>
                <a:spcPts val="0"/>
              </a:spcBef>
              <a:buFont typeface="Wingdings" pitchFamily="2" charset="2"/>
              <a:buChar char="§"/>
            </a:pPr>
            <a:r>
              <a:rPr lang="en-US" sz="1400" dirty="0" smtClean="0"/>
              <a:t>exit()</a:t>
            </a:r>
          </a:p>
          <a:p>
            <a:pPr lvl="1">
              <a:lnSpc>
                <a:spcPct val="100000"/>
              </a:lnSpc>
              <a:spcBef>
                <a:spcPts val="0"/>
              </a:spcBef>
              <a:buFont typeface="Wingdings" pitchFamily="2" charset="2"/>
              <a:buChar char="§"/>
            </a:pPr>
            <a:r>
              <a:rPr lang="en-US" sz="1400" dirty="0" smtClean="0"/>
              <a:t>return()</a:t>
            </a:r>
          </a:p>
          <a:p>
            <a:pPr lvl="1">
              <a:lnSpc>
                <a:spcPct val="100000"/>
              </a:lnSpc>
              <a:spcBef>
                <a:spcPts val="0"/>
              </a:spcBef>
              <a:buFont typeface="Wingdings" pitchFamily="2" charset="2"/>
              <a:buChar char="§"/>
            </a:pPr>
            <a:r>
              <a:rPr lang="en-US" sz="1400" dirty="0" smtClean="0"/>
              <a:t>abort()</a:t>
            </a:r>
          </a:p>
          <a:p>
            <a:pPr lvl="1">
              <a:lnSpc>
                <a:spcPct val="100000"/>
              </a:lnSpc>
              <a:spcBef>
                <a:spcPts val="0"/>
              </a:spcBef>
              <a:buFont typeface="Arial" pitchFamily="34" charset="0"/>
              <a:buChar char="•"/>
            </a:pPr>
            <a:endParaRPr lang="en-US" sz="1400" dirty="0" smtClean="0"/>
          </a:p>
          <a:p>
            <a:pPr>
              <a:lnSpc>
                <a:spcPct val="100000"/>
              </a:lnSpc>
              <a:spcBef>
                <a:spcPts val="0"/>
              </a:spcBef>
              <a:buFont typeface="Arial" pitchFamily="34" charset="0"/>
              <a:buChar char="•"/>
            </a:pPr>
            <a:r>
              <a:rPr lang="en-US" sz="1800" dirty="0" smtClean="0"/>
              <a:t>Wait for child status</a:t>
            </a:r>
          </a:p>
          <a:p>
            <a:pPr lvl="1">
              <a:lnSpc>
                <a:spcPct val="100000"/>
              </a:lnSpc>
              <a:spcBef>
                <a:spcPts val="0"/>
              </a:spcBef>
              <a:buFont typeface="Wingdings" pitchFamily="2" charset="2"/>
              <a:buChar char="§"/>
            </a:pPr>
            <a:r>
              <a:rPr lang="en-US" sz="1400" dirty="0" smtClean="0"/>
              <a:t>wait()</a:t>
            </a:r>
          </a:p>
          <a:p>
            <a:pPr lvl="1">
              <a:lnSpc>
                <a:spcPct val="100000"/>
              </a:lnSpc>
              <a:spcBef>
                <a:spcPts val="0"/>
              </a:spcBef>
              <a:buFont typeface="Wingdings" pitchFamily="2" charset="2"/>
              <a:buChar char="§"/>
            </a:pPr>
            <a:r>
              <a:rPr lang="en-US" sz="1400" dirty="0" err="1" smtClean="0"/>
              <a:t>waitpid</a:t>
            </a:r>
            <a:r>
              <a:rPr lang="en-US" sz="1400" dirty="0" smtClean="0"/>
              <a:t>()</a:t>
            </a:r>
          </a:p>
          <a:p>
            <a:pPr lvl="1">
              <a:lnSpc>
                <a:spcPct val="100000"/>
              </a:lnSpc>
              <a:spcBef>
                <a:spcPts val="0"/>
              </a:spcBef>
              <a:buFont typeface="Arial" pitchFamily="34" charset="0"/>
              <a:buChar char="•"/>
            </a:pPr>
            <a:endParaRPr lang="en-US" sz="1400" dirty="0" smtClean="0"/>
          </a:p>
          <a:p>
            <a:pPr>
              <a:lnSpc>
                <a:spcPct val="100000"/>
              </a:lnSpc>
              <a:spcBef>
                <a:spcPts val="0"/>
              </a:spcBef>
              <a:buFont typeface="Arial" pitchFamily="34" charset="0"/>
              <a:buChar char="•"/>
            </a:pPr>
            <a:r>
              <a:rPr lang="en-US" sz="1800" dirty="0" smtClean="0"/>
              <a:t>Dynamic Priority changing</a:t>
            </a:r>
          </a:p>
          <a:p>
            <a:pPr lvl="1">
              <a:lnSpc>
                <a:spcPct val="100000"/>
              </a:lnSpc>
              <a:spcBef>
                <a:spcPts val="0"/>
              </a:spcBef>
              <a:buFont typeface="Wingdings" pitchFamily="2" charset="2"/>
              <a:buChar char="§"/>
            </a:pPr>
            <a:r>
              <a:rPr lang="en-US" sz="1400" dirty="0" smtClean="0"/>
              <a:t>nice()</a:t>
            </a:r>
          </a:p>
          <a:p>
            <a:pPr lvl="1">
              <a:lnSpc>
                <a:spcPct val="100000"/>
              </a:lnSpc>
              <a:spcBef>
                <a:spcPts val="0"/>
              </a:spcBef>
              <a:buFont typeface="Wingdings" pitchFamily="2" charset="2"/>
              <a:buChar char="§"/>
            </a:pPr>
            <a:r>
              <a:rPr lang="en-US" sz="1400" dirty="0" err="1" smtClean="0"/>
              <a:t>getpriority</a:t>
            </a:r>
            <a:r>
              <a:rPr lang="en-US" sz="1400" dirty="0" smtClean="0"/>
              <a:t>()</a:t>
            </a:r>
          </a:p>
          <a:p>
            <a:pPr lvl="1">
              <a:lnSpc>
                <a:spcPct val="100000"/>
              </a:lnSpc>
              <a:spcBef>
                <a:spcPts val="0"/>
              </a:spcBef>
              <a:buFont typeface="Wingdings" pitchFamily="2" charset="2"/>
              <a:buChar char="§"/>
            </a:pPr>
            <a:r>
              <a:rPr lang="en-US" sz="1400" dirty="0" err="1" smtClean="0"/>
              <a:t>setpriority</a:t>
            </a:r>
            <a:r>
              <a:rPr lang="en-US" sz="1400" dirty="0" smtClean="0"/>
              <a:t>()</a:t>
            </a:r>
          </a:p>
          <a:p>
            <a:pPr lvl="1">
              <a:lnSpc>
                <a:spcPct val="100000"/>
              </a:lnSpc>
              <a:spcBef>
                <a:spcPts val="0"/>
              </a:spcBef>
              <a:buFont typeface="Wingdings" pitchFamily="2" charset="2"/>
              <a:buChar char="§"/>
            </a:pPr>
            <a:r>
              <a:rPr lang="en-US" sz="1400" dirty="0" err="1" smtClean="0"/>
              <a:t>renice</a:t>
            </a:r>
            <a:r>
              <a:rPr lang="en-US" sz="1400" dirty="0" smtClean="0"/>
              <a:t>()</a:t>
            </a:r>
            <a:endParaRPr lang="en-US" sz="1400" dirty="0"/>
          </a:p>
        </p:txBody>
      </p:sp>
      <p:sp>
        <p:nvSpPr>
          <p:cNvPr id="4" name="TextBox 3"/>
          <p:cNvSpPr txBox="1"/>
          <p:nvPr/>
        </p:nvSpPr>
        <p:spPr>
          <a:xfrm>
            <a:off x="914400" y="6019800"/>
            <a:ext cx="7466916" cy="321306"/>
          </a:xfrm>
          <a:prstGeom prst="rect">
            <a:avLst/>
          </a:prstGeom>
          <a:noFill/>
        </p:spPr>
        <p:txBody>
          <a:bodyPr wrap="none" rtlCol="0">
            <a:spAutoFit/>
          </a:bodyPr>
          <a:lstStyle/>
          <a:p>
            <a:r>
              <a:rPr lang="en-US" sz="1200" b="1" dirty="0" smtClean="0">
                <a:solidFill>
                  <a:schemeClr val="tx1"/>
                </a:solidFill>
              </a:rPr>
              <a:t>Note: To know more details please refer manual page in Linux with command man &lt;function name&gt;</a:t>
            </a:r>
            <a:endParaRPr lang="en-US" sz="1200" b="1"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Process</a:t>
            </a:r>
            <a:endParaRPr lang="en-US" dirty="0"/>
          </a:p>
        </p:txBody>
      </p:sp>
      <p:sp>
        <p:nvSpPr>
          <p:cNvPr id="3" name="Content Placeholder 2"/>
          <p:cNvSpPr>
            <a:spLocks noGrp="1"/>
          </p:cNvSpPr>
          <p:nvPr>
            <p:ph idx="1"/>
          </p:nvPr>
        </p:nvSpPr>
        <p:spPr>
          <a:xfrm>
            <a:off x="457200" y="1295400"/>
            <a:ext cx="8228013" cy="5029200"/>
          </a:xfrm>
        </p:spPr>
        <p:txBody>
          <a:bodyPr/>
          <a:lstStyle/>
          <a:p>
            <a:pPr lvl="1">
              <a:lnSpc>
                <a:spcPct val="100000"/>
              </a:lnSpc>
              <a:spcBef>
                <a:spcPts val="0"/>
              </a:spcBef>
              <a:buNone/>
            </a:pPr>
            <a:endParaRPr lang="en-US" sz="1800" i="1" dirty="0" smtClean="0"/>
          </a:p>
          <a:p>
            <a:pPr lvl="1">
              <a:lnSpc>
                <a:spcPct val="100000"/>
              </a:lnSpc>
              <a:spcBef>
                <a:spcPts val="0"/>
              </a:spcBef>
              <a:buNone/>
            </a:pPr>
            <a:r>
              <a:rPr lang="en-US" sz="1800" i="1" dirty="0" smtClean="0"/>
              <a:t>#</a:t>
            </a:r>
            <a:r>
              <a:rPr lang="en-US" sz="1800" i="1" dirty="0" smtClean="0"/>
              <a:t>include &lt;</a:t>
            </a:r>
            <a:r>
              <a:rPr lang="en-US" sz="1800" i="1" dirty="0" err="1" smtClean="0"/>
              <a:t>stdio.h</a:t>
            </a:r>
            <a:r>
              <a:rPr lang="en-US" sz="1800" i="1" dirty="0" smtClean="0"/>
              <a:t>&gt;</a:t>
            </a:r>
          </a:p>
          <a:p>
            <a:pPr lvl="1">
              <a:lnSpc>
                <a:spcPct val="100000"/>
              </a:lnSpc>
              <a:spcBef>
                <a:spcPts val="0"/>
              </a:spcBef>
              <a:buNone/>
            </a:pPr>
            <a:endParaRPr lang="en-US" sz="1800" i="1" dirty="0" smtClean="0"/>
          </a:p>
          <a:p>
            <a:pPr lvl="1">
              <a:lnSpc>
                <a:spcPct val="100000"/>
              </a:lnSpc>
              <a:spcBef>
                <a:spcPts val="0"/>
              </a:spcBef>
              <a:buNone/>
            </a:pPr>
            <a:r>
              <a:rPr lang="en-US" sz="1800" i="1" dirty="0" err="1" smtClean="0"/>
              <a:t>int</a:t>
            </a:r>
            <a:r>
              <a:rPr lang="en-US" sz="1800" i="1" dirty="0" smtClean="0"/>
              <a:t> main( ) {</a:t>
            </a:r>
          </a:p>
          <a:p>
            <a:pPr lvl="2">
              <a:lnSpc>
                <a:spcPct val="100000"/>
              </a:lnSpc>
              <a:spcBef>
                <a:spcPts val="0"/>
              </a:spcBef>
              <a:buNone/>
            </a:pPr>
            <a:r>
              <a:rPr lang="en-US" sz="1800" i="1" dirty="0" err="1" smtClean="0"/>
              <a:t>int</a:t>
            </a:r>
            <a:r>
              <a:rPr lang="en-US" sz="1800" i="1" dirty="0" smtClean="0"/>
              <a:t> </a:t>
            </a:r>
            <a:r>
              <a:rPr lang="en-US" sz="1800" i="1" dirty="0" err="1" smtClean="0"/>
              <a:t>pid</a:t>
            </a:r>
            <a:r>
              <a:rPr lang="en-US" sz="1800" i="1" dirty="0" smtClean="0"/>
              <a:t>, status;</a:t>
            </a:r>
          </a:p>
          <a:p>
            <a:pPr lvl="2">
              <a:lnSpc>
                <a:spcPct val="100000"/>
              </a:lnSpc>
              <a:spcBef>
                <a:spcPts val="0"/>
              </a:spcBef>
              <a:buNone/>
            </a:pPr>
            <a:r>
              <a:rPr lang="en-US" sz="1800" i="1" dirty="0" err="1" smtClean="0"/>
              <a:t>pid</a:t>
            </a:r>
            <a:r>
              <a:rPr lang="en-US" sz="1800" i="1" dirty="0" smtClean="0"/>
              <a:t> = </a:t>
            </a:r>
            <a:r>
              <a:rPr lang="en-US" sz="1800" b="1" i="1" dirty="0" smtClean="0"/>
              <a:t>fork</a:t>
            </a:r>
            <a:r>
              <a:rPr lang="en-US" sz="1800" i="1" dirty="0" smtClean="0"/>
              <a:t>();</a:t>
            </a:r>
          </a:p>
          <a:p>
            <a:pPr lvl="2">
              <a:lnSpc>
                <a:spcPct val="100000"/>
              </a:lnSpc>
              <a:spcBef>
                <a:spcPts val="0"/>
              </a:spcBef>
              <a:buNone/>
            </a:pPr>
            <a:r>
              <a:rPr lang="en-US" sz="1800" i="1" dirty="0" smtClean="0"/>
              <a:t>if( </a:t>
            </a:r>
            <a:r>
              <a:rPr lang="en-US" sz="1800" i="1" dirty="0" err="1" smtClean="0"/>
              <a:t>pid</a:t>
            </a:r>
            <a:r>
              <a:rPr lang="en-US" sz="1800" i="1" dirty="0" smtClean="0"/>
              <a:t> == 0 ) {</a:t>
            </a:r>
          </a:p>
          <a:p>
            <a:pPr lvl="2">
              <a:lnSpc>
                <a:spcPct val="100000"/>
              </a:lnSpc>
              <a:spcBef>
                <a:spcPts val="0"/>
              </a:spcBef>
              <a:buNone/>
            </a:pPr>
            <a:r>
              <a:rPr lang="en-US" sz="1800" i="1" dirty="0" smtClean="0"/>
              <a:t>	</a:t>
            </a:r>
            <a:r>
              <a:rPr lang="en-US" sz="1800" i="1" dirty="0" err="1" smtClean="0"/>
              <a:t>printf</a:t>
            </a:r>
            <a:r>
              <a:rPr lang="en-US" sz="1800" i="1" dirty="0" smtClean="0"/>
              <a:t>(“inside child\n”); /* Here we can run different functions,  </a:t>
            </a:r>
          </a:p>
          <a:p>
            <a:pPr lvl="2">
              <a:lnSpc>
                <a:spcPct val="100000"/>
              </a:lnSpc>
              <a:spcBef>
                <a:spcPts val="0"/>
              </a:spcBef>
              <a:buNone/>
            </a:pPr>
            <a:r>
              <a:rPr lang="en-US" sz="1800" i="1" dirty="0" smtClean="0"/>
              <a:t>	sleep(2);</a:t>
            </a:r>
          </a:p>
          <a:p>
            <a:pPr lvl="2">
              <a:lnSpc>
                <a:spcPct val="100000"/>
              </a:lnSpc>
              <a:spcBef>
                <a:spcPts val="0"/>
              </a:spcBef>
              <a:buNone/>
            </a:pPr>
            <a:r>
              <a:rPr lang="en-US" sz="1800" i="1" dirty="0" smtClean="0"/>
              <a:t>	exit(0); /* exiting from child*/</a:t>
            </a:r>
          </a:p>
          <a:p>
            <a:pPr lvl="2">
              <a:lnSpc>
                <a:spcPct val="100000"/>
              </a:lnSpc>
              <a:spcBef>
                <a:spcPts val="0"/>
              </a:spcBef>
              <a:buNone/>
            </a:pPr>
            <a:r>
              <a:rPr lang="en-US" sz="1800" i="1" dirty="0" smtClean="0"/>
              <a:t>} else {</a:t>
            </a:r>
          </a:p>
          <a:p>
            <a:pPr lvl="2">
              <a:lnSpc>
                <a:spcPct val="100000"/>
              </a:lnSpc>
              <a:spcBef>
                <a:spcPts val="0"/>
              </a:spcBef>
              <a:buNone/>
            </a:pPr>
            <a:r>
              <a:rPr lang="en-US" sz="1800" i="1" dirty="0" smtClean="0"/>
              <a:t>	</a:t>
            </a:r>
            <a:r>
              <a:rPr lang="en-US" sz="1800" i="1" dirty="0" err="1" smtClean="0"/>
              <a:t>printf</a:t>
            </a:r>
            <a:r>
              <a:rPr lang="en-US" sz="1800" i="1" dirty="0" smtClean="0"/>
              <a:t>(“Inside parent\n”);</a:t>
            </a:r>
          </a:p>
          <a:p>
            <a:pPr lvl="2">
              <a:lnSpc>
                <a:spcPct val="100000"/>
              </a:lnSpc>
              <a:spcBef>
                <a:spcPts val="0"/>
              </a:spcBef>
              <a:buNone/>
            </a:pPr>
            <a:r>
              <a:rPr lang="en-US" sz="1800" i="1" dirty="0" smtClean="0"/>
              <a:t>	if( wait( &amp;status ) == </a:t>
            </a:r>
            <a:r>
              <a:rPr lang="en-US" sz="1800" i="1" dirty="0" err="1" smtClean="0"/>
              <a:t>pid</a:t>
            </a:r>
            <a:r>
              <a:rPr lang="en-US" sz="1800" i="1" dirty="0" smtClean="0"/>
              <a:t> )</a:t>
            </a:r>
          </a:p>
          <a:p>
            <a:pPr lvl="2">
              <a:lnSpc>
                <a:spcPct val="100000"/>
              </a:lnSpc>
              <a:spcBef>
                <a:spcPts val="0"/>
              </a:spcBef>
              <a:buNone/>
            </a:pPr>
            <a:r>
              <a:rPr lang="en-US" sz="1800" i="1" dirty="0" smtClean="0"/>
              <a:t>	</a:t>
            </a:r>
            <a:r>
              <a:rPr lang="en-US" sz="1800" i="1" dirty="0" err="1" smtClean="0"/>
              <a:t>printf</a:t>
            </a:r>
            <a:r>
              <a:rPr lang="en-US" sz="1800" i="1" dirty="0" smtClean="0"/>
              <a:t>( “Child exited\n” );</a:t>
            </a:r>
          </a:p>
          <a:p>
            <a:pPr lvl="2">
              <a:lnSpc>
                <a:spcPct val="100000"/>
              </a:lnSpc>
              <a:spcBef>
                <a:spcPts val="0"/>
              </a:spcBef>
              <a:buNone/>
            </a:pPr>
            <a:r>
              <a:rPr lang="en-US" sz="1800" i="1" dirty="0" smtClean="0"/>
              <a:t>}</a:t>
            </a:r>
          </a:p>
          <a:p>
            <a:pPr lvl="2">
              <a:lnSpc>
                <a:spcPct val="100000"/>
              </a:lnSpc>
              <a:spcBef>
                <a:spcPts val="0"/>
              </a:spcBef>
              <a:buNone/>
            </a:pPr>
            <a:r>
              <a:rPr lang="en-US" sz="1800" i="1" dirty="0" smtClean="0"/>
              <a:t>exit(0); /* Exiting from parent */</a:t>
            </a:r>
          </a:p>
          <a:p>
            <a:pPr lvl="1">
              <a:lnSpc>
                <a:spcPct val="100000"/>
              </a:lnSpc>
              <a:spcBef>
                <a:spcPts val="0"/>
              </a:spcBef>
              <a:buNone/>
            </a:pPr>
            <a:r>
              <a:rPr lang="en-US" sz="1800" i="1"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Memory Structure</a:t>
            </a:r>
            <a:endParaRPr lang="en-US" dirty="0"/>
          </a:p>
        </p:txBody>
      </p:sp>
      <p:sp>
        <p:nvSpPr>
          <p:cNvPr id="4" name="Text Box 4"/>
          <p:cNvSpPr txBox="1">
            <a:spLocks noChangeArrowheads="1"/>
          </p:cNvSpPr>
          <p:nvPr/>
        </p:nvSpPr>
        <p:spPr bwMode="auto">
          <a:xfrm>
            <a:off x="3644900" y="1828800"/>
            <a:ext cx="2057400" cy="4343400"/>
          </a:xfrm>
          <a:prstGeom prst="rect">
            <a:avLst/>
          </a:prstGeom>
          <a:noFill/>
          <a:ln w="9525">
            <a:solidFill>
              <a:schemeClr val="tx1"/>
            </a:solidFill>
            <a:miter lim="800000"/>
            <a:headEnd/>
            <a:tailEnd/>
          </a:ln>
          <a:effectLst/>
        </p:spPr>
        <p:txBody>
          <a:bodyPr/>
          <a:lstStyle/>
          <a:p>
            <a:pPr>
              <a:spcBef>
                <a:spcPct val="50000"/>
              </a:spcBef>
            </a:pPr>
            <a:endParaRPr lang="en-SG"/>
          </a:p>
        </p:txBody>
      </p:sp>
      <p:sp>
        <p:nvSpPr>
          <p:cNvPr id="5" name="Rectangle 5"/>
          <p:cNvSpPr>
            <a:spLocks noChangeArrowheads="1"/>
          </p:cNvSpPr>
          <p:nvPr/>
        </p:nvSpPr>
        <p:spPr bwMode="auto">
          <a:xfrm>
            <a:off x="3644900" y="5791200"/>
            <a:ext cx="2057400" cy="381000"/>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600" b="1" dirty="0"/>
              <a:t>text</a:t>
            </a:r>
          </a:p>
        </p:txBody>
      </p:sp>
      <p:sp>
        <p:nvSpPr>
          <p:cNvPr id="6" name="Rectangle 6"/>
          <p:cNvSpPr>
            <a:spLocks noChangeArrowheads="1"/>
          </p:cNvSpPr>
          <p:nvPr/>
        </p:nvSpPr>
        <p:spPr bwMode="auto">
          <a:xfrm>
            <a:off x="3644900" y="5410200"/>
            <a:ext cx="2057400" cy="381000"/>
          </a:xfrm>
          <a:prstGeom prst="rect">
            <a:avLst/>
          </a:prstGeom>
          <a:solidFill>
            <a:schemeClr val="tx1">
              <a:lumMod val="85000"/>
              <a:lumOff val="15000"/>
            </a:schemeClr>
          </a:solidFill>
          <a:ln w="9525">
            <a:solidFill>
              <a:schemeClr val="tx1"/>
            </a:solidFill>
            <a:miter lim="800000"/>
            <a:headEnd/>
            <a:tailEnd/>
          </a:ln>
          <a:effectLst/>
        </p:spPr>
        <p:txBody>
          <a:bodyPr wrap="none" anchor="ctr"/>
          <a:lstStyle/>
          <a:p>
            <a:r>
              <a:rPr lang="en-US" sz="1600" b="1" dirty="0" smtClean="0"/>
              <a:t>Initialized data</a:t>
            </a:r>
            <a:endParaRPr lang="en-US" sz="1600" b="1" dirty="0"/>
          </a:p>
        </p:txBody>
      </p:sp>
      <p:sp>
        <p:nvSpPr>
          <p:cNvPr id="7" name="Rectangle 7"/>
          <p:cNvSpPr>
            <a:spLocks noChangeArrowheads="1"/>
          </p:cNvSpPr>
          <p:nvPr/>
        </p:nvSpPr>
        <p:spPr bwMode="auto">
          <a:xfrm>
            <a:off x="3644900" y="5029200"/>
            <a:ext cx="2057400" cy="381000"/>
          </a:xfrm>
          <a:prstGeom prst="rect">
            <a:avLst/>
          </a:prstGeom>
          <a:solidFill>
            <a:schemeClr val="tx1">
              <a:lumMod val="75000"/>
              <a:lumOff val="25000"/>
            </a:schemeClr>
          </a:solidFill>
          <a:ln w="9525">
            <a:solidFill>
              <a:schemeClr val="tx1"/>
            </a:solidFill>
            <a:miter lim="800000"/>
            <a:headEnd/>
            <a:tailEnd/>
          </a:ln>
          <a:effectLst/>
        </p:spPr>
        <p:txBody>
          <a:bodyPr wrap="none" anchor="ctr"/>
          <a:lstStyle/>
          <a:p>
            <a:r>
              <a:rPr lang="en-US" sz="1600" b="1" dirty="0" smtClean="0"/>
              <a:t>Uninitialized data</a:t>
            </a:r>
            <a:endParaRPr lang="en-US" sz="1600" b="1" dirty="0"/>
          </a:p>
        </p:txBody>
      </p:sp>
      <p:sp>
        <p:nvSpPr>
          <p:cNvPr id="8" name="Rectangle 8"/>
          <p:cNvSpPr>
            <a:spLocks noChangeArrowheads="1"/>
          </p:cNvSpPr>
          <p:nvPr/>
        </p:nvSpPr>
        <p:spPr bwMode="auto">
          <a:xfrm>
            <a:off x="3644900" y="4648200"/>
            <a:ext cx="2057400" cy="381000"/>
          </a:xfrm>
          <a:prstGeom prst="rect">
            <a:avLst/>
          </a:prstGeom>
          <a:solidFill>
            <a:schemeClr val="tx1">
              <a:lumMod val="65000"/>
              <a:lumOff val="35000"/>
            </a:schemeClr>
          </a:solidFill>
          <a:ln w="9525">
            <a:solidFill>
              <a:schemeClr val="tx1"/>
            </a:solidFill>
            <a:miter lim="800000"/>
            <a:headEnd/>
            <a:tailEnd/>
          </a:ln>
          <a:effectLst/>
        </p:spPr>
        <p:txBody>
          <a:bodyPr wrap="none" anchor="ctr"/>
          <a:lstStyle/>
          <a:p>
            <a:r>
              <a:rPr lang="en-US" sz="1600" b="1"/>
              <a:t>heap</a:t>
            </a:r>
          </a:p>
        </p:txBody>
      </p:sp>
      <p:sp>
        <p:nvSpPr>
          <p:cNvPr id="9" name="Rectangle 9"/>
          <p:cNvSpPr>
            <a:spLocks noChangeArrowheads="1"/>
          </p:cNvSpPr>
          <p:nvPr/>
        </p:nvSpPr>
        <p:spPr bwMode="auto">
          <a:xfrm>
            <a:off x="3644900" y="2286000"/>
            <a:ext cx="2057400" cy="457200"/>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stack2</a:t>
            </a:r>
          </a:p>
        </p:txBody>
      </p:sp>
      <p:sp>
        <p:nvSpPr>
          <p:cNvPr id="10" name="Rectangle 10"/>
          <p:cNvSpPr>
            <a:spLocks noChangeArrowheads="1"/>
          </p:cNvSpPr>
          <p:nvPr/>
        </p:nvSpPr>
        <p:spPr bwMode="auto">
          <a:xfrm>
            <a:off x="3644900" y="2743200"/>
            <a:ext cx="2057400" cy="609600"/>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stack3</a:t>
            </a:r>
          </a:p>
        </p:txBody>
      </p:sp>
      <p:sp>
        <p:nvSpPr>
          <p:cNvPr id="11" name="Line 11"/>
          <p:cNvSpPr>
            <a:spLocks noChangeShapeType="1"/>
          </p:cNvSpPr>
          <p:nvPr/>
        </p:nvSpPr>
        <p:spPr bwMode="auto">
          <a:xfrm flipV="1">
            <a:off x="4635500" y="4343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4635500" y="3352800"/>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Text Box 13"/>
          <p:cNvSpPr txBox="1">
            <a:spLocks noChangeArrowheads="1"/>
          </p:cNvSpPr>
          <p:nvPr/>
        </p:nvSpPr>
        <p:spPr bwMode="auto">
          <a:xfrm>
            <a:off x="6616700" y="4038600"/>
            <a:ext cx="2362200" cy="1905000"/>
          </a:xfrm>
          <a:prstGeom prst="rect">
            <a:avLst/>
          </a:prstGeom>
          <a:solidFill>
            <a:schemeClr val="tx1">
              <a:lumMod val="75000"/>
              <a:lumOff val="25000"/>
            </a:schemeClr>
          </a:solidFill>
          <a:ln w="9525">
            <a:solidFill>
              <a:schemeClr val="tx1"/>
            </a:solidFill>
            <a:miter lim="800000"/>
            <a:headEnd/>
            <a:tailEnd/>
          </a:ln>
          <a:effectLst/>
        </p:spPr>
        <p:txBody>
          <a:bodyPr wrap="none" anchor="ctr"/>
          <a:lstStyle/>
          <a:p>
            <a:endParaRPr lang="en-SG" sz="1600" b="1" dirty="0"/>
          </a:p>
        </p:txBody>
      </p:sp>
      <p:sp>
        <p:nvSpPr>
          <p:cNvPr id="14" name="Text Box 14"/>
          <p:cNvSpPr txBox="1">
            <a:spLocks noChangeArrowheads="1"/>
          </p:cNvSpPr>
          <p:nvPr/>
        </p:nvSpPr>
        <p:spPr bwMode="auto">
          <a:xfrm>
            <a:off x="6629400" y="2133601"/>
            <a:ext cx="2362200" cy="304800"/>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sp1 (Stack Pointer)</a:t>
            </a:r>
          </a:p>
        </p:txBody>
      </p:sp>
      <p:sp>
        <p:nvSpPr>
          <p:cNvPr id="15" name="Text Box 15"/>
          <p:cNvSpPr txBox="1">
            <a:spLocks noChangeArrowheads="1"/>
          </p:cNvSpPr>
          <p:nvPr/>
        </p:nvSpPr>
        <p:spPr bwMode="auto">
          <a:xfrm>
            <a:off x="6629400" y="2438400"/>
            <a:ext cx="2362200" cy="304800"/>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400" b="1" dirty="0"/>
              <a:t>pc1 (Program Counter)</a:t>
            </a:r>
          </a:p>
        </p:txBody>
      </p:sp>
      <p:grpSp>
        <p:nvGrpSpPr>
          <p:cNvPr id="3" name="Group 16"/>
          <p:cNvGrpSpPr>
            <a:grpSpLocks/>
          </p:cNvGrpSpPr>
          <p:nvPr/>
        </p:nvGrpSpPr>
        <p:grpSpPr bwMode="auto">
          <a:xfrm>
            <a:off x="7150100" y="4800600"/>
            <a:ext cx="1676400" cy="960438"/>
            <a:chOff x="2688" y="960"/>
            <a:chExt cx="1056" cy="605"/>
          </a:xfrm>
        </p:grpSpPr>
        <p:sp>
          <p:nvSpPr>
            <p:cNvPr id="17" name="Rectangle 17"/>
            <p:cNvSpPr>
              <a:spLocks noChangeArrowheads="1"/>
            </p:cNvSpPr>
            <p:nvPr/>
          </p:nvSpPr>
          <p:spPr bwMode="auto">
            <a:xfrm>
              <a:off x="2976" y="960"/>
              <a:ext cx="768" cy="576"/>
            </a:xfrm>
            <a:prstGeom prst="rect">
              <a:avLst/>
            </a:prstGeom>
            <a:solidFill>
              <a:srgbClr val="C00000"/>
            </a:solidFill>
            <a:ln w="9525">
              <a:solidFill>
                <a:schemeClr val="tx1"/>
              </a:solidFill>
              <a:miter lim="800000"/>
              <a:headEnd/>
              <a:tailEnd/>
            </a:ln>
            <a:effectLst/>
          </p:spPr>
          <p:txBody>
            <a:bodyPr wrap="none" anchor="ctr"/>
            <a:lstStyle/>
            <a:p>
              <a:endParaRPr lang="en-US"/>
            </a:p>
          </p:txBody>
        </p:sp>
        <p:sp>
          <p:nvSpPr>
            <p:cNvPr id="18" name="Line 18"/>
            <p:cNvSpPr>
              <a:spLocks noChangeShapeType="1"/>
            </p:cNvSpPr>
            <p:nvPr/>
          </p:nvSpPr>
          <p:spPr bwMode="auto">
            <a:xfrm>
              <a:off x="3264" y="960"/>
              <a:ext cx="0" cy="576"/>
            </a:xfrm>
            <a:prstGeom prst="line">
              <a:avLst/>
            </a:prstGeom>
            <a:noFill/>
            <a:ln w="9525">
              <a:solidFill>
                <a:schemeClr val="tx1"/>
              </a:solidFill>
              <a:round/>
              <a:headEnd/>
              <a:tailEnd/>
            </a:ln>
            <a:effectLst/>
          </p:spPr>
          <p:txBody>
            <a:bodyPr wrap="none" anchor="ctr"/>
            <a:lstStyle/>
            <a:p>
              <a:endParaRPr lang="en-US"/>
            </a:p>
          </p:txBody>
        </p:sp>
        <p:sp>
          <p:nvSpPr>
            <p:cNvPr id="19" name="Line 19"/>
            <p:cNvSpPr>
              <a:spLocks noChangeShapeType="1"/>
            </p:cNvSpPr>
            <p:nvPr/>
          </p:nvSpPr>
          <p:spPr bwMode="auto">
            <a:xfrm>
              <a:off x="2976" y="1104"/>
              <a:ext cx="768" cy="0"/>
            </a:xfrm>
            <a:prstGeom prst="line">
              <a:avLst/>
            </a:prstGeom>
            <a:noFill/>
            <a:ln w="9525">
              <a:solidFill>
                <a:schemeClr val="tx1"/>
              </a:solidFill>
              <a:round/>
              <a:headEnd/>
              <a:tailEnd/>
            </a:ln>
            <a:effectLst/>
          </p:spPr>
          <p:txBody>
            <a:bodyPr wrap="none" anchor="ctr"/>
            <a:lstStyle/>
            <a:p>
              <a:endParaRPr lang="en-US"/>
            </a:p>
          </p:txBody>
        </p:sp>
        <p:sp>
          <p:nvSpPr>
            <p:cNvPr id="20" name="Line 20"/>
            <p:cNvSpPr>
              <a:spLocks noChangeShapeType="1"/>
            </p:cNvSpPr>
            <p:nvPr/>
          </p:nvSpPr>
          <p:spPr bwMode="auto">
            <a:xfrm>
              <a:off x="2976" y="1248"/>
              <a:ext cx="768" cy="0"/>
            </a:xfrm>
            <a:prstGeom prst="line">
              <a:avLst/>
            </a:prstGeom>
            <a:noFill/>
            <a:ln w="9525">
              <a:solidFill>
                <a:schemeClr val="tx1"/>
              </a:solidFill>
              <a:round/>
              <a:headEnd/>
              <a:tailEnd/>
            </a:ln>
            <a:effectLst/>
          </p:spPr>
          <p:txBody>
            <a:bodyPr wrap="none" anchor="ctr"/>
            <a:lstStyle/>
            <a:p>
              <a:endParaRPr lang="en-US"/>
            </a:p>
          </p:txBody>
        </p:sp>
        <p:sp>
          <p:nvSpPr>
            <p:cNvPr id="21" name="Line 21"/>
            <p:cNvSpPr>
              <a:spLocks noChangeShapeType="1"/>
            </p:cNvSpPr>
            <p:nvPr/>
          </p:nvSpPr>
          <p:spPr bwMode="auto">
            <a:xfrm>
              <a:off x="2976" y="1392"/>
              <a:ext cx="768" cy="0"/>
            </a:xfrm>
            <a:prstGeom prst="line">
              <a:avLst/>
            </a:prstGeom>
            <a:noFill/>
            <a:ln w="9525">
              <a:solidFill>
                <a:schemeClr val="tx1"/>
              </a:solidFill>
              <a:round/>
              <a:headEnd/>
              <a:tailEnd/>
            </a:ln>
            <a:effectLst/>
          </p:spPr>
          <p:txBody>
            <a:bodyPr wrap="none" anchor="ctr"/>
            <a:lstStyle/>
            <a:p>
              <a:endParaRPr lang="en-US"/>
            </a:p>
          </p:txBody>
        </p:sp>
        <p:sp>
          <p:nvSpPr>
            <p:cNvPr id="22" name="Text Box 22"/>
            <p:cNvSpPr txBox="1">
              <a:spLocks noChangeArrowheads="1"/>
            </p:cNvSpPr>
            <p:nvPr/>
          </p:nvSpPr>
          <p:spPr bwMode="auto">
            <a:xfrm>
              <a:off x="2688" y="960"/>
              <a:ext cx="249" cy="173"/>
            </a:xfrm>
            <a:prstGeom prst="rect">
              <a:avLst/>
            </a:prstGeom>
            <a:noFill/>
            <a:ln w="9525">
              <a:noFill/>
              <a:miter lim="800000"/>
              <a:headEnd/>
              <a:tailEnd/>
            </a:ln>
            <a:effectLst/>
          </p:spPr>
          <p:txBody>
            <a:bodyPr>
              <a:spAutoFit/>
            </a:bodyPr>
            <a:lstStyle/>
            <a:p>
              <a:r>
                <a:rPr lang="en-US" sz="1200" dirty="0"/>
                <a:t>fd0</a:t>
              </a:r>
            </a:p>
          </p:txBody>
        </p:sp>
        <p:sp>
          <p:nvSpPr>
            <p:cNvPr id="23" name="Text Box 23"/>
            <p:cNvSpPr txBox="1">
              <a:spLocks noChangeArrowheads="1"/>
            </p:cNvSpPr>
            <p:nvPr/>
          </p:nvSpPr>
          <p:spPr bwMode="auto">
            <a:xfrm>
              <a:off x="2688" y="1096"/>
              <a:ext cx="249" cy="173"/>
            </a:xfrm>
            <a:prstGeom prst="rect">
              <a:avLst/>
            </a:prstGeom>
            <a:noFill/>
            <a:ln w="9525">
              <a:noFill/>
              <a:miter lim="800000"/>
              <a:headEnd/>
              <a:tailEnd/>
            </a:ln>
            <a:effectLst/>
          </p:spPr>
          <p:txBody>
            <a:bodyPr>
              <a:spAutoFit/>
            </a:bodyPr>
            <a:lstStyle/>
            <a:p>
              <a:r>
                <a:rPr lang="en-US" sz="1200"/>
                <a:t>fd1</a:t>
              </a:r>
            </a:p>
          </p:txBody>
        </p:sp>
        <p:sp>
          <p:nvSpPr>
            <p:cNvPr id="24" name="Text Box 24"/>
            <p:cNvSpPr txBox="1">
              <a:spLocks noChangeArrowheads="1"/>
            </p:cNvSpPr>
            <p:nvPr/>
          </p:nvSpPr>
          <p:spPr bwMode="auto">
            <a:xfrm>
              <a:off x="2688" y="1248"/>
              <a:ext cx="249" cy="173"/>
            </a:xfrm>
            <a:prstGeom prst="rect">
              <a:avLst/>
            </a:prstGeom>
            <a:noFill/>
            <a:ln w="9525">
              <a:noFill/>
              <a:miter lim="800000"/>
              <a:headEnd/>
              <a:tailEnd/>
            </a:ln>
            <a:effectLst/>
          </p:spPr>
          <p:txBody>
            <a:bodyPr>
              <a:spAutoFit/>
            </a:bodyPr>
            <a:lstStyle/>
            <a:p>
              <a:r>
                <a:rPr lang="en-US" sz="1200"/>
                <a:t>fd2</a:t>
              </a:r>
            </a:p>
          </p:txBody>
        </p:sp>
        <p:sp>
          <p:nvSpPr>
            <p:cNvPr id="25" name="Text Box 25"/>
            <p:cNvSpPr txBox="1">
              <a:spLocks noChangeArrowheads="1"/>
            </p:cNvSpPr>
            <p:nvPr/>
          </p:nvSpPr>
          <p:spPr bwMode="auto">
            <a:xfrm>
              <a:off x="2696" y="1392"/>
              <a:ext cx="249" cy="173"/>
            </a:xfrm>
            <a:prstGeom prst="rect">
              <a:avLst/>
            </a:prstGeom>
            <a:noFill/>
            <a:ln w="9525">
              <a:noFill/>
              <a:miter lim="800000"/>
              <a:headEnd/>
              <a:tailEnd/>
            </a:ln>
            <a:effectLst/>
          </p:spPr>
          <p:txBody>
            <a:bodyPr>
              <a:spAutoFit/>
            </a:bodyPr>
            <a:lstStyle/>
            <a:p>
              <a:r>
                <a:rPr lang="en-US" sz="1200"/>
                <a:t>fd3</a:t>
              </a:r>
            </a:p>
          </p:txBody>
        </p:sp>
      </p:grpSp>
      <p:sp>
        <p:nvSpPr>
          <p:cNvPr id="26" name="Text Box 26"/>
          <p:cNvSpPr txBox="1">
            <a:spLocks noChangeArrowheads="1"/>
          </p:cNvSpPr>
          <p:nvPr/>
        </p:nvSpPr>
        <p:spPr bwMode="auto">
          <a:xfrm>
            <a:off x="7759700" y="4419600"/>
            <a:ext cx="765175" cy="304800"/>
          </a:xfrm>
          <a:prstGeom prst="rect">
            <a:avLst/>
          </a:prstGeom>
          <a:noFill/>
          <a:ln w="9525">
            <a:noFill/>
            <a:miter lim="800000"/>
            <a:headEnd/>
            <a:tailEnd/>
          </a:ln>
          <a:effectLst/>
        </p:spPr>
        <p:txBody>
          <a:bodyPr wrap="none">
            <a:spAutoFit/>
          </a:bodyPr>
          <a:lstStyle/>
          <a:p>
            <a:r>
              <a:rPr lang="en-US" sz="1400" dirty="0" err="1"/>
              <a:t>fd</a:t>
            </a:r>
            <a:r>
              <a:rPr lang="en-US" sz="1400" dirty="0"/>
              <a:t> table</a:t>
            </a:r>
          </a:p>
        </p:txBody>
      </p:sp>
      <p:sp>
        <p:nvSpPr>
          <p:cNvPr id="27" name="Line 27"/>
          <p:cNvSpPr>
            <a:spLocks noChangeShapeType="1"/>
          </p:cNvSpPr>
          <p:nvPr/>
        </p:nvSpPr>
        <p:spPr bwMode="auto">
          <a:xfrm flipH="1" flipV="1">
            <a:off x="5638800" y="1981200"/>
            <a:ext cx="9906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8" name="Line 28"/>
          <p:cNvSpPr>
            <a:spLocks noChangeShapeType="1"/>
          </p:cNvSpPr>
          <p:nvPr/>
        </p:nvSpPr>
        <p:spPr bwMode="auto">
          <a:xfrm flipH="1">
            <a:off x="5778500" y="2590800"/>
            <a:ext cx="850900" cy="3352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Text Box 30"/>
          <p:cNvSpPr txBox="1">
            <a:spLocks noChangeArrowheads="1"/>
          </p:cNvSpPr>
          <p:nvPr/>
        </p:nvSpPr>
        <p:spPr bwMode="auto">
          <a:xfrm>
            <a:off x="5410200" y="1419047"/>
            <a:ext cx="1250407" cy="333553"/>
          </a:xfrm>
          <a:prstGeom prst="rect">
            <a:avLst/>
          </a:prstGeom>
          <a:noFill/>
          <a:ln w="9525">
            <a:noFill/>
            <a:miter lim="800000"/>
            <a:headEnd/>
            <a:tailEnd/>
          </a:ln>
          <a:effectLst/>
        </p:spPr>
        <p:txBody>
          <a:bodyPr wrap="none">
            <a:spAutoFit/>
          </a:bodyPr>
          <a:lstStyle/>
          <a:p>
            <a:r>
              <a:rPr lang="en-US" sz="1400" dirty="0">
                <a:solidFill>
                  <a:schemeClr val="tx1"/>
                </a:solidFill>
              </a:rPr>
              <a:t>High Address</a:t>
            </a:r>
          </a:p>
        </p:txBody>
      </p:sp>
      <p:sp>
        <p:nvSpPr>
          <p:cNvPr id="30" name="Text Box 31"/>
          <p:cNvSpPr txBox="1">
            <a:spLocks noChangeArrowheads="1"/>
          </p:cNvSpPr>
          <p:nvPr/>
        </p:nvSpPr>
        <p:spPr bwMode="auto">
          <a:xfrm>
            <a:off x="3733800" y="1342847"/>
            <a:ext cx="1527982" cy="333553"/>
          </a:xfrm>
          <a:prstGeom prst="rect">
            <a:avLst/>
          </a:prstGeom>
          <a:noFill/>
          <a:ln w="9525">
            <a:noFill/>
            <a:miter lim="800000"/>
            <a:headEnd/>
            <a:tailEnd/>
          </a:ln>
          <a:effectLst/>
        </p:spPr>
        <p:txBody>
          <a:bodyPr wrap="none">
            <a:spAutoFit/>
          </a:bodyPr>
          <a:lstStyle/>
          <a:p>
            <a:r>
              <a:rPr lang="en-US" sz="1400" dirty="0">
                <a:solidFill>
                  <a:schemeClr val="tx1"/>
                </a:solidFill>
              </a:rPr>
              <a:t>Process Memory</a:t>
            </a:r>
          </a:p>
        </p:txBody>
      </p:sp>
      <p:sp>
        <p:nvSpPr>
          <p:cNvPr id="31" name="Text Box 32"/>
          <p:cNvSpPr txBox="1">
            <a:spLocks noChangeArrowheads="1"/>
          </p:cNvSpPr>
          <p:nvPr/>
        </p:nvSpPr>
        <p:spPr bwMode="auto">
          <a:xfrm>
            <a:off x="6815031" y="1723847"/>
            <a:ext cx="1947969" cy="333553"/>
          </a:xfrm>
          <a:prstGeom prst="rect">
            <a:avLst/>
          </a:prstGeom>
          <a:noFill/>
          <a:ln w="9525">
            <a:noFill/>
            <a:miter lim="800000"/>
            <a:headEnd/>
            <a:tailEnd/>
          </a:ln>
          <a:effectLst/>
        </p:spPr>
        <p:txBody>
          <a:bodyPr wrap="none">
            <a:spAutoFit/>
          </a:bodyPr>
          <a:lstStyle/>
          <a:p>
            <a:r>
              <a:rPr lang="en-US" sz="1400" dirty="0">
                <a:solidFill>
                  <a:schemeClr val="tx1"/>
                </a:solidFill>
              </a:rPr>
              <a:t>Process Control Block</a:t>
            </a:r>
          </a:p>
        </p:txBody>
      </p:sp>
      <p:sp>
        <p:nvSpPr>
          <p:cNvPr id="32" name="Rectangle 34"/>
          <p:cNvSpPr>
            <a:spLocks noChangeArrowheads="1"/>
          </p:cNvSpPr>
          <p:nvPr/>
        </p:nvSpPr>
        <p:spPr bwMode="auto">
          <a:xfrm>
            <a:off x="3644900" y="1828800"/>
            <a:ext cx="2057400" cy="457200"/>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stack1</a:t>
            </a:r>
          </a:p>
        </p:txBody>
      </p:sp>
      <p:sp>
        <p:nvSpPr>
          <p:cNvPr id="33" name="Text Box 35"/>
          <p:cNvSpPr txBox="1">
            <a:spLocks noChangeArrowheads="1"/>
          </p:cNvSpPr>
          <p:nvPr/>
        </p:nvSpPr>
        <p:spPr bwMode="auto">
          <a:xfrm>
            <a:off x="6616700" y="2743200"/>
            <a:ext cx="2362200" cy="368049"/>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sp2 (Stack Pointer)</a:t>
            </a:r>
          </a:p>
        </p:txBody>
      </p:sp>
      <p:sp>
        <p:nvSpPr>
          <p:cNvPr id="34" name="Text Box 36"/>
          <p:cNvSpPr txBox="1">
            <a:spLocks noChangeArrowheads="1"/>
          </p:cNvSpPr>
          <p:nvPr/>
        </p:nvSpPr>
        <p:spPr bwMode="auto">
          <a:xfrm>
            <a:off x="6616700" y="3124201"/>
            <a:ext cx="2362200" cy="304800"/>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400" b="1" dirty="0"/>
              <a:t>pc2 (Program Counter)</a:t>
            </a:r>
          </a:p>
        </p:txBody>
      </p:sp>
      <p:sp>
        <p:nvSpPr>
          <p:cNvPr id="35" name="Text Box 37"/>
          <p:cNvSpPr txBox="1">
            <a:spLocks noChangeArrowheads="1"/>
          </p:cNvSpPr>
          <p:nvPr/>
        </p:nvSpPr>
        <p:spPr bwMode="auto">
          <a:xfrm>
            <a:off x="6616700" y="3429000"/>
            <a:ext cx="2362200" cy="368049"/>
          </a:xfrm>
          <a:prstGeom prst="rect">
            <a:avLst/>
          </a:prstGeom>
          <a:solidFill>
            <a:schemeClr val="bg2">
              <a:alpha val="52000"/>
            </a:schemeClr>
          </a:solidFill>
          <a:ln w="9525">
            <a:solidFill>
              <a:schemeClr val="tx1"/>
            </a:solidFill>
            <a:miter lim="800000"/>
            <a:headEnd/>
            <a:tailEnd/>
          </a:ln>
          <a:effectLst/>
        </p:spPr>
        <p:txBody>
          <a:bodyPr wrap="none" anchor="ctr"/>
          <a:lstStyle/>
          <a:p>
            <a:r>
              <a:rPr lang="en-US" sz="1600" b="1" dirty="0">
                <a:solidFill>
                  <a:schemeClr val="tx1"/>
                </a:solidFill>
              </a:rPr>
              <a:t>sp3 (Stack Pointer)</a:t>
            </a:r>
          </a:p>
        </p:txBody>
      </p:sp>
      <p:sp>
        <p:nvSpPr>
          <p:cNvPr id="36" name="Text Box 38"/>
          <p:cNvSpPr txBox="1">
            <a:spLocks noChangeArrowheads="1"/>
          </p:cNvSpPr>
          <p:nvPr/>
        </p:nvSpPr>
        <p:spPr bwMode="auto">
          <a:xfrm>
            <a:off x="6616700" y="3733800"/>
            <a:ext cx="2362200" cy="333553"/>
          </a:xfrm>
          <a:prstGeom prst="rect">
            <a:avLst/>
          </a:prstGeom>
          <a:solidFill>
            <a:schemeClr val="tx1">
              <a:lumMod val="95000"/>
              <a:lumOff val="5000"/>
            </a:schemeClr>
          </a:solidFill>
          <a:ln w="9525">
            <a:solidFill>
              <a:schemeClr val="tx1"/>
            </a:solidFill>
            <a:miter lim="800000"/>
            <a:headEnd/>
            <a:tailEnd/>
          </a:ln>
          <a:effectLst/>
        </p:spPr>
        <p:txBody>
          <a:bodyPr wrap="none" anchor="ctr"/>
          <a:lstStyle/>
          <a:p>
            <a:r>
              <a:rPr lang="en-US" sz="1400" b="1" dirty="0"/>
              <a:t>pc3 (Program Counter)</a:t>
            </a:r>
          </a:p>
        </p:txBody>
      </p:sp>
      <p:sp>
        <p:nvSpPr>
          <p:cNvPr id="37" name="Line 39"/>
          <p:cNvSpPr>
            <a:spLocks noChangeShapeType="1"/>
          </p:cNvSpPr>
          <p:nvPr/>
        </p:nvSpPr>
        <p:spPr bwMode="auto">
          <a:xfrm flipH="1" flipV="1">
            <a:off x="5715000" y="2514600"/>
            <a:ext cx="9144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8" name="Line 40"/>
          <p:cNvSpPr>
            <a:spLocks noChangeShapeType="1"/>
          </p:cNvSpPr>
          <p:nvPr/>
        </p:nvSpPr>
        <p:spPr bwMode="auto">
          <a:xfrm flipH="1">
            <a:off x="5715000" y="3352800"/>
            <a:ext cx="914400" cy="2667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 name="Line 41"/>
          <p:cNvSpPr>
            <a:spLocks noChangeShapeType="1"/>
          </p:cNvSpPr>
          <p:nvPr/>
        </p:nvSpPr>
        <p:spPr bwMode="auto">
          <a:xfrm flipH="1" flipV="1">
            <a:off x="5715000" y="3048000"/>
            <a:ext cx="9144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Line 42"/>
          <p:cNvSpPr>
            <a:spLocks noChangeShapeType="1"/>
          </p:cNvSpPr>
          <p:nvPr/>
        </p:nvSpPr>
        <p:spPr bwMode="auto">
          <a:xfrm flipH="1">
            <a:off x="5715000" y="3886200"/>
            <a:ext cx="914400" cy="2133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Text Box 30"/>
          <p:cNvSpPr txBox="1">
            <a:spLocks noChangeArrowheads="1"/>
          </p:cNvSpPr>
          <p:nvPr/>
        </p:nvSpPr>
        <p:spPr bwMode="auto">
          <a:xfrm>
            <a:off x="5562600" y="6096000"/>
            <a:ext cx="1369029" cy="333553"/>
          </a:xfrm>
          <a:prstGeom prst="rect">
            <a:avLst/>
          </a:prstGeom>
          <a:noFill/>
          <a:ln w="9525">
            <a:noFill/>
            <a:miter lim="800000"/>
            <a:headEnd/>
            <a:tailEnd/>
          </a:ln>
          <a:effectLst/>
        </p:spPr>
        <p:txBody>
          <a:bodyPr wrap="none">
            <a:spAutoFit/>
          </a:bodyPr>
          <a:lstStyle/>
          <a:p>
            <a:r>
              <a:rPr lang="en-US" sz="1400" dirty="0" smtClean="0">
                <a:solidFill>
                  <a:schemeClr val="tx1"/>
                </a:solidFill>
              </a:rPr>
              <a:t>Lower Address</a:t>
            </a:r>
            <a:endParaRPr lang="en-US" sz="1400" dirty="0">
              <a:solidFill>
                <a:schemeClr val="tx1"/>
              </a:solidFill>
            </a:endParaRPr>
          </a:p>
        </p:txBody>
      </p:sp>
      <p:sp>
        <p:nvSpPr>
          <p:cNvPr id="42" name="Rectangle 41"/>
          <p:cNvSpPr/>
          <p:nvPr/>
        </p:nvSpPr>
        <p:spPr>
          <a:xfrm>
            <a:off x="152400" y="1516361"/>
            <a:ext cx="3429000" cy="2369880"/>
          </a:xfrm>
          <a:prstGeom prst="rect">
            <a:avLst/>
          </a:prstGeom>
        </p:spPr>
        <p:txBody>
          <a:bodyPr wrap="square">
            <a:spAutoFit/>
          </a:bodyPr>
          <a:lstStyle/>
          <a:p>
            <a:pPr marL="228600" indent="-228600">
              <a:lnSpc>
                <a:spcPct val="100000"/>
              </a:lnSpc>
              <a:spcBef>
                <a:spcPts val="0"/>
              </a:spcBef>
              <a:buFont typeface="Arial" pitchFamily="34" charset="0"/>
              <a:buChar char="•"/>
            </a:pPr>
            <a:r>
              <a:rPr lang="en-US" dirty="0" smtClean="0">
                <a:solidFill>
                  <a:schemeClr val="tx1"/>
                </a:solidFill>
              </a:rPr>
              <a:t>Each thread has its own </a:t>
            </a:r>
          </a:p>
          <a:p>
            <a:pPr marL="685800" lvl="1" indent="-228600">
              <a:lnSpc>
                <a:spcPct val="100000"/>
              </a:lnSpc>
              <a:spcBef>
                <a:spcPts val="0"/>
              </a:spcBef>
              <a:buFont typeface="Wingdings" pitchFamily="2" charset="2"/>
              <a:buChar char="§"/>
            </a:pPr>
            <a:r>
              <a:rPr lang="en-US" sz="1600" dirty="0" smtClean="0">
                <a:solidFill>
                  <a:schemeClr val="tx1"/>
                </a:solidFill>
              </a:rPr>
              <a:t>Program Counter</a:t>
            </a:r>
          </a:p>
          <a:p>
            <a:pPr marL="685800" lvl="1" indent="-228600">
              <a:lnSpc>
                <a:spcPct val="100000"/>
              </a:lnSpc>
              <a:spcBef>
                <a:spcPts val="0"/>
              </a:spcBef>
              <a:buFont typeface="Wingdings" pitchFamily="2" charset="2"/>
              <a:buChar char="§"/>
            </a:pPr>
            <a:r>
              <a:rPr lang="en-US" sz="1600" dirty="0" smtClean="0">
                <a:solidFill>
                  <a:schemeClr val="tx1"/>
                </a:solidFill>
              </a:rPr>
              <a:t>Stack</a:t>
            </a:r>
          </a:p>
          <a:p>
            <a:pPr marL="685800" lvl="1" indent="-228600">
              <a:lnSpc>
                <a:spcPct val="100000"/>
              </a:lnSpc>
              <a:spcBef>
                <a:spcPts val="0"/>
              </a:spcBef>
              <a:buFont typeface="Wingdings" pitchFamily="2" charset="2"/>
              <a:buChar char="§"/>
            </a:pPr>
            <a:r>
              <a:rPr lang="en-US" sz="1600" dirty="0" smtClean="0">
                <a:solidFill>
                  <a:schemeClr val="tx1"/>
                </a:solidFill>
              </a:rPr>
              <a:t>Stack Pointer</a:t>
            </a:r>
          </a:p>
          <a:p>
            <a:pPr lvl="1">
              <a:lnSpc>
                <a:spcPct val="100000"/>
              </a:lnSpc>
              <a:spcBef>
                <a:spcPts val="0"/>
              </a:spcBef>
              <a:buFont typeface="Arial" pitchFamily="34" charset="0"/>
              <a:buChar char="•"/>
            </a:pPr>
            <a:endParaRPr lang="en-US" sz="1600" dirty="0" smtClean="0">
              <a:solidFill>
                <a:schemeClr val="tx1"/>
              </a:solidFill>
            </a:endParaRPr>
          </a:p>
          <a:p>
            <a:pPr marL="228600" indent="-228600">
              <a:lnSpc>
                <a:spcPct val="100000"/>
              </a:lnSpc>
              <a:spcBef>
                <a:spcPts val="0"/>
              </a:spcBef>
              <a:buFont typeface="Arial" pitchFamily="34" charset="0"/>
              <a:buChar char="•"/>
            </a:pPr>
            <a:r>
              <a:rPr lang="en-US" dirty="0" smtClean="0">
                <a:solidFill>
                  <a:schemeClr val="tx1"/>
                </a:solidFill>
              </a:rPr>
              <a:t>Threads May Share</a:t>
            </a:r>
          </a:p>
          <a:p>
            <a:pPr marL="685800" lvl="1" indent="-228600">
              <a:lnSpc>
                <a:spcPct val="100000"/>
              </a:lnSpc>
              <a:spcBef>
                <a:spcPts val="0"/>
              </a:spcBef>
              <a:buFont typeface="Wingdings" pitchFamily="2" charset="2"/>
              <a:buChar char="§"/>
            </a:pPr>
            <a:r>
              <a:rPr lang="en-US" sz="1600" dirty="0" smtClean="0">
                <a:solidFill>
                  <a:schemeClr val="tx1"/>
                </a:solidFill>
              </a:rPr>
              <a:t>Address space</a:t>
            </a:r>
          </a:p>
          <a:p>
            <a:pPr marL="685800" lvl="2" indent="-228600">
              <a:lnSpc>
                <a:spcPct val="100000"/>
              </a:lnSpc>
              <a:spcBef>
                <a:spcPts val="0"/>
              </a:spcBef>
              <a:buFont typeface="Wingdings" pitchFamily="2" charset="2"/>
              <a:buChar char="§"/>
            </a:pPr>
            <a:r>
              <a:rPr lang="en-US" sz="1600" dirty="0" smtClean="0">
                <a:solidFill>
                  <a:schemeClr val="tx1"/>
                </a:solidFill>
              </a:rPr>
              <a:t>Code</a:t>
            </a:r>
          </a:p>
          <a:p>
            <a:pPr marL="685800" lvl="1" indent="-228600">
              <a:lnSpc>
                <a:spcPct val="100000"/>
              </a:lnSpc>
              <a:spcBef>
                <a:spcPts val="0"/>
              </a:spcBef>
              <a:buFont typeface="Wingdings" pitchFamily="2" charset="2"/>
              <a:buChar char="§"/>
            </a:pPr>
            <a:r>
              <a:rPr lang="en-US" sz="1600" dirty="0" smtClean="0">
                <a:solidFill>
                  <a:schemeClr val="tx1"/>
                </a:solidFill>
              </a:rPr>
              <a:t>Open files</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linds(horizontal)">
                                      <p:cBhvr>
                                        <p:cTn id="14" dur="500"/>
                                        <p:tgtEl>
                                          <p:spTgt spid="37"/>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linds(horizontal)">
                                      <p:cBhvr>
                                        <p:cTn id="18" dur="500"/>
                                        <p:tgtEl>
                                          <p:spTgt spid="38"/>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linds(horizontal)">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7" grpId="0"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4E36D4-3F7A-4E7D-9E85-53079F2E0B09}"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GB" sz="1000" b="1" dirty="0">
              <a:solidFill>
                <a:srgbClr val="FFFFFF"/>
              </a:solidFill>
            </a:endParaRPr>
          </a:p>
        </p:txBody>
      </p:sp>
      <p:sp>
        <p:nvSpPr>
          <p:cNvPr id="24" name="TextBox 23"/>
          <p:cNvSpPr txBox="1"/>
          <p:nvPr/>
        </p:nvSpPr>
        <p:spPr>
          <a:xfrm>
            <a:off x="685800" y="1143000"/>
            <a:ext cx="3886200" cy="4214231"/>
          </a:xfrm>
          <a:prstGeom prst="rect">
            <a:avLst/>
          </a:prstGeom>
          <a:noFill/>
        </p:spPr>
        <p:txBody>
          <a:bodyPr wrap="square" rtlCol="0">
            <a:spAutoFit/>
          </a:bodyPr>
          <a:lstStyle/>
          <a:p>
            <a:pPr marL="342900" indent="-342900">
              <a:buFont typeface="+mj-lt"/>
              <a:buAutoNum type="arabicPeriod"/>
            </a:pPr>
            <a:r>
              <a:rPr lang="en-US" dirty="0" smtClean="0">
                <a:solidFill>
                  <a:schemeClr val="tx1"/>
                </a:solidFill>
              </a:rPr>
              <a:t>What is Embedded System?</a:t>
            </a:r>
          </a:p>
          <a:p>
            <a:pPr marL="342900" indent="-342900">
              <a:buFont typeface="+mj-lt"/>
              <a:buAutoNum type="arabicPeriod"/>
            </a:pPr>
            <a:r>
              <a:rPr lang="en-US" dirty="0" smtClean="0">
                <a:solidFill>
                  <a:schemeClr val="tx1"/>
                </a:solidFill>
              </a:rPr>
              <a:t>What is a Real Time System?</a:t>
            </a:r>
          </a:p>
          <a:p>
            <a:pPr marL="342900" indent="-342900">
              <a:buFont typeface="+mj-lt"/>
              <a:buAutoNum type="arabicPeriod"/>
            </a:pPr>
            <a:r>
              <a:rPr lang="en-US" dirty="0" smtClean="0">
                <a:solidFill>
                  <a:schemeClr val="tx1"/>
                </a:solidFill>
              </a:rPr>
              <a:t>Entities in an Embedded System</a:t>
            </a:r>
          </a:p>
          <a:p>
            <a:pPr marL="342900" indent="-342900">
              <a:buFont typeface="+mj-lt"/>
              <a:buAutoNum type="arabicPeriod"/>
            </a:pPr>
            <a:r>
              <a:rPr lang="en-US" dirty="0" smtClean="0">
                <a:solidFill>
                  <a:schemeClr val="tx1"/>
                </a:solidFill>
              </a:rPr>
              <a:t>Entities in a CPU</a:t>
            </a:r>
          </a:p>
          <a:p>
            <a:pPr marL="342900" indent="-342900">
              <a:buFont typeface="+mj-lt"/>
              <a:buAutoNum type="arabicPeriod"/>
            </a:pPr>
            <a:r>
              <a:rPr lang="en-US" dirty="0" smtClean="0">
                <a:solidFill>
                  <a:schemeClr val="tx1"/>
                </a:solidFill>
              </a:rPr>
              <a:t>Timers</a:t>
            </a:r>
          </a:p>
          <a:p>
            <a:pPr marL="342900" indent="-342900">
              <a:buFont typeface="+mj-lt"/>
              <a:buAutoNum type="arabicPeriod"/>
            </a:pPr>
            <a:r>
              <a:rPr lang="en-US" dirty="0" smtClean="0">
                <a:solidFill>
                  <a:schemeClr val="tx1"/>
                </a:solidFill>
              </a:rPr>
              <a:t>Interrupts</a:t>
            </a:r>
          </a:p>
          <a:p>
            <a:pPr marL="342900" indent="-342900">
              <a:buFont typeface="+mj-lt"/>
              <a:buAutoNum type="arabicPeriod"/>
            </a:pPr>
            <a:r>
              <a:rPr lang="en-US" dirty="0" smtClean="0">
                <a:solidFill>
                  <a:schemeClr val="tx1"/>
                </a:solidFill>
              </a:rPr>
              <a:t>Memory</a:t>
            </a:r>
          </a:p>
          <a:p>
            <a:pPr marL="800100" lvl="1" indent="-342900">
              <a:buFont typeface="+mj-lt"/>
              <a:buAutoNum type="alphaLcParenR"/>
            </a:pPr>
            <a:r>
              <a:rPr lang="en-US" dirty="0" smtClean="0">
                <a:solidFill>
                  <a:schemeClr val="tx1"/>
                </a:solidFill>
              </a:rPr>
              <a:t>Cache.</a:t>
            </a:r>
          </a:p>
          <a:p>
            <a:pPr marL="800100" lvl="1" indent="-342900">
              <a:buFont typeface="+mj-lt"/>
              <a:buAutoNum type="alphaLcParenR"/>
            </a:pPr>
            <a:r>
              <a:rPr lang="en-US" dirty="0" smtClean="0">
                <a:solidFill>
                  <a:schemeClr val="tx1"/>
                </a:solidFill>
              </a:rPr>
              <a:t>MMU</a:t>
            </a:r>
          </a:p>
          <a:p>
            <a:pPr marL="342900" indent="-342900">
              <a:buFont typeface="+mj-lt"/>
              <a:buAutoNum type="arabicPeriod"/>
            </a:pPr>
            <a:endParaRPr lang="en-US" dirty="0" smtClean="0">
              <a:solidFill>
                <a:schemeClr val="tx1"/>
              </a:solidFill>
            </a:endParaRPr>
          </a:p>
          <a:p>
            <a:pPr marL="342900" indent="-342900">
              <a:buFont typeface="+mj-lt"/>
              <a:buAutoNum type="arabicPeriod"/>
            </a:pPr>
            <a:endParaRPr lang="en-US" dirty="0" smtClean="0">
              <a:solidFill>
                <a:schemeClr val="tx1"/>
              </a:solidFill>
            </a:endParaRPr>
          </a:p>
          <a:p>
            <a:pPr marL="342900" indent="-342900">
              <a:buFont typeface="+mj-lt"/>
              <a:buAutoNum type="arabicPeriod"/>
            </a:pPr>
            <a:endParaRPr lang="en-US" dirty="0">
              <a:solidFill>
                <a:schemeClr val="tx1"/>
              </a:solidFill>
            </a:endParaRPr>
          </a:p>
        </p:txBody>
      </p:sp>
      <p:sp>
        <p:nvSpPr>
          <p:cNvPr id="5" name="TextBox 4"/>
          <p:cNvSpPr txBox="1"/>
          <p:nvPr/>
        </p:nvSpPr>
        <p:spPr>
          <a:xfrm>
            <a:off x="5029200" y="1143000"/>
            <a:ext cx="3886200" cy="3527248"/>
          </a:xfrm>
          <a:prstGeom prst="rect">
            <a:avLst/>
          </a:prstGeom>
          <a:noFill/>
        </p:spPr>
        <p:txBody>
          <a:bodyPr wrap="square" rtlCol="0">
            <a:spAutoFit/>
          </a:bodyPr>
          <a:lstStyle/>
          <a:p>
            <a:pPr marL="342900" indent="-342900">
              <a:buFont typeface="+mj-lt"/>
              <a:buAutoNum type="arabicPeriod"/>
            </a:pPr>
            <a:r>
              <a:rPr lang="en-US" dirty="0" smtClean="0">
                <a:solidFill>
                  <a:schemeClr val="tx1"/>
                </a:solidFill>
              </a:rPr>
              <a:t> RTOS</a:t>
            </a:r>
          </a:p>
          <a:p>
            <a:pPr marL="342900" indent="-342900">
              <a:buFont typeface="+mj-lt"/>
              <a:buAutoNum type="arabicPeriod"/>
            </a:pPr>
            <a:r>
              <a:rPr lang="en-US" dirty="0" smtClean="0">
                <a:solidFill>
                  <a:schemeClr val="tx1"/>
                </a:solidFill>
              </a:rPr>
              <a:t>Boot-Loader</a:t>
            </a:r>
          </a:p>
          <a:p>
            <a:pPr marL="342900" indent="-342900">
              <a:buFont typeface="+mj-lt"/>
              <a:buAutoNum type="arabicPeriod"/>
            </a:pPr>
            <a:r>
              <a:rPr lang="en-US" dirty="0" smtClean="0">
                <a:solidFill>
                  <a:schemeClr val="tx1"/>
                </a:solidFill>
              </a:rPr>
              <a:t>Kernel</a:t>
            </a:r>
          </a:p>
          <a:p>
            <a:pPr marL="342900" indent="-342900">
              <a:buFont typeface="+mj-lt"/>
              <a:buAutoNum type="arabicPeriod"/>
            </a:pPr>
            <a:r>
              <a:rPr lang="en-US" dirty="0" smtClean="0">
                <a:solidFill>
                  <a:schemeClr val="tx1"/>
                </a:solidFill>
              </a:rPr>
              <a:t>User-space</a:t>
            </a:r>
          </a:p>
          <a:p>
            <a:pPr marL="342900" indent="-342900">
              <a:buFont typeface="+mj-lt"/>
              <a:buAutoNum type="arabicPeriod"/>
            </a:pPr>
            <a:r>
              <a:rPr lang="en-US" dirty="0" smtClean="0">
                <a:solidFill>
                  <a:schemeClr val="tx1"/>
                </a:solidFill>
              </a:rPr>
              <a:t>Kernel-space</a:t>
            </a:r>
          </a:p>
          <a:p>
            <a:pPr marL="342900" indent="-342900">
              <a:buFont typeface="+mj-lt"/>
              <a:buAutoNum type="arabicPeriod"/>
            </a:pPr>
            <a:r>
              <a:rPr lang="en-US" dirty="0" smtClean="0">
                <a:solidFill>
                  <a:schemeClr val="tx1"/>
                </a:solidFill>
              </a:rPr>
              <a:t>Process/Threads</a:t>
            </a:r>
          </a:p>
          <a:p>
            <a:pPr marL="342900" indent="-342900">
              <a:buFont typeface="+mj-lt"/>
              <a:buAutoNum type="arabicPeriod"/>
            </a:pPr>
            <a:r>
              <a:rPr lang="en-US" dirty="0" smtClean="0">
                <a:solidFill>
                  <a:schemeClr val="tx1"/>
                </a:solidFill>
              </a:rPr>
              <a:t>Synchronization Mechanisms IPC</a:t>
            </a:r>
          </a:p>
          <a:p>
            <a:pPr marL="342900" indent="-342900">
              <a:buFont typeface="+mj-lt"/>
              <a:buAutoNum type="arabicPeriod"/>
            </a:pPr>
            <a:r>
              <a:rPr lang="en-US" dirty="0" smtClean="0">
                <a:solidFill>
                  <a:schemeClr val="tx1"/>
                </a:solidFill>
              </a:rPr>
              <a:t>Interrupts</a:t>
            </a:r>
          </a:p>
          <a:p>
            <a:pPr marL="342900" indent="-342900">
              <a:buFont typeface="+mj-lt"/>
              <a:buAutoNum type="arabicPeriod"/>
            </a:pPr>
            <a:r>
              <a:rPr lang="en-US" dirty="0" smtClean="0">
                <a:solidFill>
                  <a:schemeClr val="tx1"/>
                </a:solidFill>
              </a:rPr>
              <a:t>Debugging</a:t>
            </a:r>
            <a:endParaRPr lang="en-US" dirty="0">
              <a:solidFill>
                <a:schemeClr val="tx1"/>
              </a:solidFill>
            </a:endParaRPr>
          </a:p>
        </p:txBody>
      </p:sp>
    </p:spTree>
  </p:cSld>
  <p:clrMapOvr>
    <a:masterClrMapping/>
  </p:clrMapOvr>
  <p:transition spd="med">
    <p:wipe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Thread usage Example</a:t>
            </a:r>
            <a:endParaRPr lang="en-US" dirty="0">
              <a:solidFill>
                <a:srgbClr val="C00000"/>
              </a:solidFill>
            </a:endParaRPr>
          </a:p>
        </p:txBody>
      </p:sp>
      <p:sp>
        <p:nvSpPr>
          <p:cNvPr id="3" name="Content Placeholder 2"/>
          <p:cNvSpPr>
            <a:spLocks noGrp="1"/>
          </p:cNvSpPr>
          <p:nvPr>
            <p:ph idx="1"/>
          </p:nvPr>
        </p:nvSpPr>
        <p:spPr>
          <a:xfrm>
            <a:off x="381000" y="1219200"/>
            <a:ext cx="8228013" cy="5105400"/>
          </a:xfrm>
        </p:spPr>
        <p:txBody>
          <a:bodyPr/>
          <a:lstStyle/>
          <a:p>
            <a:pPr marL="914400" lvl="1" indent="-457200">
              <a:lnSpc>
                <a:spcPct val="100000"/>
              </a:lnSpc>
              <a:spcBef>
                <a:spcPts val="0"/>
              </a:spcBef>
              <a:buFontTx/>
              <a:buNone/>
            </a:pPr>
            <a:r>
              <a:rPr lang="en-US" sz="1100" i="1" dirty="0" smtClean="0">
                <a:latin typeface="Times New Roman" pitchFamily="18" charset="0"/>
              </a:rPr>
              <a:t>#include &lt;</a:t>
            </a:r>
            <a:r>
              <a:rPr lang="en-US" sz="1100" i="1" dirty="0" err="1" smtClean="0">
                <a:latin typeface="Times New Roman" pitchFamily="18" charset="0"/>
              </a:rPr>
              <a:t>stdio.h</a:t>
            </a:r>
            <a:r>
              <a:rPr lang="en-US" sz="1100" i="1" dirty="0" smtClean="0">
                <a:latin typeface="Times New Roman" pitchFamily="18" charset="0"/>
              </a:rPr>
              <a:t>&gt;</a:t>
            </a:r>
          </a:p>
          <a:p>
            <a:pPr marL="914400" lvl="1" indent="-457200">
              <a:lnSpc>
                <a:spcPct val="100000"/>
              </a:lnSpc>
              <a:spcBef>
                <a:spcPts val="0"/>
              </a:spcBef>
              <a:buFontTx/>
              <a:buNone/>
            </a:pPr>
            <a:r>
              <a:rPr lang="en-US" sz="1100" i="1" dirty="0" smtClean="0">
                <a:latin typeface="Times New Roman" pitchFamily="18" charset="0"/>
              </a:rPr>
              <a:t>#include &lt;</a:t>
            </a:r>
            <a:r>
              <a:rPr lang="en-US" sz="1100" i="1" dirty="0" err="1" smtClean="0">
                <a:latin typeface="Times New Roman" pitchFamily="18" charset="0"/>
              </a:rPr>
              <a:t>stdlib.h</a:t>
            </a:r>
            <a:r>
              <a:rPr lang="en-US" sz="1100" i="1" dirty="0" smtClean="0">
                <a:latin typeface="Times New Roman" pitchFamily="18" charset="0"/>
              </a:rPr>
              <a:t>&gt;</a:t>
            </a:r>
          </a:p>
          <a:p>
            <a:pPr marL="914400" lvl="1" indent="-457200">
              <a:lnSpc>
                <a:spcPct val="100000"/>
              </a:lnSpc>
              <a:spcBef>
                <a:spcPts val="0"/>
              </a:spcBef>
              <a:buFontTx/>
              <a:buNone/>
            </a:pPr>
            <a:r>
              <a:rPr lang="en-US" sz="1100" i="1" dirty="0" smtClean="0">
                <a:latin typeface="Times New Roman" pitchFamily="18" charset="0"/>
              </a:rPr>
              <a:t>#include &lt;</a:t>
            </a:r>
            <a:r>
              <a:rPr lang="en-US" sz="1100" i="1" dirty="0" err="1" smtClean="0">
                <a:latin typeface="Times New Roman" pitchFamily="18" charset="0"/>
              </a:rPr>
              <a:t>pthread.h</a:t>
            </a:r>
            <a:r>
              <a:rPr lang="en-US" sz="1100" i="1" dirty="0" smtClean="0">
                <a:latin typeface="Times New Roman" pitchFamily="18" charset="0"/>
              </a:rPr>
              <a:t>&gt;</a:t>
            </a:r>
          </a:p>
          <a:p>
            <a:pPr marL="914400" lvl="1" indent="-457200">
              <a:lnSpc>
                <a:spcPct val="100000"/>
              </a:lnSpc>
              <a:spcBef>
                <a:spcPts val="0"/>
              </a:spcBef>
              <a:buFontTx/>
              <a:buNone/>
            </a:pPr>
            <a:r>
              <a:rPr lang="en-US" sz="1100" i="1" dirty="0" smtClean="0">
                <a:latin typeface="Times New Roman" pitchFamily="18" charset="0"/>
              </a:rPr>
              <a:t>#</a:t>
            </a:r>
            <a:r>
              <a:rPr lang="en-US" sz="1100" i="1" dirty="0" smtClean="0">
                <a:solidFill>
                  <a:schemeClr val="tx1"/>
                </a:solidFill>
                <a:latin typeface="Times New Roman" pitchFamily="18" charset="0"/>
              </a:rPr>
              <a:t>define  </a:t>
            </a:r>
            <a:r>
              <a:rPr lang="en-US" sz="1100" dirty="0" smtClean="0">
                <a:solidFill>
                  <a:schemeClr val="tx1"/>
                </a:solidFill>
                <a:latin typeface="Times New Roman" pitchFamily="18" charset="0"/>
              </a:rPr>
              <a:t>FAILURE -1</a:t>
            </a:r>
          </a:p>
          <a:p>
            <a:pPr marL="914400" lvl="1" indent="-457200">
              <a:lnSpc>
                <a:spcPct val="100000"/>
              </a:lnSpc>
              <a:spcBef>
                <a:spcPts val="0"/>
              </a:spcBef>
              <a:buFontTx/>
              <a:buNone/>
            </a:pPr>
            <a:r>
              <a:rPr lang="en-US" sz="1100" dirty="0" smtClean="0">
                <a:solidFill>
                  <a:schemeClr val="tx1"/>
                </a:solidFill>
                <a:latin typeface="Times New Roman" pitchFamily="18" charset="0"/>
              </a:rPr>
              <a:t>#define SUCCESS 0</a:t>
            </a:r>
          </a:p>
          <a:p>
            <a:pPr marL="914400" lvl="1" indent="-457200">
              <a:lnSpc>
                <a:spcPct val="100000"/>
              </a:lnSpc>
              <a:spcBef>
                <a:spcPts val="0"/>
              </a:spcBef>
              <a:buFontTx/>
              <a:buNone/>
            </a:pPr>
            <a:endParaRPr lang="en-US" sz="1100" dirty="0" smtClean="0">
              <a:solidFill>
                <a:schemeClr val="tx1"/>
              </a:solidFill>
              <a:latin typeface="Times New Roman" pitchFamily="18" charset="0"/>
            </a:endParaRPr>
          </a:p>
          <a:p>
            <a:pPr marL="914400" lvl="1" indent="-457200">
              <a:lnSpc>
                <a:spcPct val="100000"/>
              </a:lnSpc>
              <a:spcBef>
                <a:spcPts val="0"/>
              </a:spcBef>
              <a:buFontTx/>
              <a:buNone/>
            </a:pPr>
            <a:r>
              <a:rPr lang="en-US" sz="1100" i="1" dirty="0" smtClean="0">
                <a:latin typeface="Times New Roman" pitchFamily="18" charset="0"/>
              </a:rPr>
              <a:t>void* </a:t>
            </a:r>
            <a:r>
              <a:rPr lang="en-US" sz="1100" i="1" dirty="0" err="1" smtClean="0">
                <a:latin typeface="Times New Roman" pitchFamily="18" charset="0"/>
              </a:rPr>
              <a:t>DisplayMessage</a:t>
            </a:r>
            <a:r>
              <a:rPr lang="en-US" sz="1100" i="1" dirty="0" smtClean="0">
                <a:latin typeface="Times New Roman" pitchFamily="18" charset="0"/>
              </a:rPr>
              <a:t>(void* </a:t>
            </a:r>
            <a:r>
              <a:rPr lang="en-US" sz="1100" i="1" dirty="0" err="1" smtClean="0">
                <a:latin typeface="Times New Roman" pitchFamily="18" charset="0"/>
              </a:rPr>
              <a:t>msg</a:t>
            </a:r>
            <a:r>
              <a:rPr lang="en-US" sz="1100" i="1" dirty="0" smtClean="0">
                <a:latin typeface="Times New Roman" pitchFamily="18" charset="0"/>
              </a:rPr>
              <a:t>) {</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int</a:t>
            </a:r>
            <a:r>
              <a:rPr lang="en-US" sz="1100" i="1" dirty="0" smtClean="0">
                <a:latin typeface="Times New Roman" pitchFamily="18" charset="0"/>
              </a:rPr>
              <a:t> status = 0;</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printf</a:t>
            </a:r>
            <a:r>
              <a:rPr lang="en-US" sz="1100" i="1" dirty="0" smtClean="0">
                <a:latin typeface="Times New Roman" pitchFamily="18" charset="0"/>
              </a:rPr>
              <a:t>("I am in the thread.. %s\n", (char*)</a:t>
            </a:r>
            <a:r>
              <a:rPr lang="en-US" sz="1100" i="1" dirty="0" err="1" smtClean="0">
                <a:latin typeface="Times New Roman" pitchFamily="18" charset="0"/>
              </a:rPr>
              <a:t>msg</a:t>
            </a:r>
            <a:r>
              <a:rPr lang="en-US" sz="1100" i="1" dirty="0" smtClean="0">
                <a:latin typeface="Times New Roman" pitchFamily="18" charset="0"/>
              </a:rPr>
              <a:t>);</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pthread_exit</a:t>
            </a:r>
            <a:r>
              <a:rPr lang="en-US" sz="1100" i="1" dirty="0" smtClean="0">
                <a:latin typeface="Times New Roman" pitchFamily="18" charset="0"/>
              </a:rPr>
              <a:t>(&amp;status);</a:t>
            </a:r>
          </a:p>
          <a:p>
            <a:pPr marL="914400" lvl="1" indent="-457200">
              <a:lnSpc>
                <a:spcPct val="100000"/>
              </a:lnSpc>
              <a:spcBef>
                <a:spcPts val="0"/>
              </a:spcBef>
              <a:buFontTx/>
              <a:buNone/>
            </a:pPr>
            <a:r>
              <a:rPr lang="en-US" sz="1100" i="1" dirty="0" smtClean="0">
                <a:latin typeface="Times New Roman" pitchFamily="18" charset="0"/>
              </a:rPr>
              <a:t>}</a:t>
            </a:r>
          </a:p>
          <a:p>
            <a:pPr marL="914400" lvl="1" indent="-457200">
              <a:lnSpc>
                <a:spcPct val="100000"/>
              </a:lnSpc>
              <a:spcBef>
                <a:spcPts val="0"/>
              </a:spcBef>
              <a:buFontTx/>
              <a:buNone/>
            </a:pPr>
            <a:endParaRPr lang="en-US" sz="1100" i="1" dirty="0" smtClean="0">
              <a:latin typeface="Times New Roman" pitchFamily="18" charset="0"/>
            </a:endParaRPr>
          </a:p>
          <a:p>
            <a:pPr marL="914400" lvl="1" indent="-457200">
              <a:lnSpc>
                <a:spcPct val="100000"/>
              </a:lnSpc>
              <a:spcBef>
                <a:spcPts val="0"/>
              </a:spcBef>
              <a:buFontTx/>
              <a:buNone/>
            </a:pPr>
            <a:r>
              <a:rPr lang="en-US" sz="1100" i="1" dirty="0" err="1" smtClean="0">
                <a:latin typeface="Times New Roman" pitchFamily="18" charset="0"/>
              </a:rPr>
              <a:t>int</a:t>
            </a:r>
            <a:r>
              <a:rPr lang="en-US" sz="1100" i="1" dirty="0" smtClean="0">
                <a:latin typeface="Times New Roman" pitchFamily="18" charset="0"/>
              </a:rPr>
              <a:t> main() {</a:t>
            </a:r>
          </a:p>
          <a:p>
            <a:pPr marL="914400" lvl="1" indent="-457200">
              <a:lnSpc>
                <a:spcPct val="100000"/>
              </a:lnSpc>
              <a:spcBef>
                <a:spcPts val="0"/>
              </a:spcBef>
              <a:buFontTx/>
              <a:buNone/>
            </a:pPr>
            <a:r>
              <a:rPr lang="en-US" sz="1100" i="1" dirty="0" smtClean="0">
                <a:latin typeface="Times New Roman" pitchFamily="18" charset="0"/>
              </a:rPr>
              <a:t>        char* msg1 = "Thread1";</a:t>
            </a:r>
          </a:p>
          <a:p>
            <a:pPr marL="914400" lvl="1" indent="-457200">
              <a:lnSpc>
                <a:spcPct val="100000"/>
              </a:lnSpc>
              <a:spcBef>
                <a:spcPts val="0"/>
              </a:spcBef>
              <a:buFontTx/>
              <a:buNone/>
            </a:pPr>
            <a:r>
              <a:rPr lang="en-US" sz="1100" i="1" dirty="0" smtClean="0">
                <a:latin typeface="Times New Roman" pitchFamily="18" charset="0"/>
              </a:rPr>
              <a:t>        char* msg2 = "Thread2";</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pthread_t</a:t>
            </a:r>
            <a:r>
              <a:rPr lang="en-US" sz="1100" i="1" dirty="0" smtClean="0">
                <a:latin typeface="Times New Roman" pitchFamily="18" charset="0"/>
              </a:rPr>
              <a:t> thread1, thread2;</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int</a:t>
            </a:r>
            <a:r>
              <a:rPr lang="en-US" sz="1100" i="1" dirty="0" smtClean="0">
                <a:latin typeface="Times New Roman" pitchFamily="18" charset="0"/>
              </a:rPr>
              <a:t> ret = 0;</a:t>
            </a:r>
          </a:p>
          <a:p>
            <a:pPr marL="914400" lvl="1" indent="-457200">
              <a:lnSpc>
                <a:spcPct val="100000"/>
              </a:lnSpc>
              <a:spcBef>
                <a:spcPts val="0"/>
              </a:spcBef>
              <a:buFontTx/>
              <a:buNone/>
            </a:pPr>
            <a:r>
              <a:rPr lang="en-US" sz="1100" i="1" dirty="0" smtClean="0">
                <a:latin typeface="Times New Roman" pitchFamily="18" charset="0"/>
              </a:rPr>
              <a:t>        </a:t>
            </a:r>
            <a:r>
              <a:rPr lang="en-US" sz="1100" i="1" dirty="0" smtClean="0">
                <a:solidFill>
                  <a:srgbClr val="FF0000"/>
                </a:solidFill>
                <a:latin typeface="Times New Roman" pitchFamily="18" charset="0"/>
              </a:rPr>
              <a:t>ret = </a:t>
            </a:r>
            <a:r>
              <a:rPr lang="en-US" sz="1100" i="1" dirty="0" err="1" smtClean="0">
                <a:solidFill>
                  <a:srgbClr val="FF0000"/>
                </a:solidFill>
                <a:latin typeface="Times New Roman" pitchFamily="18" charset="0"/>
              </a:rPr>
              <a:t>pthread_create</a:t>
            </a:r>
            <a:r>
              <a:rPr lang="en-US" sz="1100" i="1" dirty="0" smtClean="0">
                <a:solidFill>
                  <a:srgbClr val="FF0000"/>
                </a:solidFill>
                <a:latin typeface="Times New Roman" pitchFamily="18" charset="0"/>
              </a:rPr>
              <a:t>(&amp;thread1, NULL, </a:t>
            </a:r>
            <a:r>
              <a:rPr lang="en-US" sz="1100" i="1" dirty="0" err="1" smtClean="0">
                <a:solidFill>
                  <a:srgbClr val="FF0000"/>
                </a:solidFill>
                <a:latin typeface="Times New Roman" pitchFamily="18" charset="0"/>
              </a:rPr>
              <a:t>DisplayMessage</a:t>
            </a:r>
            <a:r>
              <a:rPr lang="en-US" sz="1100" i="1" dirty="0" smtClean="0">
                <a:solidFill>
                  <a:srgbClr val="FF0000"/>
                </a:solidFill>
                <a:latin typeface="Times New Roman" pitchFamily="18" charset="0"/>
              </a:rPr>
              <a:t>, (void*) msg1);</a:t>
            </a:r>
          </a:p>
          <a:p>
            <a:pPr marL="914400" lvl="1" indent="-457200">
              <a:lnSpc>
                <a:spcPct val="100000"/>
              </a:lnSpc>
              <a:spcBef>
                <a:spcPts val="0"/>
              </a:spcBef>
              <a:buFontTx/>
              <a:buNone/>
            </a:pPr>
            <a:r>
              <a:rPr lang="en-US" sz="1100" i="1" dirty="0" smtClean="0">
                <a:solidFill>
                  <a:srgbClr val="FF0000"/>
                </a:solidFill>
                <a:latin typeface="Times New Roman" pitchFamily="18" charset="0"/>
              </a:rPr>
              <a:t>        </a:t>
            </a:r>
            <a:r>
              <a:rPr lang="en-US" sz="1100" i="1" dirty="0" smtClean="0">
                <a:solidFill>
                  <a:schemeClr val="accent2"/>
                </a:solidFill>
                <a:latin typeface="Times New Roman" pitchFamily="18" charset="0"/>
              </a:rPr>
              <a:t>if (ret != 0) {</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a:t>
            </a:r>
            <a:r>
              <a:rPr lang="en-US" sz="1100" i="1" dirty="0" err="1" smtClean="0">
                <a:solidFill>
                  <a:schemeClr val="accent2"/>
                </a:solidFill>
                <a:latin typeface="Times New Roman" pitchFamily="18" charset="0"/>
              </a:rPr>
              <a:t>fprintf</a:t>
            </a:r>
            <a:r>
              <a:rPr lang="en-US" sz="1100" i="1" dirty="0" smtClean="0">
                <a:solidFill>
                  <a:schemeClr val="accent2"/>
                </a:solidFill>
                <a:latin typeface="Times New Roman" pitchFamily="18" charset="0"/>
              </a:rPr>
              <a:t>(</a:t>
            </a:r>
            <a:r>
              <a:rPr lang="en-US" sz="1100" i="1" dirty="0" err="1" smtClean="0">
                <a:solidFill>
                  <a:schemeClr val="accent2"/>
                </a:solidFill>
                <a:latin typeface="Times New Roman" pitchFamily="18" charset="0"/>
              </a:rPr>
              <a:t>stderr,"Error</a:t>
            </a:r>
            <a:r>
              <a:rPr lang="en-US" sz="1100" i="1" dirty="0" smtClean="0">
                <a:solidFill>
                  <a:schemeClr val="accent2"/>
                </a:solidFill>
                <a:latin typeface="Times New Roman" pitchFamily="18" charset="0"/>
              </a:rPr>
              <a:t> </a:t>
            </a:r>
            <a:r>
              <a:rPr lang="en-US" sz="1100" i="1" dirty="0" err="1" smtClean="0">
                <a:solidFill>
                  <a:schemeClr val="accent2"/>
                </a:solidFill>
                <a:latin typeface="Times New Roman" pitchFamily="18" charset="0"/>
              </a:rPr>
              <a:t>occured</a:t>
            </a:r>
            <a:r>
              <a:rPr lang="en-US" sz="1100" i="1" dirty="0" smtClean="0">
                <a:solidFill>
                  <a:schemeClr val="accent2"/>
                </a:solidFill>
                <a:latin typeface="Times New Roman" pitchFamily="18" charset="0"/>
              </a:rPr>
              <a:t> while creating thread1..\n");</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exit(</a:t>
            </a:r>
            <a:r>
              <a:rPr lang="en-US" sz="1100" dirty="0" smtClean="0">
                <a:solidFill>
                  <a:schemeClr val="tx1"/>
                </a:solidFill>
                <a:latin typeface="Times New Roman" pitchFamily="18" charset="0"/>
              </a:rPr>
              <a:t>FAILUR</a:t>
            </a:r>
            <a:r>
              <a:rPr lang="en-US" sz="1100" i="1" dirty="0" smtClean="0">
                <a:solidFill>
                  <a:schemeClr val="tx1"/>
                </a:solidFill>
                <a:latin typeface="Times New Roman" pitchFamily="18" charset="0"/>
              </a:rPr>
              <a:t>E</a:t>
            </a:r>
            <a:r>
              <a:rPr lang="en-US" sz="1100" i="1" dirty="0" smtClean="0">
                <a:solidFill>
                  <a:schemeClr val="accent2"/>
                </a:solidFill>
                <a:latin typeface="Times New Roman" pitchFamily="18" charset="0"/>
              </a:rPr>
              <a:t>);</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a:t>
            </a:r>
          </a:p>
          <a:p>
            <a:pPr marL="914400" lvl="1" indent="-457200">
              <a:lnSpc>
                <a:spcPct val="100000"/>
              </a:lnSpc>
              <a:spcBef>
                <a:spcPts val="0"/>
              </a:spcBef>
              <a:buFontTx/>
              <a:buNone/>
            </a:pPr>
            <a:r>
              <a:rPr lang="en-US" sz="1100" i="1" dirty="0" smtClean="0">
                <a:solidFill>
                  <a:srgbClr val="FF0000"/>
                </a:solidFill>
                <a:latin typeface="Times New Roman" pitchFamily="18" charset="0"/>
              </a:rPr>
              <a:t>        ret = </a:t>
            </a:r>
            <a:r>
              <a:rPr lang="en-US" sz="1100" i="1" dirty="0" err="1" smtClean="0">
                <a:solidFill>
                  <a:srgbClr val="FF0000"/>
                </a:solidFill>
                <a:latin typeface="Times New Roman" pitchFamily="18" charset="0"/>
              </a:rPr>
              <a:t>pthread_create</a:t>
            </a:r>
            <a:r>
              <a:rPr lang="en-US" sz="1100" i="1" dirty="0" smtClean="0">
                <a:solidFill>
                  <a:srgbClr val="FF0000"/>
                </a:solidFill>
                <a:latin typeface="Times New Roman" pitchFamily="18" charset="0"/>
              </a:rPr>
              <a:t>(&amp;thread2, NULL, </a:t>
            </a:r>
            <a:r>
              <a:rPr lang="en-US" sz="1100" i="1" dirty="0" err="1" smtClean="0">
                <a:solidFill>
                  <a:srgbClr val="FF0000"/>
                </a:solidFill>
                <a:latin typeface="Times New Roman" pitchFamily="18" charset="0"/>
              </a:rPr>
              <a:t>DisplayMessage</a:t>
            </a:r>
            <a:r>
              <a:rPr lang="en-US" sz="1100" i="1" dirty="0" smtClean="0">
                <a:solidFill>
                  <a:srgbClr val="FF0000"/>
                </a:solidFill>
                <a:latin typeface="Times New Roman" pitchFamily="18" charset="0"/>
              </a:rPr>
              <a:t>, (void*) msg2);</a:t>
            </a:r>
          </a:p>
          <a:p>
            <a:pPr marL="914400" lvl="1" indent="-457200">
              <a:lnSpc>
                <a:spcPct val="100000"/>
              </a:lnSpc>
              <a:spcBef>
                <a:spcPts val="0"/>
              </a:spcBef>
              <a:buFontTx/>
              <a:buNone/>
            </a:pPr>
            <a:r>
              <a:rPr lang="en-US" sz="1100" i="1" dirty="0" smtClean="0">
                <a:solidFill>
                  <a:srgbClr val="FF0000"/>
                </a:solidFill>
                <a:latin typeface="Times New Roman" pitchFamily="18" charset="0"/>
              </a:rPr>
              <a:t>        </a:t>
            </a:r>
            <a:r>
              <a:rPr lang="en-US" sz="1100" i="1" dirty="0" smtClean="0">
                <a:solidFill>
                  <a:schemeClr val="accent2"/>
                </a:solidFill>
                <a:latin typeface="Times New Roman" pitchFamily="18" charset="0"/>
              </a:rPr>
              <a:t>if (ret != 0) {</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a:t>
            </a:r>
            <a:r>
              <a:rPr lang="en-US" sz="1100" i="1" dirty="0" err="1" smtClean="0">
                <a:solidFill>
                  <a:schemeClr val="accent2"/>
                </a:solidFill>
                <a:latin typeface="Times New Roman" pitchFamily="18" charset="0"/>
              </a:rPr>
              <a:t>fprintf</a:t>
            </a:r>
            <a:r>
              <a:rPr lang="en-US" sz="1100" i="1" dirty="0" smtClean="0">
                <a:solidFill>
                  <a:schemeClr val="accent2"/>
                </a:solidFill>
                <a:latin typeface="Times New Roman" pitchFamily="18" charset="0"/>
              </a:rPr>
              <a:t>(</a:t>
            </a:r>
            <a:r>
              <a:rPr lang="en-US" sz="1100" i="1" dirty="0" err="1" smtClean="0">
                <a:solidFill>
                  <a:schemeClr val="accent2"/>
                </a:solidFill>
                <a:latin typeface="Times New Roman" pitchFamily="18" charset="0"/>
              </a:rPr>
              <a:t>stderr,"Error</a:t>
            </a:r>
            <a:r>
              <a:rPr lang="en-US" sz="1100" i="1" dirty="0" smtClean="0">
                <a:solidFill>
                  <a:schemeClr val="accent2"/>
                </a:solidFill>
                <a:latin typeface="Times New Roman" pitchFamily="18" charset="0"/>
              </a:rPr>
              <a:t> </a:t>
            </a:r>
            <a:r>
              <a:rPr lang="en-US" sz="1100" i="1" dirty="0" err="1" smtClean="0">
                <a:solidFill>
                  <a:schemeClr val="accent2"/>
                </a:solidFill>
                <a:latin typeface="Times New Roman" pitchFamily="18" charset="0"/>
              </a:rPr>
              <a:t>occured</a:t>
            </a:r>
            <a:r>
              <a:rPr lang="en-US" sz="1100" i="1" dirty="0" smtClean="0">
                <a:solidFill>
                  <a:schemeClr val="accent2"/>
                </a:solidFill>
                <a:latin typeface="Times New Roman" pitchFamily="18" charset="0"/>
              </a:rPr>
              <a:t> while creating thread2..\n");</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exit</a:t>
            </a:r>
            <a:r>
              <a:rPr lang="en-US" sz="1100" dirty="0" smtClean="0">
                <a:solidFill>
                  <a:schemeClr val="accent2"/>
                </a:solidFill>
                <a:latin typeface="Times New Roman" pitchFamily="18" charset="0"/>
              </a:rPr>
              <a:t>(</a:t>
            </a:r>
            <a:r>
              <a:rPr lang="en-US" sz="1100" dirty="0" smtClean="0">
                <a:solidFill>
                  <a:schemeClr val="tx1"/>
                </a:solidFill>
                <a:latin typeface="Times New Roman" pitchFamily="18" charset="0"/>
              </a:rPr>
              <a:t>FAILURE</a:t>
            </a:r>
            <a:r>
              <a:rPr lang="en-US" sz="1100" i="1" dirty="0" smtClean="0">
                <a:solidFill>
                  <a:schemeClr val="accent2"/>
                </a:solidFill>
                <a:latin typeface="Times New Roman" pitchFamily="18" charset="0"/>
              </a:rPr>
              <a:t>);</a:t>
            </a:r>
          </a:p>
          <a:p>
            <a:pPr marL="914400" lvl="1" indent="-457200">
              <a:lnSpc>
                <a:spcPct val="100000"/>
              </a:lnSpc>
              <a:spcBef>
                <a:spcPts val="0"/>
              </a:spcBef>
              <a:buFontTx/>
              <a:buNone/>
            </a:pPr>
            <a:r>
              <a:rPr lang="en-US" sz="1100" i="1" dirty="0" smtClean="0">
                <a:solidFill>
                  <a:schemeClr val="accent2"/>
                </a:solidFill>
                <a:latin typeface="Times New Roman" pitchFamily="18" charset="0"/>
              </a:rPr>
              <a:t>        }</a:t>
            </a:r>
          </a:p>
          <a:p>
            <a:pPr marL="914400" lvl="1" indent="-457200">
              <a:lnSpc>
                <a:spcPct val="100000"/>
              </a:lnSpc>
              <a:spcBef>
                <a:spcPts val="0"/>
              </a:spcBef>
              <a:buFontTx/>
              <a:buNone/>
            </a:pPr>
            <a:r>
              <a:rPr lang="en-US" sz="1100" i="1" dirty="0" smtClean="0">
                <a:latin typeface="Times New Roman" pitchFamily="18" charset="0"/>
              </a:rPr>
              <a:t>        </a:t>
            </a:r>
            <a:r>
              <a:rPr lang="en-US" sz="1100" i="1" dirty="0" err="1" smtClean="0">
                <a:latin typeface="Times New Roman" pitchFamily="18" charset="0"/>
              </a:rPr>
              <a:t>printf</a:t>
            </a:r>
            <a:r>
              <a:rPr lang="en-US" sz="1100" i="1" dirty="0" smtClean="0">
                <a:latin typeface="Times New Roman" pitchFamily="18" charset="0"/>
              </a:rPr>
              <a:t>("I am in main thread...\n");</a:t>
            </a:r>
          </a:p>
          <a:p>
            <a:pPr marL="914400" lvl="1" indent="-457200">
              <a:lnSpc>
                <a:spcPct val="100000"/>
              </a:lnSpc>
              <a:spcBef>
                <a:spcPts val="0"/>
              </a:spcBef>
              <a:buFontTx/>
              <a:buNone/>
            </a:pPr>
            <a:r>
              <a:rPr lang="en-US" sz="1100" i="1" dirty="0" smtClean="0">
                <a:latin typeface="Times New Roman" pitchFamily="18" charset="0"/>
              </a:rPr>
              <a:t>        exit</a:t>
            </a:r>
            <a:r>
              <a:rPr lang="en-US" sz="1100" dirty="0" smtClean="0">
                <a:latin typeface="Times New Roman" pitchFamily="18" charset="0"/>
              </a:rPr>
              <a:t>(SUCCESS);</a:t>
            </a:r>
          </a:p>
          <a:p>
            <a:pPr marL="914400" lvl="1" indent="-457200">
              <a:lnSpc>
                <a:spcPct val="100000"/>
              </a:lnSpc>
              <a:spcBef>
                <a:spcPts val="0"/>
              </a:spcBef>
              <a:buFontTx/>
              <a:buNone/>
            </a:pPr>
            <a:r>
              <a:rPr lang="en-US" sz="1100" i="1" dirty="0" smtClean="0">
                <a:latin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synchronization</a:t>
            </a:r>
            <a:endParaRPr lang="en-US" dirty="0"/>
          </a:p>
        </p:txBody>
      </p:sp>
      <p:sp>
        <p:nvSpPr>
          <p:cNvPr id="3" name="Content Placeholder 2"/>
          <p:cNvSpPr>
            <a:spLocks noGrp="1"/>
          </p:cNvSpPr>
          <p:nvPr>
            <p:ph idx="1"/>
          </p:nvPr>
        </p:nvSpPr>
        <p:spPr>
          <a:xfrm>
            <a:off x="381000" y="1371600"/>
            <a:ext cx="8228013" cy="4800600"/>
          </a:xfrm>
        </p:spPr>
        <p:txBody>
          <a:bodyPr/>
          <a:lstStyle/>
          <a:p>
            <a:pPr>
              <a:lnSpc>
                <a:spcPct val="90000"/>
              </a:lnSpc>
              <a:buNone/>
            </a:pPr>
            <a:r>
              <a:rPr lang="en-US" sz="2800" dirty="0" smtClean="0">
                <a:solidFill>
                  <a:schemeClr val="tx1"/>
                </a:solidFill>
              </a:rPr>
              <a:t>Task synchronization can be achieved by using below two ways</a:t>
            </a:r>
            <a:r>
              <a:rPr lang="en-US" sz="2800" dirty="0" smtClean="0"/>
              <a:t>,</a:t>
            </a:r>
          </a:p>
          <a:p>
            <a:pPr lvl="1">
              <a:lnSpc>
                <a:spcPct val="90000"/>
              </a:lnSpc>
              <a:buFont typeface="Wingdings" pitchFamily="2" charset="2"/>
              <a:buChar char="Ø"/>
            </a:pPr>
            <a:endParaRPr lang="en-US" sz="2400" dirty="0" smtClean="0">
              <a:solidFill>
                <a:schemeClr val="tx1"/>
              </a:solidFill>
            </a:endParaRPr>
          </a:p>
          <a:p>
            <a:pPr lvl="1">
              <a:lnSpc>
                <a:spcPct val="90000"/>
              </a:lnSpc>
              <a:buFont typeface="Wingdings" pitchFamily="2" charset="2"/>
              <a:buChar char="Ø"/>
            </a:pPr>
            <a:r>
              <a:rPr lang="en-US" sz="2400" dirty="0" smtClean="0">
                <a:solidFill>
                  <a:schemeClr val="tx1"/>
                </a:solidFill>
              </a:rPr>
              <a:t> Semaphore</a:t>
            </a:r>
          </a:p>
          <a:p>
            <a:pPr lvl="1">
              <a:lnSpc>
                <a:spcPct val="90000"/>
              </a:lnSpc>
              <a:buFont typeface="Wingdings" pitchFamily="2" charset="2"/>
              <a:buChar char="Ø"/>
            </a:pPr>
            <a:endParaRPr lang="en-US" sz="2400" dirty="0" smtClean="0">
              <a:solidFill>
                <a:schemeClr val="tx1"/>
              </a:solidFill>
            </a:endParaRPr>
          </a:p>
          <a:p>
            <a:pPr lvl="1">
              <a:lnSpc>
                <a:spcPct val="90000"/>
              </a:lnSpc>
              <a:buFont typeface="Wingdings" pitchFamily="2" charset="2"/>
              <a:buChar char="Ø"/>
            </a:pPr>
            <a:r>
              <a:rPr lang="en-US" sz="2400" dirty="0" smtClean="0">
                <a:solidFill>
                  <a:schemeClr val="tx1"/>
                </a:solidFill>
              </a:rPr>
              <a:t> </a:t>
            </a:r>
            <a:r>
              <a:rPr lang="en-US" sz="2400" dirty="0" err="1" smtClean="0">
                <a:solidFill>
                  <a:schemeClr val="tx1"/>
                </a:solidFill>
              </a:rPr>
              <a:t>Mutex</a:t>
            </a:r>
            <a:r>
              <a:rPr lang="en-US" sz="2400" dirty="0" smtClean="0">
                <a:solidFill>
                  <a:schemeClr val="tx1"/>
                </a:solidFill>
              </a:rPr>
              <a:t/>
            </a:r>
            <a:br>
              <a:rPr lang="en-US" sz="2400" dirty="0" smtClean="0">
                <a:solidFill>
                  <a:schemeClr val="tx1"/>
                </a:solidFill>
              </a:rPr>
            </a:br>
            <a:endParaRPr lang="en-US" sz="2400" dirty="0" smtClean="0">
              <a:solidFill>
                <a:schemeClr val="tx1"/>
              </a:solidFill>
            </a:endParaRPr>
          </a:p>
          <a:p>
            <a:pPr>
              <a:buNone/>
            </a:pPr>
            <a:endParaRPr lang="en-US" sz="4800" dirty="0" smtClean="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280C9B06-8AEC-4153-9C06-E511D778E906}" type="slidenum">
              <a:rPr lang="en-US"/>
              <a:pPr/>
              <a:t>42</a:t>
            </a:fld>
            <a:r>
              <a:rPr lang="en-US"/>
              <a:t>/150</a:t>
            </a:r>
          </a:p>
        </p:txBody>
      </p:sp>
      <p:sp>
        <p:nvSpPr>
          <p:cNvPr id="337922" name="Rectangle 2"/>
          <p:cNvSpPr>
            <a:spLocks noGrp="1" noChangeArrowheads="1"/>
          </p:cNvSpPr>
          <p:nvPr>
            <p:ph type="title"/>
          </p:nvPr>
        </p:nvSpPr>
        <p:spPr>
          <a:xfrm>
            <a:off x="30162" y="395287"/>
            <a:ext cx="9113838" cy="519113"/>
          </a:xfrm>
          <a:ln/>
        </p:spPr>
        <p:txBody>
          <a:bodyPr lIns="0" tIns="0" rIns="0" bIns="0" anchor="ct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smtClean="0"/>
              <a:t>Semaphore (1)</a:t>
            </a:r>
            <a:endParaRPr lang="en-GB" b="0" dirty="0"/>
          </a:p>
        </p:txBody>
      </p:sp>
      <p:sp>
        <p:nvSpPr>
          <p:cNvPr id="337923" name="Rectangle 3"/>
          <p:cNvSpPr>
            <a:spLocks noGrp="1" noChangeArrowheads="1"/>
          </p:cNvSpPr>
          <p:nvPr>
            <p:ph type="body" idx="1"/>
          </p:nvPr>
        </p:nvSpPr>
        <p:spPr>
          <a:xfrm>
            <a:off x="304800" y="1371600"/>
            <a:ext cx="8626475" cy="3948517"/>
          </a:xfrm>
          <a:ln/>
        </p:spPr>
        <p:txBody>
          <a:bodyPr wrap="square" lIns="0" tIns="0" rIns="0" bIns="0">
            <a:spAutoFit/>
          </a:bodyPr>
          <a:lstStyle/>
          <a:p>
            <a:pPr>
              <a:buFont typeface="Wingdings" pitchFamily="2" charset="2"/>
              <a:buChar char="§"/>
            </a:pPr>
            <a:r>
              <a:rPr lang="en-US" sz="1800" dirty="0"/>
              <a:t>A semaphore is a protected variable or abstract data type that provides a simple but useful abstraction for controlling access </a:t>
            </a:r>
            <a:r>
              <a:rPr lang="en-US" sz="1800" dirty="0" smtClean="0"/>
              <a:t>by multiple</a:t>
            </a:r>
            <a:r>
              <a:rPr lang="en-US" sz="1800" dirty="0"/>
              <a:t> processes to a common resource in a parallel programming environment.</a:t>
            </a:r>
          </a:p>
          <a:p>
            <a:pPr>
              <a:buFont typeface="Wingdings" pitchFamily="2" charset="2"/>
              <a:buChar char="§"/>
            </a:pPr>
            <a:r>
              <a:rPr lang="en-US" sz="1800" dirty="0" smtClean="0"/>
              <a:t>Synchronize </a:t>
            </a:r>
            <a:r>
              <a:rPr lang="en-US" sz="1800" dirty="0" smtClean="0"/>
              <a:t>multiple tasks for a critical resource access</a:t>
            </a:r>
          </a:p>
          <a:p>
            <a:pPr>
              <a:buFont typeface="Wingdings" pitchFamily="2" charset="2"/>
              <a:buChar char="§"/>
            </a:pPr>
            <a:r>
              <a:rPr lang="en-US" sz="1800" dirty="0" smtClean="0"/>
              <a:t>Two variants</a:t>
            </a:r>
          </a:p>
          <a:p>
            <a:pPr lvl="1">
              <a:buFont typeface="Wingdings" pitchFamily="2" charset="2"/>
              <a:buChar char="§"/>
            </a:pPr>
            <a:r>
              <a:rPr lang="en-US" sz="1600" dirty="0" smtClean="0"/>
              <a:t>Counting semaphore </a:t>
            </a:r>
          </a:p>
          <a:p>
            <a:pPr lvl="1">
              <a:buFont typeface="Wingdings" pitchFamily="2" charset="2"/>
              <a:buChar char="§"/>
            </a:pPr>
            <a:r>
              <a:rPr lang="en-US" sz="1600" dirty="0" smtClean="0"/>
              <a:t>Binary semaphore.</a:t>
            </a:r>
            <a:endParaRPr lang="en-US" sz="1400" dirty="0" smtClean="0"/>
          </a:p>
          <a:p>
            <a:pPr>
              <a:buFont typeface="Wingdings" pitchFamily="2" charset="2"/>
              <a:buChar char="§"/>
            </a:pPr>
            <a:r>
              <a:rPr lang="en-US" sz="1800" dirty="0" smtClean="0"/>
              <a:t> A semaphore is created with </a:t>
            </a:r>
            <a:r>
              <a:rPr lang="en-US" sz="1800" dirty="0" err="1" smtClean="0"/>
              <a:t>initial_count</a:t>
            </a:r>
            <a:r>
              <a:rPr lang="en-US" sz="1800" dirty="0" smtClean="0"/>
              <a:t>, which is the number of allowed holders of the semaphore lock. (</a:t>
            </a:r>
            <a:r>
              <a:rPr lang="en-US" sz="1800" dirty="0" err="1" smtClean="0"/>
              <a:t>initial_count</a:t>
            </a:r>
            <a:r>
              <a:rPr lang="en-US" sz="1800" dirty="0" smtClean="0"/>
              <a:t>=1: binary </a:t>
            </a:r>
            <a:r>
              <a:rPr lang="en-US" sz="1800" dirty="0" err="1" smtClean="0"/>
              <a:t>sem</a:t>
            </a:r>
            <a:r>
              <a:rPr lang="en-US" sz="1800" dirty="0" smtClean="0"/>
              <a:t>)</a:t>
            </a:r>
          </a:p>
          <a:p>
            <a:pPr>
              <a:buFont typeface="Wingdings" pitchFamily="2" charset="2"/>
              <a:buChar char="§"/>
            </a:pPr>
            <a:r>
              <a:rPr lang="en-US" sz="1800" dirty="0" smtClean="0"/>
              <a:t> A task can get the semaphore when the count &gt; 0; otherwise, block on it.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280C9B06-8AEC-4153-9C06-E511D778E906}" type="slidenum">
              <a:rPr lang="en-US"/>
              <a:pPr/>
              <a:t>43</a:t>
            </a:fld>
            <a:r>
              <a:rPr lang="en-US"/>
              <a:t>/150</a:t>
            </a:r>
          </a:p>
        </p:txBody>
      </p:sp>
      <p:sp>
        <p:nvSpPr>
          <p:cNvPr id="337922" name="Rectangle 2"/>
          <p:cNvSpPr>
            <a:spLocks noGrp="1" noChangeArrowheads="1"/>
          </p:cNvSpPr>
          <p:nvPr>
            <p:ph type="title"/>
          </p:nvPr>
        </p:nvSpPr>
        <p:spPr>
          <a:xfrm>
            <a:off x="30162" y="395287"/>
            <a:ext cx="9113838" cy="519113"/>
          </a:xfrm>
          <a:ln/>
        </p:spPr>
        <p:txBody>
          <a:bodyPr lIns="0" tIns="0" rIns="0" bIns="0" anchor="ct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smtClean="0"/>
              <a:t>Semaphore (2)</a:t>
            </a:r>
            <a:endParaRPr lang="en-GB" b="0" dirty="0"/>
          </a:p>
        </p:txBody>
      </p:sp>
      <p:sp>
        <p:nvSpPr>
          <p:cNvPr id="337923" name="Rectangle 3"/>
          <p:cNvSpPr>
            <a:spLocks noGrp="1" noChangeArrowheads="1"/>
          </p:cNvSpPr>
          <p:nvPr>
            <p:ph type="body" idx="1"/>
          </p:nvPr>
        </p:nvSpPr>
        <p:spPr>
          <a:xfrm>
            <a:off x="304800" y="1066800"/>
            <a:ext cx="8626475" cy="5005216"/>
          </a:xfrm>
          <a:ln/>
        </p:spPr>
        <p:txBody>
          <a:bodyPr wrap="square" lIns="0" tIns="0" rIns="0" bIns="0">
            <a:spAutoFit/>
          </a:bodyPr>
          <a:lstStyle/>
          <a:p>
            <a:pPr lvl="1">
              <a:buNone/>
            </a:pPr>
            <a:r>
              <a:rPr lang="en-US" dirty="0" smtClean="0"/>
              <a:t>Two operations:</a:t>
            </a:r>
          </a:p>
          <a:p>
            <a:pPr lvl="1">
              <a:buFont typeface="Wingdings" pitchFamily="2" charset="2"/>
              <a:buChar char="§"/>
            </a:pPr>
            <a:r>
              <a:rPr lang="en-US" sz="2400" dirty="0" smtClean="0"/>
              <a:t>P(S): get or wait for semaphore</a:t>
            </a:r>
          </a:p>
          <a:p>
            <a:pPr lvl="1">
              <a:buFont typeface="Wingdings" pitchFamily="2" charset="2"/>
              <a:buChar char="§"/>
            </a:pPr>
            <a:r>
              <a:rPr lang="en-US" sz="2400" dirty="0" smtClean="0"/>
              <a:t>V(S): release semaphore</a:t>
            </a:r>
          </a:p>
          <a:p>
            <a:pPr lvl="1">
              <a:buNone/>
            </a:pPr>
            <a:endParaRPr lang="en-US" sz="2400" dirty="0" smtClean="0"/>
          </a:p>
          <a:p>
            <a:r>
              <a:rPr lang="en-US" sz="2800" dirty="0" smtClean="0"/>
              <a:t>Disadvantages (problems) with semaphores</a:t>
            </a:r>
          </a:p>
          <a:p>
            <a:pPr lvl="1">
              <a:buFont typeface="Wingdings" pitchFamily="2" charset="2"/>
              <a:buChar char="§"/>
            </a:pPr>
            <a:r>
              <a:rPr lang="en-US" sz="2400" dirty="0" smtClean="0"/>
              <a:t> Deadlocks</a:t>
            </a:r>
          </a:p>
          <a:p>
            <a:pPr lvl="1">
              <a:buFont typeface="Wingdings" pitchFamily="2" charset="2"/>
              <a:buChar char="§"/>
            </a:pPr>
            <a:r>
              <a:rPr lang="en-US" sz="2400" dirty="0" smtClean="0"/>
              <a:t> Loss of mutual exclusion</a:t>
            </a:r>
          </a:p>
          <a:p>
            <a:pPr lvl="1">
              <a:buFont typeface="Wingdings" pitchFamily="2" charset="2"/>
              <a:buChar char="§"/>
            </a:pPr>
            <a:r>
              <a:rPr lang="en-US" sz="2400" dirty="0" smtClean="0"/>
              <a:t> Blocking tasks with higher priorities (e.g. FIFO)</a:t>
            </a:r>
          </a:p>
          <a:p>
            <a:pPr lvl="1">
              <a:buFont typeface="Wingdings" pitchFamily="2" charset="2"/>
              <a:buChar char="§"/>
            </a:pPr>
            <a:r>
              <a:rPr lang="en-US" sz="2400" dirty="0" smtClean="0"/>
              <a:t> Priority inversion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280C9B06-8AEC-4153-9C06-E511D778E906}" type="slidenum">
              <a:rPr lang="en-US"/>
              <a:pPr/>
              <a:t>44</a:t>
            </a:fld>
            <a:r>
              <a:rPr lang="en-US"/>
              <a:t>/150</a:t>
            </a:r>
          </a:p>
        </p:txBody>
      </p:sp>
      <p:sp>
        <p:nvSpPr>
          <p:cNvPr id="337922" name="Rectangle 2"/>
          <p:cNvSpPr>
            <a:spLocks noGrp="1" noChangeArrowheads="1"/>
          </p:cNvSpPr>
          <p:nvPr>
            <p:ph type="title"/>
          </p:nvPr>
        </p:nvSpPr>
        <p:spPr>
          <a:xfrm>
            <a:off x="30162" y="395287"/>
            <a:ext cx="9113838" cy="519113"/>
          </a:xfrm>
          <a:ln/>
        </p:spPr>
        <p:txBody>
          <a:bodyPr lIns="0" tIns="0" rIns="0" bIns="0" anchor="ct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smtClean="0"/>
              <a:t>Priority Inversion (1)</a:t>
            </a:r>
            <a:endParaRPr lang="en-GB" b="0" dirty="0"/>
          </a:p>
        </p:txBody>
      </p:sp>
      <p:sp>
        <p:nvSpPr>
          <p:cNvPr id="337923" name="Rectangle 3"/>
          <p:cNvSpPr>
            <a:spLocks noGrp="1" noChangeArrowheads="1"/>
          </p:cNvSpPr>
          <p:nvPr>
            <p:ph type="body" idx="1"/>
          </p:nvPr>
        </p:nvSpPr>
        <p:spPr>
          <a:xfrm>
            <a:off x="304800" y="1066800"/>
            <a:ext cx="8626475" cy="5298823"/>
          </a:xfrm>
          <a:ln/>
        </p:spPr>
        <p:txBody>
          <a:bodyPr wrap="square" lIns="0" tIns="0" rIns="0" bIns="0">
            <a:spAutoFit/>
          </a:bodyPr>
          <a:lstStyle/>
          <a:p>
            <a:pPr>
              <a:buFont typeface="Wingdings" pitchFamily="2" charset="2"/>
              <a:buChar char="q"/>
            </a:pPr>
            <a:r>
              <a:rPr lang="en-US" sz="2400" dirty="0" smtClean="0"/>
              <a:t>Priority inversion problem </a:t>
            </a:r>
            <a:endParaRPr lang="en-US" sz="2400" dirty="0" smtClean="0">
              <a:solidFill>
                <a:srgbClr val="FF0000"/>
              </a:solidFill>
            </a:endParaRPr>
          </a:p>
          <a:p>
            <a:pPr lvl="1">
              <a:buFont typeface="Wingdings" pitchFamily="2" charset="2"/>
              <a:buChar char="§"/>
            </a:pPr>
            <a:r>
              <a:rPr lang="en-US" sz="1800" dirty="0" smtClean="0"/>
              <a:t>Assume 3 tasks: A, B, C with priorities </a:t>
            </a:r>
            <a:r>
              <a:rPr lang="en-US" sz="1800" dirty="0" err="1" smtClean="0"/>
              <a:t>Ap</a:t>
            </a:r>
            <a:r>
              <a:rPr lang="en-US" sz="1800" dirty="0" smtClean="0"/>
              <a:t>&lt;</a:t>
            </a:r>
            <a:r>
              <a:rPr lang="en-US" sz="1800" dirty="0" err="1" smtClean="0"/>
              <a:t>Bp</a:t>
            </a:r>
            <a:r>
              <a:rPr lang="en-US" sz="1800" dirty="0" smtClean="0"/>
              <a:t>&lt;</a:t>
            </a:r>
            <a:r>
              <a:rPr lang="en-US" sz="1800" dirty="0" err="1" smtClean="0"/>
              <a:t>Cp</a:t>
            </a:r>
            <a:endParaRPr lang="en-US" sz="1800" dirty="0" smtClean="0"/>
          </a:p>
          <a:p>
            <a:pPr lvl="1">
              <a:buFont typeface="Wingdings" pitchFamily="2" charset="2"/>
              <a:buChar char="§"/>
            </a:pPr>
            <a:r>
              <a:rPr lang="en-US" sz="1800" dirty="0" smtClean="0"/>
              <a:t>Assume </a:t>
            </a:r>
            <a:r>
              <a:rPr lang="en-US" sz="1800" dirty="0" smtClean="0"/>
              <a:t>semaphore: S shared by A and C</a:t>
            </a:r>
          </a:p>
          <a:p>
            <a:pPr lvl="1">
              <a:buFont typeface="Wingdings" pitchFamily="2" charset="2"/>
              <a:buChar char="§"/>
            </a:pPr>
            <a:r>
              <a:rPr lang="en-US" sz="1800" dirty="0" smtClean="0"/>
              <a:t>The following may happen:</a:t>
            </a:r>
          </a:p>
          <a:p>
            <a:pPr lvl="2">
              <a:buFont typeface="Wingdings" pitchFamily="2" charset="2"/>
              <a:buChar char="§"/>
            </a:pPr>
            <a:r>
              <a:rPr lang="en-US" sz="1800" dirty="0" smtClean="0"/>
              <a:t>A gets S by P(S)</a:t>
            </a:r>
          </a:p>
          <a:p>
            <a:pPr lvl="2">
              <a:buFont typeface="Wingdings" pitchFamily="2" charset="2"/>
              <a:buChar char="§"/>
            </a:pPr>
            <a:r>
              <a:rPr lang="en-US" sz="1800" dirty="0" smtClean="0"/>
              <a:t>C wants S by P(S) and blocked</a:t>
            </a:r>
          </a:p>
          <a:p>
            <a:pPr lvl="2">
              <a:buFont typeface="Wingdings" pitchFamily="2" charset="2"/>
              <a:buChar char="§"/>
            </a:pPr>
            <a:r>
              <a:rPr lang="en-US" sz="1800" dirty="0" smtClean="0"/>
              <a:t>B is released and preempts A</a:t>
            </a:r>
          </a:p>
          <a:p>
            <a:pPr lvl="2">
              <a:buFont typeface="Wingdings" pitchFamily="2" charset="2"/>
              <a:buChar char="§"/>
            </a:pPr>
            <a:r>
              <a:rPr lang="en-US" sz="1800" dirty="0" smtClean="0"/>
              <a:t>Now B can run for a long </a:t>
            </a:r>
            <a:r>
              <a:rPr lang="en-US" sz="1800" dirty="0" err="1" smtClean="0"/>
              <a:t>long</a:t>
            </a:r>
            <a:r>
              <a:rPr lang="en-US" sz="1800" dirty="0" smtClean="0"/>
              <a:t> period .....</a:t>
            </a:r>
          </a:p>
          <a:p>
            <a:pPr lvl="2">
              <a:buFont typeface="Wingdings" pitchFamily="2" charset="2"/>
              <a:buChar char="§"/>
            </a:pPr>
            <a:r>
              <a:rPr lang="en-US" sz="1800" dirty="0" smtClean="0"/>
              <a:t>A is blocked by B, and C is blocked by A</a:t>
            </a:r>
          </a:p>
          <a:p>
            <a:pPr lvl="2">
              <a:buFont typeface="Wingdings" pitchFamily="2" charset="2"/>
              <a:buChar char="§"/>
            </a:pPr>
            <a:r>
              <a:rPr lang="en-US" sz="1800" dirty="0" smtClean="0"/>
              <a:t>So C is blocked by B</a:t>
            </a:r>
          </a:p>
          <a:p>
            <a:pPr>
              <a:buFont typeface="Wingdings" pitchFamily="2" charset="2"/>
              <a:buChar char="q"/>
            </a:pPr>
            <a:r>
              <a:rPr lang="en-US" sz="2400" dirty="0" smtClean="0"/>
              <a:t>It can be much worse if there are more tasks with priorities in between Bp and Cp, that may block C as B does.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Priority </a:t>
            </a:r>
            <a:r>
              <a:rPr lang="en-GB" b="0" dirty="0" smtClean="0"/>
              <a:t>Inversion -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76400"/>
            <a:ext cx="7353256" cy="3852863"/>
          </a:xfrm>
        </p:spPr>
      </p:pic>
    </p:spTree>
    <p:extLst>
      <p:ext uri="{BB962C8B-B14F-4D97-AF65-F5344CB8AC3E}">
        <p14:creationId xmlns:p14="http://schemas.microsoft.com/office/powerpoint/2010/main" val="1610315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280C9B06-8AEC-4153-9C06-E511D778E906}" type="slidenum">
              <a:rPr lang="en-US"/>
              <a:pPr/>
              <a:t>46</a:t>
            </a:fld>
            <a:r>
              <a:rPr lang="en-US"/>
              <a:t>/150</a:t>
            </a:r>
          </a:p>
        </p:txBody>
      </p:sp>
      <p:sp>
        <p:nvSpPr>
          <p:cNvPr id="337922" name="Rectangle 2"/>
          <p:cNvSpPr>
            <a:spLocks noGrp="1" noChangeArrowheads="1"/>
          </p:cNvSpPr>
          <p:nvPr>
            <p:ph type="title"/>
          </p:nvPr>
        </p:nvSpPr>
        <p:spPr>
          <a:xfrm>
            <a:off x="30162" y="395287"/>
            <a:ext cx="9113838" cy="519113"/>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smtClean="0"/>
              <a:t>Priority Inversion (2)</a:t>
            </a:r>
            <a:endParaRPr lang="en-GB" b="0" dirty="0"/>
          </a:p>
        </p:txBody>
      </p:sp>
      <p:sp>
        <p:nvSpPr>
          <p:cNvPr id="337923" name="Rectangle 3"/>
          <p:cNvSpPr>
            <a:spLocks noGrp="1" noChangeArrowheads="1"/>
          </p:cNvSpPr>
          <p:nvPr>
            <p:ph type="body" idx="1"/>
          </p:nvPr>
        </p:nvSpPr>
        <p:spPr>
          <a:xfrm>
            <a:off x="304800" y="1066800"/>
            <a:ext cx="8626475" cy="5206682"/>
          </a:xfrm>
          <a:ln/>
        </p:spPr>
        <p:txBody>
          <a:bodyPr wrap="square" lIns="0" tIns="0" rIns="0" bIns="0">
            <a:spAutoFit/>
          </a:bodyPr>
          <a:lstStyle/>
          <a:p>
            <a:pPr>
              <a:buFont typeface="Wingdings" pitchFamily="2" charset="2"/>
              <a:buChar char="q"/>
            </a:pPr>
            <a:r>
              <a:rPr lang="en-US" sz="2800" dirty="0" smtClean="0"/>
              <a:t>Solution?</a:t>
            </a:r>
          </a:p>
          <a:p>
            <a:pPr lvl="1">
              <a:buFont typeface="Wingdings" pitchFamily="2" charset="2"/>
              <a:buChar char="§"/>
            </a:pPr>
            <a:r>
              <a:rPr lang="en-US" sz="2400" dirty="0" smtClean="0"/>
              <a:t>Task A with low priority holds S that task C with highest priority is waiting.</a:t>
            </a:r>
          </a:p>
          <a:p>
            <a:pPr lvl="1">
              <a:buFont typeface="Wingdings" pitchFamily="2" charset="2"/>
              <a:buChar char="§"/>
            </a:pPr>
            <a:r>
              <a:rPr lang="en-US" sz="2400" dirty="0" smtClean="0"/>
              <a:t>Task A can not be forced to give up S, but A can be</a:t>
            </a:r>
          </a:p>
          <a:p>
            <a:pPr>
              <a:buNone/>
            </a:pPr>
            <a:r>
              <a:rPr lang="en-US" sz="2400" dirty="0" smtClean="0"/>
              <a:t>			preempted by B because B has higher priority and can run without S.</a:t>
            </a:r>
          </a:p>
          <a:p>
            <a:pPr>
              <a:buNone/>
            </a:pPr>
            <a:r>
              <a:rPr lang="en-US" sz="2800" dirty="0" smtClean="0"/>
              <a:t>So the problem is that </a:t>
            </a:r>
            <a:r>
              <a:rPr lang="en-US" sz="2800" dirty="0" smtClean="0">
                <a:solidFill>
                  <a:schemeClr val="tx1"/>
                </a:solidFill>
              </a:rPr>
              <a:t>’A can be preempted by B’</a:t>
            </a:r>
          </a:p>
          <a:p>
            <a:pPr lvl="1">
              <a:buFont typeface="Wingdings" pitchFamily="2" charset="2"/>
              <a:buChar char="§"/>
            </a:pPr>
            <a:r>
              <a:rPr lang="en-US" sz="2400" dirty="0" smtClean="0"/>
              <a:t>High A’s priority when it gets a semaphore shared with a task with higher priority! So that A can run until it release S and then gets back its own priority</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a:t>
            </a:r>
            <a:r>
              <a:rPr lang="en-US" b="0" dirty="0" err="1" smtClean="0"/>
              <a:t>ual</a:t>
            </a:r>
            <a:r>
              <a:rPr lang="en-US" dirty="0" smtClean="0"/>
              <a:t> </a:t>
            </a:r>
            <a:r>
              <a:rPr lang="en-US" dirty="0" err="1" smtClean="0"/>
              <a:t>EX</a:t>
            </a:r>
            <a:r>
              <a:rPr lang="en-US" b="0" dirty="0" err="1" smtClean="0"/>
              <a:t>clusion</a:t>
            </a:r>
            <a:endParaRPr lang="en-US" b="0" dirty="0"/>
          </a:p>
        </p:txBody>
      </p:sp>
      <p:sp>
        <p:nvSpPr>
          <p:cNvPr id="3" name="Content Placeholder 2"/>
          <p:cNvSpPr>
            <a:spLocks noGrp="1"/>
          </p:cNvSpPr>
          <p:nvPr>
            <p:ph idx="1"/>
          </p:nvPr>
        </p:nvSpPr>
        <p:spPr>
          <a:xfrm>
            <a:off x="381000" y="1371600"/>
            <a:ext cx="8228013" cy="4800600"/>
          </a:xfrm>
        </p:spPr>
        <p:txBody>
          <a:bodyPr/>
          <a:lstStyle/>
          <a:p>
            <a:pPr>
              <a:buNone/>
            </a:pPr>
            <a:r>
              <a:rPr lang="en-US" sz="1600" dirty="0" smtClean="0">
                <a:solidFill>
                  <a:srgbClr val="FF0000"/>
                </a:solidFill>
              </a:rPr>
              <a:t>[ To be done: </a:t>
            </a:r>
            <a:r>
              <a:rPr lang="en-US" sz="1600" dirty="0" smtClean="0">
                <a:solidFill>
                  <a:srgbClr val="FF0000"/>
                </a:solidFill>
              </a:rPr>
              <a:t>Simplify </a:t>
            </a:r>
            <a:r>
              <a:rPr lang="en-US" sz="1600" dirty="0" smtClean="0">
                <a:solidFill>
                  <a:srgbClr val="FF0000"/>
                </a:solidFill>
              </a:rPr>
              <a:t>]</a:t>
            </a:r>
            <a:endParaRPr lang="en-US" sz="1600" dirty="0" smtClean="0">
              <a:solidFill>
                <a:srgbClr val="FF0000"/>
              </a:solidFill>
            </a:endParaRPr>
          </a:p>
          <a:p>
            <a:pPr>
              <a:buNone/>
            </a:pPr>
            <a:r>
              <a:rPr lang="en-US" sz="2000" dirty="0" smtClean="0"/>
              <a:t>Special kind of semaphore for providing mutual exclusion.</a:t>
            </a:r>
          </a:p>
          <a:p>
            <a:pPr>
              <a:buFont typeface="Wingdings" pitchFamily="2" charset="2"/>
              <a:buChar char="§"/>
            </a:pPr>
            <a:r>
              <a:rPr lang="en-US" sz="2000" dirty="0" smtClean="0"/>
              <a:t>Provides ‘Lock’ and ‘Unlock’ services.</a:t>
            </a:r>
          </a:p>
          <a:p>
            <a:pPr>
              <a:buFont typeface="Wingdings" pitchFamily="2" charset="2"/>
              <a:buChar char="§"/>
            </a:pPr>
            <a:r>
              <a:rPr lang="en-US" sz="2000" dirty="0" smtClean="0"/>
              <a:t>Task which locks a </a:t>
            </a:r>
            <a:r>
              <a:rPr lang="en-US" sz="2000" dirty="0" err="1" smtClean="0"/>
              <a:t>Mutex</a:t>
            </a:r>
            <a:r>
              <a:rPr lang="en-US" sz="2000" dirty="0" smtClean="0"/>
              <a:t> becomes its owner.</a:t>
            </a:r>
          </a:p>
          <a:p>
            <a:pPr>
              <a:buFont typeface="Wingdings" pitchFamily="2" charset="2"/>
              <a:buChar char="§"/>
            </a:pPr>
            <a:r>
              <a:rPr lang="en-US" sz="2000" dirty="0" smtClean="0">
                <a:solidFill>
                  <a:schemeClr val="tx1"/>
                </a:solidFill>
              </a:rPr>
              <a:t>Other tasks trying to lock will be blocked.</a:t>
            </a:r>
          </a:p>
          <a:p>
            <a:pPr>
              <a:buFont typeface="Wingdings" pitchFamily="2" charset="2"/>
              <a:buChar char="§"/>
            </a:pPr>
            <a:r>
              <a:rPr lang="en-US" sz="2000" dirty="0" smtClean="0">
                <a:solidFill>
                  <a:schemeClr val="tx1"/>
                </a:solidFill>
              </a:rPr>
              <a:t>Only the owner can unlock a </a:t>
            </a:r>
            <a:r>
              <a:rPr lang="en-US" sz="2000" dirty="0" err="1" smtClean="0">
                <a:solidFill>
                  <a:schemeClr val="tx1"/>
                </a:solidFill>
              </a:rPr>
              <a:t>Mutex</a:t>
            </a:r>
            <a:r>
              <a:rPr lang="en-US" sz="2000" dirty="0" smtClean="0">
                <a:solidFill>
                  <a:schemeClr val="tx1"/>
                </a:solidFill>
              </a:rPr>
              <a:t>.</a:t>
            </a:r>
          </a:p>
          <a:p>
            <a:pPr>
              <a:buFont typeface="Wingdings" pitchFamily="2" charset="2"/>
              <a:buChar char="§"/>
            </a:pPr>
            <a:r>
              <a:rPr lang="en-US" sz="2000" dirty="0" smtClean="0">
                <a:solidFill>
                  <a:schemeClr val="tx1"/>
                </a:solidFill>
              </a:rPr>
              <a:t>If another task is blocked waiting for this </a:t>
            </a:r>
            <a:r>
              <a:rPr lang="en-US" sz="2000" dirty="0" err="1" smtClean="0">
                <a:solidFill>
                  <a:schemeClr val="tx1"/>
                </a:solidFill>
              </a:rPr>
              <a:t>Mutex</a:t>
            </a:r>
            <a:r>
              <a:rPr lang="en-US" sz="2000" dirty="0" smtClean="0">
                <a:solidFill>
                  <a:schemeClr val="tx1"/>
                </a:solidFill>
              </a:rPr>
              <a:t>, Its becomes its owner.</a:t>
            </a:r>
          </a:p>
          <a:p>
            <a:pPr>
              <a:buFont typeface="Wingdings" pitchFamily="2" charset="2"/>
              <a:buChar char="§"/>
            </a:pPr>
            <a:r>
              <a:rPr lang="en-US" sz="2000" dirty="0" err="1" smtClean="0">
                <a:solidFill>
                  <a:schemeClr val="tx1"/>
                </a:solidFill>
              </a:rPr>
              <a:t>Mutex</a:t>
            </a:r>
            <a:r>
              <a:rPr lang="en-US" sz="2000" dirty="0" smtClean="0">
                <a:solidFill>
                  <a:schemeClr val="tx1"/>
                </a:solidFill>
              </a:rPr>
              <a:t> don’t have a count.</a:t>
            </a:r>
          </a:p>
          <a:p>
            <a:pPr>
              <a:buFont typeface="Wingdings" pitchFamily="2" charset="2"/>
              <a:buChar char="§"/>
            </a:pPr>
            <a:r>
              <a:rPr lang="en-US" sz="2000" dirty="0" err="1" smtClean="0">
                <a:solidFill>
                  <a:schemeClr val="tx1"/>
                </a:solidFill>
              </a:rPr>
              <a:t>Mutex</a:t>
            </a:r>
            <a:r>
              <a:rPr lang="en-US" sz="2000" dirty="0" smtClean="0">
                <a:solidFill>
                  <a:schemeClr val="tx1"/>
                </a:solidFill>
              </a:rPr>
              <a:t> can solve Unbounded priority inversion.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3" name="Content Placeholder 2"/>
          <p:cNvSpPr>
            <a:spLocks noGrp="1"/>
          </p:cNvSpPr>
          <p:nvPr>
            <p:ph idx="1"/>
          </p:nvPr>
        </p:nvSpPr>
        <p:spPr>
          <a:xfrm>
            <a:off x="381000" y="1371600"/>
            <a:ext cx="8228013" cy="4800600"/>
          </a:xfrm>
        </p:spPr>
        <p:txBody>
          <a:bodyPr/>
          <a:lstStyle/>
          <a:p>
            <a:pPr>
              <a:lnSpc>
                <a:spcPct val="90000"/>
              </a:lnSpc>
              <a:buFontTx/>
              <a:buChar char="-"/>
            </a:pPr>
            <a:r>
              <a:rPr lang="en-US" sz="2400" dirty="0" smtClean="0">
                <a:solidFill>
                  <a:schemeClr val="tx1"/>
                </a:solidFill>
              </a:rPr>
              <a:t>Exchange of data between two or more, separate independent processes/threads.</a:t>
            </a:r>
          </a:p>
          <a:p>
            <a:pPr>
              <a:lnSpc>
                <a:spcPct val="90000"/>
              </a:lnSpc>
              <a:buFontTx/>
              <a:buChar char="-"/>
            </a:pPr>
            <a:endParaRPr lang="en-US" sz="2400" dirty="0" smtClean="0">
              <a:solidFill>
                <a:schemeClr val="tx1"/>
              </a:solidFill>
            </a:endParaRPr>
          </a:p>
          <a:p>
            <a:pPr>
              <a:lnSpc>
                <a:spcPct val="90000"/>
              </a:lnSpc>
              <a:buFontTx/>
              <a:buChar char="-"/>
            </a:pPr>
            <a:r>
              <a:rPr lang="en-US" sz="2400" dirty="0" smtClean="0">
                <a:solidFill>
                  <a:schemeClr val="tx1"/>
                </a:solidFill>
              </a:rPr>
              <a:t>Operating systems provide facilities/resources </a:t>
            </a:r>
            <a:r>
              <a:rPr lang="en-US" sz="2400" dirty="0" smtClean="0"/>
              <a:t>for inter-process communications </a:t>
            </a:r>
            <a:r>
              <a:rPr lang="en-US" sz="2400" dirty="0" smtClean="0">
                <a:solidFill>
                  <a:schemeClr val="tx1"/>
                </a:solidFill>
              </a:rPr>
              <a:t>(IPC), </a:t>
            </a:r>
            <a:r>
              <a:rPr lang="en-US" sz="2400" dirty="0" smtClean="0"/>
              <a:t>such as,</a:t>
            </a:r>
          </a:p>
          <a:p>
            <a:pPr lvl="1">
              <a:lnSpc>
                <a:spcPct val="90000"/>
              </a:lnSpc>
              <a:buFont typeface="Wingdings" pitchFamily="2" charset="2"/>
              <a:buChar char="Ø"/>
            </a:pPr>
            <a:endParaRPr lang="en-US" sz="1600" dirty="0" smtClean="0">
              <a:solidFill>
                <a:schemeClr val="tx1"/>
              </a:solidFill>
            </a:endParaRPr>
          </a:p>
          <a:p>
            <a:pPr lvl="1">
              <a:lnSpc>
                <a:spcPct val="90000"/>
              </a:lnSpc>
              <a:buFont typeface="Wingdings" pitchFamily="2" charset="2"/>
              <a:buChar char="Ø"/>
            </a:pPr>
            <a:r>
              <a:rPr lang="en-US" dirty="0" smtClean="0">
                <a:solidFill>
                  <a:schemeClr val="tx1"/>
                </a:solidFill>
              </a:rPr>
              <a:t> FIFO,</a:t>
            </a:r>
          </a:p>
          <a:p>
            <a:pPr lvl="1">
              <a:lnSpc>
                <a:spcPct val="90000"/>
              </a:lnSpc>
              <a:buFont typeface="Wingdings" pitchFamily="2" charset="2"/>
              <a:buChar char="Ø"/>
            </a:pPr>
            <a:r>
              <a:rPr lang="en-US" dirty="0" smtClean="0">
                <a:solidFill>
                  <a:schemeClr val="tx1"/>
                </a:solidFill>
              </a:rPr>
              <a:t> Message queues,</a:t>
            </a:r>
          </a:p>
          <a:p>
            <a:pPr lvl="1">
              <a:lnSpc>
                <a:spcPct val="90000"/>
              </a:lnSpc>
              <a:buFont typeface="Wingdings" pitchFamily="2" charset="2"/>
              <a:buChar char="Ø"/>
            </a:pPr>
            <a:r>
              <a:rPr lang="en-US" dirty="0" smtClean="0">
                <a:solidFill>
                  <a:schemeClr val="tx1"/>
                </a:solidFill>
              </a:rPr>
              <a:t> Shared memory,</a:t>
            </a:r>
          </a:p>
          <a:p>
            <a:pPr lvl="1">
              <a:lnSpc>
                <a:spcPct val="90000"/>
              </a:lnSpc>
              <a:buFont typeface="Wingdings" pitchFamily="2" charset="2"/>
              <a:buChar char="Ø"/>
            </a:pPr>
            <a:r>
              <a:rPr lang="en-US" dirty="0" smtClean="0">
                <a:solidFill>
                  <a:schemeClr val="tx1"/>
                </a:solidFill>
              </a:rPr>
              <a:t> Signals</a:t>
            </a:r>
          </a:p>
          <a:p>
            <a:pPr>
              <a:lnSpc>
                <a:spcPct val="90000"/>
              </a:lnSpc>
              <a:buNone/>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304800" y="457200"/>
            <a:ext cx="8610600" cy="519112"/>
          </a:xfrm>
          <a:ln/>
        </p:spPr>
        <p:txBody>
          <a:bodyPr lIns="0" tIns="0" rIns="0" bIns="0" anchor="ct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a:t>Message Queue API &amp; Description</a:t>
            </a:r>
          </a:p>
        </p:txBody>
      </p:sp>
      <p:sp>
        <p:nvSpPr>
          <p:cNvPr id="382979" name="Text Box 3"/>
          <p:cNvSpPr txBox="1">
            <a:spLocks noChangeArrowheads="1"/>
          </p:cNvSpPr>
          <p:nvPr/>
        </p:nvSpPr>
        <p:spPr bwMode="auto">
          <a:xfrm>
            <a:off x="206375" y="955675"/>
            <a:ext cx="8709025" cy="1055688"/>
          </a:xfrm>
          <a:prstGeom prst="rect">
            <a:avLst/>
          </a:prstGeom>
          <a:noFill/>
          <a:ln w="9525">
            <a:noFill/>
            <a:round/>
            <a:headEnd/>
            <a:tailEnd/>
          </a:ln>
          <a:effectLst/>
        </p:spPr>
        <p:txBody>
          <a:bodyPr lIns="0" tIns="0" rIns="0" bIns="0">
            <a:spAutoFit/>
          </a:bodyPr>
          <a:lstStyle/>
          <a:p>
            <a:pPr defTabSz="457200">
              <a:spcBef>
                <a:spcPts val="338"/>
              </a:spcBef>
              <a:buClr>
                <a:srgbClr val="000000"/>
              </a:buClr>
              <a:buSzPct val="96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0000"/>
              </a:solidFill>
              <a:cs typeface="Lucida Sans Unicode" pitchFamily="34" charset="0"/>
            </a:endParaRPr>
          </a:p>
          <a:p>
            <a:pPr defTabSz="457200">
              <a:lnSpc>
                <a:spcPct val="82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0000"/>
              </a:solidFill>
              <a:cs typeface="Lucida Sans Unicode" pitchFamily="34" charset="0"/>
            </a:endParaRPr>
          </a:p>
          <a:p>
            <a:pPr defTabSz="457200">
              <a:lnSpc>
                <a:spcPct val="82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0000"/>
              </a:solidFill>
              <a:cs typeface="Lucida Sans Unicode" pitchFamily="34" charset="0"/>
            </a:endParaRPr>
          </a:p>
          <a:p>
            <a:pPr defTabSz="457200">
              <a:lnSpc>
                <a:spcPct val="82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0000"/>
              </a:solidFill>
              <a:cs typeface="Lucida Sans Unicode" pitchFamily="34" charset="0"/>
            </a:endParaRPr>
          </a:p>
        </p:txBody>
      </p:sp>
      <p:sp>
        <p:nvSpPr>
          <p:cNvPr id="382980" name="Text Box 4"/>
          <p:cNvSpPr txBox="1">
            <a:spLocks noChangeArrowheads="1"/>
          </p:cNvSpPr>
          <p:nvPr/>
        </p:nvSpPr>
        <p:spPr bwMode="auto">
          <a:xfrm>
            <a:off x="304800" y="1143000"/>
            <a:ext cx="8610600" cy="5023961"/>
          </a:xfrm>
          <a:prstGeom prst="rect">
            <a:avLst/>
          </a:prstGeom>
          <a:noFill/>
          <a:ln w="9525">
            <a:noFill/>
            <a:round/>
            <a:headEnd/>
            <a:tailEnd/>
          </a:ln>
          <a:effectLst/>
        </p:spPr>
        <p:txBody>
          <a:bodyPr wrap="square" lIns="90000" tIns="45000" rIns="90000" bIns="45000">
            <a:spAutoFit/>
          </a:bodyPr>
          <a:lstStyle/>
          <a:p>
            <a:pPr defTabSz="457200">
              <a:lnSpc>
                <a:spcPct val="93000"/>
              </a:lnSpc>
              <a:buClr>
                <a:srgbClr val="0000FF"/>
              </a:buClr>
              <a:buSzPct val="8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chemeClr val="tx1"/>
                </a:solidFill>
                <a:cs typeface="Arial" charset="0"/>
              </a:rPr>
              <a:t>What is Message Queue?</a:t>
            </a:r>
          </a:p>
          <a:p>
            <a:pPr defTabSz="457200">
              <a:lnSpc>
                <a:spcPct val="93000"/>
              </a:lnSpc>
              <a:buClr>
                <a:srgbClr val="0000FF"/>
              </a:buClr>
              <a:buSzPct val="8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3333FF"/>
              </a:solidFill>
              <a:cs typeface="Arial" charset="0"/>
            </a:endParaRPr>
          </a:p>
          <a:p>
            <a:pPr algn="just" defTabSz="457200">
              <a:lnSpc>
                <a:spcPct val="93000"/>
              </a:lnSpc>
              <a:buClr>
                <a:srgbClr val="0000FF"/>
              </a:buClr>
              <a:buSzPct val="8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solidFill>
                  <a:srgbClr val="000000"/>
                </a:solidFill>
                <a:cs typeface="Arial" charset="0"/>
              </a:rPr>
              <a:t> A </a:t>
            </a:r>
            <a:r>
              <a:rPr lang="en-GB" sz="2000" dirty="0">
                <a:solidFill>
                  <a:srgbClr val="000000"/>
                </a:solidFill>
                <a:cs typeface="Arial" charset="0"/>
              </a:rPr>
              <a:t>message queue provides a buffered communication method for tasks. </a:t>
            </a:r>
            <a:endParaRPr lang="en-GB" sz="2000" dirty="0" smtClean="0">
              <a:solidFill>
                <a:srgbClr val="000000"/>
              </a:solidFill>
              <a:cs typeface="Arial" charset="0"/>
            </a:endParaRPr>
          </a:p>
          <a:p>
            <a:pPr algn="just" defTabSz="457200">
              <a:lnSpc>
                <a:spcPct val="93000"/>
              </a:lnSpc>
              <a:buClr>
                <a:srgbClr val="0000FF"/>
              </a:buClr>
              <a:buSzPct val="8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smtClean="0">
              <a:solidFill>
                <a:srgbClr val="000000"/>
              </a:solidFill>
              <a:cs typeface="Arial" charset="0"/>
            </a:endParaRPr>
          </a:p>
          <a:p>
            <a:pPr algn="just" defTabSz="457200">
              <a:lnSpc>
                <a:spcPct val="93000"/>
              </a:lnSpc>
              <a:buClr>
                <a:srgbClr val="0000FF"/>
              </a:buClr>
              <a:buSzPct val="8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solidFill>
                  <a:srgbClr val="000000"/>
                </a:solidFill>
                <a:cs typeface="Arial" charset="0"/>
              </a:rPr>
              <a:t> Message </a:t>
            </a:r>
            <a:r>
              <a:rPr lang="en-GB" sz="2000" dirty="0">
                <a:solidFill>
                  <a:srgbClr val="000000"/>
                </a:solidFill>
                <a:cs typeface="Arial" charset="0"/>
              </a:rPr>
              <a:t>queues also provide a way to communicate without copying data, which can save time. </a:t>
            </a:r>
            <a:endParaRPr lang="en-GB" sz="2000" dirty="0" smtClean="0">
              <a:solidFill>
                <a:srgbClr val="000000"/>
              </a:solidFill>
              <a:cs typeface="Arial" charset="0"/>
            </a:endParaRPr>
          </a:p>
          <a:p>
            <a:pPr algn="just" defTabSz="457200">
              <a:lnSpc>
                <a:spcPct val="93000"/>
              </a:lnSpc>
              <a:buClr>
                <a:srgbClr val="0000FF"/>
              </a:buClr>
              <a:buSzPct val="8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000000"/>
              </a:solidFill>
              <a:cs typeface="Arial" charset="0"/>
            </a:endParaRPr>
          </a:p>
          <a:p>
            <a:pPr defTabSz="457200">
              <a:lnSpc>
                <a:spcPct val="140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chemeClr val="tx1"/>
                </a:solidFill>
                <a:cs typeface="Arial" charset="0"/>
              </a:rPr>
              <a:t>Logically </a:t>
            </a:r>
            <a:r>
              <a:rPr lang="en-GB" sz="2400" b="1" dirty="0" smtClean="0">
                <a:solidFill>
                  <a:schemeClr val="tx1"/>
                </a:solidFill>
                <a:cs typeface="Arial" charset="0"/>
              </a:rPr>
              <a:t>two </a:t>
            </a:r>
            <a:r>
              <a:rPr lang="en-GB" sz="2400" b="1" dirty="0">
                <a:solidFill>
                  <a:schemeClr val="tx1"/>
                </a:solidFill>
                <a:cs typeface="Arial" charset="0"/>
              </a:rPr>
              <a:t>queues are maintained in the message queue:</a:t>
            </a:r>
          </a:p>
          <a:p>
            <a:pPr lvl="1" defTabSz="457200">
              <a:lnSpc>
                <a:spcPct val="140000"/>
              </a:lnSpc>
              <a:buClr>
                <a:srgbClr val="0000FF"/>
              </a:buClr>
              <a:buSzPct val="80000"/>
              <a:buFont typeface="Wingdings"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000000"/>
                </a:solidFill>
                <a:cs typeface="Arial" charset="0"/>
              </a:rPr>
              <a:t> </a:t>
            </a:r>
            <a:r>
              <a:rPr lang="en-GB" sz="2000" dirty="0" smtClean="0">
                <a:solidFill>
                  <a:srgbClr val="000000"/>
                </a:solidFill>
                <a:cs typeface="Arial" charset="0"/>
              </a:rPr>
              <a:t>One </a:t>
            </a:r>
            <a:r>
              <a:rPr lang="en-GB" sz="2000" dirty="0">
                <a:solidFill>
                  <a:srgbClr val="000000"/>
                </a:solidFill>
                <a:cs typeface="Arial" charset="0"/>
              </a:rPr>
              <a:t>for message buffers which are currently not being used (known as the “free” queue).</a:t>
            </a:r>
          </a:p>
          <a:p>
            <a:pPr lvl="1" defTabSz="457200">
              <a:lnSpc>
                <a:spcPct val="140000"/>
              </a:lnSpc>
              <a:buClr>
                <a:srgbClr val="0000FF"/>
              </a:buClr>
              <a:buSzPct val="80000"/>
              <a:buFont typeface="Wingdings"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000000"/>
                </a:solidFill>
                <a:cs typeface="Arial" charset="0"/>
              </a:rPr>
              <a:t> </a:t>
            </a:r>
            <a:r>
              <a:rPr lang="en-GB" sz="2000" dirty="0" smtClean="0">
                <a:solidFill>
                  <a:srgbClr val="000000"/>
                </a:solidFill>
                <a:cs typeface="Arial" charset="0"/>
              </a:rPr>
              <a:t>The </a:t>
            </a:r>
            <a:r>
              <a:rPr lang="en-GB" sz="2000" dirty="0">
                <a:solidFill>
                  <a:srgbClr val="000000"/>
                </a:solidFill>
                <a:cs typeface="Arial" charset="0"/>
              </a:rPr>
              <a:t>other holds messages which have been sent but not yet received (known as the “send” queue). </a:t>
            </a:r>
            <a:r>
              <a:rPr lang="en-GB" sz="2000" dirty="0" smtClean="0">
                <a:solidFill>
                  <a:srgbClr val="000000"/>
                </a:solidFill>
                <a:cs typeface="Arial" charset="0"/>
              </a:rPr>
              <a:t>  </a:t>
            </a:r>
            <a:r>
              <a:rPr lang="en-GB" sz="2000" dirty="0" smtClean="0">
                <a:solidFill>
                  <a:srgbClr val="FF0000"/>
                </a:solidFill>
                <a:cs typeface="Arial" charset="0"/>
              </a:rPr>
              <a:t>(Add Diagram)</a:t>
            </a:r>
            <a:endParaRPr lang="en-GB" sz="2000" dirty="0">
              <a:solidFill>
                <a:srgbClr val="FF0000"/>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Embedded System?</a:t>
            </a:r>
            <a:endParaRPr lang="en-US" dirty="0"/>
          </a:p>
        </p:txBody>
      </p:sp>
      <p:sp>
        <p:nvSpPr>
          <p:cNvPr id="3" name="Content Placeholder 2"/>
          <p:cNvSpPr>
            <a:spLocks noGrp="1"/>
          </p:cNvSpPr>
          <p:nvPr>
            <p:ph idx="1"/>
          </p:nvPr>
        </p:nvSpPr>
        <p:spPr>
          <a:xfrm>
            <a:off x="457200" y="1066801"/>
            <a:ext cx="8228013" cy="5062538"/>
          </a:xfrm>
        </p:spPr>
        <p:txBody>
          <a:bodyPr/>
          <a:lstStyle/>
          <a:p>
            <a:r>
              <a:rPr lang="en-US" sz="2400" dirty="0" smtClean="0"/>
              <a:t>Designed to perform one or few dedicated functions. </a:t>
            </a:r>
            <a:endParaRPr lang="en-US" sz="2400" i="1" dirty="0" smtClean="0"/>
          </a:p>
          <a:p>
            <a:r>
              <a:rPr lang="en-US" sz="2400" dirty="0" smtClean="0"/>
              <a:t>Consists of CPU, Memory, I/O and External </a:t>
            </a:r>
            <a:r>
              <a:rPr lang="en-US" sz="2400" dirty="0" smtClean="0"/>
              <a:t>devices, </a:t>
            </a:r>
            <a:r>
              <a:rPr lang="en-US" sz="2400" dirty="0" smtClean="0"/>
              <a:t>which are needed to accomplish the dedicated functions.</a:t>
            </a:r>
          </a:p>
          <a:p>
            <a:r>
              <a:rPr lang="en-US" sz="2400" dirty="0" smtClean="0"/>
              <a:t>Designed to reduce the size and cost of the product and increase the reliability and performance</a:t>
            </a:r>
          </a:p>
          <a:p>
            <a:r>
              <a:rPr lang="en-US" sz="2400" dirty="0" smtClean="0"/>
              <a:t>Designed based on General / Real-Time OS or even without OS (Microcontrollers)</a:t>
            </a:r>
          </a:p>
          <a:p>
            <a:pPr>
              <a:buNone/>
            </a:pPr>
            <a:r>
              <a:rPr lang="en-US" sz="2800" dirty="0" smtClean="0">
                <a:solidFill>
                  <a:schemeClr val="tx1"/>
                </a:solidFill>
              </a:rPr>
              <a:t>Examples:</a:t>
            </a:r>
          </a:p>
          <a:p>
            <a:pPr lvl="1"/>
            <a:r>
              <a:rPr lang="en-US" sz="2400" dirty="0" smtClean="0"/>
              <a:t>MP3 Player, </a:t>
            </a:r>
            <a:r>
              <a:rPr lang="en-US" sz="2400" dirty="0" err="1" smtClean="0"/>
              <a:t>Digicam</a:t>
            </a:r>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471487"/>
            <a:ext cx="8228013" cy="519113"/>
          </a:xfrm>
        </p:spPr>
        <p:txBody>
          <a:bodyPr/>
          <a:lstStyle/>
          <a:p>
            <a:r>
              <a:rPr lang="en-US" dirty="0" smtClean="0"/>
              <a:t>Shared memory</a:t>
            </a:r>
            <a:endParaRPr lang="en-US" dirty="0"/>
          </a:p>
        </p:txBody>
      </p:sp>
      <p:sp>
        <p:nvSpPr>
          <p:cNvPr id="3" name="Content Placeholder 2"/>
          <p:cNvSpPr>
            <a:spLocks noGrp="1"/>
          </p:cNvSpPr>
          <p:nvPr>
            <p:ph idx="1"/>
          </p:nvPr>
        </p:nvSpPr>
        <p:spPr>
          <a:xfrm>
            <a:off x="304800" y="1266825"/>
            <a:ext cx="8686800" cy="5057775"/>
          </a:xfrm>
        </p:spPr>
        <p:txBody>
          <a:bodyPr/>
          <a:lstStyle/>
          <a:p>
            <a:pPr algn="just">
              <a:buFont typeface="Wingdings" pitchFamily="2" charset="2"/>
              <a:buChar char="q"/>
            </a:pPr>
            <a:r>
              <a:rPr lang="en-US" sz="2400" dirty="0" smtClean="0"/>
              <a:t>	Shared memory provides an efficient way of sharing data between multiple processes. It allows two unrelated processes to access the same logical memory.</a:t>
            </a:r>
          </a:p>
          <a:p>
            <a:pPr>
              <a:buFont typeface="Wingdings" pitchFamily="2" charset="2"/>
              <a:buChar char="q"/>
            </a:pPr>
            <a:endParaRPr lang="en-US" sz="2400" dirty="0" smtClean="0"/>
          </a:p>
          <a:p>
            <a:pPr algn="just">
              <a:buFont typeface="Wingdings" pitchFamily="2" charset="2"/>
              <a:buChar char="q"/>
            </a:pPr>
            <a:r>
              <a:rPr lang="en-US" sz="2400" dirty="0" smtClean="0"/>
              <a:t>	Shared memory is a special range of addresses that is created by IPC for one process and appears in the address space of that process. Other processes can then 'attach' the same shared memory segment into their own address space. </a:t>
            </a:r>
          </a:p>
          <a:p>
            <a:pPr>
              <a:buFont typeface="Wingdings" pitchFamily="2" charset="2"/>
              <a:buChar char="q"/>
            </a:pPr>
            <a:endParaRPr lang="en-US" sz="2400" dirty="0" smtClean="0"/>
          </a:p>
          <a:p>
            <a:pPr algn="just">
              <a:buFont typeface="Wingdings" pitchFamily="2" charset="2"/>
              <a:buChar char="q"/>
            </a:pPr>
            <a:r>
              <a:rPr lang="en-US" sz="2400" dirty="0" smtClean="0"/>
              <a:t>Programmer has to take care of synchronized access.</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471487"/>
            <a:ext cx="8228013" cy="519113"/>
          </a:xfrm>
        </p:spPr>
        <p:txBody>
          <a:bodyPr/>
          <a:lstStyle/>
          <a:p>
            <a:r>
              <a:rPr lang="en-US" dirty="0" smtClean="0"/>
              <a:t>Signals</a:t>
            </a:r>
            <a:endParaRPr lang="en-US" dirty="0"/>
          </a:p>
        </p:txBody>
      </p:sp>
      <p:sp>
        <p:nvSpPr>
          <p:cNvPr id="3" name="Content Placeholder 2"/>
          <p:cNvSpPr>
            <a:spLocks noGrp="1"/>
          </p:cNvSpPr>
          <p:nvPr>
            <p:ph idx="1"/>
          </p:nvPr>
        </p:nvSpPr>
        <p:spPr>
          <a:xfrm>
            <a:off x="304800" y="1266825"/>
            <a:ext cx="8686800" cy="4905375"/>
          </a:xfrm>
        </p:spPr>
        <p:txBody>
          <a:bodyPr/>
          <a:lstStyle/>
          <a:p>
            <a:pPr algn="just">
              <a:buFont typeface="Wingdings" pitchFamily="2" charset="2"/>
              <a:buChar char="q"/>
            </a:pPr>
            <a:r>
              <a:rPr lang="en-US" sz="2000" dirty="0" smtClean="0"/>
              <a:t>A signal is an event generated by the system in response to some condition</a:t>
            </a:r>
            <a:r>
              <a:rPr lang="en-US" sz="2000" b="1" dirty="0" smtClean="0"/>
              <a:t>, </a:t>
            </a:r>
            <a:r>
              <a:rPr lang="en-US" sz="2000" dirty="0" smtClean="0"/>
              <a:t>upon receipt of which a process may in turn take some action.</a:t>
            </a:r>
          </a:p>
          <a:p>
            <a:pPr algn="just">
              <a:buNone/>
            </a:pPr>
            <a:r>
              <a:rPr lang="en-US" sz="2000" dirty="0" smtClean="0"/>
              <a:t> </a:t>
            </a:r>
          </a:p>
          <a:p>
            <a:pPr algn="just">
              <a:buFont typeface="Wingdings" pitchFamily="2" charset="2"/>
              <a:buChar char="q"/>
            </a:pPr>
            <a:r>
              <a:rPr lang="en-US" sz="2000" dirty="0" smtClean="0"/>
              <a:t>They are generated by the shell and terminal handlers to cause interrupts. They can also be explicitly sent from one process to another as a way of passing information or modifying behavior. </a:t>
            </a:r>
          </a:p>
          <a:p>
            <a:pPr algn="just">
              <a:buFont typeface="Wingdings" pitchFamily="2" charset="2"/>
              <a:buChar char="q"/>
            </a:pPr>
            <a:endParaRPr lang="en-US" sz="2000" dirty="0" smtClean="0"/>
          </a:p>
          <a:p>
            <a:pPr algn="just">
              <a:buFont typeface="Wingdings" pitchFamily="2" charset="2"/>
              <a:buChar char="q"/>
            </a:pPr>
            <a:r>
              <a:rPr lang="en-US" sz="2000" i="1" dirty="0" smtClean="0"/>
              <a:t>Example</a:t>
            </a:r>
          </a:p>
          <a:p>
            <a:pPr algn="just">
              <a:buNone/>
            </a:pPr>
            <a:r>
              <a:rPr lang="en-US" sz="2000" i="1" dirty="0" smtClean="0"/>
              <a:t>	</a:t>
            </a:r>
            <a:r>
              <a:rPr lang="en-US" sz="2000" dirty="0" smtClean="0"/>
              <a:t>If typing the interrupt character (often </a:t>
            </a:r>
            <a:r>
              <a:rPr lang="en-US" sz="2000" i="1" dirty="0" smtClean="0"/>
              <a:t>Ctrl−C) at the </a:t>
            </a:r>
            <a:r>
              <a:rPr lang="en-US" sz="2000" dirty="0" smtClean="0"/>
              <a:t>keyboard will result in the SIGINT signal being sent to the foreground process, i.e. the program currently running. This will cause the program to terminate unless it has arranged to catch the signal.</a:t>
            </a:r>
          </a:p>
          <a:p>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600"/>
            <a:ext cx="8763000" cy="5817042"/>
          </a:xfrm>
          <a:prstGeom prst="rect">
            <a:avLst/>
          </a:prstGeom>
        </p:spPr>
        <p:txBody>
          <a:bodyPr wrap="square">
            <a:spAutoFit/>
          </a:bodyPr>
          <a:lstStyle/>
          <a:p>
            <a:endParaRPr lang="en-US" dirty="0" smtClean="0">
              <a:solidFill>
                <a:schemeClr val="tx1"/>
              </a:solidFill>
            </a:endParaRPr>
          </a:p>
          <a:p>
            <a:pPr>
              <a:buFont typeface="Arial" pitchFamily="34" charset="0"/>
              <a:buChar char="•"/>
            </a:pPr>
            <a:r>
              <a:rPr lang="en-US" b="1" dirty="0" smtClean="0">
                <a:solidFill>
                  <a:schemeClr val="tx1"/>
                </a:solidFill>
              </a:rPr>
              <a:t>  </a:t>
            </a:r>
            <a:r>
              <a:rPr lang="en-US" sz="2800" b="1" dirty="0" smtClean="0">
                <a:solidFill>
                  <a:schemeClr val="tx1"/>
                </a:solidFill>
              </a:rPr>
              <a:t>Interrupt</a:t>
            </a:r>
            <a:r>
              <a:rPr lang="en-US" sz="2800" dirty="0" smtClean="0">
                <a:solidFill>
                  <a:schemeClr val="tx1"/>
                </a:solidFill>
              </a:rPr>
              <a:t> is an asynchronous signal indicating the need for processor attention</a:t>
            </a:r>
            <a:r>
              <a:rPr lang="en-US" sz="2400" dirty="0" smtClean="0">
                <a:solidFill>
                  <a:schemeClr val="tx1"/>
                </a:solidFill>
              </a:rPr>
              <a:t>.</a:t>
            </a:r>
          </a:p>
          <a:p>
            <a:r>
              <a:rPr lang="en-US" sz="2000" dirty="0" smtClean="0">
                <a:solidFill>
                  <a:schemeClr val="tx1"/>
                </a:solidFill>
              </a:rPr>
              <a:t>	Example: Keyboard generates an interrupt to read key pressed.</a:t>
            </a:r>
          </a:p>
          <a:p>
            <a:endParaRPr lang="en-US" sz="2000" dirty="0" smtClean="0"/>
          </a:p>
          <a:p>
            <a:r>
              <a:rPr lang="en-US" sz="2800" dirty="0" smtClean="0">
                <a:solidFill>
                  <a:schemeClr val="tx1"/>
                </a:solidFill>
              </a:rPr>
              <a:t>Types of Interrupts.</a:t>
            </a:r>
          </a:p>
          <a:p>
            <a:pPr lvl="1"/>
            <a:r>
              <a:rPr lang="en-US" sz="2000" dirty="0" smtClean="0">
                <a:solidFill>
                  <a:schemeClr val="tx1"/>
                </a:solidFill>
              </a:rPr>
              <a:t>– Reset (Highest Priority)</a:t>
            </a:r>
          </a:p>
          <a:p>
            <a:pPr lvl="1"/>
            <a:r>
              <a:rPr lang="en-US" sz="2000" dirty="0" smtClean="0">
                <a:solidFill>
                  <a:schemeClr val="tx1"/>
                </a:solidFill>
              </a:rPr>
              <a:t>– Software Interrupts and Exceptions</a:t>
            </a:r>
          </a:p>
          <a:p>
            <a:pPr lvl="1"/>
            <a:r>
              <a:rPr lang="en-US" sz="2000" dirty="0" smtClean="0">
                <a:solidFill>
                  <a:schemeClr val="tx1"/>
                </a:solidFill>
              </a:rPr>
              <a:t>– Non-</a:t>
            </a:r>
            <a:r>
              <a:rPr lang="en-US" sz="2000" dirty="0" err="1" smtClean="0">
                <a:solidFill>
                  <a:schemeClr val="tx1"/>
                </a:solidFill>
              </a:rPr>
              <a:t>Maskable</a:t>
            </a:r>
            <a:r>
              <a:rPr lang="en-US" sz="2000" dirty="0" smtClean="0">
                <a:solidFill>
                  <a:schemeClr val="tx1"/>
                </a:solidFill>
              </a:rPr>
              <a:t> Interrupts (NMI): From External Hardware</a:t>
            </a:r>
          </a:p>
          <a:p>
            <a:pPr lvl="1"/>
            <a:r>
              <a:rPr lang="en-US" sz="2000" dirty="0" smtClean="0">
                <a:solidFill>
                  <a:schemeClr val="tx1"/>
                </a:solidFill>
              </a:rPr>
              <a:t>– </a:t>
            </a:r>
            <a:r>
              <a:rPr lang="en-US" sz="2000" dirty="0" err="1" smtClean="0">
                <a:solidFill>
                  <a:schemeClr val="tx1"/>
                </a:solidFill>
              </a:rPr>
              <a:t>Maskable</a:t>
            </a:r>
            <a:r>
              <a:rPr lang="en-US" sz="2000" dirty="0" smtClean="0">
                <a:solidFill>
                  <a:schemeClr val="tx1"/>
                </a:solidFill>
              </a:rPr>
              <a:t> Interrupts (Lowest Priority) </a:t>
            </a:r>
          </a:p>
          <a:p>
            <a:endParaRPr lang="en-US" sz="2000" dirty="0" smtClean="0">
              <a:solidFill>
                <a:schemeClr val="tx1"/>
              </a:solidFill>
            </a:endParaRPr>
          </a:p>
          <a:p>
            <a:r>
              <a:rPr lang="en-US" sz="2000" b="1" dirty="0" smtClean="0">
                <a:solidFill>
                  <a:schemeClr val="tx1"/>
                </a:solidFill>
              </a:rPr>
              <a:t>Interrupt latency</a:t>
            </a:r>
            <a:r>
              <a:rPr lang="en-US" sz="2000" dirty="0" smtClean="0">
                <a:solidFill>
                  <a:schemeClr val="tx1"/>
                </a:solidFill>
              </a:rPr>
              <a:t> is the time between the generation of an interrupt  by a device and the servicing of the device which generated the interrupt. </a:t>
            </a:r>
          </a:p>
          <a:p>
            <a:endParaRPr lang="en-US" dirty="0" smtClean="0">
              <a:solidFill>
                <a:schemeClr val="tx1"/>
              </a:solidFill>
            </a:endParaRPr>
          </a:p>
        </p:txBody>
      </p:sp>
      <p:sp>
        <p:nvSpPr>
          <p:cNvPr id="3" name="Rectangle 2"/>
          <p:cNvSpPr txBox="1">
            <a:spLocks noChangeArrowheads="1"/>
          </p:cNvSpPr>
          <p:nvPr/>
        </p:nvSpPr>
        <p:spPr>
          <a:xfrm>
            <a:off x="381000" y="457200"/>
            <a:ext cx="8228013" cy="519113"/>
          </a:xfrm>
          <a:prstGeom prst="rect">
            <a:avLst/>
          </a:prstGeom>
        </p:spPr>
        <p:txBody>
          <a:bodyPr/>
          <a:lstStyle/>
          <a:p>
            <a:pPr marL="0" marR="0" lvl="0" indent="0" algn="l" defTabSz="457200" rtl="0" eaLnBrk="0" fontAlgn="base" latinLnBrk="0" hangingPunct="0">
              <a:lnSpc>
                <a:spcPct val="124000"/>
              </a:lnSpc>
              <a:spcBef>
                <a:spcPts val="1750"/>
              </a:spcBef>
              <a:spcAft>
                <a:spcPct val="0"/>
              </a:spcAft>
              <a:buClr>
                <a:srgbClr val="0079BC"/>
              </a:buClr>
              <a:buSzPct val="100000"/>
              <a:buFont typeface="Arial" charset="0"/>
              <a:buNone/>
              <a:tabLst/>
              <a:defRPr/>
            </a:pPr>
            <a:r>
              <a:rPr kumimoji="0" lang="en-US" sz="2800" b="1" i="0" u="none" strike="noStrike" kern="0" cap="none" spc="0" normalizeH="0" baseline="0" noProof="0" dirty="0" smtClean="0">
                <a:ln>
                  <a:noFill/>
                </a:ln>
                <a:solidFill>
                  <a:srgbClr val="0079BC"/>
                </a:solidFill>
                <a:effectLst/>
                <a:uLnTx/>
                <a:uFillTx/>
                <a:latin typeface="+mj-lt"/>
                <a:ea typeface="+mj-ea"/>
                <a:cs typeface="+mj-cs"/>
              </a:rPr>
              <a:t>Interrupts</a:t>
            </a:r>
            <a:endParaRPr kumimoji="0" lang="en-US" sz="2800" b="1" i="0" u="none" strike="noStrike" kern="0" cap="none" spc="0" normalizeH="0" baseline="0" noProof="0" dirty="0">
              <a:ln>
                <a:noFill/>
              </a:ln>
              <a:solidFill>
                <a:srgbClr val="0079BC"/>
              </a:solidFill>
              <a:effectLst/>
              <a:uLnTx/>
              <a:uFillTx/>
              <a:latin typeface="+mj-lt"/>
              <a:ea typeface="+mj-ea"/>
              <a:cs typeface="+mj-cs"/>
            </a:endParaRPr>
          </a:p>
        </p:txBody>
      </p:sp>
      <p:sp>
        <p:nvSpPr>
          <p:cNvPr id="4"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4E36D4-3F7A-4E7D-9E85-53079F2E0B09}"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52</a:t>
            </a:fld>
            <a:endParaRPr lang="en-GB" sz="1000" b="1" dirty="0">
              <a:solidFill>
                <a:srgbClr val="FFFFFF"/>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service routine (ISR)</a:t>
            </a:r>
          </a:p>
        </p:txBody>
      </p:sp>
      <p:sp>
        <p:nvSpPr>
          <p:cNvPr id="3" name="Content Placeholder 2"/>
          <p:cNvSpPr>
            <a:spLocks noGrp="1"/>
          </p:cNvSpPr>
          <p:nvPr>
            <p:ph idx="1"/>
          </p:nvPr>
        </p:nvSpPr>
        <p:spPr>
          <a:xfrm>
            <a:off x="228600" y="1524000"/>
            <a:ext cx="8610600" cy="4524375"/>
          </a:xfrm>
        </p:spPr>
        <p:txBody>
          <a:bodyPr/>
          <a:lstStyle/>
          <a:p>
            <a:r>
              <a:rPr lang="en-US" sz="2800" dirty="0" smtClean="0">
                <a:solidFill>
                  <a:schemeClr val="tx1"/>
                </a:solidFill>
              </a:rPr>
              <a:t>ISR is a callback subroutine which is executed by the reception of an interrupt.</a:t>
            </a:r>
          </a:p>
          <a:p>
            <a:pPr lvl="1"/>
            <a:r>
              <a:rPr lang="en-US" sz="2000" dirty="0" smtClean="0">
                <a:solidFill>
                  <a:schemeClr val="tx1"/>
                </a:solidFill>
              </a:rPr>
              <a:t>	Save IRQ (Interrupt Request) value and the registers to the kernel mode stack.</a:t>
            </a:r>
          </a:p>
          <a:p>
            <a:pPr lvl="1"/>
            <a:r>
              <a:rPr lang="en-US" sz="2000" dirty="0" smtClean="0">
                <a:solidFill>
                  <a:schemeClr val="tx1"/>
                </a:solidFill>
              </a:rPr>
              <a:t>	Send </a:t>
            </a:r>
            <a:r>
              <a:rPr lang="en-US" sz="2000" dirty="0" err="1" smtClean="0">
                <a:solidFill>
                  <a:schemeClr val="tx1"/>
                </a:solidFill>
              </a:rPr>
              <a:t>ack</a:t>
            </a:r>
            <a:r>
              <a:rPr lang="en-US" sz="2000" dirty="0" smtClean="0">
                <a:solidFill>
                  <a:schemeClr val="tx1"/>
                </a:solidFill>
              </a:rPr>
              <a:t> to the CPU/Programmable Interrupt Controller (PIC) thus allowing it to issue next interrupt.</a:t>
            </a:r>
          </a:p>
          <a:p>
            <a:pPr lvl="1"/>
            <a:r>
              <a:rPr lang="en-US" sz="2000" dirty="0" smtClean="0">
                <a:solidFill>
                  <a:schemeClr val="tx1"/>
                </a:solidFill>
              </a:rPr>
              <a:t>	Execute ISRs associated with all the devices that share same IRQ.</a:t>
            </a:r>
          </a:p>
          <a:p>
            <a:pPr lvl="1"/>
            <a:r>
              <a:rPr lang="en-US" sz="2000" dirty="0" smtClean="0">
                <a:solidFill>
                  <a:schemeClr val="tx1"/>
                </a:solidFill>
              </a:rPr>
              <a:t>	Execute active </a:t>
            </a:r>
            <a:r>
              <a:rPr lang="en-US" sz="2000" dirty="0" err="1" smtClean="0">
                <a:solidFill>
                  <a:schemeClr val="tx1"/>
                </a:solidFill>
              </a:rPr>
              <a:t>softirqs</a:t>
            </a:r>
            <a:r>
              <a:rPr lang="en-US" sz="2000" dirty="0" smtClean="0">
                <a:solidFill>
                  <a:schemeClr val="tx1"/>
                </a:solidFill>
              </a:rPr>
              <a:t>.</a:t>
            </a:r>
          </a:p>
          <a:p>
            <a:pPr lvl="1"/>
            <a:r>
              <a:rPr lang="en-US" sz="2000" dirty="0" smtClean="0">
                <a:solidFill>
                  <a:schemeClr val="tx1"/>
                </a:solidFill>
              </a:rPr>
              <a:t>	Terminate by jumping.</a:t>
            </a:r>
          </a:p>
          <a:p>
            <a:pPr>
              <a:buNone/>
            </a:pPr>
            <a:endParaRPr lang="en-US" sz="2000" dirty="0" smtClean="0">
              <a:solidFill>
                <a:schemeClr val="tx1"/>
              </a:solidFill>
            </a:endParaRPr>
          </a:p>
          <a:p>
            <a:pPr>
              <a:buNone/>
            </a:pPr>
            <a:endParaRPr lang="en-US" dirty="0" smtClean="0">
              <a:solidFill>
                <a:schemeClr val="tx1"/>
              </a:solidFill>
            </a:endParaRP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42386"/>
            <a:ext cx="8458200" cy="5549917"/>
          </a:xfrm>
          <a:prstGeom prst="rect">
            <a:avLst/>
          </a:prstGeom>
        </p:spPr>
        <p:txBody>
          <a:bodyPr wrap="square">
            <a:spAutoFit/>
          </a:bodyPr>
          <a:lstStyle/>
          <a:p>
            <a:pPr>
              <a:buFont typeface="Arial" pitchFamily="34" charset="0"/>
              <a:buChar char="•"/>
            </a:pPr>
            <a:r>
              <a:rPr lang="en-US" sz="2000" b="1" dirty="0" smtClean="0">
                <a:solidFill>
                  <a:schemeClr val="tx1"/>
                </a:solidFill>
              </a:rPr>
              <a:t>Hardware Interrupts </a:t>
            </a:r>
            <a:r>
              <a:rPr lang="en-US" sz="2000" dirty="0" smtClean="0">
                <a:solidFill>
                  <a:schemeClr val="tx1"/>
                </a:solidFill>
              </a:rPr>
              <a:t>are generated from an external device, connected to processor through interrupt controller.</a:t>
            </a:r>
            <a:endParaRPr lang="en-US" dirty="0" smtClean="0">
              <a:solidFill>
                <a:schemeClr val="tx1"/>
              </a:solidFill>
            </a:endParaRPr>
          </a:p>
          <a:p>
            <a:pPr lvl="1"/>
            <a:r>
              <a:rPr lang="en-US" b="1" dirty="0" err="1" smtClean="0">
                <a:solidFill>
                  <a:schemeClr val="tx1"/>
                </a:solidFill>
              </a:rPr>
              <a:t>Maskable</a:t>
            </a:r>
            <a:r>
              <a:rPr lang="en-US" b="1" dirty="0" smtClean="0">
                <a:solidFill>
                  <a:schemeClr val="tx1"/>
                </a:solidFill>
              </a:rPr>
              <a:t> interrupt</a:t>
            </a:r>
            <a:r>
              <a:rPr lang="en-US" dirty="0" smtClean="0">
                <a:solidFill>
                  <a:schemeClr val="tx1"/>
                </a:solidFill>
              </a:rPr>
              <a:t> may be ignored by setting a bit in an interrupt mask register(IMR) bit-mask. Ex: Keyboard, Mouse</a:t>
            </a:r>
          </a:p>
          <a:p>
            <a:pPr lvl="1"/>
            <a:r>
              <a:rPr lang="en-US" b="1" dirty="0" smtClean="0">
                <a:solidFill>
                  <a:schemeClr val="tx1"/>
                </a:solidFill>
              </a:rPr>
              <a:t>Non-</a:t>
            </a:r>
            <a:r>
              <a:rPr lang="en-US" b="1" dirty="0" err="1" smtClean="0">
                <a:solidFill>
                  <a:schemeClr val="tx1"/>
                </a:solidFill>
              </a:rPr>
              <a:t>maskable</a:t>
            </a:r>
            <a:r>
              <a:rPr lang="en-US" b="1" dirty="0" smtClean="0">
                <a:solidFill>
                  <a:schemeClr val="tx1"/>
                </a:solidFill>
              </a:rPr>
              <a:t> interrupt</a:t>
            </a:r>
            <a:r>
              <a:rPr lang="en-US" dirty="0" smtClean="0">
                <a:solidFill>
                  <a:schemeClr val="tx1"/>
                </a:solidFill>
              </a:rPr>
              <a:t> (NMI) lacks an associated bit-mask, so that it can never be ignored. Ex: Watch dog Timers, </a:t>
            </a:r>
          </a:p>
          <a:p>
            <a:endParaRPr lang="en-US" dirty="0" smtClean="0">
              <a:solidFill>
                <a:schemeClr val="tx1"/>
              </a:solidFill>
            </a:endParaRPr>
          </a:p>
          <a:p>
            <a:pPr>
              <a:buFont typeface="Arial" pitchFamily="34" charset="0"/>
              <a:buChar char="•"/>
            </a:pPr>
            <a:r>
              <a:rPr lang="en-US" sz="2000" b="1" dirty="0" smtClean="0">
                <a:solidFill>
                  <a:schemeClr val="tx1"/>
                </a:solidFill>
              </a:rPr>
              <a:t>Software interrupt </a:t>
            </a:r>
            <a:r>
              <a:rPr lang="en-US" sz="2000" dirty="0" smtClean="0">
                <a:solidFill>
                  <a:schemeClr val="tx1"/>
                </a:solidFill>
              </a:rPr>
              <a:t>is an interrupt generated within a processor  by executing an instruction.</a:t>
            </a:r>
          </a:p>
          <a:p>
            <a:r>
              <a:rPr lang="en-US" sz="2000" dirty="0" smtClean="0">
                <a:solidFill>
                  <a:schemeClr val="tx1"/>
                </a:solidFill>
              </a:rPr>
              <a:t>	Ex: Signals like sig_term sent to terminate a process.</a:t>
            </a:r>
          </a:p>
          <a:p>
            <a:r>
              <a:rPr lang="en-US" sz="2000" dirty="0" smtClean="0">
                <a:solidFill>
                  <a:schemeClr val="tx1"/>
                </a:solidFill>
              </a:rPr>
              <a:t>	Exceptions, which are used to report grave runtime errors.</a:t>
            </a:r>
            <a:br>
              <a:rPr lang="en-US" sz="2000" dirty="0" smtClean="0">
                <a:solidFill>
                  <a:schemeClr val="tx1"/>
                </a:solidFill>
              </a:rPr>
            </a:br>
            <a:r>
              <a:rPr lang="en-US" sz="2000" dirty="0" smtClean="0">
                <a:solidFill>
                  <a:schemeClr val="tx1"/>
                </a:solidFill>
              </a:rPr>
              <a:t>	Interrupts such as the </a:t>
            </a:r>
            <a:r>
              <a:rPr lang="en-US" sz="2000" dirty="0" err="1" smtClean="0">
                <a:solidFill>
                  <a:schemeClr val="tx1"/>
                </a:solidFill>
              </a:rPr>
              <a:t>int</a:t>
            </a:r>
            <a:r>
              <a:rPr lang="en-US" sz="2000" dirty="0" smtClean="0">
                <a:solidFill>
                  <a:schemeClr val="tx1"/>
                </a:solidFill>
              </a:rPr>
              <a:t> 0x80 instruction used to implement system       calls on the x86 architecture</a:t>
            </a:r>
          </a:p>
          <a:p>
            <a:endParaRPr lang="en-US" dirty="0" smtClean="0">
              <a:solidFill>
                <a:schemeClr val="tx1"/>
              </a:solidFill>
            </a:endParaRPr>
          </a:p>
          <a:p>
            <a:endParaRPr lang="en-US" dirty="0">
              <a:solidFill>
                <a:schemeClr val="tx1"/>
              </a:solidFill>
            </a:endParaRPr>
          </a:p>
        </p:txBody>
      </p:sp>
      <p:sp>
        <p:nvSpPr>
          <p:cNvPr id="3" name="Rectangle 2"/>
          <p:cNvSpPr txBox="1">
            <a:spLocks noChangeArrowheads="1"/>
          </p:cNvSpPr>
          <p:nvPr/>
        </p:nvSpPr>
        <p:spPr>
          <a:xfrm>
            <a:off x="382587" y="381000"/>
            <a:ext cx="8228013" cy="519113"/>
          </a:xfrm>
          <a:prstGeom prst="rect">
            <a:avLst/>
          </a:prstGeom>
        </p:spPr>
        <p:txBody>
          <a:bodyPr/>
          <a:lstStyle/>
          <a:p>
            <a:pPr marL="0" marR="0" lvl="0" indent="0" algn="l" defTabSz="457200" rtl="0" eaLnBrk="0" fontAlgn="base" latinLnBrk="0" hangingPunct="0">
              <a:lnSpc>
                <a:spcPct val="124000"/>
              </a:lnSpc>
              <a:spcBef>
                <a:spcPts val="1750"/>
              </a:spcBef>
              <a:spcAft>
                <a:spcPct val="0"/>
              </a:spcAft>
              <a:buClr>
                <a:srgbClr val="0079BC"/>
              </a:buClr>
              <a:buSzPct val="100000"/>
              <a:buFont typeface="Arial" charset="0"/>
              <a:buNone/>
              <a:tabLst/>
              <a:defRPr/>
            </a:pPr>
            <a:r>
              <a:rPr kumimoji="0" lang="en-US" sz="2800" b="1" i="0" u="none" strike="noStrike" kern="0" cap="none" spc="0" normalizeH="0" baseline="0" noProof="0" dirty="0" smtClean="0">
                <a:ln>
                  <a:noFill/>
                </a:ln>
                <a:solidFill>
                  <a:srgbClr val="0079BC"/>
                </a:solidFill>
                <a:effectLst/>
                <a:uLnTx/>
                <a:uFillTx/>
                <a:latin typeface="+mj-lt"/>
                <a:ea typeface="+mj-ea"/>
                <a:cs typeface="+mj-cs"/>
              </a:rPr>
              <a:t>Hardware &amp; Software Interrupts</a:t>
            </a:r>
            <a:endParaRPr kumimoji="0" lang="en-US" sz="2800" b="1" i="0" u="none" strike="noStrike" kern="0" cap="none" spc="0" normalizeH="0" baseline="0" noProof="0" dirty="0">
              <a:ln>
                <a:noFill/>
              </a:ln>
              <a:solidFill>
                <a:srgbClr val="0079BC"/>
              </a:solidFill>
              <a:effectLst/>
              <a:uLnTx/>
              <a:uFillTx/>
              <a:latin typeface="+mj-lt"/>
              <a:ea typeface="+mj-ea"/>
              <a:cs typeface="+mj-cs"/>
            </a:endParaRPr>
          </a:p>
        </p:txBody>
      </p:sp>
      <p:sp>
        <p:nvSpPr>
          <p:cNvPr id="4"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4E36D4-3F7A-4E7D-9E85-53079F2E0B09}"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54</a:t>
            </a:fld>
            <a:endParaRPr lang="en-GB" sz="1000" b="1" dirty="0">
              <a:solidFill>
                <a:srgbClr val="FFFFFF"/>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&amp; Don'ts in ISR</a:t>
            </a:r>
            <a:endParaRPr lang="en-US" dirty="0"/>
          </a:p>
        </p:txBody>
      </p:sp>
      <p:sp>
        <p:nvSpPr>
          <p:cNvPr id="3" name="Content Placeholder 2"/>
          <p:cNvSpPr>
            <a:spLocks noGrp="1"/>
          </p:cNvSpPr>
          <p:nvPr>
            <p:ph idx="1"/>
          </p:nvPr>
        </p:nvSpPr>
        <p:spPr/>
        <p:txBody>
          <a:bodyPr/>
          <a:lstStyle/>
          <a:p>
            <a:r>
              <a:rPr lang="en-US" sz="2400" dirty="0" smtClean="0"/>
              <a:t>Interrupt handlers should not relinquish the processor by calling sleepy functions.</a:t>
            </a:r>
          </a:p>
          <a:p>
            <a:r>
              <a:rPr lang="en-US" sz="2400" dirty="0" err="1" smtClean="0"/>
              <a:t>Mutexes</a:t>
            </a:r>
            <a:r>
              <a:rPr lang="en-US" sz="2400" dirty="0" smtClean="0"/>
              <a:t> should not be used for protecting critical sections inside interrupt handlers instead use spinlock.</a:t>
            </a:r>
          </a:p>
          <a:p>
            <a:r>
              <a:rPr lang="en-US" sz="2400" dirty="0" smtClean="0"/>
              <a:t>Interrupt handlers cannot directly exchange data with user space </a:t>
            </a:r>
            <a:r>
              <a:rPr lang="en-US" sz="2400" i="1" dirty="0" smtClean="0"/>
              <a:t>(Discussed later)</a:t>
            </a:r>
          </a:p>
          <a:p>
            <a:r>
              <a:rPr lang="en-US" sz="2400" dirty="0" smtClean="0"/>
              <a:t>Design interrupt handlers to be reentrant.</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Debugging Techniques</a:t>
            </a:r>
            <a:endParaRPr lang="en-US" dirty="0"/>
          </a:p>
        </p:txBody>
      </p:sp>
      <p:sp>
        <p:nvSpPr>
          <p:cNvPr id="3" name="Content Placeholder 2"/>
          <p:cNvSpPr>
            <a:spLocks noGrp="1"/>
          </p:cNvSpPr>
          <p:nvPr>
            <p:ph idx="1"/>
          </p:nvPr>
        </p:nvSpPr>
        <p:spPr>
          <a:xfrm>
            <a:off x="533400" y="2362200"/>
            <a:ext cx="8229600" cy="3535363"/>
          </a:xfrm>
        </p:spPr>
        <p:txBody>
          <a:bodyPr/>
          <a:lstStyle/>
          <a:p>
            <a:r>
              <a:rPr lang="en-US" sz="2800" dirty="0" smtClean="0"/>
              <a:t>Writing code to support debugging</a:t>
            </a:r>
          </a:p>
          <a:p>
            <a:pPr lvl="2"/>
            <a:r>
              <a:rPr lang="en-US" dirty="0" smtClean="0"/>
              <a:t>Using Asserts </a:t>
            </a:r>
          </a:p>
          <a:p>
            <a:pPr lvl="2"/>
            <a:r>
              <a:rPr lang="en-US" dirty="0" smtClean="0"/>
              <a:t>Magic debug values</a:t>
            </a:r>
          </a:p>
          <a:p>
            <a:pPr lvl="2"/>
            <a:r>
              <a:rPr lang="en-US" dirty="0" smtClean="0"/>
              <a:t>Debugging by Printing/software tracing/log file</a:t>
            </a:r>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56</a:t>
            </a:fld>
            <a:endParaRPr lang="en-US" dirty="0"/>
          </a:p>
        </p:txBody>
      </p:sp>
      <p:sp>
        <p:nvSpPr>
          <p:cNvPr id="5" name="Text Placeholder 4"/>
          <p:cNvSpPr>
            <a:spLocks noGrp="1"/>
          </p:cNvSpPr>
          <p:nvPr>
            <p:ph type="body" sz="half" idx="4294967295"/>
          </p:nvPr>
        </p:nvSpPr>
        <p:spPr>
          <a:xfrm>
            <a:off x="304800" y="1371600"/>
            <a:ext cx="8458200" cy="914400"/>
          </a:xfrm>
          <a:prstGeom prst="rect">
            <a:avLst/>
          </a:prstGeom>
        </p:spPr>
        <p:txBody>
          <a:bodyPr/>
          <a:lstStyle/>
          <a:p>
            <a:pPr algn="ctr">
              <a:buNone/>
            </a:pPr>
            <a:r>
              <a:rPr lang="en-US" sz="1800" dirty="0" smtClean="0"/>
              <a:t>Debugging is tightly coupled to the system development environment.</a:t>
            </a:r>
          </a:p>
          <a:p>
            <a:pPr algn="ctr">
              <a:buNone/>
            </a:pPr>
            <a:r>
              <a:rPr lang="en-US" sz="1800" dirty="0" smtClean="0"/>
              <a:t>OS provides certain utilities for debugging.</a:t>
            </a:r>
            <a:endParaRPr lang="en-US" sz="18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Debugging Techniques </a:t>
            </a:r>
            <a:r>
              <a:rPr lang="en-US" dirty="0" smtClean="0"/>
              <a:t>(C</a:t>
            </a:r>
            <a:r>
              <a:rPr lang="en-US" dirty="0" smtClean="0"/>
              <a:t>ont.)</a:t>
            </a:r>
            <a:endParaRPr lang="en-US" dirty="0"/>
          </a:p>
        </p:txBody>
      </p:sp>
      <p:sp>
        <p:nvSpPr>
          <p:cNvPr id="3" name="Content Placeholder 2"/>
          <p:cNvSpPr>
            <a:spLocks noGrp="1"/>
          </p:cNvSpPr>
          <p:nvPr>
            <p:ph idx="1"/>
          </p:nvPr>
        </p:nvSpPr>
        <p:spPr>
          <a:xfrm>
            <a:off x="381000" y="1371600"/>
            <a:ext cx="8229600" cy="4525963"/>
          </a:xfrm>
        </p:spPr>
        <p:txBody>
          <a:bodyPr/>
          <a:lstStyle/>
          <a:p>
            <a:r>
              <a:rPr lang="en-US" sz="2800" dirty="0" smtClean="0"/>
              <a:t>Debugging by Querying</a:t>
            </a:r>
          </a:p>
          <a:p>
            <a:pPr lvl="2"/>
            <a:r>
              <a:rPr lang="en-US" sz="2000" dirty="0" smtClean="0"/>
              <a:t>By querying the process.</a:t>
            </a:r>
            <a:br>
              <a:rPr lang="en-US" sz="2000" dirty="0" smtClean="0"/>
            </a:br>
            <a:r>
              <a:rPr lang="en-US" sz="2000" dirty="0" err="1" smtClean="0"/>
              <a:t>eg</a:t>
            </a:r>
            <a:r>
              <a:rPr lang="en-US" sz="2000" dirty="0" smtClean="0"/>
              <a:t>: using proc file system on </a:t>
            </a:r>
            <a:r>
              <a:rPr lang="en-US" sz="2000" dirty="0" err="1" smtClean="0"/>
              <a:t>linux</a:t>
            </a:r>
            <a:endParaRPr lang="en-US" sz="2000" dirty="0" smtClean="0"/>
          </a:p>
          <a:p>
            <a:r>
              <a:rPr lang="en-US" sz="2800" dirty="0" smtClean="0"/>
              <a:t>Debugging by Watching </a:t>
            </a:r>
          </a:p>
          <a:p>
            <a:pPr lvl="2"/>
            <a:r>
              <a:rPr lang="en-US" sz="2000" dirty="0" smtClean="0"/>
              <a:t>Sometimes minor problems can be tracked down by watching the behavior of an application in user space</a:t>
            </a:r>
            <a:br>
              <a:rPr lang="en-US" sz="2000" dirty="0" smtClean="0"/>
            </a:br>
            <a:r>
              <a:rPr lang="en-US" sz="2000" dirty="0" err="1" smtClean="0"/>
              <a:t>eg</a:t>
            </a:r>
            <a:r>
              <a:rPr lang="en-US" sz="2000" dirty="0" smtClean="0"/>
              <a:t>: </a:t>
            </a:r>
            <a:r>
              <a:rPr lang="en-US" sz="2000" dirty="0" err="1" smtClean="0"/>
              <a:t>strace</a:t>
            </a:r>
            <a:r>
              <a:rPr lang="en-US" sz="2000" dirty="0" smtClean="0"/>
              <a:t> on Unix platforms</a:t>
            </a:r>
          </a:p>
          <a:p>
            <a:r>
              <a:rPr lang="en-US" sz="2800" dirty="0" smtClean="0"/>
              <a:t>Debuggers</a:t>
            </a:r>
          </a:p>
          <a:p>
            <a:pPr lvl="2"/>
            <a:r>
              <a:rPr lang="en-US" sz="2000" dirty="0" err="1" smtClean="0"/>
              <a:t>Eg</a:t>
            </a:r>
            <a:r>
              <a:rPr lang="en-US" sz="2000" dirty="0" smtClean="0"/>
              <a:t> GDB, trace32, </a:t>
            </a:r>
            <a:r>
              <a:rPr lang="en-US" sz="2000" dirty="0" err="1" smtClean="0"/>
              <a:t>GreenHills</a:t>
            </a:r>
            <a:r>
              <a:rPr lang="en-US" sz="2000" dirty="0" smtClean="0"/>
              <a:t> probe</a:t>
            </a:r>
          </a:p>
          <a:p>
            <a:endParaRPr lang="en-US" sz="28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533400"/>
            <a:ext cx="8229600" cy="523220"/>
          </a:xfrm>
        </p:spPr>
        <p:txBody>
          <a:bodyPr/>
          <a:lstStyle/>
          <a:p>
            <a:r>
              <a:rPr lang="en-US" dirty="0" smtClean="0"/>
              <a:t>Debuggers-Advantages</a:t>
            </a:r>
            <a:endParaRPr lang="en-US" dirty="0"/>
          </a:p>
        </p:txBody>
      </p:sp>
      <p:sp>
        <p:nvSpPr>
          <p:cNvPr id="3" name="Content Placeholder 2"/>
          <p:cNvSpPr>
            <a:spLocks noGrp="1"/>
          </p:cNvSpPr>
          <p:nvPr>
            <p:ph idx="1"/>
          </p:nvPr>
        </p:nvSpPr>
        <p:spPr>
          <a:xfrm>
            <a:off x="457200" y="1219200"/>
            <a:ext cx="8229600" cy="4953000"/>
          </a:xfrm>
        </p:spPr>
        <p:txBody>
          <a:bodyPr/>
          <a:lstStyle/>
          <a:p>
            <a:pPr>
              <a:buNone/>
            </a:pPr>
            <a:r>
              <a:rPr lang="en-US" sz="2800" b="1" dirty="0" smtClean="0"/>
              <a:t>Advantages:</a:t>
            </a:r>
          </a:p>
          <a:p>
            <a:r>
              <a:rPr lang="en-US" sz="2800" dirty="0" smtClean="0"/>
              <a:t>Source level debugging</a:t>
            </a:r>
          </a:p>
          <a:p>
            <a:r>
              <a:rPr lang="en-US" sz="2800" dirty="0" smtClean="0"/>
              <a:t>Step and trace</a:t>
            </a:r>
          </a:p>
          <a:p>
            <a:r>
              <a:rPr lang="en-US" sz="2800" dirty="0" smtClean="0"/>
              <a:t>Change program execution state.</a:t>
            </a:r>
          </a:p>
          <a:p>
            <a:r>
              <a:rPr lang="en-US" sz="2800" dirty="0" smtClean="0"/>
              <a:t>Conditional breakpoints</a:t>
            </a:r>
          </a:p>
          <a:p>
            <a:r>
              <a:rPr lang="en-US" sz="2800" dirty="0" smtClean="0"/>
              <a:t>Watches</a:t>
            </a:r>
          </a:p>
          <a:p>
            <a:r>
              <a:rPr lang="en-US" sz="2800" dirty="0" smtClean="0"/>
              <a:t>Call stack</a:t>
            </a:r>
            <a:br>
              <a:rPr lang="en-US" sz="2800" dirty="0" smtClean="0"/>
            </a:br>
            <a:endParaRPr lang="en-US" sz="2800" dirty="0" smtClean="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a:t>
            </a:r>
            <a:r>
              <a:rPr lang="en-US" dirty="0" smtClean="0"/>
              <a:t>(In circuit emulator)</a:t>
            </a:r>
          </a:p>
        </p:txBody>
      </p:sp>
      <p:sp>
        <p:nvSpPr>
          <p:cNvPr id="3" name="Content Placeholder 2"/>
          <p:cNvSpPr>
            <a:spLocks noGrp="1"/>
          </p:cNvSpPr>
          <p:nvPr>
            <p:ph idx="1"/>
          </p:nvPr>
        </p:nvSpPr>
        <p:spPr>
          <a:xfrm>
            <a:off x="457200" y="1295400"/>
            <a:ext cx="8228013" cy="4524375"/>
          </a:xfrm>
        </p:spPr>
        <p:txBody>
          <a:bodyPr/>
          <a:lstStyle/>
          <a:p>
            <a:r>
              <a:rPr lang="en-US" sz="1400" dirty="0"/>
              <a:t>An </a:t>
            </a:r>
            <a:r>
              <a:rPr lang="en-US" sz="1400" b="1" dirty="0"/>
              <a:t>in-circuit emulator</a:t>
            </a:r>
            <a:r>
              <a:rPr lang="en-US" sz="1400" dirty="0"/>
              <a:t> (ICE) is a hardware device used to debug the software of an embedded system</a:t>
            </a:r>
            <a:r>
              <a:rPr lang="en-US" sz="1400" dirty="0" smtClean="0"/>
              <a:t>.</a:t>
            </a:r>
          </a:p>
          <a:p>
            <a:r>
              <a:rPr lang="en-US" sz="1400" dirty="0"/>
              <a:t>The programmer uses the emulator to load programs into the embedded system, run them, step through them slowly, and view and change data used by the system's software</a:t>
            </a:r>
            <a:r>
              <a:rPr lang="en-US" sz="1400" dirty="0" smtClean="0"/>
              <a:t>.</a:t>
            </a:r>
          </a:p>
          <a:p>
            <a:r>
              <a:rPr lang="en-US" sz="1400" dirty="0"/>
              <a:t>An "emulator" gets its name because it emulates (imitates) the central processing unit of the embedded system's computer.  Traditionally it had a plug that inserts into the socket where the CPU chip would normally be placed.  </a:t>
            </a:r>
            <a:r>
              <a:rPr lang="en-US" sz="1400" dirty="0" smtClean="0"/>
              <a:t>Most </a:t>
            </a:r>
            <a:r>
              <a:rPr lang="en-US" sz="1400" dirty="0"/>
              <a:t>modern systems use the target system's CPU directly, with special JTAG-based debug access. </a:t>
            </a:r>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59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771" y="3733800"/>
            <a:ext cx="47625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381750"/>
            <a:ext cx="2133600" cy="476250"/>
          </a:xfrm>
          <a:prstGeom prst="rect">
            <a:avLst/>
          </a:prstGeom>
        </p:spPr>
        <p:txBody>
          <a:bodyPr/>
          <a:lstStyle/>
          <a:p>
            <a:fld id="{FF693816-1489-455F-A577-F0E8EB1B28E6}" type="slidenum">
              <a:rPr lang="en-US"/>
              <a:pPr/>
              <a:t>6</a:t>
            </a:fld>
            <a:endParaRPr lang="en-US"/>
          </a:p>
        </p:txBody>
      </p:sp>
      <p:sp>
        <p:nvSpPr>
          <p:cNvPr id="4098" name="Rectangle 2"/>
          <p:cNvSpPr>
            <a:spLocks noGrp="1" noChangeArrowheads="1"/>
          </p:cNvSpPr>
          <p:nvPr>
            <p:ph type="title"/>
          </p:nvPr>
        </p:nvSpPr>
        <p:spPr>
          <a:xfrm>
            <a:off x="228600" y="292100"/>
            <a:ext cx="8686800" cy="927100"/>
          </a:xfrm>
        </p:spPr>
        <p:txBody>
          <a:bodyPr/>
          <a:lstStyle/>
          <a:p>
            <a:r>
              <a:rPr lang="en-US" b="1" dirty="0"/>
              <a:t>What </a:t>
            </a:r>
            <a:r>
              <a:rPr lang="en-US" b="1" dirty="0" smtClean="0"/>
              <a:t>are Real-time Systems </a:t>
            </a:r>
            <a:r>
              <a:rPr lang="en-US" b="1" dirty="0"/>
              <a:t>?</a:t>
            </a:r>
          </a:p>
        </p:txBody>
      </p:sp>
      <p:sp>
        <p:nvSpPr>
          <p:cNvPr id="4099" name="Rectangle 3"/>
          <p:cNvSpPr>
            <a:spLocks noGrp="1" noChangeArrowheads="1"/>
          </p:cNvSpPr>
          <p:nvPr>
            <p:ph type="body" idx="1"/>
          </p:nvPr>
        </p:nvSpPr>
        <p:spPr>
          <a:xfrm>
            <a:off x="457200" y="1371600"/>
            <a:ext cx="8228013" cy="4524375"/>
          </a:xfrm>
        </p:spPr>
        <p:txBody>
          <a:bodyPr/>
          <a:lstStyle/>
          <a:p>
            <a:r>
              <a:rPr lang="en-US" sz="2800" dirty="0" smtClean="0"/>
              <a:t>Execute within </a:t>
            </a:r>
            <a:r>
              <a:rPr lang="en-US" sz="2800" dirty="0" smtClean="0"/>
              <a:t>time constraints</a:t>
            </a:r>
            <a:endParaRPr lang="en-US" sz="2800" dirty="0" smtClean="0"/>
          </a:p>
          <a:p>
            <a:r>
              <a:rPr lang="en-US" sz="2800" dirty="0" smtClean="0"/>
              <a:t>Deadline must be met</a:t>
            </a:r>
          </a:p>
          <a:p>
            <a:pPr lvl="1"/>
            <a:r>
              <a:rPr lang="en-US" sz="2000" dirty="0" smtClean="0"/>
              <a:t>Time and Memory</a:t>
            </a:r>
            <a:r>
              <a:rPr lang="en-US" sz="2000" b="1" dirty="0" smtClean="0"/>
              <a:t>    </a:t>
            </a:r>
          </a:p>
          <a:p>
            <a:endParaRPr lang="en-US" sz="2800" dirty="0" smtClean="0"/>
          </a:p>
          <a:p>
            <a:pPr>
              <a:buNone/>
            </a:pPr>
            <a:r>
              <a:rPr lang="en-US" sz="2800" dirty="0" smtClean="0">
                <a:solidFill>
                  <a:schemeClr val="tx1"/>
                </a:solidFill>
              </a:rPr>
              <a:t>Examples:</a:t>
            </a:r>
          </a:p>
          <a:p>
            <a:pPr lvl="1"/>
            <a:r>
              <a:rPr lang="en-US" sz="2400" dirty="0" smtClean="0">
                <a:solidFill>
                  <a:schemeClr val="tx1"/>
                </a:solidFill>
              </a:rPr>
              <a:t>ABS in </a:t>
            </a:r>
            <a:r>
              <a:rPr lang="en-US" sz="2400" dirty="0" smtClean="0">
                <a:solidFill>
                  <a:schemeClr val="tx1"/>
                </a:solidFill>
              </a:rPr>
              <a:t>automobiles</a:t>
            </a:r>
            <a:endParaRPr lang="en-US" sz="2400" dirty="0" smtClean="0">
              <a:solidFill>
                <a:schemeClr val="tx1"/>
              </a:solidFill>
            </a:endParaRPr>
          </a:p>
          <a:p>
            <a:pPr lvl="1"/>
            <a:r>
              <a:rPr lang="en-US" sz="2400" dirty="0" smtClean="0">
                <a:solidFill>
                  <a:schemeClr val="tx1"/>
                </a:solidFill>
              </a:rPr>
              <a:t>Aircraft Control Systems</a:t>
            </a:r>
          </a:p>
          <a:p>
            <a:pPr lvl="1"/>
            <a:r>
              <a:rPr lang="en-US" sz="2400" dirty="0" smtClean="0">
                <a:solidFill>
                  <a:schemeClr val="tx1"/>
                </a:solidFill>
              </a:rPr>
              <a:t>Pacemakers</a:t>
            </a:r>
          </a:p>
          <a:p>
            <a:pPr lvl="1"/>
            <a:endParaRPr lang="en-US" sz="2400" dirty="0" smtClean="0">
              <a:solidFill>
                <a:schemeClr val="tx1"/>
              </a:solidFill>
            </a:endParaRPr>
          </a:p>
          <a:p>
            <a:endParaRPr lang="en-US" sz="2800" dirty="0" smtClean="0">
              <a:solidFill>
                <a:schemeClr val="tx1"/>
              </a:solidFill>
            </a:endParaRPr>
          </a:p>
          <a:p>
            <a:pPr>
              <a:buFontTx/>
              <a:buNone/>
            </a:pPr>
            <a:r>
              <a:rPr lang="en-US" sz="4400" i="1" dirty="0" smtClean="0">
                <a:solidFill>
                  <a:srgbClr val="FF0000"/>
                </a:solidFill>
              </a:rPr>
              <a:t>   </a:t>
            </a:r>
            <a:endParaRPr lang="en-US" sz="4400" i="1" dirty="0">
              <a:solidFill>
                <a:srgbClr val="FF0000"/>
              </a:solidFill>
            </a:endParaRPr>
          </a:p>
          <a:p>
            <a:pPr>
              <a:buFontTx/>
              <a:buNone/>
            </a:pPr>
            <a:endParaRPr lang="en-US" sz="4400" dirty="0"/>
          </a:p>
        </p:txBody>
      </p:sp>
      <p:sp>
        <p:nvSpPr>
          <p:cNvPr id="6"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4E36D4-3F7A-4E7D-9E85-53079F2E0B09}"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GB" sz="1000" b="1" dirty="0">
              <a:solidFill>
                <a:srgbClr val="FFFFF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 JTAG</a:t>
            </a:r>
            <a:endParaRPr lang="en-US" dirty="0"/>
          </a:p>
        </p:txBody>
      </p:sp>
      <p:sp>
        <p:nvSpPr>
          <p:cNvPr id="3" name="Content Placeholder 2"/>
          <p:cNvSpPr>
            <a:spLocks noGrp="1"/>
          </p:cNvSpPr>
          <p:nvPr>
            <p:ph idx="1"/>
          </p:nvPr>
        </p:nvSpPr>
        <p:spPr/>
        <p:txBody>
          <a:bodyPr/>
          <a:lstStyle/>
          <a:p>
            <a:pPr algn="just"/>
            <a:r>
              <a:rPr lang="en-US" sz="2000" dirty="0" smtClean="0"/>
              <a:t>JTAG or Joint Test Action Group is a method of accessing memory and CPU resources without having an application running on the target.</a:t>
            </a:r>
          </a:p>
          <a:p>
            <a:pPr algn="just"/>
            <a:r>
              <a:rPr lang="en-US" sz="2000" dirty="0" smtClean="0"/>
              <a:t>BDM or background debugging mode also achieves this objective.</a:t>
            </a:r>
          </a:p>
          <a:p>
            <a:pPr algn="just"/>
            <a:r>
              <a:rPr lang="en-US" sz="2000" dirty="0" smtClean="0"/>
              <a:t>JTAG is standardized as </a:t>
            </a:r>
            <a:r>
              <a:rPr lang="en-US" sz="2000" u="sng" dirty="0" smtClean="0"/>
              <a:t>IEEE 1149.1</a:t>
            </a:r>
            <a:r>
              <a:rPr lang="en-US" sz="2000" dirty="0" smtClean="0"/>
              <a:t> Standard Test Access Port and Boundary-Scan Architecture.</a:t>
            </a:r>
          </a:p>
          <a:p>
            <a:r>
              <a:rPr lang="en-US" sz="2000" dirty="0" smtClean="0"/>
              <a:t>JTAG aware hardware devices can be debugged using JTAG supported debuggers.</a:t>
            </a:r>
            <a:br>
              <a:rPr lang="en-US" sz="2000" dirty="0" smtClean="0"/>
            </a:br>
            <a:r>
              <a:rPr lang="en-US" sz="2000" dirty="0" err="1" smtClean="0"/>
              <a:t>Eg</a:t>
            </a:r>
            <a:r>
              <a:rPr lang="en-US" sz="2000" dirty="0" smtClean="0"/>
              <a:t>: </a:t>
            </a:r>
            <a:r>
              <a:rPr lang="en-US" sz="2000" dirty="0" err="1" smtClean="0"/>
              <a:t>Lauterbach</a:t>
            </a:r>
            <a:r>
              <a:rPr lang="en-US" sz="2000" dirty="0" smtClean="0"/>
              <a:t> Trace32 ICD and green hills (super probe) and Time machine suite</a:t>
            </a:r>
            <a:endParaRPr lang="en-US" sz="20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60</a:t>
            </a:fld>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 Notes</a:t>
            </a:r>
            <a:endParaRPr lang="en-US" dirty="0"/>
          </a:p>
        </p:txBody>
      </p:sp>
      <p:sp>
        <p:nvSpPr>
          <p:cNvPr id="3" name="Content Placeholder 2"/>
          <p:cNvSpPr>
            <a:spLocks noGrp="1"/>
          </p:cNvSpPr>
          <p:nvPr>
            <p:ph idx="1"/>
          </p:nvPr>
        </p:nvSpPr>
        <p:spPr>
          <a:xfrm>
            <a:off x="457200" y="1371600"/>
            <a:ext cx="8228013" cy="4524375"/>
          </a:xfrm>
        </p:spPr>
        <p:txBody>
          <a:bodyPr/>
          <a:lstStyle/>
          <a:p>
            <a:r>
              <a:rPr lang="en-US" sz="2000" dirty="0" smtClean="0"/>
              <a:t>Recent ICEs enable a programmer to access the on-chip debug circuit that is integrated into the CPU via JTAG or BDM (Background Debug Mode) in order to debug the software of an embedded system. These systems often use a standard version of the CPU chip, and can simply attach to a debug port on a production system. </a:t>
            </a:r>
          </a:p>
          <a:p>
            <a:endParaRPr lang="en-US" sz="2000" dirty="0" smtClean="0"/>
          </a:p>
          <a:p>
            <a:r>
              <a:rPr lang="en-US" sz="2000" dirty="0" smtClean="0"/>
              <a:t>They are sometimes called in-circuit debuggers or ICDs, to distinguish the fact that they do not replicate the functionality of the CPU, but instead control an already existing, standard CPU.</a:t>
            </a:r>
          </a:p>
          <a:p>
            <a:endParaRPr lang="en-US" sz="2000" dirty="0" smtClean="0"/>
          </a:p>
          <a:p>
            <a:r>
              <a:rPr lang="en-US" sz="2000" dirty="0" smtClean="0"/>
              <a:t>OS aware debuggers may be needed to help in debugging systems with Virtual memory</a:t>
            </a:r>
            <a:endParaRPr lang="en-US" sz="20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t>
            </a:r>
            <a:r>
              <a:rPr lang="en-US" dirty="0" smtClean="0"/>
              <a:t>Debugger</a:t>
            </a:r>
            <a:endParaRPr lang="en-US" dirty="0"/>
          </a:p>
        </p:txBody>
      </p:sp>
      <p:sp>
        <p:nvSpPr>
          <p:cNvPr id="3" name="Content Placeholder 2"/>
          <p:cNvSpPr>
            <a:spLocks noGrp="1"/>
          </p:cNvSpPr>
          <p:nvPr>
            <p:ph idx="1"/>
          </p:nvPr>
        </p:nvSpPr>
        <p:spPr/>
        <p:txBody>
          <a:bodyPr/>
          <a:lstStyle/>
          <a:p>
            <a:r>
              <a:rPr lang="en-US" sz="1800" dirty="0"/>
              <a:t>A kernel debugger is a debugger present in some kernels to ease debugging and kernel development by the kernel developers. </a:t>
            </a:r>
            <a:endParaRPr lang="en-US" sz="1800" dirty="0" smtClean="0"/>
          </a:p>
          <a:p>
            <a:r>
              <a:rPr lang="en-US" sz="1800" dirty="0" smtClean="0"/>
              <a:t>A </a:t>
            </a:r>
            <a:r>
              <a:rPr lang="en-US" sz="1800" dirty="0"/>
              <a:t>kernel debugger might be a stub implementing low-level operations, with a full-blown debugger such as gdb, running on another machine, sending commands to the stub over a serial line or a network connection, or it might provide a command line that can be used directly on the machine being debugged.</a:t>
            </a:r>
            <a:r>
              <a:rPr lang="en-US" sz="1800" dirty="0" smtClean="0"/>
              <a:t/>
            </a:r>
            <a:br>
              <a:rPr lang="en-US" sz="1800" dirty="0" smtClean="0"/>
            </a:br>
            <a:endParaRPr lang="en-US" sz="1800" dirty="0" smtClean="0"/>
          </a:p>
          <a:p>
            <a:r>
              <a:rPr lang="en-US" sz="1800" dirty="0" smtClean="0"/>
              <a:t>Examples:  </a:t>
            </a:r>
          </a:p>
          <a:p>
            <a:pPr lvl="1"/>
            <a:r>
              <a:rPr lang="en-US" sz="1800" dirty="0"/>
              <a:t>Windows : KD, </a:t>
            </a:r>
            <a:r>
              <a:rPr lang="en-US" sz="1800" dirty="0" err="1"/>
              <a:t>rasta</a:t>
            </a:r>
            <a:r>
              <a:rPr lang="en-US" sz="1800" dirty="0"/>
              <a:t> ring 0, </a:t>
            </a:r>
            <a:r>
              <a:rPr lang="en-US" sz="1800" dirty="0" err="1"/>
              <a:t>softice</a:t>
            </a:r>
            <a:endParaRPr lang="en-US" sz="1800" dirty="0"/>
          </a:p>
          <a:p>
            <a:pPr lvl="1"/>
            <a:r>
              <a:rPr lang="en-US" sz="1800" dirty="0"/>
              <a:t>Linux : KDB</a:t>
            </a:r>
            <a:endParaRPr lang="en-US" sz="18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62</a:t>
            </a:fld>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smtClean="0"/>
              <a:t>debugger</a:t>
            </a:r>
            <a:endParaRPr lang="en-US" dirty="0"/>
          </a:p>
        </p:txBody>
      </p:sp>
      <p:sp>
        <p:nvSpPr>
          <p:cNvPr id="3" name="Content Placeholder 2"/>
          <p:cNvSpPr>
            <a:spLocks noGrp="1"/>
          </p:cNvSpPr>
          <p:nvPr>
            <p:ph idx="1"/>
          </p:nvPr>
        </p:nvSpPr>
        <p:spPr>
          <a:xfrm>
            <a:off x="457200" y="1295400"/>
            <a:ext cx="8229600" cy="4830763"/>
          </a:xfrm>
        </p:spPr>
        <p:txBody>
          <a:bodyPr/>
          <a:lstStyle/>
          <a:p>
            <a:pPr algn="ctr">
              <a:buNone/>
            </a:pPr>
            <a:r>
              <a:rPr lang="en-US" sz="2000" dirty="0" smtClean="0"/>
              <a:t>Memory corruptions give rise to strange, </a:t>
            </a:r>
            <a:r>
              <a:rPr lang="en-US" sz="2000" dirty="0" smtClean="0"/>
              <a:t>bizarre </a:t>
            </a:r>
            <a:r>
              <a:rPr lang="en-US" sz="2000" dirty="0" smtClean="0"/>
              <a:t>and program crash.</a:t>
            </a:r>
          </a:p>
          <a:p>
            <a:r>
              <a:rPr lang="en-US" sz="2000" dirty="0" smtClean="0"/>
              <a:t>To ease debugging of memory, memory debuggers are used.</a:t>
            </a:r>
          </a:p>
          <a:p>
            <a:r>
              <a:rPr lang="en-US" sz="2000" dirty="0" smtClean="0"/>
              <a:t>Memory debuggers work by monitoring memory access, allocations, and </a:t>
            </a:r>
            <a:r>
              <a:rPr lang="en-US" sz="2000" dirty="0" smtClean="0"/>
              <a:t>de-allocation </a:t>
            </a:r>
            <a:r>
              <a:rPr lang="en-US" sz="2000" dirty="0" smtClean="0"/>
              <a:t>of memory.</a:t>
            </a:r>
          </a:p>
          <a:p>
            <a:r>
              <a:rPr lang="en-US" sz="2000" dirty="0" smtClean="0"/>
              <a:t>Example:</a:t>
            </a:r>
            <a:endParaRPr lang="en-US" sz="2000" dirty="0" smtClean="0"/>
          </a:p>
          <a:p>
            <a:pPr lvl="1"/>
            <a:r>
              <a:rPr lang="en-US" sz="1800" dirty="0" smtClean="0"/>
              <a:t>L</a:t>
            </a:r>
            <a:r>
              <a:rPr lang="en-US" sz="1800" dirty="0" smtClean="0"/>
              <a:t>inux: </a:t>
            </a:r>
            <a:r>
              <a:rPr lang="en-US" sz="1800" dirty="0" err="1"/>
              <a:t>V</a:t>
            </a:r>
            <a:r>
              <a:rPr lang="en-US" sz="1800" dirty="0" err="1" smtClean="0"/>
              <a:t>algrind</a:t>
            </a:r>
            <a:r>
              <a:rPr lang="en-US" sz="1800" dirty="0" smtClean="0"/>
              <a:t>, </a:t>
            </a:r>
            <a:r>
              <a:rPr lang="en-US" sz="1800" dirty="0" smtClean="0"/>
              <a:t>Electric </a:t>
            </a:r>
            <a:r>
              <a:rPr lang="en-US" sz="1800" dirty="0" smtClean="0"/>
              <a:t>fence</a:t>
            </a:r>
          </a:p>
          <a:p>
            <a:pPr lvl="1"/>
            <a:r>
              <a:rPr lang="en-US" sz="1800" dirty="0" smtClean="0"/>
              <a:t>Others</a:t>
            </a:r>
            <a:r>
              <a:rPr lang="en-US" sz="1800" dirty="0" smtClean="0"/>
              <a:t>: rational purify</a:t>
            </a:r>
          </a:p>
          <a:p>
            <a:pPr lvl="1"/>
            <a:r>
              <a:rPr lang="en-US" sz="1800" dirty="0" smtClean="0"/>
              <a:t>DTV: </a:t>
            </a:r>
            <a:r>
              <a:rPr lang="en-US" sz="1800" dirty="0" err="1" smtClean="0"/>
              <a:t>memcheck</a:t>
            </a:r>
            <a:r>
              <a:rPr lang="en-US" sz="1800" dirty="0" smtClean="0"/>
              <a:t>, </a:t>
            </a:r>
            <a:r>
              <a:rPr lang="en-US" sz="1800" dirty="0" err="1" smtClean="0"/>
              <a:t>mudflap</a:t>
            </a:r>
            <a:r>
              <a:rPr lang="en-US" sz="1800" dirty="0" smtClean="0"/>
              <a:t>, </a:t>
            </a:r>
            <a:r>
              <a:rPr lang="en-US" sz="1800" dirty="0" err="1" smtClean="0"/>
              <a:t>leaktracer</a:t>
            </a:r>
            <a:r>
              <a:rPr lang="en-US" sz="1800" dirty="0" smtClean="0"/>
              <a:t>.</a:t>
            </a:r>
            <a:endParaRPr lang="en-US" sz="1800" dirty="0"/>
          </a:p>
        </p:txBody>
      </p:sp>
      <p:sp>
        <p:nvSpPr>
          <p:cNvPr id="4" name="Slide Number Placeholder 3"/>
          <p:cNvSpPr>
            <a:spLocks noGrp="1"/>
          </p:cNvSpPr>
          <p:nvPr>
            <p:ph type="sldNum" sz="quarter" idx="10"/>
          </p:nvPr>
        </p:nvSpPr>
        <p:spPr/>
        <p:txBody>
          <a:bodyPr/>
          <a:lstStyle/>
          <a:p>
            <a:pPr>
              <a:defRPr/>
            </a:pPr>
            <a:fld id="{6FFD60B0-E0AE-43E3-ACCE-095B6B6A72EB}" type="slidenum">
              <a:rPr lang="en-US" smtClean="0"/>
              <a:pPr>
                <a:defRPr/>
              </a:pPr>
              <a:t>63</a:t>
            </a:fld>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8699500" y="6311900"/>
            <a:ext cx="1905000" cy="457200"/>
          </a:xfrm>
          <a:prstGeom prst="rect">
            <a:avLst/>
          </a:prstGeom>
          <a:noFill/>
          <a:ln w="9525">
            <a:noFill/>
            <a:round/>
            <a:headEnd/>
            <a:tailEnd/>
          </a:ln>
        </p:spPr>
        <p:txBody>
          <a:bodyPr wrap="none" lIns="92160" tIns="46080" rIns="92160" bIns="46080" anchor="b"/>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D59F89-B5F1-4519-872B-3D369E1567C8}" type="slidenum">
              <a:rPr lang="en-GB" sz="1000" b="1">
                <a:solidFill>
                  <a:srgbClr val="FFFFFF"/>
                </a:solidFill>
              </a:rPr>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GB" sz="1000" b="1">
              <a:solidFill>
                <a:srgbClr val="FFFFFF"/>
              </a:solidFill>
            </a:endParaRPr>
          </a:p>
        </p:txBody>
      </p:sp>
      <p:sp>
        <p:nvSpPr>
          <p:cNvPr id="17411" name="Text Box 2"/>
          <p:cNvSpPr txBox="1">
            <a:spLocks noChangeArrowheads="1"/>
          </p:cNvSpPr>
          <p:nvPr/>
        </p:nvSpPr>
        <p:spPr bwMode="auto">
          <a:xfrm>
            <a:off x="219075" y="4857750"/>
            <a:ext cx="8667750" cy="899863"/>
          </a:xfrm>
          <a:prstGeom prst="rect">
            <a:avLst/>
          </a:prstGeom>
          <a:solidFill>
            <a:srgbClr val="808080"/>
          </a:solidFill>
          <a:ln w="9525">
            <a:noFill/>
            <a:round/>
            <a:headEnd/>
            <a:tailEnd/>
          </a:ln>
        </p:spPr>
        <p:txBody>
          <a:bodyPr lIns="90000" tIns="46800" rIns="90000" bIns="46800">
            <a:spAutoFit/>
          </a:bodyPr>
          <a:lstStyle/>
          <a:p>
            <a:pPr algn="ctr">
              <a:lnSpc>
                <a:spcPct val="100000"/>
              </a:lnSpc>
              <a:spcBef>
                <a:spcPts val="17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smtClean="0">
                <a:solidFill>
                  <a:srgbClr val="FFFFFF"/>
                </a:solidFill>
              </a:rPr>
              <a:t>Thank you</a:t>
            </a:r>
          </a:p>
          <a:p>
            <a:pPr algn="ctr">
              <a:lnSpc>
                <a:spcPct val="100000"/>
              </a:lnSpc>
              <a:spcBef>
                <a:spcPts val="10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FFFFFF"/>
                </a:solidFill>
                <a:ea typeface="Batang" pitchFamily="16" charset="0"/>
                <a:cs typeface="Batang" pitchFamily="16" charset="0"/>
              </a:rPr>
              <a:t> www.hcltech.com</a:t>
            </a:r>
            <a:endParaRPr lang="en-GB" sz="1600" dirty="0">
              <a:solidFill>
                <a:srgbClr val="FFFFFF"/>
              </a:solidFill>
              <a:ea typeface="Batang" pitchFamily="16" charset="0"/>
              <a:cs typeface="Batang" pitchFamily="16" charset="0"/>
            </a:endParaRPr>
          </a:p>
        </p:txBody>
      </p:sp>
      <p:pic>
        <p:nvPicPr>
          <p:cNvPr id="17412" name="Picture 3"/>
          <p:cNvPicPr>
            <a:picLocks noChangeAspect="1" noChangeArrowheads="1"/>
          </p:cNvPicPr>
          <p:nvPr/>
        </p:nvPicPr>
        <p:blipFill>
          <a:blip r:embed="rId3" cstate="print"/>
          <a:srcRect/>
          <a:stretch>
            <a:fillRect/>
          </a:stretch>
        </p:blipFill>
        <p:spPr bwMode="auto">
          <a:xfrm>
            <a:off x="3724275" y="1935163"/>
            <a:ext cx="1485900" cy="2770187"/>
          </a:xfrm>
          <a:prstGeom prst="rect">
            <a:avLst/>
          </a:prstGeom>
          <a:noFill/>
          <a:ln w="9525">
            <a:noFill/>
            <a:round/>
            <a:headEnd/>
            <a:tailEnd/>
          </a:ln>
        </p:spPr>
      </p:pic>
      <p:sp>
        <p:nvSpPr>
          <p:cNvPr id="17413" name="Line 4"/>
          <p:cNvSpPr>
            <a:spLocks noChangeShapeType="1"/>
          </p:cNvSpPr>
          <p:nvPr/>
        </p:nvSpPr>
        <p:spPr bwMode="auto">
          <a:xfrm>
            <a:off x="227013" y="1633538"/>
            <a:ext cx="1922462" cy="1587"/>
          </a:xfrm>
          <a:prstGeom prst="line">
            <a:avLst/>
          </a:prstGeom>
          <a:noFill/>
          <a:ln w="22320">
            <a:solidFill>
              <a:srgbClr val="0079BC"/>
            </a:solidFill>
            <a:miter lim="800000"/>
            <a:headEnd/>
            <a:tailEnd/>
          </a:ln>
        </p:spPr>
        <p:txBody>
          <a:bodyPr/>
          <a:lstStyle/>
          <a:p>
            <a:endParaRPr lang="en-US"/>
          </a:p>
        </p:txBody>
      </p:sp>
      <p:sp>
        <p:nvSpPr>
          <p:cNvPr id="17414" name="Rectangle 5"/>
          <p:cNvSpPr>
            <a:spLocks noChangeArrowheads="1"/>
          </p:cNvSpPr>
          <p:nvPr/>
        </p:nvSpPr>
        <p:spPr bwMode="auto">
          <a:xfrm>
            <a:off x="204788" y="1689100"/>
            <a:ext cx="8677275" cy="165100"/>
          </a:xfrm>
          <a:prstGeom prst="rect">
            <a:avLst/>
          </a:prstGeom>
          <a:solidFill>
            <a:srgbClr val="0079BC"/>
          </a:solidFill>
          <a:ln w="9525">
            <a:noFill/>
            <a:round/>
            <a:headEnd/>
            <a:tailEnd/>
          </a:ln>
        </p:spPr>
        <p:txBody>
          <a:bodyPr wrap="none" anchor="ctr"/>
          <a:lstStyle/>
          <a:p>
            <a:endParaRPr lang="en-US"/>
          </a:p>
        </p:txBody>
      </p:sp>
      <p:sp>
        <p:nvSpPr>
          <p:cNvPr id="17415" name="Line 6"/>
          <p:cNvSpPr>
            <a:spLocks noChangeShapeType="1"/>
          </p:cNvSpPr>
          <p:nvPr/>
        </p:nvSpPr>
        <p:spPr bwMode="auto">
          <a:xfrm>
            <a:off x="6964363" y="5995988"/>
            <a:ext cx="1922462" cy="1587"/>
          </a:xfrm>
          <a:prstGeom prst="line">
            <a:avLst/>
          </a:prstGeom>
          <a:noFill/>
          <a:ln w="22320">
            <a:solidFill>
              <a:srgbClr val="0079BC"/>
            </a:solidFill>
            <a:miter lim="800000"/>
            <a:headEnd/>
            <a:tailEnd/>
          </a:ln>
        </p:spPr>
        <p:txBody>
          <a:bodyPr/>
          <a:lstStyle/>
          <a:p>
            <a:endParaRPr lang="en-US"/>
          </a:p>
        </p:txBody>
      </p:sp>
      <p:sp>
        <p:nvSpPr>
          <p:cNvPr id="17416" name="Rectangle 7"/>
          <p:cNvSpPr>
            <a:spLocks noChangeArrowheads="1"/>
          </p:cNvSpPr>
          <p:nvPr/>
        </p:nvSpPr>
        <p:spPr bwMode="auto">
          <a:xfrm>
            <a:off x="204788" y="5784850"/>
            <a:ext cx="8677275" cy="165100"/>
          </a:xfrm>
          <a:prstGeom prst="rect">
            <a:avLst/>
          </a:prstGeom>
          <a:solidFill>
            <a:srgbClr val="0079BC"/>
          </a:solidFill>
          <a:ln w="9525">
            <a:noFill/>
            <a:round/>
            <a:headEnd/>
            <a:tailEnd/>
          </a:ln>
        </p:spPr>
        <p:txBody>
          <a:bodyPr wrap="none" anchor="ctr"/>
          <a:lstStyle/>
          <a:p>
            <a:endParaRPr lang="en-US"/>
          </a:p>
        </p:txBody>
      </p:sp>
    </p:spTree>
  </p:cSld>
  <p:clrMapOvr>
    <a:masterClrMapping/>
  </p:clrMapOvr>
  <p:transition spd="med">
    <p:wipe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in an Embedded System </a:t>
            </a:r>
            <a:r>
              <a:rPr lang="en-US" sz="1800" dirty="0" smtClean="0"/>
              <a:t>(CPU and Peripherals)</a:t>
            </a:r>
            <a:endParaRPr lang="en-US" dirty="0"/>
          </a:p>
        </p:txBody>
      </p:sp>
      <p:pic>
        <p:nvPicPr>
          <p:cNvPr id="1026" name="Picture 2" descr="http://www.eeherald.com/images/ESMOD1BIG.gif"/>
          <p:cNvPicPr>
            <a:picLocks noChangeAspect="1" noChangeArrowheads="1"/>
          </p:cNvPicPr>
          <p:nvPr/>
        </p:nvPicPr>
        <p:blipFill>
          <a:blip r:embed="rId2" cstate="print"/>
          <a:srcRect/>
          <a:stretch>
            <a:fillRect/>
          </a:stretch>
        </p:blipFill>
        <p:spPr bwMode="auto">
          <a:xfrm>
            <a:off x="914400" y="1782090"/>
            <a:ext cx="7010400" cy="4393535"/>
          </a:xfrm>
          <a:prstGeom prst="rect">
            <a:avLst/>
          </a:prstGeom>
          <a:noFill/>
        </p:spPr>
      </p:pic>
      <p:sp>
        <p:nvSpPr>
          <p:cNvPr id="5" name="Rectangle 4"/>
          <p:cNvSpPr/>
          <p:nvPr/>
        </p:nvSpPr>
        <p:spPr>
          <a:xfrm>
            <a:off x="304800" y="1066800"/>
            <a:ext cx="8458200" cy="333553"/>
          </a:xfrm>
          <a:prstGeom prst="rect">
            <a:avLst/>
          </a:prstGeom>
        </p:spPr>
        <p:txBody>
          <a:bodyPr wrap="square">
            <a:spAutoFit/>
          </a:bodyPr>
          <a:lstStyle/>
          <a:p>
            <a:r>
              <a:rPr lang="en-US" sz="1400" i="1" dirty="0" smtClean="0">
                <a:solidFill>
                  <a:schemeClr val="tx1"/>
                </a:solidFill>
              </a:rPr>
              <a:t>[ Scope:- Mention what are the main entities in a typical embedded system. Below is an example. ]</a:t>
            </a:r>
            <a:endParaRPr lang="en-US" sz="1400" i="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Entities</a:t>
            </a:r>
            <a:endParaRPr lang="en-US" dirty="0"/>
          </a:p>
        </p:txBody>
      </p:sp>
      <p:pic>
        <p:nvPicPr>
          <p:cNvPr id="90114" name="Picture 2" descr="http://www.design-reuse.com/news_img/20060209_bordeaux3.gif"/>
          <p:cNvPicPr>
            <a:picLocks noChangeAspect="1" noChangeArrowheads="1"/>
          </p:cNvPicPr>
          <p:nvPr/>
        </p:nvPicPr>
        <p:blipFill>
          <a:blip r:embed="rId3" cstate="print"/>
          <a:srcRect/>
          <a:stretch>
            <a:fillRect/>
          </a:stretch>
        </p:blipFill>
        <p:spPr bwMode="auto">
          <a:xfrm>
            <a:off x="838200" y="1066800"/>
            <a:ext cx="6896769" cy="5029200"/>
          </a:xfrm>
          <a:prstGeom prst="rect">
            <a:avLst/>
          </a:prstGeom>
          <a:noFill/>
        </p:spPr>
      </p:pic>
      <p:sp>
        <p:nvSpPr>
          <p:cNvPr id="6" name="Rectangle 5"/>
          <p:cNvSpPr/>
          <p:nvPr/>
        </p:nvSpPr>
        <p:spPr>
          <a:xfrm>
            <a:off x="228600" y="6096000"/>
            <a:ext cx="5943600" cy="302262"/>
          </a:xfrm>
          <a:prstGeom prst="rect">
            <a:avLst/>
          </a:prstGeom>
        </p:spPr>
        <p:txBody>
          <a:bodyPr wrap="square">
            <a:spAutoFit/>
          </a:bodyPr>
          <a:lstStyle/>
          <a:p>
            <a:r>
              <a:rPr lang="en-US" sz="1100" dirty="0" smtClean="0">
                <a:solidFill>
                  <a:schemeClr val="tx1"/>
                </a:solidFill>
              </a:rPr>
              <a:t>To the </a:t>
            </a:r>
            <a:r>
              <a:rPr lang="en-US" sz="1100" dirty="0" err="1" smtClean="0">
                <a:solidFill>
                  <a:schemeClr val="tx1"/>
                </a:solidFill>
              </a:rPr>
              <a:t>trainer:Mention</a:t>
            </a:r>
            <a:r>
              <a:rPr lang="en-US" sz="1100" dirty="0" smtClean="0">
                <a:solidFill>
                  <a:schemeClr val="tx1"/>
                </a:solidFill>
              </a:rPr>
              <a:t> what are the main entities in a typical CPU.</a:t>
            </a:r>
            <a:endParaRPr lang="en-US" sz="11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Entities (Cont.)</a:t>
            </a:r>
            <a:endParaRPr lang="en-US" dirty="0"/>
          </a:p>
        </p:txBody>
      </p:sp>
      <p:sp>
        <p:nvSpPr>
          <p:cNvPr id="3" name="Content Placeholder 2"/>
          <p:cNvSpPr>
            <a:spLocks noGrp="1"/>
          </p:cNvSpPr>
          <p:nvPr>
            <p:ph idx="1"/>
          </p:nvPr>
        </p:nvSpPr>
        <p:spPr>
          <a:xfrm>
            <a:off x="381000" y="1371600"/>
            <a:ext cx="8534400" cy="4524375"/>
          </a:xfrm>
        </p:spPr>
        <p:txBody>
          <a:bodyPr/>
          <a:lstStyle/>
          <a:p>
            <a:r>
              <a:rPr lang="en-US" sz="2000" u="sng" dirty="0" smtClean="0"/>
              <a:t>Arithmetic logic unit (ALU) </a:t>
            </a:r>
            <a:r>
              <a:rPr lang="en-US" sz="2000" dirty="0" smtClean="0"/>
              <a:t>is a digital circuit that performs arithmetic and logical operations.</a:t>
            </a:r>
          </a:p>
          <a:p>
            <a:pPr lvl="1">
              <a:buNone/>
            </a:pPr>
            <a:r>
              <a:rPr lang="en-US" sz="1800" dirty="0" smtClean="0"/>
              <a:t>Most ALU use two’s compliment number system.</a:t>
            </a:r>
          </a:p>
          <a:p>
            <a:pPr>
              <a:buNone/>
            </a:pPr>
            <a:r>
              <a:rPr lang="en-US" sz="2000" dirty="0" smtClean="0"/>
              <a:t>	</a:t>
            </a:r>
            <a:r>
              <a:rPr lang="en-US" sz="2000" dirty="0" smtClean="0"/>
              <a:t>Common operations</a:t>
            </a:r>
            <a:r>
              <a:rPr lang="en-US" sz="2000" dirty="0" smtClean="0"/>
              <a:t>:</a:t>
            </a:r>
          </a:p>
          <a:p>
            <a:pPr lvl="1">
              <a:buNone/>
            </a:pPr>
            <a:r>
              <a:rPr lang="en-US" sz="1800" dirty="0" smtClean="0"/>
              <a:t>Integer arithmetic operations(Addition &amp; Subtraction).</a:t>
            </a:r>
          </a:p>
          <a:p>
            <a:pPr lvl="1">
              <a:buNone/>
            </a:pPr>
            <a:r>
              <a:rPr lang="en-US" sz="1800" dirty="0" smtClean="0"/>
              <a:t>Bitwise logical operations (AND, OR,NOT,XOR).</a:t>
            </a:r>
          </a:p>
          <a:p>
            <a:pPr lvl="1">
              <a:buNone/>
            </a:pPr>
            <a:r>
              <a:rPr lang="en-US" sz="1800" dirty="0" smtClean="0"/>
              <a:t>Bit shifting Operations (multiplications by 2 and divisions by 2</a:t>
            </a:r>
            <a:r>
              <a:rPr lang="en-US" sz="1800" dirty="0" smtClean="0"/>
              <a:t>)</a:t>
            </a:r>
          </a:p>
          <a:p>
            <a:endParaRPr lang="en-US" sz="2000" dirty="0" smtClean="0"/>
          </a:p>
          <a:p>
            <a:r>
              <a:rPr lang="en-US" sz="2000" u="sng" dirty="0" smtClean="0"/>
              <a:t>Address </a:t>
            </a:r>
            <a:r>
              <a:rPr lang="en-US" sz="2000" u="sng" dirty="0" smtClean="0"/>
              <a:t>bus </a:t>
            </a:r>
            <a:r>
              <a:rPr lang="en-US" sz="2000" dirty="0" smtClean="0"/>
              <a:t>(that may be 8, 16 or 32 bits wide) </a:t>
            </a:r>
            <a:r>
              <a:rPr lang="en-US" sz="2000" dirty="0" smtClean="0"/>
              <a:t>carries  address </a:t>
            </a:r>
            <a:r>
              <a:rPr lang="en-US" sz="2000" dirty="0" smtClean="0"/>
              <a:t>for accessing </a:t>
            </a:r>
            <a:r>
              <a:rPr lang="en-US" sz="2000" dirty="0" smtClean="0"/>
              <a:t>memory location</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LGC Sans"/>
        <a:cs typeface="DejaVu LGC Sans"/>
      </a:majorFont>
      <a:minorFont>
        <a:latin typeface="Arial"/>
        <a:ea typeface="DejaVu LGC Sans"/>
        <a:cs typeface="DejaVu LGC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LGC Sans"/>
        <a:cs typeface="DejaVu LGC Sans"/>
      </a:majorFont>
      <a:minorFont>
        <a:latin typeface="Arial"/>
        <a:ea typeface="DejaVu LGC Sans"/>
        <a:cs typeface="DejaVu LGC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LGC Sans"/>
        <a:cs typeface="DejaVu LGC Sans"/>
      </a:majorFont>
      <a:minorFont>
        <a:latin typeface="Arial"/>
        <a:ea typeface="DejaVu LGC Sans"/>
        <a:cs typeface="DejaVu LGC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24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TotalTime>
  <Words>3113</Words>
  <Application>Microsoft Office PowerPoint</Application>
  <PresentationFormat>On-screen Show (4:3)</PresentationFormat>
  <Paragraphs>579</Paragraphs>
  <Slides>64</Slides>
  <Notes>11</Notes>
  <HiddenSlides>0</HiddenSlides>
  <MMClips>0</MMClips>
  <ScaleCrop>false</ScaleCrop>
  <HeadingPairs>
    <vt:vector size="4" baseType="variant">
      <vt:variant>
        <vt:lpstr>Theme</vt:lpstr>
      </vt:variant>
      <vt:variant>
        <vt:i4>3</vt:i4>
      </vt:variant>
      <vt:variant>
        <vt:lpstr>Slide Titles</vt:lpstr>
      </vt:variant>
      <vt:variant>
        <vt:i4>64</vt:i4>
      </vt:variant>
    </vt:vector>
  </HeadingPairs>
  <TitlesOfParts>
    <vt:vector size="67" baseType="lpstr">
      <vt:lpstr>Office Theme</vt:lpstr>
      <vt:lpstr>1_Office Theme</vt:lpstr>
      <vt:lpstr>2_Office Theme</vt:lpstr>
      <vt:lpstr>PowerPoint Presentation</vt:lpstr>
      <vt:lpstr>PowerPoint Presentation</vt:lpstr>
      <vt:lpstr>PowerPoint Presentation</vt:lpstr>
      <vt:lpstr>PowerPoint Presentation</vt:lpstr>
      <vt:lpstr>What is Embedded System?</vt:lpstr>
      <vt:lpstr>What are Real-time Systems ?</vt:lpstr>
      <vt:lpstr>Entities in an Embedded System (CPU and Peripherals)</vt:lpstr>
      <vt:lpstr>CPU Entities</vt:lpstr>
      <vt:lpstr>CPU Entities (Cont.)</vt:lpstr>
      <vt:lpstr>CPU Entities (Cont.)</vt:lpstr>
      <vt:lpstr>Real Time Clock (RTC)</vt:lpstr>
      <vt:lpstr>TIMERS</vt:lpstr>
      <vt:lpstr>Watchdog Timer (WDT)</vt:lpstr>
      <vt:lpstr>Memory Types</vt:lpstr>
      <vt:lpstr>FLASH - NOR and NAND</vt:lpstr>
      <vt:lpstr>RAM (SRAM, DRAM)</vt:lpstr>
      <vt:lpstr>MMU - Address space</vt:lpstr>
      <vt:lpstr>MMU - Address binding</vt:lpstr>
      <vt:lpstr>Swapping, Paging, Segmentation</vt:lpstr>
      <vt:lpstr>80386 Segmentation + Paging Unit</vt:lpstr>
      <vt:lpstr>Cache</vt:lpstr>
      <vt:lpstr>Cache (Cont.)</vt:lpstr>
      <vt:lpstr>Cache (Cont.)</vt:lpstr>
      <vt:lpstr>Cache (Cont.) – Write policies</vt:lpstr>
      <vt:lpstr>What is an Operating System?</vt:lpstr>
      <vt:lpstr>What is a Real Time Operating System?</vt:lpstr>
      <vt:lpstr>RTOS - Scheduling</vt:lpstr>
      <vt:lpstr>RTOS - Types</vt:lpstr>
      <vt:lpstr>What is Boot-loader?</vt:lpstr>
      <vt:lpstr>What is a Kernel?</vt:lpstr>
      <vt:lpstr>Kernel Space</vt:lpstr>
      <vt:lpstr>User Space</vt:lpstr>
      <vt:lpstr>User &amp; Kernel Space Layout</vt:lpstr>
      <vt:lpstr>Process and Thread – A comparison</vt:lpstr>
      <vt:lpstr>Types of Process</vt:lpstr>
      <vt:lpstr>Process memory structure </vt:lpstr>
      <vt:lpstr>Some Process Control functions</vt:lpstr>
      <vt:lpstr>Example of a Process</vt:lpstr>
      <vt:lpstr>Thread Memory Structure</vt:lpstr>
      <vt:lpstr>Thread usage Example</vt:lpstr>
      <vt:lpstr>Task synchronization</vt:lpstr>
      <vt:lpstr>Semaphore (1)</vt:lpstr>
      <vt:lpstr>Semaphore (2)</vt:lpstr>
      <vt:lpstr>Priority Inversion (1)</vt:lpstr>
      <vt:lpstr>Priority Inversion - Demo</vt:lpstr>
      <vt:lpstr>Priority Inversion (2)</vt:lpstr>
      <vt:lpstr>MUTual EXclusion</vt:lpstr>
      <vt:lpstr>Inter-Process Communication</vt:lpstr>
      <vt:lpstr>Message Queue API &amp; Description</vt:lpstr>
      <vt:lpstr>Shared memory</vt:lpstr>
      <vt:lpstr>Signals</vt:lpstr>
      <vt:lpstr>PowerPoint Presentation</vt:lpstr>
      <vt:lpstr>Interrupt service routine (ISR)</vt:lpstr>
      <vt:lpstr>PowerPoint Presentation</vt:lpstr>
      <vt:lpstr>Do’s &amp; Don'ts in ISR</vt:lpstr>
      <vt:lpstr>Common Debugging Techniques</vt:lpstr>
      <vt:lpstr>Common Debugging Techniques (Cont.)</vt:lpstr>
      <vt:lpstr>Debuggers-Advantages</vt:lpstr>
      <vt:lpstr>ICE (In circuit emulator)</vt:lpstr>
      <vt:lpstr>ICE - JTAG</vt:lpstr>
      <vt:lpstr>ICE - Notes</vt:lpstr>
      <vt:lpstr>Kernel Debugger</vt:lpstr>
      <vt:lpstr>Memory debugger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radhika.kaushik</dc:creator>
  <cp:lastModifiedBy>Johnson</cp:lastModifiedBy>
  <cp:revision>297</cp:revision>
  <dcterms:modified xsi:type="dcterms:W3CDTF">2011-03-08T20:09:38Z</dcterms:modified>
</cp:coreProperties>
</file>