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6" r:id="rId7"/>
    <p:sldId id="259"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34"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9E983-904C-4D4E-8E0C-B76873E83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7FC378-ACBC-4702-B012-4D8F30F7A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A9AF4D-F492-4014-AC95-E75ECC381E2D}"/>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5" name="Footer Placeholder 4">
            <a:extLst>
              <a:ext uri="{FF2B5EF4-FFF2-40B4-BE49-F238E27FC236}">
                <a16:creationId xmlns:a16="http://schemas.microsoft.com/office/drawing/2014/main" id="{C49037AE-CCF3-4ED1-9E55-F7A848B20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2542C-500E-42B7-9EAF-CD9EF7697ADE}"/>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253613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32EB-90B3-4040-8CCB-4DCCA84B85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A3044D-42C7-42B9-86AB-3109E32A80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CA7DB-9F06-4AF0-AAD3-C390104F2450}"/>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5" name="Footer Placeholder 4">
            <a:extLst>
              <a:ext uri="{FF2B5EF4-FFF2-40B4-BE49-F238E27FC236}">
                <a16:creationId xmlns:a16="http://schemas.microsoft.com/office/drawing/2014/main" id="{198C645B-8A11-4C79-A820-9A2AB827DD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094F7-9D68-4181-B6BE-34B59D3CB72C}"/>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70385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EF232-1560-489B-AC2E-32164C2C4C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0CB4C-CC96-40A7-8EA1-F8DFF6C5B8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B75EEF-9F02-40EB-8C24-D12AA2BC97FD}"/>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5" name="Footer Placeholder 4">
            <a:extLst>
              <a:ext uri="{FF2B5EF4-FFF2-40B4-BE49-F238E27FC236}">
                <a16:creationId xmlns:a16="http://schemas.microsoft.com/office/drawing/2014/main" id="{3ECA2878-DC01-4346-BC00-6B02231C1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E5E6F-94B6-4921-A34C-34D74AF04F9C}"/>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214767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C934-06DE-4C4D-920D-D4705DC1E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36E8A-E902-4B2B-8795-2C5675578F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1BED2-C4AE-44CE-8CCD-622EEACD8857}"/>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5" name="Footer Placeholder 4">
            <a:extLst>
              <a:ext uri="{FF2B5EF4-FFF2-40B4-BE49-F238E27FC236}">
                <a16:creationId xmlns:a16="http://schemas.microsoft.com/office/drawing/2014/main" id="{20FE0F80-6DB0-4793-8FC3-EB53F8840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44EF7-67B9-4B76-8105-12CD3D682091}"/>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412755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E856-C2FF-4A5B-A85D-E8753A57A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FAE028-1DA2-4B0A-9E96-7A87BB431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4E32AD-5EEF-4ED3-9891-23FF21540982}"/>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5" name="Footer Placeholder 4">
            <a:extLst>
              <a:ext uri="{FF2B5EF4-FFF2-40B4-BE49-F238E27FC236}">
                <a16:creationId xmlns:a16="http://schemas.microsoft.com/office/drawing/2014/main" id="{7FDF7D67-5130-4C29-BB2D-38ED768CE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C7F9C-5FF8-4A02-B253-684C62974287}"/>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350038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D15C-D1A9-43EF-A6F8-070234F021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DDA39E-D20E-40CF-AA22-E18EC427AE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ABB94E-D03D-45DB-8534-66EB62DE3F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C5C922-9EEF-48B7-8C6E-63D26501A714}"/>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6" name="Footer Placeholder 5">
            <a:extLst>
              <a:ext uri="{FF2B5EF4-FFF2-40B4-BE49-F238E27FC236}">
                <a16:creationId xmlns:a16="http://schemas.microsoft.com/office/drawing/2014/main" id="{8A3D9239-9A3C-41D3-8FA6-690E9839F0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F1BF36-C240-4E9E-A1AC-FC0F62F57D52}"/>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373999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938C-F394-47F7-87A8-F2AE373401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0F6FB0-BC97-45FB-B19B-E47701B8C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338588-62C5-4126-9DE5-1E370663B80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207236-8956-423D-8680-C5A85FCD6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9347F5-9657-4E29-B982-16BC6C8A6E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DDF4BD-8E81-4C60-8A09-4733617DCE1D}"/>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8" name="Footer Placeholder 7">
            <a:extLst>
              <a:ext uri="{FF2B5EF4-FFF2-40B4-BE49-F238E27FC236}">
                <a16:creationId xmlns:a16="http://schemas.microsoft.com/office/drawing/2014/main" id="{A19ECAB4-7B44-4C21-8FA7-0036391674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E6FAEB-2DC3-4189-B39A-A2FABA49A433}"/>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393812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C8D6-423E-4CC7-9EFB-E52526A8FD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2B48AA-D175-488F-AA43-B5302FE989AB}"/>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4" name="Footer Placeholder 3">
            <a:extLst>
              <a:ext uri="{FF2B5EF4-FFF2-40B4-BE49-F238E27FC236}">
                <a16:creationId xmlns:a16="http://schemas.microsoft.com/office/drawing/2014/main" id="{3E6BACA1-42D6-45D4-974F-ADF12DB782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C3D2BC-B47A-4961-8503-CBD10565629E}"/>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393562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C3C5D-1717-4CE8-AB66-1C5CC670247F}"/>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3" name="Footer Placeholder 2">
            <a:extLst>
              <a:ext uri="{FF2B5EF4-FFF2-40B4-BE49-F238E27FC236}">
                <a16:creationId xmlns:a16="http://schemas.microsoft.com/office/drawing/2014/main" id="{E2A65025-B091-4017-A83E-2A1196C4E1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1BE0E1-69DB-47E6-8CE9-E5F2379EAD79}"/>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13554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9DC9-0212-4BD3-9A4D-927B05BD6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5E400E-5861-4C8E-A0C2-78EE518E5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77ACEC-0128-45A2-9F85-81A72E8D6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3906B8-C153-49A3-BAA1-4B4A7FFB7F55}"/>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6" name="Footer Placeholder 5">
            <a:extLst>
              <a:ext uri="{FF2B5EF4-FFF2-40B4-BE49-F238E27FC236}">
                <a16:creationId xmlns:a16="http://schemas.microsoft.com/office/drawing/2014/main" id="{BF6BA64F-7653-4CD4-8527-0A551336B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1A017F-0688-46EC-A715-88771A26C5A7}"/>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50338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B6B8-BA73-442E-AA63-754CD6CDB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7C2528-8468-4AE9-946B-174DEBC25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D6B45E-CC25-4DE5-822E-A7A200B51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747B12-D739-47C0-96DA-FEC24A17F627}"/>
              </a:ext>
            </a:extLst>
          </p:cNvPr>
          <p:cNvSpPr>
            <a:spLocks noGrp="1"/>
          </p:cNvSpPr>
          <p:nvPr>
            <p:ph type="dt" sz="half" idx="10"/>
          </p:nvPr>
        </p:nvSpPr>
        <p:spPr/>
        <p:txBody>
          <a:bodyPr/>
          <a:lstStyle/>
          <a:p>
            <a:fld id="{EB0DD567-C091-4DDC-932A-D42790591B34}" type="datetimeFigureOut">
              <a:rPr lang="en-IN" smtClean="0"/>
              <a:t>19-01-2019</a:t>
            </a:fld>
            <a:endParaRPr lang="en-IN"/>
          </a:p>
        </p:txBody>
      </p:sp>
      <p:sp>
        <p:nvSpPr>
          <p:cNvPr id="6" name="Footer Placeholder 5">
            <a:extLst>
              <a:ext uri="{FF2B5EF4-FFF2-40B4-BE49-F238E27FC236}">
                <a16:creationId xmlns:a16="http://schemas.microsoft.com/office/drawing/2014/main" id="{40EC7C38-28AA-4F6B-A816-378593C014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4D2DC8-1DE4-4473-ABB6-2C7B9AF5513E}"/>
              </a:ext>
            </a:extLst>
          </p:cNvPr>
          <p:cNvSpPr>
            <a:spLocks noGrp="1"/>
          </p:cNvSpPr>
          <p:nvPr>
            <p:ph type="sldNum" sz="quarter" idx="12"/>
          </p:nvPr>
        </p:nvSpPr>
        <p:spPr/>
        <p:txBody>
          <a:bodyPr/>
          <a:lstStyle/>
          <a:p>
            <a:fld id="{DBE2B32C-A857-4593-A83E-FE73F4AF56C1}" type="slidenum">
              <a:rPr lang="en-IN" smtClean="0"/>
              <a:t>‹#›</a:t>
            </a:fld>
            <a:endParaRPr lang="en-IN"/>
          </a:p>
        </p:txBody>
      </p:sp>
    </p:spTree>
    <p:extLst>
      <p:ext uri="{BB962C8B-B14F-4D97-AF65-F5344CB8AC3E}">
        <p14:creationId xmlns:p14="http://schemas.microsoft.com/office/powerpoint/2010/main" val="380885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3BFDB7-34A1-4064-AD67-241AAB35B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CC29A6-6214-400F-BE10-F3536E2C9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D78DA-D5E0-43EE-8B09-C67CCF0BE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DD567-C091-4DDC-932A-D42790591B34}" type="datetimeFigureOut">
              <a:rPr lang="en-IN" smtClean="0"/>
              <a:t>19-01-2019</a:t>
            </a:fld>
            <a:endParaRPr lang="en-IN"/>
          </a:p>
        </p:txBody>
      </p:sp>
      <p:sp>
        <p:nvSpPr>
          <p:cNvPr id="5" name="Footer Placeholder 4">
            <a:extLst>
              <a:ext uri="{FF2B5EF4-FFF2-40B4-BE49-F238E27FC236}">
                <a16:creationId xmlns:a16="http://schemas.microsoft.com/office/drawing/2014/main" id="{A4795862-9901-4814-87BF-A8FC22E52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B655BA-EFEB-4062-9CD3-1D32ADED9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2B32C-A857-4593-A83E-FE73F4AF56C1}" type="slidenum">
              <a:rPr lang="en-IN" smtClean="0"/>
              <a:t>‹#›</a:t>
            </a:fld>
            <a:endParaRPr lang="en-IN"/>
          </a:p>
        </p:txBody>
      </p:sp>
    </p:spTree>
    <p:extLst>
      <p:ext uri="{BB962C8B-B14F-4D97-AF65-F5344CB8AC3E}">
        <p14:creationId xmlns:p14="http://schemas.microsoft.com/office/powerpoint/2010/main" val="222866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B907-804A-4EE4-811D-E419CD65F8B6}"/>
              </a:ext>
            </a:extLst>
          </p:cNvPr>
          <p:cNvSpPr>
            <a:spLocks noGrp="1"/>
          </p:cNvSpPr>
          <p:nvPr>
            <p:ph type="ctrTitle"/>
          </p:nvPr>
        </p:nvSpPr>
        <p:spPr/>
        <p:txBody>
          <a:bodyPr>
            <a:normAutofit fontScale="90000"/>
          </a:bodyPr>
          <a:lstStyle/>
          <a:p>
            <a:r>
              <a:rPr lang="en-US" b="1" dirty="0"/>
              <a:t>Capstone Project - The Battle of Neighborhoods - Final Project Report</a:t>
            </a:r>
          </a:p>
        </p:txBody>
      </p:sp>
      <p:sp>
        <p:nvSpPr>
          <p:cNvPr id="3" name="Subtitle 2">
            <a:extLst>
              <a:ext uri="{FF2B5EF4-FFF2-40B4-BE49-F238E27FC236}">
                <a16:creationId xmlns:a16="http://schemas.microsoft.com/office/drawing/2014/main" id="{3E2F40F2-F9ED-4904-A347-19A93EBC2D7A}"/>
              </a:ext>
            </a:extLst>
          </p:cNvPr>
          <p:cNvSpPr>
            <a:spLocks noGrp="1"/>
          </p:cNvSpPr>
          <p:nvPr>
            <p:ph type="subTitle" idx="1"/>
          </p:nvPr>
        </p:nvSpPr>
        <p:spPr/>
        <p:txBody>
          <a:bodyPr anchor="ctr"/>
          <a:lstStyle/>
          <a:p>
            <a:r>
              <a:rPr lang="en-IN" dirty="0">
                <a:solidFill>
                  <a:srgbClr val="0070C0"/>
                </a:solidFill>
              </a:rPr>
              <a:t>By Ratnesh Mehrotra</a:t>
            </a:r>
          </a:p>
        </p:txBody>
      </p:sp>
    </p:spTree>
    <p:extLst>
      <p:ext uri="{BB962C8B-B14F-4D97-AF65-F5344CB8AC3E}">
        <p14:creationId xmlns:p14="http://schemas.microsoft.com/office/powerpoint/2010/main" val="190565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2D2886-9491-4F4C-A6DE-A5E2D13C6133}"/>
              </a:ext>
            </a:extLst>
          </p:cNvPr>
          <p:cNvSpPr>
            <a:spLocks noGrp="1"/>
          </p:cNvSpPr>
          <p:nvPr>
            <p:ph type="title"/>
          </p:nvPr>
        </p:nvSpPr>
        <p:spPr>
          <a:xfrm>
            <a:off x="281609" y="190198"/>
            <a:ext cx="10515600" cy="604934"/>
          </a:xfrm>
        </p:spPr>
        <p:txBody>
          <a:bodyPr>
            <a:normAutofit fontScale="90000"/>
          </a:bodyPr>
          <a:lstStyle/>
          <a:p>
            <a:r>
              <a:rPr lang="en-IN" dirty="0"/>
              <a:t>Result</a:t>
            </a:r>
          </a:p>
        </p:txBody>
      </p:sp>
      <p:sp>
        <p:nvSpPr>
          <p:cNvPr id="7" name="TextBox 6">
            <a:extLst>
              <a:ext uri="{FF2B5EF4-FFF2-40B4-BE49-F238E27FC236}">
                <a16:creationId xmlns:a16="http://schemas.microsoft.com/office/drawing/2014/main" id="{8F386A5E-313A-4A4C-8CCB-175C4ADDEDD5}"/>
              </a:ext>
            </a:extLst>
          </p:cNvPr>
          <p:cNvSpPr txBox="1"/>
          <p:nvPr/>
        </p:nvSpPr>
        <p:spPr>
          <a:xfrm>
            <a:off x="521333" y="1111825"/>
            <a:ext cx="3861055" cy="1477328"/>
          </a:xfrm>
          <a:prstGeom prst="rect">
            <a:avLst/>
          </a:prstGeom>
          <a:noFill/>
        </p:spPr>
        <p:txBody>
          <a:bodyPr wrap="square" rtlCol="0">
            <a:spAutoFit/>
          </a:bodyPr>
          <a:lstStyle/>
          <a:p>
            <a:r>
              <a:rPr lang="en-IN" b="1" dirty="0">
                <a:solidFill>
                  <a:srgbClr val="FF0000"/>
                </a:solidFill>
              </a:rPr>
              <a:t>Cluster # 3:</a:t>
            </a:r>
          </a:p>
          <a:p>
            <a:r>
              <a:rPr lang="en-IN" dirty="0"/>
              <a:t>Movie </a:t>
            </a:r>
            <a:r>
              <a:rPr lang="en-IN" dirty="0" err="1"/>
              <a:t>Theater</a:t>
            </a:r>
            <a:r>
              <a:rPr lang="en-IN" dirty="0"/>
              <a:t>: AMC Fresh Meadows 7 </a:t>
            </a:r>
          </a:p>
          <a:p>
            <a:r>
              <a:rPr lang="en-IN" dirty="0"/>
              <a:t>Neighbourhood: </a:t>
            </a:r>
            <a:r>
              <a:rPr lang="en-IN" dirty="0" err="1"/>
              <a:t>Pomonok</a:t>
            </a:r>
            <a:endParaRPr lang="en-IN" dirty="0"/>
          </a:p>
          <a:p>
            <a:endParaRPr lang="en-IN" dirty="0"/>
          </a:p>
          <a:p>
            <a:r>
              <a:rPr lang="en-IN" dirty="0"/>
              <a:t>Popularity CR &gt;  MT&gt; SM &gt; IR</a:t>
            </a:r>
          </a:p>
        </p:txBody>
      </p:sp>
      <p:sp>
        <p:nvSpPr>
          <p:cNvPr id="8" name="TextBox 7">
            <a:extLst>
              <a:ext uri="{FF2B5EF4-FFF2-40B4-BE49-F238E27FC236}">
                <a16:creationId xmlns:a16="http://schemas.microsoft.com/office/drawing/2014/main" id="{6815A775-1D6B-4FAB-A0D2-26677498CF56}"/>
              </a:ext>
            </a:extLst>
          </p:cNvPr>
          <p:cNvSpPr txBox="1"/>
          <p:nvPr/>
        </p:nvSpPr>
        <p:spPr>
          <a:xfrm>
            <a:off x="456012" y="4687610"/>
            <a:ext cx="4792643" cy="1477328"/>
          </a:xfrm>
          <a:prstGeom prst="rect">
            <a:avLst/>
          </a:prstGeom>
          <a:noFill/>
        </p:spPr>
        <p:txBody>
          <a:bodyPr wrap="square" rtlCol="0">
            <a:spAutoFit/>
          </a:bodyPr>
          <a:lstStyle/>
          <a:p>
            <a:r>
              <a:rPr lang="en-IN" b="1" dirty="0">
                <a:solidFill>
                  <a:srgbClr val="FF0000"/>
                </a:solidFill>
              </a:rPr>
              <a:t>Cluster # 5:</a:t>
            </a:r>
          </a:p>
          <a:p>
            <a:r>
              <a:rPr lang="en-IN" dirty="0"/>
              <a:t>Movie </a:t>
            </a:r>
            <a:r>
              <a:rPr lang="en-IN" dirty="0" err="1"/>
              <a:t>Theater</a:t>
            </a:r>
            <a:r>
              <a:rPr lang="en-IN" dirty="0"/>
              <a:t>: AMC Fresh Meadows 7 </a:t>
            </a:r>
          </a:p>
          <a:p>
            <a:r>
              <a:rPr lang="en-IN" dirty="0"/>
              <a:t>Neighbourhood: Utopia</a:t>
            </a:r>
          </a:p>
          <a:p>
            <a:endParaRPr lang="en-IN" dirty="0"/>
          </a:p>
          <a:p>
            <a:r>
              <a:rPr lang="en-IN" dirty="0"/>
              <a:t>Popularity : MT &gt;  CR &gt; SM &gt; IR</a:t>
            </a:r>
          </a:p>
        </p:txBody>
      </p:sp>
      <p:sp>
        <p:nvSpPr>
          <p:cNvPr id="9" name="TextBox 8">
            <a:extLst>
              <a:ext uri="{FF2B5EF4-FFF2-40B4-BE49-F238E27FC236}">
                <a16:creationId xmlns:a16="http://schemas.microsoft.com/office/drawing/2014/main" id="{BB3D6E32-9989-417C-860F-C1EA5AD99484}"/>
              </a:ext>
            </a:extLst>
          </p:cNvPr>
          <p:cNvSpPr txBox="1"/>
          <p:nvPr/>
        </p:nvSpPr>
        <p:spPr>
          <a:xfrm>
            <a:off x="454913" y="2690336"/>
            <a:ext cx="5515357" cy="1477328"/>
          </a:xfrm>
          <a:prstGeom prst="rect">
            <a:avLst/>
          </a:prstGeom>
          <a:noFill/>
        </p:spPr>
        <p:txBody>
          <a:bodyPr wrap="square" rtlCol="0">
            <a:spAutoFit/>
          </a:bodyPr>
          <a:lstStyle/>
          <a:p>
            <a:r>
              <a:rPr lang="en-IN" b="1" dirty="0">
                <a:solidFill>
                  <a:srgbClr val="FF0000"/>
                </a:solidFill>
              </a:rPr>
              <a:t>Cluster # 5:</a:t>
            </a:r>
          </a:p>
          <a:p>
            <a:r>
              <a:rPr lang="en-IN" dirty="0"/>
              <a:t>Movie </a:t>
            </a:r>
            <a:r>
              <a:rPr lang="en-IN" dirty="0" err="1"/>
              <a:t>Theater</a:t>
            </a:r>
            <a:r>
              <a:rPr lang="en-IN" dirty="0"/>
              <a:t>: </a:t>
            </a:r>
            <a:r>
              <a:rPr lang="en-IN" dirty="0" err="1"/>
              <a:t>Cinemart</a:t>
            </a:r>
            <a:r>
              <a:rPr lang="en-IN" dirty="0"/>
              <a:t> Cinemas, Kew Gardens Cinema </a:t>
            </a:r>
          </a:p>
          <a:p>
            <a:r>
              <a:rPr lang="en-IN" dirty="0"/>
              <a:t>Neighbourhood: Kew Gardens </a:t>
            </a:r>
          </a:p>
          <a:p>
            <a:endParaRPr lang="en-IN" dirty="0"/>
          </a:p>
          <a:p>
            <a:r>
              <a:rPr lang="en-IN" dirty="0"/>
              <a:t>Popularity : IR &gt; MT &gt; SM &gt; CR</a:t>
            </a:r>
          </a:p>
        </p:txBody>
      </p:sp>
      <p:sp>
        <p:nvSpPr>
          <p:cNvPr id="10" name="TextBox 9">
            <a:extLst>
              <a:ext uri="{FF2B5EF4-FFF2-40B4-BE49-F238E27FC236}">
                <a16:creationId xmlns:a16="http://schemas.microsoft.com/office/drawing/2014/main" id="{BFDBD44E-49C2-4247-8D11-232FDFB000CC}"/>
              </a:ext>
            </a:extLst>
          </p:cNvPr>
          <p:cNvSpPr txBox="1"/>
          <p:nvPr/>
        </p:nvSpPr>
        <p:spPr>
          <a:xfrm>
            <a:off x="6380987" y="2612565"/>
            <a:ext cx="5515357" cy="1477328"/>
          </a:xfrm>
          <a:prstGeom prst="rect">
            <a:avLst/>
          </a:prstGeom>
          <a:noFill/>
        </p:spPr>
        <p:txBody>
          <a:bodyPr wrap="square" rtlCol="0">
            <a:spAutoFit/>
          </a:bodyPr>
          <a:lstStyle/>
          <a:p>
            <a:r>
              <a:rPr lang="en-IN" b="1" dirty="0">
                <a:solidFill>
                  <a:srgbClr val="FF0000"/>
                </a:solidFill>
              </a:rPr>
              <a:t>Cluster # 5:</a:t>
            </a:r>
          </a:p>
          <a:p>
            <a:r>
              <a:rPr lang="en-IN" dirty="0"/>
              <a:t>Movie </a:t>
            </a:r>
            <a:r>
              <a:rPr lang="en-IN" dirty="0" err="1"/>
              <a:t>Theater</a:t>
            </a:r>
            <a:r>
              <a:rPr lang="en-IN" dirty="0"/>
              <a:t>: Linden Boulevard Multiplex Cinemas</a:t>
            </a:r>
          </a:p>
          <a:p>
            <a:r>
              <a:rPr lang="en-IN" dirty="0"/>
              <a:t>Neighbourhood: Lindenwood</a:t>
            </a:r>
          </a:p>
          <a:p>
            <a:endParaRPr lang="en-IN" dirty="0"/>
          </a:p>
          <a:p>
            <a:r>
              <a:rPr lang="en-IN" dirty="0"/>
              <a:t>Popularity : MT &gt;  CR&gt; SM &gt; IR</a:t>
            </a:r>
          </a:p>
        </p:txBody>
      </p:sp>
      <p:sp>
        <p:nvSpPr>
          <p:cNvPr id="11" name="TextBox 10">
            <a:extLst>
              <a:ext uri="{FF2B5EF4-FFF2-40B4-BE49-F238E27FC236}">
                <a16:creationId xmlns:a16="http://schemas.microsoft.com/office/drawing/2014/main" id="{6CDF808E-2F53-4425-BA97-1E3F154BC7B7}"/>
              </a:ext>
            </a:extLst>
          </p:cNvPr>
          <p:cNvSpPr txBox="1"/>
          <p:nvPr/>
        </p:nvSpPr>
        <p:spPr>
          <a:xfrm>
            <a:off x="6380987" y="4620983"/>
            <a:ext cx="5515357" cy="1477328"/>
          </a:xfrm>
          <a:prstGeom prst="rect">
            <a:avLst/>
          </a:prstGeom>
          <a:noFill/>
        </p:spPr>
        <p:txBody>
          <a:bodyPr wrap="square" rtlCol="0">
            <a:spAutoFit/>
          </a:bodyPr>
          <a:lstStyle/>
          <a:p>
            <a:r>
              <a:rPr lang="en-IN" b="1" dirty="0">
                <a:solidFill>
                  <a:srgbClr val="FF0000"/>
                </a:solidFill>
              </a:rPr>
              <a:t>Cluster # 5:</a:t>
            </a:r>
          </a:p>
          <a:p>
            <a:r>
              <a:rPr lang="en-IN" dirty="0"/>
              <a:t>Movie </a:t>
            </a:r>
            <a:r>
              <a:rPr lang="en-IN" dirty="0" err="1"/>
              <a:t>Theater</a:t>
            </a:r>
            <a:r>
              <a:rPr lang="en-IN" dirty="0"/>
              <a:t>: United Artists Kaufman Astoria 14</a:t>
            </a:r>
          </a:p>
          <a:p>
            <a:r>
              <a:rPr lang="en-IN" dirty="0"/>
              <a:t>Neighbourhood: Ravenswood </a:t>
            </a:r>
          </a:p>
          <a:p>
            <a:endParaRPr lang="en-IN" dirty="0"/>
          </a:p>
          <a:p>
            <a:r>
              <a:rPr lang="en-IN" dirty="0"/>
              <a:t>Popularity : IR &gt; MT &gt; SM &gt; CR</a:t>
            </a:r>
          </a:p>
        </p:txBody>
      </p:sp>
      <p:sp>
        <p:nvSpPr>
          <p:cNvPr id="12" name="TextBox 11">
            <a:extLst>
              <a:ext uri="{FF2B5EF4-FFF2-40B4-BE49-F238E27FC236}">
                <a16:creationId xmlns:a16="http://schemas.microsoft.com/office/drawing/2014/main" id="{283AB0D7-4670-4E05-8659-7AD2C9AF7C27}"/>
              </a:ext>
            </a:extLst>
          </p:cNvPr>
          <p:cNvSpPr txBox="1"/>
          <p:nvPr/>
        </p:nvSpPr>
        <p:spPr>
          <a:xfrm>
            <a:off x="6380987" y="1308198"/>
            <a:ext cx="4785817" cy="861774"/>
          </a:xfrm>
          <a:prstGeom prst="rect">
            <a:avLst/>
          </a:prstGeom>
          <a:noFill/>
        </p:spPr>
        <p:txBody>
          <a:bodyPr wrap="square" rtlCol="0">
            <a:spAutoFit/>
          </a:bodyPr>
          <a:lstStyle/>
          <a:p>
            <a:pPr algn="ctr"/>
            <a:r>
              <a:rPr lang="en-IN" sz="1600" u="sng" dirty="0">
                <a:solidFill>
                  <a:srgbClr val="0070C0"/>
                </a:solidFill>
              </a:rPr>
              <a:t>Legend</a:t>
            </a:r>
          </a:p>
          <a:p>
            <a:r>
              <a:rPr lang="en-IN" sz="1600" dirty="0">
                <a:solidFill>
                  <a:srgbClr val="0070C0"/>
                </a:solidFill>
              </a:rPr>
              <a:t>MT: Movie </a:t>
            </a:r>
            <a:r>
              <a:rPr lang="en-IN" sz="1600" dirty="0" err="1">
                <a:solidFill>
                  <a:srgbClr val="0070C0"/>
                </a:solidFill>
              </a:rPr>
              <a:t>Theater</a:t>
            </a:r>
            <a:r>
              <a:rPr lang="en-IN" sz="1600" dirty="0">
                <a:solidFill>
                  <a:srgbClr val="0070C0"/>
                </a:solidFill>
              </a:rPr>
              <a:t> 		IR: Indian Restaurant</a:t>
            </a:r>
          </a:p>
          <a:p>
            <a:r>
              <a:rPr lang="en-IN" sz="1600" dirty="0">
                <a:solidFill>
                  <a:srgbClr val="0070C0"/>
                </a:solidFill>
              </a:rPr>
              <a:t>CR: Chinese Restaurant	SM: Shopping Mall</a:t>
            </a:r>
          </a:p>
        </p:txBody>
      </p:sp>
      <p:sp>
        <p:nvSpPr>
          <p:cNvPr id="13" name="Rectangle 12">
            <a:extLst>
              <a:ext uri="{FF2B5EF4-FFF2-40B4-BE49-F238E27FC236}">
                <a16:creationId xmlns:a16="http://schemas.microsoft.com/office/drawing/2014/main" id="{EBCEAD68-80B3-4281-8883-D66E1008EDA3}"/>
              </a:ext>
            </a:extLst>
          </p:cNvPr>
          <p:cNvSpPr/>
          <p:nvPr/>
        </p:nvSpPr>
        <p:spPr>
          <a:xfrm>
            <a:off x="521333" y="6346185"/>
            <a:ext cx="9704581" cy="369332"/>
          </a:xfrm>
          <a:prstGeom prst="rect">
            <a:avLst/>
          </a:prstGeom>
        </p:spPr>
        <p:txBody>
          <a:bodyPr wrap="square">
            <a:spAutoFit/>
          </a:bodyPr>
          <a:lstStyle/>
          <a:p>
            <a:r>
              <a:rPr lang="en-IN" b="1" dirty="0"/>
              <a:t>Popularity is based on output in “Table: Common Venues – sorted” (refer Notebook)</a:t>
            </a:r>
          </a:p>
        </p:txBody>
      </p:sp>
      <p:cxnSp>
        <p:nvCxnSpPr>
          <p:cNvPr id="3" name="Straight Connector 2">
            <a:extLst>
              <a:ext uri="{FF2B5EF4-FFF2-40B4-BE49-F238E27FC236}">
                <a16:creationId xmlns:a16="http://schemas.microsoft.com/office/drawing/2014/main" id="{B9855CF1-6F9A-47CD-9C18-93DA14A52FD0}"/>
              </a:ext>
            </a:extLst>
          </p:cNvPr>
          <p:cNvCxnSpPr>
            <a:cxnSpLocks/>
          </p:cNvCxnSpPr>
          <p:nvPr/>
        </p:nvCxnSpPr>
        <p:spPr>
          <a:xfrm>
            <a:off x="201168" y="2612565"/>
            <a:ext cx="11878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30AA13-FE05-4801-BF84-575DF9CEC48A}"/>
              </a:ext>
            </a:extLst>
          </p:cNvPr>
          <p:cNvCxnSpPr>
            <a:cxnSpLocks/>
          </p:cNvCxnSpPr>
          <p:nvPr/>
        </p:nvCxnSpPr>
        <p:spPr>
          <a:xfrm>
            <a:off x="281609" y="1111825"/>
            <a:ext cx="118780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16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CE3D1-4028-4B88-9DA3-88F6A9AFDBF5}"/>
              </a:ext>
            </a:extLst>
          </p:cNvPr>
          <p:cNvSpPr>
            <a:spLocks noGrp="1"/>
          </p:cNvSpPr>
          <p:nvPr>
            <p:ph idx="1"/>
          </p:nvPr>
        </p:nvSpPr>
        <p:spPr>
          <a:xfrm>
            <a:off x="481584" y="1253331"/>
            <a:ext cx="10515600" cy="4351338"/>
          </a:xfrm>
        </p:spPr>
        <p:txBody>
          <a:bodyPr>
            <a:normAutofit fontScale="85000" lnSpcReduction="10000"/>
          </a:bodyPr>
          <a:lstStyle/>
          <a:p>
            <a:r>
              <a:rPr lang="en-US" dirty="0"/>
              <a:t>This report can be used to get first level of indications where screening can be held. It is premised on the fact that an Indian movie goer will want to dine out, and do shopping when going to theatre. </a:t>
            </a:r>
          </a:p>
          <a:p>
            <a:r>
              <a:rPr lang="en-US" dirty="0"/>
              <a:t>What it does not factor is the distance between selected venues – for e.g. between Theater and a restaurant </a:t>
            </a:r>
          </a:p>
          <a:p>
            <a:r>
              <a:rPr lang="en-US" dirty="0"/>
              <a:t>This analysis can further be enhanced by taking weighted considerations of factors like upscale factor (for e.g. Manhattan may be preferred over Queens), approachability, ethnic diversity in the neighborhood, time of the year (festive season versus normal time of the year) etc.</a:t>
            </a:r>
          </a:p>
          <a:p>
            <a:r>
              <a:rPr lang="en-US" dirty="0"/>
              <a:t>The analysis can also include venues which can be relevant - for example whether there are daycare centers nearby. Couples with young children would prefer going to theaters which have daycares nearby. Presence of such venues will be a benefit. Absence of this can lead to a new business opportunity</a:t>
            </a:r>
          </a:p>
          <a:p>
            <a:endParaRPr lang="en-IN" dirty="0"/>
          </a:p>
        </p:txBody>
      </p:sp>
      <p:sp>
        <p:nvSpPr>
          <p:cNvPr id="4" name="Title 1">
            <a:extLst>
              <a:ext uri="{FF2B5EF4-FFF2-40B4-BE49-F238E27FC236}">
                <a16:creationId xmlns:a16="http://schemas.microsoft.com/office/drawing/2014/main" id="{6D2D2886-9491-4F4C-A6DE-A5E2D13C6133}"/>
              </a:ext>
            </a:extLst>
          </p:cNvPr>
          <p:cNvSpPr>
            <a:spLocks noGrp="1"/>
          </p:cNvSpPr>
          <p:nvPr>
            <p:ph type="title"/>
          </p:nvPr>
        </p:nvSpPr>
        <p:spPr>
          <a:xfrm>
            <a:off x="281609" y="190198"/>
            <a:ext cx="10515600" cy="604934"/>
          </a:xfrm>
        </p:spPr>
        <p:txBody>
          <a:bodyPr>
            <a:normAutofit fontScale="90000"/>
          </a:bodyPr>
          <a:lstStyle/>
          <a:p>
            <a:r>
              <a:rPr lang="en-IN" dirty="0"/>
              <a:t>Conclusion</a:t>
            </a:r>
          </a:p>
        </p:txBody>
      </p:sp>
    </p:spTree>
    <p:extLst>
      <p:ext uri="{BB962C8B-B14F-4D97-AF65-F5344CB8AC3E}">
        <p14:creationId xmlns:p14="http://schemas.microsoft.com/office/powerpoint/2010/main" val="1145582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35C8-3E0D-4A70-850E-6C3A73BFC4CB}"/>
              </a:ext>
            </a:extLst>
          </p:cNvPr>
          <p:cNvSpPr>
            <a:spLocks noGrp="1"/>
          </p:cNvSpPr>
          <p:nvPr>
            <p:ph type="title"/>
          </p:nvPr>
        </p:nvSpPr>
        <p:spPr>
          <a:xfrm>
            <a:off x="281609" y="190198"/>
            <a:ext cx="10515600" cy="604934"/>
          </a:xfrm>
        </p:spPr>
        <p:txBody>
          <a:bodyPr>
            <a:normAutofit fontScale="90000"/>
          </a:bodyPr>
          <a:lstStyle/>
          <a:p>
            <a:r>
              <a:rPr lang="en-IN" dirty="0"/>
              <a:t>Objective</a:t>
            </a:r>
          </a:p>
        </p:txBody>
      </p:sp>
      <p:sp>
        <p:nvSpPr>
          <p:cNvPr id="3" name="Content Placeholder 2">
            <a:extLst>
              <a:ext uri="{FF2B5EF4-FFF2-40B4-BE49-F238E27FC236}">
                <a16:creationId xmlns:a16="http://schemas.microsoft.com/office/drawing/2014/main" id="{2F1588C5-C995-4AD2-BF72-5A3D4A1FCFB8}"/>
              </a:ext>
            </a:extLst>
          </p:cNvPr>
          <p:cNvSpPr>
            <a:spLocks noGrp="1"/>
          </p:cNvSpPr>
          <p:nvPr>
            <p:ph idx="1"/>
          </p:nvPr>
        </p:nvSpPr>
        <p:spPr>
          <a:xfrm>
            <a:off x="543604" y="2367103"/>
            <a:ext cx="10515600" cy="1253922"/>
          </a:xfrm>
        </p:spPr>
        <p:txBody>
          <a:bodyPr/>
          <a:lstStyle/>
          <a:p>
            <a:pPr marL="0" indent="0">
              <a:buNone/>
            </a:pPr>
            <a:r>
              <a:rPr lang="en-US" dirty="0"/>
              <a:t>Come up with suggestions on locations of theatres which can be shortlisted for screening of the Indian movie in New York City</a:t>
            </a:r>
            <a:endParaRPr lang="en-IN" dirty="0"/>
          </a:p>
        </p:txBody>
      </p:sp>
    </p:spTree>
    <p:extLst>
      <p:ext uri="{BB962C8B-B14F-4D97-AF65-F5344CB8AC3E}">
        <p14:creationId xmlns:p14="http://schemas.microsoft.com/office/powerpoint/2010/main" val="29867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14DF2-5B7F-412A-8468-9C2AA38631EC}"/>
              </a:ext>
            </a:extLst>
          </p:cNvPr>
          <p:cNvSpPr>
            <a:spLocks noGrp="1"/>
          </p:cNvSpPr>
          <p:nvPr>
            <p:ph idx="1"/>
          </p:nvPr>
        </p:nvSpPr>
        <p:spPr>
          <a:xfrm>
            <a:off x="426720" y="1112393"/>
            <a:ext cx="5224272" cy="4351338"/>
          </a:xfrm>
        </p:spPr>
        <p:txBody>
          <a:bodyPr/>
          <a:lstStyle/>
          <a:p>
            <a:r>
              <a:rPr lang="en-IN" dirty="0"/>
              <a:t>Boroughs and their Neighbourhoods, with their </a:t>
            </a:r>
            <a:r>
              <a:rPr lang="en-IN" dirty="0" err="1"/>
              <a:t>GeoCodes</a:t>
            </a:r>
            <a:endParaRPr lang="en-IN" dirty="0"/>
          </a:p>
          <a:p>
            <a:r>
              <a:rPr lang="en-IN" dirty="0"/>
              <a:t>Following popular venues in each neighbourhood:</a:t>
            </a:r>
          </a:p>
          <a:p>
            <a:pPr lvl="1"/>
            <a:r>
              <a:rPr lang="en-IN" dirty="0"/>
              <a:t>Movie </a:t>
            </a:r>
            <a:r>
              <a:rPr lang="en-IN" dirty="0" err="1"/>
              <a:t>Theater</a:t>
            </a:r>
            <a:endParaRPr lang="en-IN" dirty="0"/>
          </a:p>
          <a:p>
            <a:pPr lvl="1"/>
            <a:r>
              <a:rPr lang="en-IN" dirty="0"/>
              <a:t>Indian Restaurant</a:t>
            </a:r>
          </a:p>
          <a:p>
            <a:pPr lvl="1"/>
            <a:r>
              <a:rPr lang="en-IN" dirty="0"/>
              <a:t>Chinese Restaurant</a:t>
            </a:r>
          </a:p>
          <a:p>
            <a:pPr lvl="1"/>
            <a:r>
              <a:rPr lang="en-IN" dirty="0"/>
              <a:t>Shopping Mall</a:t>
            </a:r>
          </a:p>
        </p:txBody>
      </p:sp>
      <p:sp>
        <p:nvSpPr>
          <p:cNvPr id="4" name="Title 1">
            <a:extLst>
              <a:ext uri="{FF2B5EF4-FFF2-40B4-BE49-F238E27FC236}">
                <a16:creationId xmlns:a16="http://schemas.microsoft.com/office/drawing/2014/main" id="{CE3CF88D-97EF-408C-A4D1-767652DED44D}"/>
              </a:ext>
            </a:extLst>
          </p:cNvPr>
          <p:cNvSpPr>
            <a:spLocks noGrp="1"/>
          </p:cNvSpPr>
          <p:nvPr>
            <p:ph type="title"/>
          </p:nvPr>
        </p:nvSpPr>
        <p:spPr>
          <a:xfrm>
            <a:off x="281609" y="190198"/>
            <a:ext cx="10515600" cy="604934"/>
          </a:xfrm>
        </p:spPr>
        <p:txBody>
          <a:bodyPr>
            <a:normAutofit fontScale="90000"/>
          </a:bodyPr>
          <a:lstStyle/>
          <a:p>
            <a:r>
              <a:rPr lang="en-IN" dirty="0"/>
              <a:t>Data Set Analysed</a:t>
            </a:r>
          </a:p>
        </p:txBody>
      </p:sp>
      <p:sp>
        <p:nvSpPr>
          <p:cNvPr id="5" name="Content Placeholder 2">
            <a:extLst>
              <a:ext uri="{FF2B5EF4-FFF2-40B4-BE49-F238E27FC236}">
                <a16:creationId xmlns:a16="http://schemas.microsoft.com/office/drawing/2014/main" id="{7FAF446F-FCF0-4085-BF2A-5386140BC400}"/>
              </a:ext>
            </a:extLst>
          </p:cNvPr>
          <p:cNvSpPr txBox="1">
            <a:spLocks/>
          </p:cNvSpPr>
          <p:nvPr/>
        </p:nvSpPr>
        <p:spPr>
          <a:xfrm>
            <a:off x="6422136" y="1112393"/>
            <a:ext cx="52242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Data Source</a:t>
            </a:r>
          </a:p>
          <a:p>
            <a:pPr lvl="1"/>
            <a:r>
              <a:rPr lang="en-IN" dirty="0"/>
              <a:t>NYU Spatial Data Repository</a:t>
            </a:r>
          </a:p>
          <a:p>
            <a:pPr lvl="1"/>
            <a:r>
              <a:rPr lang="en-IN" dirty="0" err="1"/>
              <a:t>FourSquare</a:t>
            </a:r>
            <a:r>
              <a:rPr lang="en-IN" dirty="0"/>
              <a:t> APIs</a:t>
            </a:r>
          </a:p>
        </p:txBody>
      </p:sp>
    </p:spTree>
    <p:extLst>
      <p:ext uri="{BB962C8B-B14F-4D97-AF65-F5344CB8AC3E}">
        <p14:creationId xmlns:p14="http://schemas.microsoft.com/office/powerpoint/2010/main" val="366579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17BC5D-91BE-4102-B804-40F41B084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284" y="1189806"/>
            <a:ext cx="6957391" cy="4742302"/>
          </a:xfrm>
          <a:prstGeom prst="rect">
            <a:avLst/>
          </a:prstGeom>
        </p:spPr>
      </p:pic>
      <p:sp>
        <p:nvSpPr>
          <p:cNvPr id="7" name="Title 1">
            <a:extLst>
              <a:ext uri="{FF2B5EF4-FFF2-40B4-BE49-F238E27FC236}">
                <a16:creationId xmlns:a16="http://schemas.microsoft.com/office/drawing/2014/main" id="{26D75FEC-1B8D-4F93-A8C9-DFCAEB1A0400}"/>
              </a:ext>
            </a:extLst>
          </p:cNvPr>
          <p:cNvSpPr>
            <a:spLocks noGrp="1"/>
          </p:cNvSpPr>
          <p:nvPr>
            <p:ph type="title"/>
          </p:nvPr>
        </p:nvSpPr>
        <p:spPr>
          <a:xfrm>
            <a:off x="281609" y="190198"/>
            <a:ext cx="10515600" cy="604934"/>
          </a:xfrm>
        </p:spPr>
        <p:txBody>
          <a:bodyPr>
            <a:normAutofit fontScale="90000"/>
          </a:bodyPr>
          <a:lstStyle/>
          <a:p>
            <a:r>
              <a:rPr lang="en-IN" dirty="0"/>
              <a:t>Understanding the Data Set</a:t>
            </a:r>
          </a:p>
        </p:txBody>
      </p:sp>
      <p:sp>
        <p:nvSpPr>
          <p:cNvPr id="10" name="TextBox 9">
            <a:extLst>
              <a:ext uri="{FF2B5EF4-FFF2-40B4-BE49-F238E27FC236}">
                <a16:creationId xmlns:a16="http://schemas.microsoft.com/office/drawing/2014/main" id="{BD7FE6A2-4BF2-4CA6-A52F-F088E6BD01DE}"/>
              </a:ext>
            </a:extLst>
          </p:cNvPr>
          <p:cNvSpPr txBox="1"/>
          <p:nvPr/>
        </p:nvSpPr>
        <p:spPr>
          <a:xfrm>
            <a:off x="2772209" y="6095949"/>
            <a:ext cx="5534400" cy="461665"/>
          </a:xfrm>
          <a:prstGeom prst="rect">
            <a:avLst/>
          </a:prstGeom>
          <a:noFill/>
        </p:spPr>
        <p:txBody>
          <a:bodyPr wrap="none" rtlCol="0">
            <a:spAutoFit/>
          </a:bodyPr>
          <a:lstStyle/>
          <a:p>
            <a:r>
              <a:rPr lang="en-IN" sz="2400" b="1" dirty="0">
                <a:solidFill>
                  <a:srgbClr val="0070C0"/>
                </a:solidFill>
              </a:rPr>
              <a:t>Number of each category in each Borough</a:t>
            </a:r>
          </a:p>
        </p:txBody>
      </p:sp>
    </p:spTree>
    <p:extLst>
      <p:ext uri="{BB962C8B-B14F-4D97-AF65-F5344CB8AC3E}">
        <p14:creationId xmlns:p14="http://schemas.microsoft.com/office/powerpoint/2010/main" val="336200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6D75FEC-1B8D-4F93-A8C9-DFCAEB1A0400}"/>
              </a:ext>
            </a:extLst>
          </p:cNvPr>
          <p:cNvSpPr>
            <a:spLocks noGrp="1"/>
          </p:cNvSpPr>
          <p:nvPr>
            <p:ph type="title"/>
          </p:nvPr>
        </p:nvSpPr>
        <p:spPr>
          <a:xfrm>
            <a:off x="281609" y="190198"/>
            <a:ext cx="10515600" cy="604934"/>
          </a:xfrm>
        </p:spPr>
        <p:txBody>
          <a:bodyPr>
            <a:normAutofit fontScale="90000"/>
          </a:bodyPr>
          <a:lstStyle/>
          <a:p>
            <a:r>
              <a:rPr lang="en-IN" dirty="0"/>
              <a:t>Understanding the Data Set</a:t>
            </a:r>
          </a:p>
        </p:txBody>
      </p:sp>
      <p:pic>
        <p:nvPicPr>
          <p:cNvPr id="9" name="Picture 8">
            <a:extLst>
              <a:ext uri="{FF2B5EF4-FFF2-40B4-BE49-F238E27FC236}">
                <a16:creationId xmlns:a16="http://schemas.microsoft.com/office/drawing/2014/main" id="{5ED2B47C-A434-4EBA-82E4-A5FB143F7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424" y="1036686"/>
            <a:ext cx="8867775" cy="3933597"/>
          </a:xfrm>
          <a:prstGeom prst="rect">
            <a:avLst/>
          </a:prstGeom>
        </p:spPr>
      </p:pic>
      <p:sp>
        <p:nvSpPr>
          <p:cNvPr id="11" name="TextBox 10">
            <a:extLst>
              <a:ext uri="{FF2B5EF4-FFF2-40B4-BE49-F238E27FC236}">
                <a16:creationId xmlns:a16="http://schemas.microsoft.com/office/drawing/2014/main" id="{8B837A48-973F-43BA-8B57-A8600AEBFAF5}"/>
              </a:ext>
            </a:extLst>
          </p:cNvPr>
          <p:cNvSpPr txBox="1"/>
          <p:nvPr/>
        </p:nvSpPr>
        <p:spPr>
          <a:xfrm>
            <a:off x="371144" y="5359649"/>
            <a:ext cx="10683952" cy="461665"/>
          </a:xfrm>
          <a:prstGeom prst="rect">
            <a:avLst/>
          </a:prstGeom>
          <a:noFill/>
        </p:spPr>
        <p:txBody>
          <a:bodyPr wrap="square" rtlCol="0">
            <a:spAutoFit/>
          </a:bodyPr>
          <a:lstStyle>
            <a:defPPr>
              <a:defRPr lang="en-US"/>
            </a:defPPr>
            <a:lvl1pPr>
              <a:defRPr sz="2400" b="1">
                <a:solidFill>
                  <a:srgbClr val="0070C0"/>
                </a:solidFill>
              </a:defRPr>
            </a:lvl1pPr>
          </a:lstStyle>
          <a:p>
            <a:pPr algn="ctr"/>
            <a:r>
              <a:rPr lang="en-IN" dirty="0"/>
              <a:t>Common Venues in each neighbourhood, sorted in descending order of popularity</a:t>
            </a:r>
          </a:p>
        </p:txBody>
      </p:sp>
    </p:spTree>
    <p:extLst>
      <p:ext uri="{BB962C8B-B14F-4D97-AF65-F5344CB8AC3E}">
        <p14:creationId xmlns:p14="http://schemas.microsoft.com/office/powerpoint/2010/main" val="33496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839CA-5169-4E25-B827-48BCDCD1A6CD}"/>
              </a:ext>
            </a:extLst>
          </p:cNvPr>
          <p:cNvSpPr>
            <a:spLocks noGrp="1"/>
          </p:cNvSpPr>
          <p:nvPr>
            <p:ph idx="1"/>
          </p:nvPr>
        </p:nvSpPr>
        <p:spPr>
          <a:xfrm>
            <a:off x="281609" y="1531826"/>
            <a:ext cx="4802455" cy="604934"/>
          </a:xfrm>
        </p:spPr>
        <p:txBody>
          <a:bodyPr>
            <a:normAutofit fontScale="77500" lnSpcReduction="20000"/>
          </a:bodyPr>
          <a:lstStyle/>
          <a:p>
            <a:pPr marL="0" indent="0">
              <a:buNone/>
            </a:pPr>
            <a:r>
              <a:rPr lang="en-US" dirty="0"/>
              <a:t>Hot encoded to convert the categorical values into integer values </a:t>
            </a:r>
            <a:endParaRPr lang="en-IN" dirty="0"/>
          </a:p>
        </p:txBody>
      </p:sp>
      <p:sp>
        <p:nvSpPr>
          <p:cNvPr id="4" name="Title 1">
            <a:extLst>
              <a:ext uri="{FF2B5EF4-FFF2-40B4-BE49-F238E27FC236}">
                <a16:creationId xmlns:a16="http://schemas.microsoft.com/office/drawing/2014/main" id="{E9437D28-5101-4A62-A2AB-AC05EC74A3B5}"/>
              </a:ext>
            </a:extLst>
          </p:cNvPr>
          <p:cNvSpPr>
            <a:spLocks noGrp="1"/>
          </p:cNvSpPr>
          <p:nvPr>
            <p:ph type="title"/>
          </p:nvPr>
        </p:nvSpPr>
        <p:spPr>
          <a:xfrm>
            <a:off x="281609" y="190198"/>
            <a:ext cx="10515600" cy="604934"/>
          </a:xfrm>
        </p:spPr>
        <p:txBody>
          <a:bodyPr>
            <a:normAutofit fontScale="90000"/>
          </a:bodyPr>
          <a:lstStyle/>
          <a:p>
            <a:r>
              <a:rPr lang="en-IN" dirty="0"/>
              <a:t>Preparing the Data Set</a:t>
            </a:r>
          </a:p>
        </p:txBody>
      </p:sp>
      <p:pic>
        <p:nvPicPr>
          <p:cNvPr id="6" name="Picture 5">
            <a:extLst>
              <a:ext uri="{FF2B5EF4-FFF2-40B4-BE49-F238E27FC236}">
                <a16:creationId xmlns:a16="http://schemas.microsoft.com/office/drawing/2014/main" id="{77FDA44E-75A1-436F-8FBC-622020B14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759" y="1068182"/>
            <a:ext cx="6591631" cy="2137156"/>
          </a:xfrm>
          <a:prstGeom prst="rect">
            <a:avLst/>
          </a:prstGeom>
        </p:spPr>
      </p:pic>
      <p:pic>
        <p:nvPicPr>
          <p:cNvPr id="8" name="Picture 7">
            <a:extLst>
              <a:ext uri="{FF2B5EF4-FFF2-40B4-BE49-F238E27FC236}">
                <a16:creationId xmlns:a16="http://schemas.microsoft.com/office/drawing/2014/main" id="{3E57F2D3-54E1-4789-9A00-BFF4E84ED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8759" y="3817852"/>
            <a:ext cx="6676542" cy="2137156"/>
          </a:xfrm>
          <a:prstGeom prst="rect">
            <a:avLst/>
          </a:prstGeom>
        </p:spPr>
      </p:pic>
      <p:sp>
        <p:nvSpPr>
          <p:cNvPr id="9" name="Content Placeholder 2">
            <a:extLst>
              <a:ext uri="{FF2B5EF4-FFF2-40B4-BE49-F238E27FC236}">
                <a16:creationId xmlns:a16="http://schemas.microsoft.com/office/drawing/2014/main" id="{63D73996-B6C8-463D-8080-10270343815A}"/>
              </a:ext>
            </a:extLst>
          </p:cNvPr>
          <p:cNvSpPr txBox="1">
            <a:spLocks/>
          </p:cNvSpPr>
          <p:nvPr/>
        </p:nvSpPr>
        <p:spPr>
          <a:xfrm>
            <a:off x="281608" y="4583963"/>
            <a:ext cx="4802455" cy="6049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Mean of the frequency of occurrence of each category </a:t>
            </a:r>
            <a:endParaRPr lang="en-IN" dirty="0"/>
          </a:p>
        </p:txBody>
      </p:sp>
    </p:spTree>
    <p:extLst>
      <p:ext uri="{BB962C8B-B14F-4D97-AF65-F5344CB8AC3E}">
        <p14:creationId xmlns:p14="http://schemas.microsoft.com/office/powerpoint/2010/main" val="4849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14DF2-5B7F-412A-8468-9C2AA38631EC}"/>
              </a:ext>
            </a:extLst>
          </p:cNvPr>
          <p:cNvSpPr>
            <a:spLocks noGrp="1"/>
          </p:cNvSpPr>
          <p:nvPr>
            <p:ph idx="1"/>
          </p:nvPr>
        </p:nvSpPr>
        <p:spPr>
          <a:xfrm>
            <a:off x="426720" y="1112392"/>
            <a:ext cx="5377740" cy="4812919"/>
          </a:xfrm>
        </p:spPr>
        <p:txBody>
          <a:bodyPr>
            <a:normAutofit lnSpcReduction="10000"/>
          </a:bodyPr>
          <a:lstStyle/>
          <a:p>
            <a:r>
              <a:rPr lang="en-US" dirty="0"/>
              <a:t>Since the solution to problem lies in realm of identification of groups of </a:t>
            </a:r>
            <a:r>
              <a:rPr lang="en-US" dirty="0" err="1"/>
              <a:t>neighbourhoods</a:t>
            </a:r>
            <a:r>
              <a:rPr lang="en-US" dirty="0"/>
              <a:t> in a borough having Theatres, Restaurants and Shopping Malls, clustering modelling technique was selected to be most appropriate. </a:t>
            </a:r>
          </a:p>
          <a:p>
            <a:r>
              <a:rPr lang="en-US" dirty="0"/>
              <a:t>k-means algorithm was selected as the clustering algorithm.</a:t>
            </a:r>
          </a:p>
          <a:p>
            <a:r>
              <a:rPr lang="en-US" dirty="0"/>
              <a:t>Graph of SSE versus K-count was plotted to determine optimum value of K</a:t>
            </a:r>
          </a:p>
          <a:p>
            <a:endParaRPr lang="en-US" dirty="0"/>
          </a:p>
          <a:p>
            <a:endParaRPr lang="en-IN" dirty="0"/>
          </a:p>
        </p:txBody>
      </p:sp>
      <p:sp>
        <p:nvSpPr>
          <p:cNvPr id="4" name="Title 1">
            <a:extLst>
              <a:ext uri="{FF2B5EF4-FFF2-40B4-BE49-F238E27FC236}">
                <a16:creationId xmlns:a16="http://schemas.microsoft.com/office/drawing/2014/main" id="{CE3CF88D-97EF-408C-A4D1-767652DED44D}"/>
              </a:ext>
            </a:extLst>
          </p:cNvPr>
          <p:cNvSpPr>
            <a:spLocks noGrp="1"/>
          </p:cNvSpPr>
          <p:nvPr>
            <p:ph type="title"/>
          </p:nvPr>
        </p:nvSpPr>
        <p:spPr>
          <a:xfrm>
            <a:off x="281609" y="190198"/>
            <a:ext cx="10515600" cy="604934"/>
          </a:xfrm>
        </p:spPr>
        <p:txBody>
          <a:bodyPr>
            <a:normAutofit fontScale="90000"/>
          </a:bodyPr>
          <a:lstStyle/>
          <a:p>
            <a:r>
              <a:rPr lang="en-IN" dirty="0"/>
              <a:t>Modelling Approach</a:t>
            </a:r>
          </a:p>
        </p:txBody>
      </p:sp>
      <p:pic>
        <p:nvPicPr>
          <p:cNvPr id="6" name="Picture 5">
            <a:extLst>
              <a:ext uri="{FF2B5EF4-FFF2-40B4-BE49-F238E27FC236}">
                <a16:creationId xmlns:a16="http://schemas.microsoft.com/office/drawing/2014/main" id="{8335AF91-42AF-481D-868C-329FE7666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237" y="1112392"/>
            <a:ext cx="5451790" cy="3756933"/>
          </a:xfrm>
          <a:prstGeom prst="rect">
            <a:avLst/>
          </a:prstGeom>
        </p:spPr>
      </p:pic>
      <p:sp>
        <p:nvSpPr>
          <p:cNvPr id="7" name="Arrow: Right 6">
            <a:extLst>
              <a:ext uri="{FF2B5EF4-FFF2-40B4-BE49-F238E27FC236}">
                <a16:creationId xmlns:a16="http://schemas.microsoft.com/office/drawing/2014/main" id="{6EF9F9F8-4B89-404C-88A5-0811AEB35A49}"/>
              </a:ext>
            </a:extLst>
          </p:cNvPr>
          <p:cNvSpPr/>
          <p:nvPr/>
        </p:nvSpPr>
        <p:spPr>
          <a:xfrm rot="5400000">
            <a:off x="8275320" y="3168540"/>
            <a:ext cx="877823" cy="109729"/>
          </a:xfrm>
          <a:prstGeom prst="rightArrow">
            <a:avLst>
              <a:gd name="adj1" fmla="val 50000"/>
              <a:gd name="adj2" fmla="val 11333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k-value of 6 was selected</a:t>
            </a:r>
            <a:endParaRPr lang="en-IN" dirty="0"/>
          </a:p>
        </p:txBody>
      </p:sp>
      <p:sp>
        <p:nvSpPr>
          <p:cNvPr id="8" name="Rectangle 7">
            <a:extLst>
              <a:ext uri="{FF2B5EF4-FFF2-40B4-BE49-F238E27FC236}">
                <a16:creationId xmlns:a16="http://schemas.microsoft.com/office/drawing/2014/main" id="{081AAF72-27FC-4554-95FB-8B6AA536F899}"/>
              </a:ext>
            </a:extLst>
          </p:cNvPr>
          <p:cNvSpPr/>
          <p:nvPr/>
        </p:nvSpPr>
        <p:spPr>
          <a:xfrm>
            <a:off x="8083453" y="2329683"/>
            <a:ext cx="2713756" cy="369332"/>
          </a:xfrm>
          <a:prstGeom prst="rect">
            <a:avLst/>
          </a:prstGeom>
        </p:spPr>
        <p:txBody>
          <a:bodyPr wrap="none">
            <a:spAutoFit/>
          </a:bodyPr>
          <a:lstStyle/>
          <a:p>
            <a:r>
              <a:rPr lang="en-US" dirty="0">
                <a:solidFill>
                  <a:srgbClr val="0070C0"/>
                </a:solidFill>
              </a:rPr>
              <a:t>A k-value of 6 was selected</a:t>
            </a:r>
            <a:endParaRPr lang="en-IN" dirty="0">
              <a:solidFill>
                <a:srgbClr val="0070C0"/>
              </a:solidFill>
            </a:endParaRPr>
          </a:p>
        </p:txBody>
      </p:sp>
    </p:spTree>
    <p:extLst>
      <p:ext uri="{BB962C8B-B14F-4D97-AF65-F5344CB8AC3E}">
        <p14:creationId xmlns:p14="http://schemas.microsoft.com/office/powerpoint/2010/main" val="67047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C28B500-DE72-4D27-B91A-CDA471EA9C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609" y="912794"/>
            <a:ext cx="11194111" cy="4003106"/>
          </a:xfrm>
        </p:spPr>
      </p:pic>
      <p:sp>
        <p:nvSpPr>
          <p:cNvPr id="4" name="Title 1">
            <a:extLst>
              <a:ext uri="{FF2B5EF4-FFF2-40B4-BE49-F238E27FC236}">
                <a16:creationId xmlns:a16="http://schemas.microsoft.com/office/drawing/2014/main" id="{BF05EBA9-806B-4ACE-8BFB-8A825B1402F9}"/>
              </a:ext>
            </a:extLst>
          </p:cNvPr>
          <p:cNvSpPr>
            <a:spLocks noGrp="1"/>
          </p:cNvSpPr>
          <p:nvPr>
            <p:ph type="title"/>
          </p:nvPr>
        </p:nvSpPr>
        <p:spPr>
          <a:xfrm>
            <a:off x="281609" y="190198"/>
            <a:ext cx="10515600" cy="604934"/>
          </a:xfrm>
        </p:spPr>
        <p:txBody>
          <a:bodyPr>
            <a:normAutofit fontScale="90000"/>
          </a:bodyPr>
          <a:lstStyle/>
          <a:p>
            <a:r>
              <a:rPr lang="en-IN" dirty="0"/>
              <a:t>Output of Model</a:t>
            </a:r>
          </a:p>
        </p:txBody>
      </p:sp>
      <p:sp>
        <p:nvSpPr>
          <p:cNvPr id="7" name="Rectangle 6">
            <a:extLst>
              <a:ext uri="{FF2B5EF4-FFF2-40B4-BE49-F238E27FC236}">
                <a16:creationId xmlns:a16="http://schemas.microsoft.com/office/drawing/2014/main" id="{4678BF87-C163-4CEC-9610-3E281FAA4B92}"/>
              </a:ext>
            </a:extLst>
          </p:cNvPr>
          <p:cNvSpPr/>
          <p:nvPr/>
        </p:nvSpPr>
        <p:spPr>
          <a:xfrm>
            <a:off x="4046521" y="5310698"/>
            <a:ext cx="4720716" cy="369332"/>
          </a:xfrm>
          <a:prstGeom prst="rect">
            <a:avLst/>
          </a:prstGeom>
        </p:spPr>
        <p:txBody>
          <a:bodyPr wrap="none">
            <a:spAutoFit/>
          </a:bodyPr>
          <a:lstStyle/>
          <a:p>
            <a:r>
              <a:rPr lang="en-IN" dirty="0"/>
              <a:t>Clusters in Queens Borough plotted on NYC Map</a:t>
            </a:r>
          </a:p>
        </p:txBody>
      </p:sp>
    </p:spTree>
    <p:extLst>
      <p:ext uri="{BB962C8B-B14F-4D97-AF65-F5344CB8AC3E}">
        <p14:creationId xmlns:p14="http://schemas.microsoft.com/office/powerpoint/2010/main" val="213666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2D2886-9491-4F4C-A6DE-A5E2D13C6133}"/>
              </a:ext>
            </a:extLst>
          </p:cNvPr>
          <p:cNvSpPr>
            <a:spLocks noGrp="1"/>
          </p:cNvSpPr>
          <p:nvPr>
            <p:ph type="title"/>
          </p:nvPr>
        </p:nvSpPr>
        <p:spPr>
          <a:xfrm>
            <a:off x="324281" y="190198"/>
            <a:ext cx="10515600" cy="604934"/>
          </a:xfrm>
        </p:spPr>
        <p:txBody>
          <a:bodyPr>
            <a:normAutofit fontScale="90000"/>
          </a:bodyPr>
          <a:lstStyle/>
          <a:p>
            <a:r>
              <a:rPr lang="en-IN" dirty="0"/>
              <a:t>Results</a:t>
            </a:r>
          </a:p>
        </p:txBody>
      </p:sp>
      <p:pic>
        <p:nvPicPr>
          <p:cNvPr id="6" name="Picture 5">
            <a:extLst>
              <a:ext uri="{FF2B5EF4-FFF2-40B4-BE49-F238E27FC236}">
                <a16:creationId xmlns:a16="http://schemas.microsoft.com/office/drawing/2014/main" id="{F5A8B4BB-8DAE-4C2D-BEC6-7274A7058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13" y="795132"/>
            <a:ext cx="6392324" cy="4199877"/>
          </a:xfrm>
          <a:prstGeom prst="rect">
            <a:avLst/>
          </a:prstGeom>
        </p:spPr>
      </p:pic>
      <p:sp>
        <p:nvSpPr>
          <p:cNvPr id="7" name="Rectangle 6">
            <a:extLst>
              <a:ext uri="{FF2B5EF4-FFF2-40B4-BE49-F238E27FC236}">
                <a16:creationId xmlns:a16="http://schemas.microsoft.com/office/drawing/2014/main" id="{EA8BCE04-6749-4195-8714-76F7CD1E44C3}"/>
              </a:ext>
            </a:extLst>
          </p:cNvPr>
          <p:cNvSpPr/>
          <p:nvPr/>
        </p:nvSpPr>
        <p:spPr>
          <a:xfrm>
            <a:off x="6693408" y="954941"/>
            <a:ext cx="5226127" cy="3323987"/>
          </a:xfrm>
          <a:prstGeom prst="rect">
            <a:avLst/>
          </a:prstGeom>
        </p:spPr>
        <p:txBody>
          <a:bodyPr wrap="square">
            <a:spAutoFit/>
          </a:bodyPr>
          <a:lstStyle/>
          <a:p>
            <a:pPr>
              <a:buFont typeface="+mj-lt"/>
              <a:buAutoNum type="arabicPeriod"/>
            </a:pPr>
            <a:r>
              <a:rPr lang="en-US" sz="1400" dirty="0"/>
              <a:t>Cluster #1 does not show any Movie Theater and hence can be discarded from consideration</a:t>
            </a:r>
            <a:br>
              <a:rPr lang="en-US" sz="1400" dirty="0"/>
            </a:br>
            <a:endParaRPr lang="en-US" sz="1400" dirty="0"/>
          </a:p>
          <a:p>
            <a:pPr>
              <a:buFont typeface="+mj-lt"/>
              <a:buAutoNum type="arabicPeriod"/>
            </a:pPr>
            <a:r>
              <a:rPr lang="en-US" sz="1400" dirty="0"/>
              <a:t>Clusters #2 and # 4 do have good number of Indian and Chinese Restaurant but only one shopping mall each. If the movie screening happens to be during festival seasons, when malls offer good promotional offers, viewers may want to explore more than one mall and may prefer theaters located in vicinity of many shopping malls</a:t>
            </a:r>
            <a:br>
              <a:rPr lang="en-US" sz="1400" dirty="0"/>
            </a:br>
            <a:endParaRPr lang="en-US" sz="1400" dirty="0"/>
          </a:p>
          <a:p>
            <a:pPr>
              <a:buFont typeface="+mj-lt"/>
              <a:buAutoNum type="arabicPeriod"/>
            </a:pPr>
            <a:r>
              <a:rPr lang="en-US" sz="1400" dirty="0"/>
              <a:t>Cluster #3 and #5 have all the venue categories of interest. These clusters include more than one restaurants and malls, and can be shortlisted</a:t>
            </a:r>
            <a:br>
              <a:rPr lang="en-US" sz="1400" dirty="0"/>
            </a:br>
            <a:endParaRPr lang="en-US" sz="1400" dirty="0"/>
          </a:p>
          <a:p>
            <a:pPr>
              <a:buFont typeface="+mj-lt"/>
              <a:buAutoNum type="arabicPeriod"/>
            </a:pPr>
            <a:r>
              <a:rPr lang="en-US" sz="1400" dirty="0"/>
              <a:t>Cluster #6 does not show any Indian restaurant and hence theatres located in that region may not be popular with the movie goers</a:t>
            </a:r>
          </a:p>
        </p:txBody>
      </p:sp>
      <p:sp>
        <p:nvSpPr>
          <p:cNvPr id="8" name="Rectangle 7">
            <a:extLst>
              <a:ext uri="{FF2B5EF4-FFF2-40B4-BE49-F238E27FC236}">
                <a16:creationId xmlns:a16="http://schemas.microsoft.com/office/drawing/2014/main" id="{F9B5B325-EBD1-4FC5-B88F-7C9435A9497F}"/>
              </a:ext>
            </a:extLst>
          </p:cNvPr>
          <p:cNvSpPr/>
          <p:nvPr/>
        </p:nvSpPr>
        <p:spPr>
          <a:xfrm>
            <a:off x="1513633" y="5105819"/>
            <a:ext cx="2800510" cy="369332"/>
          </a:xfrm>
          <a:prstGeom prst="rect">
            <a:avLst/>
          </a:prstGeom>
        </p:spPr>
        <p:txBody>
          <a:bodyPr wrap="none">
            <a:spAutoFit/>
          </a:bodyPr>
          <a:lstStyle/>
          <a:p>
            <a:r>
              <a:rPr lang="en-IN" dirty="0"/>
              <a:t>Composition of each cluster</a:t>
            </a:r>
          </a:p>
        </p:txBody>
      </p:sp>
    </p:spTree>
    <p:extLst>
      <p:ext uri="{BB962C8B-B14F-4D97-AF65-F5344CB8AC3E}">
        <p14:creationId xmlns:p14="http://schemas.microsoft.com/office/powerpoint/2010/main" val="364937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536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Project - The Battle of Neighborhoods - Final Project Report</vt:lpstr>
      <vt:lpstr>Objective</vt:lpstr>
      <vt:lpstr>Data Set Analysed</vt:lpstr>
      <vt:lpstr>Understanding the Data Set</vt:lpstr>
      <vt:lpstr>Understanding the Data Set</vt:lpstr>
      <vt:lpstr>Preparing the Data Set</vt:lpstr>
      <vt:lpstr>Modelling Approach</vt:lpstr>
      <vt:lpstr>Output of Model</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 Final Project Report</dc:title>
  <dc:creator>RATNESH MEHROTRA</dc:creator>
  <cp:lastModifiedBy>RATNESH MEHROTRA</cp:lastModifiedBy>
  <cp:revision>42</cp:revision>
  <cp:lastPrinted>2019-01-19T15:57:00Z</cp:lastPrinted>
  <dcterms:created xsi:type="dcterms:W3CDTF">2019-01-19T14:38:59Z</dcterms:created>
  <dcterms:modified xsi:type="dcterms:W3CDTF">2019-01-19T15:59:42Z</dcterms:modified>
</cp:coreProperties>
</file>