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2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88" r:id="rId4"/>
    <p:sldId id="289" r:id="rId5"/>
    <p:sldId id="290" r:id="rId6"/>
    <p:sldId id="291" r:id="rId7"/>
    <p:sldId id="292" r:id="rId8"/>
    <p:sldId id="295" r:id="rId9"/>
    <p:sldId id="296" r:id="rId10"/>
    <p:sldId id="297" r:id="rId11"/>
    <p:sldId id="298" r:id="rId12"/>
    <p:sldId id="293" r:id="rId13"/>
    <p:sldId id="299" r:id="rId14"/>
    <p:sldId id="294" r:id="rId15"/>
    <p:sldId id="300" r:id="rId16"/>
    <p:sldId id="301" r:id="rId17"/>
    <p:sldId id="302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F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69" autoAdjust="0"/>
    <p:restoredTop sz="93323" autoAdjust="0"/>
  </p:normalViewPr>
  <p:slideViewPr>
    <p:cSldViewPr snapToGrid="0">
      <p:cViewPr>
        <p:scale>
          <a:sx n="81" d="100"/>
          <a:sy n="81" d="100"/>
        </p:scale>
        <p:origin x="792" y="7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26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6EBEE01-41EE-4241-B20D-718086C040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0C33023-CD92-405A-9D9E-312A271C43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EA914-93C5-4C8D-AD64-11BA9193D909}" type="datetimeFigureOut">
              <a:rPr lang="en-US" smtClean="0"/>
              <a:t>12/4/17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DAD840D-9740-42CB-BDFC-1C576225F7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685892-2359-42D5-B4D5-F25EC41F73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AA332-B4EB-4B23-9967-3E05511F0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669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A8E8D-64D7-4CC3-AD0B-3DB9A97FC6BD}" type="datetimeFigureOut">
              <a:rPr lang="en-US" smtClean="0"/>
              <a:t>12/4/17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E620E-4705-4C72-A9EA-B02F8E2B4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311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83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E3AEBC-D7A3-4F25-90EE-8765285CF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83777AB-EC1A-4BBE-9601-2FC72577B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C3BE6B8-7D8C-4DEB-A3FB-624DE39BD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6AEAF-3FE0-4C76-89C4-554AB50AF868}" type="datetime1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27FCD2-D0A1-4D4B-A2C8-86A1DFFDA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EC4E1B-D77B-47E8-B1A9-CF9D9A217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6DF0-3E2A-45D5-8C73-CF9E0673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6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734552-1E66-4A74-BE70-D8D03E8D3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4D9DE7B-3F63-45F5-91AE-B7CCF3AC8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731049-9ADD-4F83-ABE9-250FB5E8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686E-5352-47E7-B8DE-6BEE1D78F9A1}" type="datetime1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90C12B7-48C4-4111-B348-8827F8517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2CEB72-B728-45AB-AFB2-DBFD56BFB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6DF0-3E2A-45D5-8C73-CF9E0673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6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7D09152-A872-46CD-A793-8F83C71F7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363B6E7-531C-43A9-BB59-169391769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00ED4B-CADE-4828-B9F1-694E5AD9D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6BFD-1C72-489D-B77C-D09D1E8C6CF9}" type="datetime1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6D63C7-2A3A-4C1B-8CB9-215AE62C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7F50ED-033C-4E44-B990-2C7700532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6DF0-3E2A-45D5-8C73-CF9E0673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7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135CCC-D61F-400F-94AF-CE42FF56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DB9961-3432-4FD2-89A1-5307A854D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808E2DD-89D6-4585-B58D-CD7BC217D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D969-3CF8-4334-BACB-2AE4ED6A06F7}" type="datetime1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F5C533-54BC-4F95-A1F8-27BF56046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CBA086-F7FB-45FE-84D7-C1007861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6DF0-3E2A-45D5-8C73-CF9E0673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CBBCF4-F781-4596-99FC-6DEF40845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90E0FD9-5B25-4A66-8C8F-2820DAEAC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8FE90C-3C6D-4125-BDEC-DE30ACE09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41EE-FC65-46C9-99D8-7B776A198ABE}" type="datetime1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11F3B8-B1CC-4720-B012-6F4B7C845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021A2A-DAAE-4A5A-9980-636A9FDB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6DF0-3E2A-45D5-8C73-CF9E0673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4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9DCE28-EDB3-40D4-9ECE-1FFAC7A22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3FCE7E-EC1E-4DFA-BEB4-D3C5EC882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7AEA3B9-05AA-47B9-8ECD-B5C24A02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720FF69-2793-4966-A8B0-65E43210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C02F-4D2A-4F2E-B987-EC58A71DD340}" type="datetime1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E88CDA5-4AB3-42C1-8CCB-3A73D9F4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1327AB4-7482-4AC1-B0AA-2AB30AB57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6DF0-3E2A-45D5-8C73-CF9E0673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0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D269A-8E5D-4324-B87E-912381069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CD6F0B9-9E56-41FD-A056-3EFA6D5F4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6EEB5A2-57CE-4DB2-9632-D57BC267B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4EE063F-68D5-4041-9336-656E7FFF2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1F4CD2A-CEA7-4EB6-B879-3290A80415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BAC19C0-BBC3-4A8A-A2BB-A06012CA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CBF2-C7C1-4FDD-9294-169EEA4A1E16}" type="datetime1">
              <a:rPr lang="en-US" smtClean="0"/>
              <a:t>12/4/17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5A9D53-4797-4FE2-A7D7-75D2F0287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49A8D04-53DF-4DBC-9A4C-5228851F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6DF0-3E2A-45D5-8C73-CF9E0673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6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77471E-50E2-4173-A2C1-807B50275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E9579CF-379A-4656-BE4C-5F6C7B36E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493B0-6305-4C25-8866-449CF571EC0A}" type="datetime1">
              <a:rPr lang="en-US" smtClean="0"/>
              <a:t>12/4/17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97E199-135B-4430-AEF5-7B0F056A3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7868F6F-FCF5-4E30-A3E7-BB8EE3ECB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6DF0-3E2A-45D5-8C73-CF9E0673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1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0119A03-994A-4219-941B-72EBDDDB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6A99-6064-4682-AFF3-290A176D748D}" type="datetime1">
              <a:rPr lang="en-US" smtClean="0"/>
              <a:t>12/4/17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AD1E134-3F37-4FC5-A8C4-3C025483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EC9632A-4E20-44A9-B855-2259E2C6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6DF0-3E2A-45D5-8C73-CF9E0673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1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7362A3-65CB-4F0F-AF76-9A13DC9F8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42C213-251C-49D7-9F5B-2AD0C54BC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5E9CE23-C631-485A-838F-551805F15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D0034C8-A060-45C6-A3FD-E9FDA4A5C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BA1B-ECDE-4865-9CC6-A8A1F2F7C493}" type="datetime1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57A56AD-75BF-437D-A3C9-EB8FAC622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7F59DF8-C622-4115-B7A3-853F9167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6DF0-3E2A-45D5-8C73-CF9E0673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9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08D9A0-B05E-4470-B3FF-F9615E954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D8C47A6-28AC-45BB-A134-279D6A452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714DB8C-28DF-4B6F-8257-17E0A86A1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51086C0-F824-4B5B-8CE8-23A06634F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BE5E-7C8B-41CE-90A3-967DA95CC08C}" type="datetime1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484B590-CF34-4AF6-B3AE-6F100264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507EE58-BB8C-4879-AAEB-ABEAFEB12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6DF0-3E2A-45D5-8C73-CF9E0673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3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B585F1E-AF17-4D6A-BBAC-74C4EDF35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BED4310-0339-4FBA-84CA-E502FE870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8D93CA-88DF-4AE0-99DD-D96C63F7B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CF7E1-EBB7-4388-8EBE-4B597930731D}" type="datetime1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894B9B-2CD5-4BD5-ACAE-FBB9AB3D5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42EF48-C8F5-44EF-9258-C24DFD6CC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B6DF0-3E2A-45D5-8C73-CF9E0673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7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FF4AD8-10C5-4FB3-8E26-363FCF009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3800" b="1" dirty="0" smtClean="0">
                <a:latin typeface="Calibri" charset="0"/>
                <a:ea typeface="Calibri" charset="0"/>
                <a:cs typeface="Calibri" charset="0"/>
              </a:rPr>
              <a:t>Yelp Restaurant Reviews &amp; </a:t>
            </a:r>
            <a:br>
              <a:rPr lang="en-US" sz="3800" b="1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sz="3800" b="1" dirty="0" smtClean="0">
                <a:latin typeface="Calibri" charset="0"/>
                <a:ea typeface="Calibri" charset="0"/>
                <a:cs typeface="Calibri" charset="0"/>
              </a:rPr>
              <a:t>the Weather</a:t>
            </a:r>
            <a:endParaRPr lang="en-US" sz="3800" b="1" cap="none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1376C44-9CFA-4E9D-AC42-E7850A5A9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1" y="4525347"/>
            <a:ext cx="3498969" cy="1737360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April Chung, Kendra </a:t>
            </a:r>
            <a:r>
              <a:rPr lang="en-US" sz="2000" dirty="0" err="1">
                <a:latin typeface="Calibri" charset="0"/>
                <a:ea typeface="Calibri" charset="0"/>
                <a:cs typeface="Calibri" charset="0"/>
              </a:rPr>
              <a:t>Gedney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sz="2000" dirty="0" err="1">
                <a:latin typeface="Calibri" charset="0"/>
                <a:ea typeface="Calibri" charset="0"/>
                <a:cs typeface="Calibri" charset="0"/>
              </a:rPr>
              <a:t>Yipin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 Lu, </a:t>
            </a:r>
            <a:r>
              <a:rPr lang="en-US" sz="2000" dirty="0" err="1">
                <a:latin typeface="Calibri" charset="0"/>
                <a:ea typeface="Calibri" charset="0"/>
                <a:cs typeface="Calibri" charset="0"/>
              </a:rPr>
              <a:t>Ratnadeep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dirty="0" err="1">
                <a:latin typeface="Calibri" charset="0"/>
                <a:ea typeface="Calibri" charset="0"/>
                <a:cs typeface="Calibri" charset="0"/>
              </a:rPr>
              <a:t>Mitra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M.S. in Analytics Program</a:t>
            </a:r>
          </a:p>
        </p:txBody>
      </p:sp>
    </p:spTree>
    <p:extLst>
      <p:ext uri="{BB962C8B-B14F-4D97-AF65-F5344CB8AC3E}">
        <p14:creationId xmlns:p14="http://schemas.microsoft.com/office/powerpoint/2010/main" val="3386871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45">
            <a:extLst>
              <a:ext uri="{FF2B5EF4-FFF2-40B4-BE49-F238E27FC236}">
                <a16:creationId xmlns:a16="http://schemas.microsoft.com/office/drawing/2014/main" xmlns="" id="{DDB64A68-53CA-490F-AE02-07A2E933BEF4}"/>
              </a:ext>
            </a:extLst>
          </p:cNvPr>
          <p:cNvSpPr txBox="1">
            <a:spLocks/>
          </p:cNvSpPr>
          <p:nvPr/>
        </p:nvSpPr>
        <p:spPr>
          <a:xfrm>
            <a:off x="288034" y="227337"/>
            <a:ext cx="11065766" cy="79835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Calibri" charset="0"/>
                <a:ea typeface="Calibri" charset="0"/>
                <a:cs typeface="Calibri" charset="0"/>
              </a:rPr>
              <a:t>Multivariate Linear Regression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905B5E7-D6E9-4583-917A-83F8EB602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6DF0-3E2A-45D5-8C73-CF9E0673E462}" type="slidenum">
              <a:rPr lang="en-US" smtClean="0"/>
              <a:t>9</a:t>
            </a:fld>
            <a:endParaRPr lang="en-US"/>
          </a:p>
        </p:txBody>
      </p:sp>
      <p:sp>
        <p:nvSpPr>
          <p:cNvPr id="20" name="Content Placeholder 146">
            <a:extLst>
              <a:ext uri="{FF2B5EF4-FFF2-40B4-BE49-F238E27FC236}">
                <a16:creationId xmlns:a16="http://schemas.microsoft.com/office/drawing/2014/main" xmlns="" id="{42546E3C-1B3D-46F4-8268-E7D8CDDD0737}"/>
              </a:ext>
            </a:extLst>
          </p:cNvPr>
          <p:cNvSpPr txBox="1">
            <a:spLocks/>
          </p:cNvSpPr>
          <p:nvPr/>
        </p:nvSpPr>
        <p:spPr>
          <a:xfrm>
            <a:off x="288034" y="1292658"/>
            <a:ext cx="4247871" cy="50636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Conducted multivariate linear regression analysis to explore whether rainy climate or level of temperature would influence customer’s sentiment. 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The </a:t>
            </a:r>
            <a:r>
              <a:rPr lang="en-US" sz="24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random points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in the space and the </a:t>
            </a:r>
            <a:r>
              <a:rPr lang="en-US" sz="24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low R</a:t>
            </a:r>
            <a:r>
              <a:rPr lang="en-US" sz="2400" b="1" baseline="300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sz="24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score     (-</a:t>
            </a:r>
            <a:r>
              <a:rPr lang="mr-IN" sz="2400" b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0.0012</a:t>
            </a:r>
            <a:r>
              <a:rPr lang="en-US" sz="2400" b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) 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showed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there is no relationship between X (weather attributes) and Y (</a:t>
            </a:r>
            <a:r>
              <a:rPr lang="en-US" sz="2400" dirty="0" err="1">
                <a:latin typeface="Calibri" charset="0"/>
                <a:ea typeface="Calibri" charset="0"/>
                <a:cs typeface="Calibri" charset="0"/>
              </a:rPr>
              <a:t>sentiment_polarity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B2A040F-DAC3-45F2-A4BD-103824BAF061}"/>
              </a:ext>
            </a:extLst>
          </p:cNvPr>
          <p:cNvSpPr/>
          <p:nvPr/>
        </p:nvSpPr>
        <p:spPr>
          <a:xfrm>
            <a:off x="7416802" y="5647643"/>
            <a:ext cx="3027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Multivariate Linear Regression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567" y="1025691"/>
            <a:ext cx="8083682" cy="462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9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1B09F25-BEC4-493F-952B-0A414468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6DF0-3E2A-45D5-8C73-CF9E0673E462}" type="slidenum">
              <a:rPr lang="en-US" smtClean="0"/>
              <a:t>10</a:t>
            </a:fld>
            <a:endParaRPr lang="en-US"/>
          </a:p>
        </p:txBody>
      </p:sp>
      <p:sp>
        <p:nvSpPr>
          <p:cNvPr id="3" name="Title 145">
            <a:extLst>
              <a:ext uri="{FF2B5EF4-FFF2-40B4-BE49-F238E27FC236}">
                <a16:creationId xmlns:a16="http://schemas.microsoft.com/office/drawing/2014/main" xmlns="" id="{9463DB3D-DC13-4C81-8839-77D7241BDC92}"/>
              </a:ext>
            </a:extLst>
          </p:cNvPr>
          <p:cNvSpPr txBox="1">
            <a:spLocks/>
          </p:cNvSpPr>
          <p:nvPr/>
        </p:nvSpPr>
        <p:spPr>
          <a:xfrm>
            <a:off x="288034" y="227337"/>
            <a:ext cx="11751566" cy="79835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+mn-lt"/>
                <a:cs typeface="Times New Roman" panose="02020603050405020304" pitchFamily="18" charset="0"/>
              </a:rPr>
              <a:t>Classifying Reviews based on Weather and Location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3655D03-FA26-47FB-BDF2-1BB88A88A885}"/>
              </a:ext>
            </a:extLst>
          </p:cNvPr>
          <p:cNvSpPr/>
          <p:nvPr/>
        </p:nvSpPr>
        <p:spPr>
          <a:xfrm>
            <a:off x="288034" y="894140"/>
            <a:ext cx="5160266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Used </a:t>
            </a:r>
            <a:r>
              <a:rPr lang="en-US" sz="22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five machine learning </a:t>
            </a:r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algorithms to test whether we could predict the rating based on location and weather alone:</a:t>
            </a:r>
          </a:p>
          <a:p>
            <a:pPr marL="914400" lvl="1" indent="-457200" algn="just">
              <a:buFont typeface="Wingdings" charset="2"/>
              <a:buChar char="Ø"/>
            </a:pP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Grouped the rating into two classes: High (4-5 stars) and Low (0-3 stars)</a:t>
            </a:r>
          </a:p>
          <a:p>
            <a:pPr marL="914400" lvl="1" indent="-457200" algn="just">
              <a:buFont typeface="Wingdings" charset="2"/>
              <a:buChar char="Ø"/>
            </a:pP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Applied each machine learning algorithm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Naïve Bayes and SVM performed the best in cross-validation, with </a:t>
            </a:r>
            <a:r>
              <a:rPr lang="en-US" sz="22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~80% </a:t>
            </a:r>
            <a:r>
              <a:rPr lang="en-US" sz="2200" dirty="0">
                <a:latin typeface="Calibri" charset="0"/>
                <a:ea typeface="Calibri" charset="0"/>
                <a:cs typeface="Calibri" charset="0"/>
              </a:rPr>
              <a:t>accuracy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6" name="Picture 5" descr="A close up of a map&#10;&#10;Description generated with very high confidence">
            <a:extLst>
              <a:ext uri="{FF2B5EF4-FFF2-40B4-BE49-F238E27FC236}">
                <a16:creationId xmlns:a16="http://schemas.microsoft.com/office/drawing/2014/main" xmlns="" id="{92AF1AEF-CE45-4031-AF4D-F281E0EB7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941" y="1025691"/>
            <a:ext cx="6247976" cy="44628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F31BF3D-B179-4F23-BAD4-FBA46E3EEF00}"/>
              </a:ext>
            </a:extLst>
          </p:cNvPr>
          <p:cNvSpPr/>
          <p:nvPr/>
        </p:nvSpPr>
        <p:spPr>
          <a:xfrm>
            <a:off x="5820917" y="5462364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The machine learning algorithms just </a:t>
            </a:r>
            <a:r>
              <a:rPr lang="en-US" sz="20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barely </a:t>
            </a:r>
            <a:r>
              <a:rPr lang="en-US" sz="20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outperforms 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the dotted line. This indicates that we cannot predict the rating by weather and location alone better than random chance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579318"/>
              </p:ext>
            </p:extLst>
          </p:nvPr>
        </p:nvGraphicFramePr>
        <p:xfrm>
          <a:off x="931135" y="4603532"/>
          <a:ext cx="3874063" cy="19984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8308"/>
                <a:gridCol w="1140903"/>
                <a:gridCol w="1204852"/>
              </a:tblGrid>
              <a:tr h="285492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Cross-Validation Results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/>
                </a:tc>
              </a:tr>
              <a:tr h="2686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Method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mean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std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54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NB: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0.80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-0.01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854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SVC: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0.80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-0.01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854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KNN: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0.77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-0.01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2854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RF: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0.76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-0.01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022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CART: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0.75</a:t>
                      </a: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-0.01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58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PART 3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mr-IN" sz="4000" dirty="0" smtClean="0">
                <a:solidFill>
                  <a:schemeClr val="accent5">
                    <a:lumMod val="75000"/>
                  </a:schemeClr>
                </a:solidFill>
              </a:rPr>
              <a:t>–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</a:rPr>
              <a:t>Regional Analysis</a:t>
            </a:r>
            <a:endParaRPr lang="en-US" sz="4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6DF0-3E2A-45D5-8C73-CF9E0673E4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46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EFAB897-483B-4966-AB96-F9822B5E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44BB6DF0-3E2A-45D5-8C73-CF9E0673E46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12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Content Placeholder 146">
            <a:extLst>
              <a:ext uri="{FF2B5EF4-FFF2-40B4-BE49-F238E27FC236}">
                <a16:creationId xmlns:a16="http://schemas.microsoft.com/office/drawing/2014/main" xmlns="" id="{EE86AA48-06CB-48B2-8A99-34ABC02EC9EB}"/>
              </a:ext>
            </a:extLst>
          </p:cNvPr>
          <p:cNvSpPr txBox="1">
            <a:spLocks/>
          </p:cNvSpPr>
          <p:nvPr/>
        </p:nvSpPr>
        <p:spPr>
          <a:xfrm>
            <a:off x="288034" y="1292658"/>
            <a:ext cx="11065766" cy="921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Significant difference in </a:t>
            </a:r>
            <a:r>
              <a:rPr lang="en-US" sz="2400" b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ratings</a:t>
            </a:r>
            <a:r>
              <a:rPr lang="en-US" sz="24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(p-value: </a:t>
            </a:r>
            <a:r>
              <a:rPr lang="nb-NO" sz="2400" dirty="0" smtClean="0">
                <a:latin typeface="Calibri" charset="0"/>
                <a:ea typeface="Calibri" charset="0"/>
                <a:cs typeface="Calibri" charset="0"/>
              </a:rPr>
              <a:t>0.0003)</a:t>
            </a:r>
            <a:endParaRPr lang="en-US" sz="2400" dirty="0" smtClean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Slightly significant difference in </a:t>
            </a:r>
            <a:r>
              <a:rPr lang="en-US" altLang="zh-CN" sz="2400" b="1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sentiment</a:t>
            </a:r>
            <a:r>
              <a:rPr lang="en-US" altLang="zh-CN" sz="24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 smtClean="0">
                <a:latin typeface="Calibri" charset="0"/>
                <a:ea typeface="Calibri" charset="0"/>
                <a:cs typeface="Calibri" charset="0"/>
              </a:rPr>
              <a:t>(p-value</a:t>
            </a:r>
            <a:r>
              <a:rPr lang="en-US" altLang="zh-CN" sz="2400" dirty="0" smtClean="0">
                <a:latin typeface="Times" charset="0"/>
                <a:ea typeface="Times" charset="0"/>
                <a:cs typeface="Times" charset="0"/>
              </a:rPr>
              <a:t>: </a:t>
            </a:r>
            <a:r>
              <a:rPr lang="pt-BR" sz="2400" dirty="0" smtClean="0"/>
              <a:t>0.055)</a:t>
            </a:r>
            <a:r>
              <a:rPr lang="en-US" altLang="zh-CN" sz="2400" dirty="0" smtClean="0">
                <a:latin typeface="Times" charset="0"/>
                <a:ea typeface="Times" charset="0"/>
                <a:cs typeface="Times" charset="0"/>
              </a:rPr>
              <a:t> </a:t>
            </a:r>
          </a:p>
          <a:p>
            <a:pPr>
              <a:lnSpc>
                <a:spcPct val="110000"/>
              </a:lnSpc>
            </a:pPr>
            <a:endParaRPr lang="en-US" altLang="zh-CN" sz="2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" name="Title 145">
            <a:extLst>
              <a:ext uri="{FF2B5EF4-FFF2-40B4-BE49-F238E27FC236}">
                <a16:creationId xmlns:a16="http://schemas.microsoft.com/office/drawing/2014/main" xmlns="" id="{FC14A430-73B8-4A56-93FA-B45BD071C92D}"/>
              </a:ext>
            </a:extLst>
          </p:cNvPr>
          <p:cNvSpPr txBox="1">
            <a:spLocks/>
          </p:cNvSpPr>
          <p:nvPr/>
        </p:nvSpPr>
        <p:spPr>
          <a:xfrm>
            <a:off x="288034" y="227337"/>
            <a:ext cx="11065766" cy="79835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Calibri" charset="0"/>
                <a:ea typeface="Calibri" charset="0"/>
                <a:cs typeface="Calibri" charset="0"/>
              </a:rPr>
              <a:t>Regional Differences</a:t>
            </a:r>
            <a:endParaRPr lang="en-US" sz="3600" b="1" dirty="0"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749324"/>
              </p:ext>
            </p:extLst>
          </p:nvPr>
        </p:nvGraphicFramePr>
        <p:xfrm>
          <a:off x="514350" y="2480778"/>
          <a:ext cx="3707359" cy="38495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7525"/>
                <a:gridCol w="1919834"/>
              </a:tblGrid>
              <a:tr h="31007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</a:rPr>
                        <a:t>Average</a:t>
                      </a:r>
                      <a:r>
                        <a:rPr lang="en-US" sz="1800" b="1" i="0" u="none" strike="noStrike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Calibri" charset="0"/>
                        </a:rPr>
                        <a:t> Rating by Region</a:t>
                      </a:r>
                      <a:endParaRPr lang="en-US" sz="18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/>
                </a:tc>
              </a:tr>
              <a:tr h="310076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8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Region</a:t>
                      </a:r>
                      <a:endParaRPr lang="en-US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Mean </a:t>
                      </a:r>
                      <a:r>
                        <a:rPr lang="en-US" sz="1800" i="1" u="none" strike="noStrike" dirty="0" err="1">
                          <a:solidFill>
                            <a:sysClr val="windowText" lastClr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review_rating</a:t>
                      </a:r>
                      <a:endParaRPr lang="en-US" sz="1800" b="0" i="1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294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Southeast</a:t>
                      </a:r>
                      <a:endParaRPr lang="en-US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ysClr val="windowText" lastClr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4.27</a:t>
                      </a:r>
                      <a:endParaRPr lang="en-US" sz="1800" b="0" i="0" u="none" strike="noStrike">
                        <a:solidFill>
                          <a:sysClr val="windowText" lastClr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294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solidFill>
                            <a:sysClr val="windowText" lastClr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SouthCentral</a:t>
                      </a:r>
                      <a:endParaRPr lang="en-US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ysClr val="windowText" lastClr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4.22</a:t>
                      </a:r>
                      <a:endParaRPr lang="en-US" sz="1800" b="0" i="0" u="none" strike="noStrike">
                        <a:solidFill>
                          <a:sysClr val="windowText" lastClr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294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Mountain</a:t>
                      </a:r>
                      <a:endParaRPr lang="en-US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4.20</a:t>
                      </a:r>
                      <a:endParaRPr lang="en-US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294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solidFill>
                            <a:sysClr val="windowText" lastClr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MidAtlantic</a:t>
                      </a:r>
                      <a:endParaRPr lang="en-US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4.19</a:t>
                      </a:r>
                      <a:endParaRPr lang="en-US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294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Northwest</a:t>
                      </a:r>
                      <a:endParaRPr lang="en-US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4.19</a:t>
                      </a:r>
                      <a:endParaRPr lang="en-US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294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solidFill>
                            <a:sysClr val="windowText" lastClr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NorthCentral</a:t>
                      </a:r>
                      <a:endParaRPr lang="en-US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4.19</a:t>
                      </a:r>
                      <a:endParaRPr lang="en-US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294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Midwest</a:t>
                      </a:r>
                      <a:endParaRPr lang="en-US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4.16</a:t>
                      </a:r>
                      <a:endParaRPr lang="en-US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2945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Pacific</a:t>
                      </a:r>
                      <a:endParaRPr lang="en-US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4.12</a:t>
                      </a:r>
                      <a:endParaRPr lang="en-US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4883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solidFill>
                            <a:sysClr val="windowText" lastClr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NewEngland</a:t>
                      </a:r>
                      <a:endParaRPr lang="en-US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4.10</a:t>
                      </a:r>
                      <a:endParaRPr lang="en-US" sz="18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473" y="2487568"/>
            <a:ext cx="6746327" cy="38530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5672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PART 4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mr-IN" sz="4000" dirty="0" smtClean="0">
                <a:solidFill>
                  <a:schemeClr val="accent5">
                    <a:lumMod val="75000"/>
                  </a:schemeClr>
                </a:solidFill>
              </a:rPr>
              <a:t>–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</a:rPr>
              <a:t>Text Analysis</a:t>
            </a:r>
            <a:endParaRPr lang="en-US" sz="4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6DF0-3E2A-45D5-8C73-CF9E0673E4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35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111" y="24354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  <a:cs typeface="Times New Roman" panose="02020603050405020304" pitchFamily="18" charset="0"/>
              </a:rPr>
              <a:t>Network</a:t>
            </a: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3600" b="1" dirty="0">
                <a:latin typeface="+mn-lt"/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111" y="1569109"/>
            <a:ext cx="3938752" cy="4351338"/>
          </a:xfrm>
        </p:spPr>
        <p:txBody>
          <a:bodyPr/>
          <a:lstStyle/>
          <a:p>
            <a:r>
              <a:rPr lang="en-US" dirty="0"/>
              <a:t>Looking into our review data, we wanted to see if there were other attributes such as food items that affect ratings. </a:t>
            </a:r>
          </a:p>
          <a:p>
            <a:r>
              <a:rPr lang="en-US" dirty="0"/>
              <a:t>T</a:t>
            </a:r>
            <a:r>
              <a:rPr lang="en-US" dirty="0" smtClean="0"/>
              <a:t>op </a:t>
            </a:r>
            <a:r>
              <a:rPr lang="en-US" dirty="0"/>
              <a:t>popular food items overall were shared across the nation with “chicken”, “cheese”, and “fries”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6DF0-3E2A-45D5-8C73-CF9E0673E462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1157946"/>
              </p:ext>
            </p:extLst>
          </p:nvPr>
        </p:nvGraphicFramePr>
        <p:xfrm>
          <a:off x="4776952" y="756744"/>
          <a:ext cx="7073937" cy="5599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586"/>
                <a:gridCol w="1198179"/>
                <a:gridCol w="1182414"/>
                <a:gridCol w="215937"/>
                <a:gridCol w="1119352"/>
                <a:gridCol w="1056289"/>
                <a:gridCol w="1198180"/>
              </a:tblGrid>
              <a:tr h="662369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Truncated View of Associations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on 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  <a:effectLst/>
                        </a:rPr>
                        <a:t>High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  <a:effectLst/>
                        </a:rPr>
                        <a:t>Rating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Reviews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Truncated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View of Associations on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Low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Rating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Reviews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988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Food 1</a:t>
                      </a: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Food 2</a:t>
                      </a: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Co-occurrence </a:t>
                      </a:r>
                      <a:r>
                        <a:rPr lang="en-US" sz="1800" dirty="0">
                          <a:effectLst/>
                        </a:rPr>
                        <a:t>Count</a:t>
                      </a: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  <a:latin typeface="Calibri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Food 1</a:t>
                      </a: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Food 2</a:t>
                      </a: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Co-occurrence Count</a:t>
                      </a: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76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chicken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steak</a:t>
                      </a: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26</a:t>
                      </a:r>
                    </a:p>
                  </a:txBody>
                  <a:tcPr marL="68580" marR="6858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chicken</a:t>
                      </a: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fries</a:t>
                      </a: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11</a:t>
                      </a: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076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chicken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pork</a:t>
                      </a: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22</a:t>
                      </a:r>
                    </a:p>
                  </a:txBody>
                  <a:tcPr marL="68580" marR="6858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chicken</a:t>
                      </a: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cheese</a:t>
                      </a: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7</a:t>
                      </a: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076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pork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brisket</a:t>
                      </a: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16</a:t>
                      </a:r>
                    </a:p>
                  </a:txBody>
                  <a:tcPr marL="68580" marR="6858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fries</a:t>
                      </a: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fish</a:t>
                      </a: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6</a:t>
                      </a: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076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chicken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cheese</a:t>
                      </a: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16</a:t>
                      </a:r>
                    </a:p>
                  </a:txBody>
                  <a:tcPr marL="68580" marR="6858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chicken</a:t>
                      </a: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plate</a:t>
                      </a: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5</a:t>
                      </a: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076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cheese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fries</a:t>
                      </a: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15</a:t>
                      </a:r>
                    </a:p>
                  </a:txBody>
                  <a:tcPr marL="68580" marR="6858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meat</a:t>
                      </a: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plate</a:t>
                      </a: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5</a:t>
                      </a: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076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cheese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steak</a:t>
                      </a: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15</a:t>
                      </a:r>
                    </a:p>
                  </a:txBody>
                  <a:tcPr marL="68580" marR="6858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cheese</a:t>
                      </a: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meat</a:t>
                      </a: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5</a:t>
                      </a: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076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fish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seafood</a:t>
                      </a: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15</a:t>
                      </a:r>
                    </a:p>
                  </a:txBody>
                  <a:tcPr marL="68580" marR="6858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chicken</a:t>
                      </a: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pork</a:t>
                      </a: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5</a:t>
                      </a: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076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chicken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fries</a:t>
                      </a: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11</a:t>
                      </a:r>
                    </a:p>
                  </a:txBody>
                  <a:tcPr marL="68580" marR="6858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chicken</a:t>
                      </a: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side</a:t>
                      </a: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5</a:t>
                      </a: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076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chicken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beef</a:t>
                      </a: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10</a:t>
                      </a:r>
                    </a:p>
                  </a:txBody>
                  <a:tcPr marL="68580" marR="6858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chicken</a:t>
                      </a: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shrimp</a:t>
                      </a: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5</a:t>
                      </a: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076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shrimp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crab</a:t>
                      </a: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10</a:t>
                      </a:r>
                    </a:p>
                  </a:txBody>
                  <a:tcPr marL="68580" marR="6858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chicken</a:t>
                      </a: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fish</a:t>
                      </a: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4</a:t>
                      </a: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69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chicken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shrimp</a:t>
                      </a: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10</a:t>
                      </a:r>
                    </a:p>
                  </a:txBody>
                  <a:tcPr marL="68580" marR="6858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cheese</a:t>
                      </a: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fries</a:t>
                      </a: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4</a:t>
                      </a: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07686">
                <a:tc>
                  <a:txBody>
                    <a:bodyPr/>
                    <a:lstStyle/>
                    <a:p>
                      <a:endParaRPr lang="en-US" sz="1800" dirty="0"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cheese</a:t>
                      </a: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bread</a:t>
                      </a: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4</a:t>
                      </a: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26917">
                <a:tc>
                  <a:txBody>
                    <a:bodyPr/>
                    <a:lstStyle/>
                    <a:p>
                      <a:endParaRPr lang="en-US" sz="1800" dirty="0"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8580" marR="6858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pork</a:t>
                      </a: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plate</a:t>
                      </a:r>
                    </a:p>
                  </a:txBody>
                  <a:tcPr marL="68580" marR="6858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4</a:t>
                      </a: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281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296" y="320675"/>
            <a:ext cx="10515600" cy="1325563"/>
          </a:xfrm>
        </p:spPr>
        <p:txBody>
          <a:bodyPr/>
          <a:lstStyle/>
          <a:p>
            <a:r>
              <a:rPr lang="en-US" sz="3600" b="1" dirty="0">
                <a:latin typeface="+mn-lt"/>
                <a:cs typeface="Times New Roman" panose="02020603050405020304" pitchFamily="18" charset="0"/>
              </a:rPr>
              <a:t>Topic</a:t>
            </a:r>
            <a:r>
              <a:rPr lang="en-US" dirty="0" smtClean="0"/>
              <a:t> </a:t>
            </a:r>
            <a:r>
              <a:rPr lang="en-US" sz="3600" b="1" dirty="0">
                <a:latin typeface="+mn-lt"/>
                <a:cs typeface="Times New Roman" panose="02020603050405020304" pitchFamily="18" charset="0"/>
              </a:rPr>
              <a:t>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dirty="0"/>
              <a:t>Latent </a:t>
            </a:r>
            <a:r>
              <a:rPr lang="en-US" dirty="0" err="1"/>
              <a:t>Dirichlet</a:t>
            </a:r>
            <a:r>
              <a:rPr lang="en-US" dirty="0"/>
              <a:t> Allocation (LDA</a:t>
            </a:r>
            <a:r>
              <a:rPr lang="en-US" dirty="0" smtClean="0"/>
              <a:t>) to create top 10 topics from Yelp reviews</a:t>
            </a:r>
          </a:p>
          <a:p>
            <a:r>
              <a:rPr lang="en-US" b="1" dirty="0"/>
              <a:t>Topic 5 </a:t>
            </a:r>
            <a:r>
              <a:rPr lang="en-US" dirty="0"/>
              <a:t>is mostly composed of specific food items: </a:t>
            </a:r>
            <a:r>
              <a:rPr lang="en-US" i="1" dirty="0"/>
              <a:t>chicken</a:t>
            </a:r>
            <a:r>
              <a:rPr lang="en-US" dirty="0"/>
              <a:t>, </a:t>
            </a:r>
            <a:r>
              <a:rPr lang="en-US" i="1" dirty="0"/>
              <a:t>cheese</a:t>
            </a:r>
            <a:r>
              <a:rPr lang="en-US" dirty="0"/>
              <a:t>, </a:t>
            </a:r>
            <a:r>
              <a:rPr lang="en-US" i="1" dirty="0"/>
              <a:t>salad</a:t>
            </a:r>
            <a:r>
              <a:rPr lang="en-US" dirty="0"/>
              <a:t>, </a:t>
            </a:r>
            <a:r>
              <a:rPr lang="en-US" i="1" dirty="0" smtClean="0"/>
              <a:t>burger</a:t>
            </a:r>
          </a:p>
          <a:p>
            <a:r>
              <a:rPr lang="en-US" b="1" dirty="0"/>
              <a:t>Topic 7 </a:t>
            </a:r>
            <a:r>
              <a:rPr lang="en-US" dirty="0"/>
              <a:t>has many atmosphere-related words without any food words: </a:t>
            </a:r>
            <a:r>
              <a:rPr lang="en-US" i="1" dirty="0"/>
              <a:t>atmosphere</a:t>
            </a:r>
            <a:r>
              <a:rPr lang="en-US" dirty="0"/>
              <a:t>, </a:t>
            </a:r>
            <a:r>
              <a:rPr lang="en-US" i="1" dirty="0"/>
              <a:t>cute</a:t>
            </a:r>
            <a:r>
              <a:rPr lang="en-US" dirty="0"/>
              <a:t>, </a:t>
            </a:r>
            <a:r>
              <a:rPr lang="en-US" i="1" dirty="0"/>
              <a:t>seating</a:t>
            </a:r>
            <a:r>
              <a:rPr lang="en-US" dirty="0"/>
              <a:t>, </a:t>
            </a:r>
            <a:r>
              <a:rPr lang="en-US" i="1" dirty="0"/>
              <a:t>inside</a:t>
            </a:r>
            <a:r>
              <a:rPr lang="en-US" dirty="0"/>
              <a:t>, </a:t>
            </a:r>
            <a:r>
              <a:rPr lang="en-US" i="1" dirty="0" smtClean="0"/>
              <a:t>bar</a:t>
            </a:r>
          </a:p>
          <a:p>
            <a:r>
              <a:rPr lang="en-US" b="1" dirty="0"/>
              <a:t>Topic 8 </a:t>
            </a:r>
            <a:r>
              <a:rPr lang="en-US" dirty="0"/>
              <a:t>has the most service-related words: </a:t>
            </a:r>
            <a:r>
              <a:rPr lang="en-US" i="1" dirty="0"/>
              <a:t>service</a:t>
            </a:r>
            <a:r>
              <a:rPr lang="en-US" dirty="0"/>
              <a:t>, </a:t>
            </a:r>
            <a:r>
              <a:rPr lang="en-US" i="1" dirty="0"/>
              <a:t>friendly</a:t>
            </a:r>
            <a:r>
              <a:rPr lang="en-US" dirty="0"/>
              <a:t>, </a:t>
            </a:r>
            <a:r>
              <a:rPr lang="en-US" i="1" dirty="0"/>
              <a:t>staff</a:t>
            </a:r>
            <a:r>
              <a:rPr lang="en-US" dirty="0"/>
              <a:t>, </a:t>
            </a:r>
            <a:r>
              <a:rPr lang="en-US" i="1" dirty="0"/>
              <a:t>attentive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6DF0-3E2A-45D5-8C73-CF9E0673E4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57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EFAB897-483B-4966-AB96-F9822B5E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44BB6DF0-3E2A-45D5-8C73-CF9E0673E46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Content Placeholder 146">
            <a:extLst>
              <a:ext uri="{FF2B5EF4-FFF2-40B4-BE49-F238E27FC236}">
                <a16:creationId xmlns:a16="http://schemas.microsoft.com/office/drawing/2014/main" xmlns="" id="{EE86AA48-06CB-48B2-8A99-34ABC02EC9EB}"/>
              </a:ext>
            </a:extLst>
          </p:cNvPr>
          <p:cNvSpPr txBox="1">
            <a:spLocks/>
          </p:cNvSpPr>
          <p:nvPr/>
        </p:nvSpPr>
        <p:spPr>
          <a:xfrm>
            <a:off x="492985" y="1208254"/>
            <a:ext cx="11065765" cy="5330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Well-known challenges faced by sentiment analysis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 Sarcasm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smtClean="0"/>
              <a:t>Metaphor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altLang="zh-CN" dirty="0" smtClean="0"/>
              <a:t>Restrictions of </a:t>
            </a:r>
            <a:r>
              <a:rPr lang="en-US" altLang="zh-CN" dirty="0"/>
              <a:t>the Yelp API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/>
              <a:t> Only 3 reviews per restaurants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/>
              <a:t> Returns only excerpts of reviews</a:t>
            </a:r>
          </a:p>
          <a:p>
            <a:pPr marL="457200"/>
            <a:endParaRPr lang="en-US" altLang="zh-CN" sz="2400" dirty="0"/>
          </a:p>
          <a:p>
            <a:pPr marL="457200"/>
            <a:endParaRPr lang="en-US" altLang="zh-CN" sz="2400" dirty="0"/>
          </a:p>
          <a:p>
            <a:endParaRPr lang="en-US" sz="2400" dirty="0"/>
          </a:p>
        </p:txBody>
      </p:sp>
      <p:sp>
        <p:nvSpPr>
          <p:cNvPr id="6" name="Title 145">
            <a:extLst>
              <a:ext uri="{FF2B5EF4-FFF2-40B4-BE49-F238E27FC236}">
                <a16:creationId xmlns:a16="http://schemas.microsoft.com/office/drawing/2014/main" xmlns="" id="{FC14A430-73B8-4A56-93FA-B45BD071C92D}"/>
              </a:ext>
            </a:extLst>
          </p:cNvPr>
          <p:cNvSpPr txBox="1">
            <a:spLocks/>
          </p:cNvSpPr>
          <p:nvPr/>
        </p:nvSpPr>
        <p:spPr>
          <a:xfrm>
            <a:off x="288032" y="227338"/>
            <a:ext cx="11065766" cy="79835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+mn-lt"/>
                <a:cs typeface="Times New Roman" panose="02020603050405020304" pitchFamily="18" charset="0"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597307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D26406-1E72-481D-B24E-81E1636F8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cap="none" dirty="0">
                <a:latin typeface="+mn-lt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97285D5-DBC9-4B6B-9930-B799BBE82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1" y="4525347"/>
            <a:ext cx="3678783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sz="6000" dirty="0" smtClean="0">
                <a:ea typeface="+mj-ea"/>
                <a:cs typeface="Times New Roman" panose="02020603050405020304" pitchFamily="18" charset="0"/>
              </a:rPr>
              <a:t>Questions?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30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EB181E26-89C4-4A14-92DE-0F4C4B0E94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37">
            <a:extLst>
              <a:ext uri="{FF2B5EF4-FFF2-40B4-BE49-F238E27FC236}">
                <a16:creationId xmlns:a16="http://schemas.microsoft.com/office/drawing/2014/main" xmlns="" id="{13958066-7CBD-4B89-8F46-614C4F28BCF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1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3F75C8F1-8585-43C4-8C70-477B4E490B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2" r="5748" b="-2"/>
          <a:stretch/>
        </p:blipFill>
        <p:spPr>
          <a:xfrm>
            <a:off x="6605458" y="1546562"/>
            <a:ext cx="5604670" cy="2501837"/>
          </a:xfrm>
          <a:custGeom>
            <a:avLst/>
            <a:gdLst>
              <a:gd name="connsiteX0" fmla="*/ 1159248 w 5604670"/>
              <a:gd name="connsiteY0" fmla="*/ 0 h 2501837"/>
              <a:gd name="connsiteX1" fmla="*/ 5604670 w 5604670"/>
              <a:gd name="connsiteY1" fmla="*/ 0 h 2501837"/>
              <a:gd name="connsiteX2" fmla="*/ 5604670 w 5604670"/>
              <a:gd name="connsiteY2" fmla="*/ 2501837 h 2501837"/>
              <a:gd name="connsiteX3" fmla="*/ 0 w 5604670"/>
              <a:gd name="connsiteY3" fmla="*/ 2501837 h 250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4670" h="2501837">
                <a:moveTo>
                  <a:pt x="1159248" y="0"/>
                </a:moveTo>
                <a:lnTo>
                  <a:pt x="5604670" y="0"/>
                </a:lnTo>
                <a:lnTo>
                  <a:pt x="5604670" y="2501837"/>
                </a:lnTo>
                <a:lnTo>
                  <a:pt x="0" y="2501837"/>
                </a:ln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B7D7117-1303-4E06-AB00-C1329357CD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68" r="-2" b="19432"/>
          <a:stretch/>
        </p:blipFill>
        <p:spPr>
          <a:xfrm>
            <a:off x="6627301" y="4436530"/>
            <a:ext cx="6017305" cy="2033338"/>
          </a:xfrm>
          <a:custGeom>
            <a:avLst/>
            <a:gdLst>
              <a:gd name="connsiteX0" fmla="*/ 1717230 w 7400925"/>
              <a:gd name="connsiteY0" fmla="*/ 0 h 2500884"/>
              <a:gd name="connsiteX1" fmla="*/ 7400925 w 7400925"/>
              <a:gd name="connsiteY1" fmla="*/ 0 h 2500884"/>
              <a:gd name="connsiteX2" fmla="*/ 7400925 w 7400925"/>
              <a:gd name="connsiteY2" fmla="*/ 2500884 h 2500884"/>
              <a:gd name="connsiteX3" fmla="*/ 0 w 7400925"/>
              <a:gd name="connsiteY3" fmla="*/ 2500884 h 2500884"/>
              <a:gd name="connsiteX4" fmla="*/ 0 w 7400925"/>
              <a:gd name="connsiteY4" fmla="*/ 2500883 h 2500884"/>
              <a:gd name="connsiteX5" fmla="*/ 552186 w 7400925"/>
              <a:gd name="connsiteY5" fmla="*/ 2500883 h 2500884"/>
              <a:gd name="connsiteX6" fmla="*/ 558423 w 7400925"/>
              <a:gd name="connsiteY6" fmla="*/ 2500883 h 25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00925" h="2500884">
                <a:moveTo>
                  <a:pt x="1717230" y="0"/>
                </a:moveTo>
                <a:lnTo>
                  <a:pt x="7400925" y="0"/>
                </a:lnTo>
                <a:lnTo>
                  <a:pt x="7400925" y="2500884"/>
                </a:lnTo>
                <a:lnTo>
                  <a:pt x="0" y="2500884"/>
                </a:lnTo>
                <a:lnTo>
                  <a:pt x="0" y="2500883"/>
                </a:lnTo>
                <a:lnTo>
                  <a:pt x="552186" y="2500883"/>
                </a:lnTo>
                <a:lnTo>
                  <a:pt x="558423" y="250088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59B4D9-9568-4F25-8A6F-2545E9E5DC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b="1" kern="1200" cap="none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Introduction</a:t>
            </a:r>
            <a:endParaRPr lang="en-US" b="1" kern="1200" cap="none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" name="Content Placeholder 146">
            <a:extLst>
              <a:ext uri="{FF2B5EF4-FFF2-40B4-BE49-F238E27FC236}">
                <a16:creationId xmlns:a16="http://schemas.microsoft.com/office/drawing/2014/main" xmlns="" id="{E197C0EB-D746-4607-882C-E33D63D86012}"/>
              </a:ext>
            </a:extLst>
          </p:cNvPr>
          <p:cNvSpPr txBox="1">
            <a:spLocks/>
          </p:cNvSpPr>
          <p:nvPr/>
        </p:nvSpPr>
        <p:spPr>
          <a:xfrm>
            <a:off x="614855" y="1690688"/>
            <a:ext cx="5307711" cy="49641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Data Science Questions: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Does the weather affect people’s moods so much that they will rate restaurants lower or higher?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Do people write more positive, five-star reviews on nice days because they are in a better mood?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Does good weather lead to people have better experiences at restaurants, and lead to positive reviews? </a:t>
            </a:r>
          </a:p>
          <a:p>
            <a:pPr indent="0"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Data Source: </a:t>
            </a:r>
          </a:p>
          <a:p>
            <a:pPr lvl="1"/>
            <a:r>
              <a:rPr lang="en-US" altLang="zh-CN" sz="20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Restaurant Details and Reviews from Yelp </a:t>
            </a:r>
          </a:p>
          <a:p>
            <a:pPr lvl="1"/>
            <a:r>
              <a:rPr lang="en-US" altLang="zh-CN" sz="20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Daily weather data from </a:t>
            </a:r>
            <a:r>
              <a:rPr lang="en-US" altLang="zh-CN" sz="20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NOAA</a:t>
            </a:r>
            <a:endParaRPr lang="en-US" altLang="zh-CN" sz="20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902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45">
            <a:extLst>
              <a:ext uri="{FF2B5EF4-FFF2-40B4-BE49-F238E27FC236}">
                <a16:creationId xmlns="" xmlns:a16="http://schemas.microsoft.com/office/drawing/2014/main" id="{2562BD3C-BC69-412A-A040-A7705BF2909B}"/>
              </a:ext>
            </a:extLst>
          </p:cNvPr>
          <p:cNvSpPr txBox="1">
            <a:spLocks/>
          </p:cNvSpPr>
          <p:nvPr/>
        </p:nvSpPr>
        <p:spPr>
          <a:xfrm>
            <a:off x="288034" y="227337"/>
            <a:ext cx="11065766" cy="79835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 smtClean="0">
                <a:latin typeface="Calibri" charset="0"/>
                <a:ea typeface="Calibri" charset="0"/>
                <a:cs typeface="Calibri" charset="0"/>
              </a:rPr>
              <a:t>The Data</a:t>
            </a:r>
            <a:endParaRPr lang="en-US" sz="3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Content Placeholder 146">
            <a:extLst>
              <a:ext uri="{FF2B5EF4-FFF2-40B4-BE49-F238E27FC236}">
                <a16:creationId xmlns="" xmlns:a16="http://schemas.microsoft.com/office/drawing/2014/main" id="{89FE19DC-D712-4407-AC24-C4E09DFBC323}"/>
              </a:ext>
            </a:extLst>
          </p:cNvPr>
          <p:cNvSpPr txBox="1">
            <a:spLocks/>
          </p:cNvSpPr>
          <p:nvPr/>
        </p:nvSpPr>
        <p:spPr>
          <a:xfrm>
            <a:off x="401320" y="1281649"/>
            <a:ext cx="10515600" cy="479403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600" dirty="0" smtClean="0">
                <a:latin typeface="Calibri" charset="0"/>
                <a:ea typeface="Calibri" charset="0"/>
                <a:cs typeface="Calibri" charset="0"/>
              </a:rPr>
              <a:t>Cleaning</a:t>
            </a:r>
            <a:r>
              <a:rPr lang="en-US" altLang="zh-CN" sz="2600" dirty="0">
                <a:latin typeface="Calibri" charset="0"/>
                <a:ea typeface="Calibri" charset="0"/>
                <a:cs typeface="Calibri" charset="0"/>
              </a:rPr>
              <a:t>: </a:t>
            </a:r>
          </a:p>
          <a:p>
            <a:pPr lvl="1">
              <a:lnSpc>
                <a:spcPct val="100000"/>
              </a:lnSpc>
              <a:buFont typeface="Wingdings" charset="2"/>
              <a:buChar char="Ø"/>
            </a:pPr>
            <a:r>
              <a:rPr lang="en-US" altLang="zh-CN" sz="2600" dirty="0" smtClean="0">
                <a:latin typeface="Calibri" charset="0"/>
                <a:ea typeface="Calibri" charset="0"/>
                <a:cs typeface="Calibri" charset="0"/>
              </a:rPr>
              <a:t>checked for </a:t>
            </a:r>
            <a:r>
              <a:rPr lang="en-US" altLang="zh-CN" sz="2600" dirty="0">
                <a:latin typeface="Calibri" charset="0"/>
                <a:ea typeface="Calibri" charset="0"/>
                <a:cs typeface="Calibri" charset="0"/>
              </a:rPr>
              <a:t>outliers, missing values and duplicates</a:t>
            </a:r>
          </a:p>
          <a:p>
            <a:pPr>
              <a:lnSpc>
                <a:spcPct val="100000"/>
              </a:lnSpc>
            </a:pPr>
            <a:r>
              <a:rPr lang="en-US" altLang="zh-CN" sz="2600" dirty="0">
                <a:latin typeface="Calibri" charset="0"/>
                <a:ea typeface="Calibri" charset="0"/>
                <a:cs typeface="Calibri" charset="0"/>
              </a:rPr>
              <a:t>Merging: </a:t>
            </a:r>
          </a:p>
          <a:p>
            <a:pPr lvl="1">
              <a:lnSpc>
                <a:spcPct val="100000"/>
              </a:lnSpc>
              <a:buFont typeface="Wingdings" charset="2"/>
              <a:buChar char="Ø"/>
            </a:pPr>
            <a:r>
              <a:rPr lang="en-US" altLang="zh-CN" sz="2600" dirty="0" smtClean="0">
                <a:latin typeface="Calibri" charset="0"/>
                <a:ea typeface="Calibri" charset="0"/>
                <a:cs typeface="Calibri" charset="0"/>
              </a:rPr>
              <a:t>Used </a:t>
            </a:r>
            <a:r>
              <a:rPr lang="en-US" altLang="zh-CN" sz="2600" i="1" dirty="0" err="1" smtClean="0">
                <a:latin typeface="Calibri" charset="0"/>
                <a:ea typeface="Calibri" charset="0"/>
                <a:cs typeface="Calibri" charset="0"/>
              </a:rPr>
              <a:t>geopy</a:t>
            </a:r>
            <a:r>
              <a:rPr lang="en-US" altLang="zh-CN" sz="2600" dirty="0" smtClean="0">
                <a:latin typeface="Calibri" charset="0"/>
                <a:ea typeface="Calibri" charset="0"/>
                <a:cs typeface="Calibri" charset="0"/>
              </a:rPr>
              <a:t> package to </a:t>
            </a:r>
            <a:r>
              <a:rPr lang="en-US" altLang="zh-CN" sz="2600" dirty="0">
                <a:latin typeface="Calibri" charset="0"/>
                <a:ea typeface="Calibri" charset="0"/>
                <a:cs typeface="Calibri" charset="0"/>
              </a:rPr>
              <a:t>calculate the distances between restaurants and stations in a range of +/- 1 latitude and longitude </a:t>
            </a:r>
            <a:r>
              <a:rPr lang="en-US" altLang="zh-CN" sz="2600" dirty="0" smtClean="0">
                <a:latin typeface="Calibri" charset="0"/>
                <a:ea typeface="Calibri" charset="0"/>
                <a:cs typeface="Calibri" charset="0"/>
              </a:rPr>
              <a:t>(~69 miles)</a:t>
            </a:r>
            <a:endParaRPr lang="en-US" altLang="zh-CN" sz="2600" dirty="0">
              <a:latin typeface="Calibri" charset="0"/>
              <a:ea typeface="Calibri" charset="0"/>
              <a:cs typeface="Calibri" charset="0"/>
            </a:endParaRPr>
          </a:p>
          <a:p>
            <a:pPr lvl="1">
              <a:lnSpc>
                <a:spcPct val="100000"/>
              </a:lnSpc>
              <a:buFont typeface="Wingdings" charset="2"/>
              <a:buChar char="Ø"/>
            </a:pPr>
            <a:r>
              <a:rPr lang="en-US" altLang="zh-CN" sz="2600" dirty="0">
                <a:latin typeface="Calibri" charset="0"/>
                <a:ea typeface="Calibri" charset="0"/>
                <a:cs typeface="Calibri" charset="0"/>
              </a:rPr>
              <a:t>Selected the closest station’s data that have observed values on the same day as each </a:t>
            </a:r>
            <a:r>
              <a:rPr lang="en-US" altLang="zh-CN" sz="2600" dirty="0" smtClean="0">
                <a:latin typeface="Calibri" charset="0"/>
                <a:ea typeface="Calibri" charset="0"/>
                <a:cs typeface="Calibri" charset="0"/>
              </a:rPr>
              <a:t>review </a:t>
            </a:r>
            <a:endParaRPr lang="en-US" altLang="zh-CN" sz="2600" dirty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600" dirty="0" smtClean="0">
                <a:latin typeface="Calibri" charset="0"/>
                <a:ea typeface="Calibri" charset="0"/>
                <a:cs typeface="Calibri" charset="0"/>
              </a:rPr>
              <a:t>Binning</a:t>
            </a:r>
          </a:p>
          <a:p>
            <a:pPr lvl="1">
              <a:lnSpc>
                <a:spcPct val="100000"/>
              </a:lnSpc>
              <a:buFont typeface="Wingdings" charset="2"/>
              <a:buChar char="Ø"/>
            </a:pPr>
            <a:r>
              <a:rPr lang="en-US" altLang="zh-CN" sz="2600" dirty="0" smtClean="0">
                <a:latin typeface="Calibri" charset="0"/>
                <a:ea typeface="Calibri" charset="0"/>
                <a:cs typeface="Calibri" charset="0"/>
              </a:rPr>
              <a:t>US Regions</a:t>
            </a:r>
          </a:p>
          <a:p>
            <a:pPr>
              <a:lnSpc>
                <a:spcPct val="100000"/>
              </a:lnSpc>
            </a:pPr>
            <a:r>
              <a:rPr lang="en-US" altLang="zh-CN" sz="2600" dirty="0" smtClean="0">
                <a:latin typeface="Calibri" charset="0"/>
                <a:ea typeface="Calibri" charset="0"/>
                <a:cs typeface="Calibri" charset="0"/>
              </a:rPr>
              <a:t>Final dataset:</a:t>
            </a:r>
          </a:p>
          <a:p>
            <a:pPr lvl="1">
              <a:lnSpc>
                <a:spcPct val="100000"/>
              </a:lnSpc>
              <a:buFont typeface="Wingdings" charset="2"/>
              <a:buChar char="Ø"/>
            </a:pPr>
            <a:r>
              <a:rPr lang="en-US" altLang="zh-CN" sz="2600" dirty="0" smtClean="0">
                <a:latin typeface="Calibri" charset="0"/>
                <a:ea typeface="Calibri" charset="0"/>
                <a:cs typeface="Calibri" charset="0"/>
              </a:rPr>
              <a:t>14,788 </a:t>
            </a:r>
            <a:r>
              <a:rPr lang="en-US" altLang="zh-CN" sz="2600" dirty="0">
                <a:latin typeface="Calibri" charset="0"/>
                <a:ea typeface="Calibri" charset="0"/>
                <a:cs typeface="Calibri" charset="0"/>
              </a:rPr>
              <a:t>reviews from 5,263 restaurants with weather </a:t>
            </a:r>
            <a:r>
              <a:rPr lang="en-US" altLang="zh-CN" sz="2600" dirty="0" smtClean="0">
                <a:latin typeface="Calibri" charset="0"/>
                <a:ea typeface="Calibri" charset="0"/>
                <a:cs typeface="Calibri" charset="0"/>
              </a:rPr>
              <a:t>measurements</a:t>
            </a:r>
            <a:endParaRPr lang="en-US" altLang="zh-CN" sz="2600" dirty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462D13E-9101-4CDA-A3C8-69212A9B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6DF0-3E2A-45D5-8C73-CF9E0673E4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4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ANALYSIS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PART 1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mr-IN" sz="4000" dirty="0" smtClean="0">
                <a:solidFill>
                  <a:schemeClr val="accent5">
                    <a:lumMod val="75000"/>
                  </a:schemeClr>
                </a:solidFill>
              </a:rPr>
              <a:t>–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</a:rPr>
              <a:t>Sentiment Analysis</a:t>
            </a:r>
            <a:endParaRPr lang="en-US" sz="4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6DF0-3E2A-45D5-8C73-CF9E0673E4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66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45">
            <a:extLst>
              <a:ext uri="{FF2B5EF4-FFF2-40B4-BE49-F238E27FC236}">
                <a16:creationId xmlns:a16="http://schemas.microsoft.com/office/drawing/2014/main" xmlns="" id="{2562BD3C-BC69-412A-A040-A7705BF2909B}"/>
              </a:ext>
            </a:extLst>
          </p:cNvPr>
          <p:cNvSpPr txBox="1">
            <a:spLocks/>
          </p:cNvSpPr>
          <p:nvPr/>
        </p:nvSpPr>
        <p:spPr>
          <a:xfrm>
            <a:off x="288034" y="227337"/>
            <a:ext cx="11065766" cy="79835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Calibri" charset="0"/>
                <a:ea typeface="Calibri" charset="0"/>
                <a:cs typeface="Calibri" charset="0"/>
              </a:rPr>
              <a:t>Sentiment Analysis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462D13E-9101-4CDA-A3C8-69212A9B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48100"/>
            <a:ext cx="2743200" cy="365125"/>
          </a:xfrm>
        </p:spPr>
        <p:txBody>
          <a:bodyPr/>
          <a:lstStyle/>
          <a:p>
            <a:fld id="{44BB6DF0-3E2A-45D5-8C73-CF9E0673E462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75018539-30E5-4E1A-B7DE-753E348A8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141" y="227337"/>
            <a:ext cx="6482859" cy="59877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899CE5F-619F-4D5B-B3E8-BD89D0B6FC20}"/>
              </a:ext>
            </a:extLst>
          </p:cNvPr>
          <p:cNvSpPr txBox="1"/>
          <p:nvPr/>
        </p:nvSpPr>
        <p:spPr>
          <a:xfrm>
            <a:off x="288034" y="1025691"/>
            <a:ext cx="50600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Used </a:t>
            </a:r>
            <a:r>
              <a:rPr lang="en-US" i="1" dirty="0" smtClean="0"/>
              <a:t>NLTK</a:t>
            </a:r>
            <a:r>
              <a:rPr lang="en-US" dirty="0" smtClean="0"/>
              <a:t> and </a:t>
            </a:r>
            <a:r>
              <a:rPr lang="en-US" i="1" dirty="0" err="1" smtClean="0"/>
              <a:t>Textblob</a:t>
            </a:r>
            <a:endParaRPr lang="en-US" i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strong correlation (0.32) </a:t>
            </a:r>
            <a:r>
              <a:rPr lang="en-US" dirty="0" smtClean="0"/>
              <a:t>between </a:t>
            </a:r>
            <a:r>
              <a:rPr lang="en-US" dirty="0"/>
              <a:t>the computed sentiment and the given star rating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Limitations –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Sarcasm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Metaphor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Following 1-star reviews were classified as positive </a:t>
            </a:r>
            <a:r>
              <a:rPr lang="en-US" dirty="0" smtClean="0"/>
              <a:t>–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1" algn="ctr"/>
            <a:r>
              <a:rPr lang="en-US" i="1" dirty="0" smtClean="0"/>
              <a:t>“</a:t>
            </a:r>
            <a:r>
              <a:rPr lang="en-US" i="1" dirty="0"/>
              <a:t>Sitting here, I am absolutely astounded that previous reviews are, mostly, so overwhelmingly positive</a:t>
            </a:r>
            <a:r>
              <a:rPr lang="en-US" i="1" dirty="0" smtClean="0"/>
              <a:t>.”</a:t>
            </a:r>
          </a:p>
          <a:p>
            <a:pPr lvl="1" algn="ctr"/>
            <a:endParaRPr lang="en-US" i="1" dirty="0"/>
          </a:p>
          <a:p>
            <a:pPr lvl="1" algn="ctr"/>
            <a:r>
              <a:rPr lang="en-US" i="1" dirty="0" smtClean="0"/>
              <a:t>“</a:t>
            </a:r>
            <a:r>
              <a:rPr lang="en-US" i="1" dirty="0"/>
              <a:t>The one and only good thing about this place is they have a decent rose.”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30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EFAB897-483B-4966-AB96-F9822B5E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44BB6DF0-3E2A-45D5-8C73-CF9E0673E46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Content Placeholder 146">
            <a:extLst>
              <a:ext uri="{FF2B5EF4-FFF2-40B4-BE49-F238E27FC236}">
                <a16:creationId xmlns:a16="http://schemas.microsoft.com/office/drawing/2014/main" xmlns="" id="{EE86AA48-06CB-48B2-8A99-34ABC02EC9EB}"/>
              </a:ext>
            </a:extLst>
          </p:cNvPr>
          <p:cNvSpPr txBox="1">
            <a:spLocks/>
          </p:cNvSpPr>
          <p:nvPr/>
        </p:nvSpPr>
        <p:spPr>
          <a:xfrm>
            <a:off x="288034" y="1025692"/>
            <a:ext cx="4487166" cy="5330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cs typeface="Times New Roman" panose="02020603050405020304" pitchFamily="18" charset="0"/>
              </a:rPr>
              <a:t>Generated a word cloud based on the frequency of words in all the reviews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cs typeface="Times New Roman" panose="02020603050405020304" pitchFamily="18" charset="0"/>
              </a:rPr>
              <a:t>The largest words (and thus most common) tend to be positive, for example, </a:t>
            </a:r>
            <a:r>
              <a:rPr lang="en-US" sz="2400" i="1" dirty="0">
                <a:cs typeface="Times New Roman" panose="02020603050405020304" pitchFamily="18" charset="0"/>
              </a:rPr>
              <a:t>“good”</a:t>
            </a:r>
            <a:r>
              <a:rPr lang="en-US" sz="2400" dirty="0"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cs typeface="Times New Roman" panose="02020603050405020304" pitchFamily="18" charset="0"/>
              </a:rPr>
              <a:t>“great”</a:t>
            </a:r>
            <a:r>
              <a:rPr lang="en-US" sz="2400" dirty="0">
                <a:cs typeface="Times New Roman" panose="02020603050405020304" pitchFamily="18" charset="0"/>
              </a:rPr>
              <a:t>, and </a:t>
            </a:r>
            <a:r>
              <a:rPr lang="en-US" sz="2400" i="1" dirty="0">
                <a:cs typeface="Times New Roman" panose="02020603050405020304" pitchFamily="18" charset="0"/>
              </a:rPr>
              <a:t>“love”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cs typeface="Times New Roman" panose="02020603050405020304" pitchFamily="18" charset="0"/>
              </a:rPr>
              <a:t>This is expected as the majority of reviews in our dataset were classified as positive (83%), and given 5-star reviews (55%)</a:t>
            </a:r>
            <a:r>
              <a:rPr lang="en-US" sz="2400" dirty="0"/>
              <a:t/>
            </a:r>
            <a:br>
              <a:rPr lang="en-US" sz="2400" dirty="0"/>
            </a:br>
            <a:endParaRPr lang="en-US" altLang="zh-CN" sz="2400" dirty="0"/>
          </a:p>
          <a:p>
            <a:pPr marL="457200"/>
            <a:endParaRPr lang="en-US" altLang="zh-CN" sz="2400" dirty="0"/>
          </a:p>
          <a:p>
            <a:pPr marL="457200"/>
            <a:endParaRPr lang="en-US" altLang="zh-CN" sz="2400" dirty="0"/>
          </a:p>
          <a:p>
            <a:endParaRPr lang="en-US" sz="2400" dirty="0"/>
          </a:p>
        </p:txBody>
      </p:sp>
      <p:sp>
        <p:nvSpPr>
          <p:cNvPr id="6" name="Title 145">
            <a:extLst>
              <a:ext uri="{FF2B5EF4-FFF2-40B4-BE49-F238E27FC236}">
                <a16:creationId xmlns:a16="http://schemas.microsoft.com/office/drawing/2014/main" xmlns="" id="{FC14A430-73B8-4A56-93FA-B45BD071C92D}"/>
              </a:ext>
            </a:extLst>
          </p:cNvPr>
          <p:cNvSpPr txBox="1">
            <a:spLocks/>
          </p:cNvSpPr>
          <p:nvPr/>
        </p:nvSpPr>
        <p:spPr>
          <a:xfrm>
            <a:off x="288034" y="227337"/>
            <a:ext cx="11065766" cy="79835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Calibri" charset="0"/>
                <a:ea typeface="Calibri" charset="0"/>
                <a:cs typeface="Calibri" charset="0"/>
              </a:rPr>
              <a:t>Sentiment Analysis - Word Cloud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08FCA35-6B44-4D74-991E-45E6EB9E8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00" y="1743075"/>
            <a:ext cx="7179423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83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ANALYSIS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PART 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</a:rPr>
              <a:t>2 </a:t>
            </a:r>
            <a:r>
              <a:rPr lang="mr-IN" sz="4000" dirty="0" smtClean="0">
                <a:solidFill>
                  <a:schemeClr val="accent5">
                    <a:lumMod val="75000"/>
                  </a:schemeClr>
                </a:solidFill>
              </a:rPr>
              <a:t>–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</a:rPr>
              <a:t>Principal Analysis</a:t>
            </a:r>
            <a:endParaRPr lang="en-US" sz="4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6DF0-3E2A-45D5-8C73-CF9E0673E4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50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45">
            <a:extLst>
              <a:ext uri="{FF2B5EF4-FFF2-40B4-BE49-F238E27FC236}">
                <a16:creationId xmlns:a16="http://schemas.microsoft.com/office/drawing/2014/main" xmlns="" id="{DDB64A68-53CA-490F-AE02-07A2E933BEF4}"/>
              </a:ext>
            </a:extLst>
          </p:cNvPr>
          <p:cNvSpPr txBox="1">
            <a:spLocks/>
          </p:cNvSpPr>
          <p:nvPr/>
        </p:nvSpPr>
        <p:spPr>
          <a:xfrm>
            <a:off x="288034" y="227337"/>
            <a:ext cx="11065766" cy="79835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Calibri" charset="0"/>
                <a:ea typeface="Calibri" charset="0"/>
                <a:cs typeface="Calibri" charset="0"/>
              </a:rPr>
              <a:t>Text Mining and Correlation Exploration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905B5E7-D6E9-4583-917A-83F8EB602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6DF0-3E2A-45D5-8C73-CF9E0673E462}" type="slidenum">
              <a:rPr lang="en-US" smtClean="0"/>
              <a:t>7</a:t>
            </a:fld>
            <a:endParaRPr lang="en-US"/>
          </a:p>
        </p:txBody>
      </p:sp>
      <p:sp>
        <p:nvSpPr>
          <p:cNvPr id="20" name="Content Placeholder 146">
            <a:extLst>
              <a:ext uri="{FF2B5EF4-FFF2-40B4-BE49-F238E27FC236}">
                <a16:creationId xmlns:a16="http://schemas.microsoft.com/office/drawing/2014/main" xmlns="" id="{42546E3C-1B3D-46F4-8268-E7D8CDDD0737}"/>
              </a:ext>
            </a:extLst>
          </p:cNvPr>
          <p:cNvSpPr txBox="1">
            <a:spLocks/>
          </p:cNvSpPr>
          <p:nvPr/>
        </p:nvSpPr>
        <p:spPr>
          <a:xfrm>
            <a:off x="288034" y="1292658"/>
            <a:ext cx="5607440" cy="50636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Mined the reviews for weather-related terms. Only </a:t>
            </a:r>
            <a:r>
              <a:rPr lang="en-US" sz="24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0.7%</a:t>
            </a:r>
            <a:r>
              <a:rPr lang="en-US" sz="2400" b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of reviews include weather-related terms.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EB47712-7EDA-42B4-9AAF-B2073BC66C20}"/>
              </a:ext>
            </a:extLst>
          </p:cNvPr>
          <p:cNvSpPr/>
          <p:nvPr/>
        </p:nvSpPr>
        <p:spPr>
          <a:xfrm>
            <a:off x="533399" y="2808840"/>
            <a:ext cx="53620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latin typeface="Calibri" charset="0"/>
                <a:ea typeface="Calibri" charset="0"/>
                <a:cs typeface="Calibri" charset="0"/>
              </a:rPr>
              <a:t>“What an afternoon of perfection. Great location, great food and </a:t>
            </a:r>
            <a:r>
              <a:rPr lang="en-US" sz="2000" i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awesome weather</a:t>
            </a:r>
            <a:r>
              <a:rPr lang="en-US" sz="2000" i="1" dirty="0">
                <a:latin typeface="Calibri" charset="0"/>
                <a:ea typeface="Calibri" charset="0"/>
                <a:cs typeface="Calibri" charset="0"/>
              </a:rPr>
              <a:t>! I know the Back Porch isn't responsible for the cool breeze, but the ample..”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4EED4EEE-4482-4A74-A31D-027C012AA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401515"/>
              </p:ext>
            </p:extLst>
          </p:nvPr>
        </p:nvGraphicFramePr>
        <p:xfrm>
          <a:off x="6280762" y="904683"/>
          <a:ext cx="5691985" cy="5801959"/>
        </p:xfrm>
        <a:graphic>
          <a:graphicData uri="http://schemas.openxmlformats.org/drawingml/2006/table">
            <a:tbl>
              <a:tblPr/>
              <a:tblGrid>
                <a:gridCol w="1891545">
                  <a:extLst>
                    <a:ext uri="{9D8B030D-6E8A-4147-A177-3AD203B41FA5}">
                      <a16:colId xmlns:a16="http://schemas.microsoft.com/office/drawing/2014/main" xmlns="" val="3154100746"/>
                    </a:ext>
                  </a:extLst>
                </a:gridCol>
                <a:gridCol w="1582793">
                  <a:extLst>
                    <a:ext uri="{9D8B030D-6E8A-4147-A177-3AD203B41FA5}">
                      <a16:colId xmlns:a16="http://schemas.microsoft.com/office/drawing/2014/main" xmlns="" val="1553042022"/>
                    </a:ext>
                  </a:extLst>
                </a:gridCol>
                <a:gridCol w="2217647">
                  <a:extLst>
                    <a:ext uri="{9D8B030D-6E8A-4147-A177-3AD203B41FA5}">
                      <a16:colId xmlns:a16="http://schemas.microsoft.com/office/drawing/2014/main" xmlns="" val="3514039350"/>
                    </a:ext>
                  </a:extLst>
                </a:gridCol>
              </a:tblGrid>
              <a:tr h="502567">
                <a:tc gridSpan="3"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Correlation Coefficients</a:t>
                      </a:r>
                      <a:endParaRPr lang="en-US" sz="1800" b="1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8360" marR="58360" marT="58360" marB="58360" anchor="b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8360" marR="58360" marT="58360" marB="58360" anchor="b">
                    <a:lnL>
                      <a:noFill/>
                    </a:lnL>
                    <a:lnR>
                      <a:noFill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8360" marR="58360" marT="58360" marB="58360" anchor="b">
                    <a:lnL>
                      <a:noFill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  <a:tr h="502567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Region</a:t>
                      </a: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8360" marR="58360" marT="58360" marB="58360" anchor="b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649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TAVG &amp;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review_rating</a:t>
                      </a: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8360" marR="58360" marT="58360" marB="58360" anchor="b">
                    <a:lnL>
                      <a:noFill/>
                    </a:lnL>
                    <a:lnR>
                      <a:noFill/>
                    </a:lnR>
                    <a:lnT w="12649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TAVG &amp;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sentiment_polarity</a:t>
                      </a:r>
                      <a:endParaRPr lang="en-US" sz="18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8360" marR="58360" marT="58360" marB="58360" anchor="b">
                    <a:lnL>
                      <a:noFill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17041551"/>
                  </a:ext>
                </a:extLst>
              </a:tr>
              <a:tr h="366737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Mountain</a:t>
                      </a:r>
                      <a:endParaRPr lang="en-US" sz="1800" dirty="0"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58360" marR="58360" marT="58360" marB="58360" anchor="b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0.06</a:t>
                      </a:r>
                      <a:endParaRPr lang="en-US" sz="1800" dirty="0"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58360" marR="58360" marT="58360" marB="583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-0.06</a:t>
                      </a:r>
                      <a:endParaRPr lang="en-US" sz="1800" dirty="0"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58360" marR="58360" marT="58360" marB="58360" anchor="b">
                    <a:lnL>
                      <a:noFill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53782789"/>
                  </a:ext>
                </a:extLst>
              </a:tr>
              <a:tr h="494416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SouthCentral</a:t>
                      </a:r>
                      <a:endParaRPr lang="en-US" sz="1800" dirty="0"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58360" marR="58360" marT="58360" marB="58360" anchor="b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0.04</a:t>
                      </a:r>
                      <a:endParaRPr lang="en-US" sz="1800" dirty="0"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58360" marR="58360" marT="58360" marB="583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-0.01</a:t>
                      </a:r>
                      <a:endParaRPr lang="en-US" sz="1800" dirty="0"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58360" marR="58360" marT="58360" marB="58360" anchor="b">
                    <a:lnL>
                      <a:noFill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10839050"/>
                  </a:ext>
                </a:extLst>
              </a:tr>
              <a:tr h="494416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MidAtlantic</a:t>
                      </a:r>
                      <a:endParaRPr lang="en-US" sz="1800" dirty="0"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58360" marR="58360" marT="58360" marB="58360" anchor="b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0.03</a:t>
                      </a:r>
                      <a:endParaRPr lang="en-US" sz="1800" dirty="0"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58360" marR="58360" marT="58360" marB="583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0.02</a:t>
                      </a:r>
                      <a:endParaRPr lang="en-US" sz="1800" dirty="0"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58360" marR="58360" marT="58360" marB="58360" anchor="b">
                    <a:lnL>
                      <a:noFill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74323725"/>
                  </a:ext>
                </a:extLst>
              </a:tr>
              <a:tr h="494416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Southeast</a:t>
                      </a:r>
                      <a:endParaRPr lang="en-US" sz="1800" dirty="0"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58360" marR="58360" marT="58360" marB="58360" anchor="b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0.02</a:t>
                      </a:r>
                      <a:endParaRPr lang="en-US" sz="1800" dirty="0"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58360" marR="58360" marT="58360" marB="583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0.02</a:t>
                      </a:r>
                      <a:endParaRPr lang="en-US" sz="1800" dirty="0"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58360" marR="58360" marT="58360" marB="58360" anchor="b">
                    <a:lnL>
                      <a:noFill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7385268"/>
                  </a:ext>
                </a:extLst>
              </a:tr>
              <a:tr h="494416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NorthCentral</a:t>
                      </a:r>
                      <a:endParaRPr lang="en-US" sz="1800" dirty="0"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58360" marR="58360" marT="58360" marB="58360" anchor="b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0.01</a:t>
                      </a:r>
                      <a:endParaRPr lang="en-US" sz="1800" dirty="0"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58360" marR="58360" marT="58360" marB="583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0.02</a:t>
                      </a:r>
                      <a:endParaRPr lang="en-US" sz="1800" dirty="0"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58360" marR="58360" marT="58360" marB="58360" anchor="b">
                    <a:lnL>
                      <a:noFill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59350087"/>
                  </a:ext>
                </a:extLst>
              </a:tr>
              <a:tr h="366737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Midwest</a:t>
                      </a:r>
                      <a:endParaRPr lang="en-US" sz="1800"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58360" marR="58360" marT="58360" marB="58360" anchor="b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0.00</a:t>
                      </a:r>
                      <a:endParaRPr lang="en-US" sz="1800"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58360" marR="58360" marT="58360" marB="583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0.03</a:t>
                      </a:r>
                      <a:endParaRPr lang="en-US" sz="1800" dirty="0"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58360" marR="58360" marT="58360" marB="58360" anchor="b">
                    <a:lnL>
                      <a:noFill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52077634"/>
                  </a:ext>
                </a:extLst>
              </a:tr>
              <a:tr h="494416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NewEngland</a:t>
                      </a:r>
                      <a:endParaRPr lang="en-US" sz="1800"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58360" marR="58360" marT="58360" marB="58360" anchor="b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0.00</a:t>
                      </a:r>
                      <a:endParaRPr lang="en-US" sz="1800"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58360" marR="58360" marT="58360" marB="583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-0.03</a:t>
                      </a:r>
                      <a:endParaRPr lang="en-US" sz="1800" dirty="0"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58360" marR="58360" marT="58360" marB="58360" anchor="b">
                    <a:lnL>
                      <a:noFill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31531495"/>
                  </a:ext>
                </a:extLst>
              </a:tr>
              <a:tr h="366737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Pacific</a:t>
                      </a:r>
                      <a:endParaRPr lang="en-US" sz="1800"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58360" marR="58360" marT="58360" marB="58360" anchor="b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0.00</a:t>
                      </a:r>
                      <a:endParaRPr lang="en-US" sz="1800"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58360" marR="58360" marT="58360" marB="583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-0.01</a:t>
                      </a:r>
                      <a:endParaRPr lang="en-US" sz="1800" dirty="0"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58360" marR="58360" marT="58360" marB="58360" anchor="b">
                    <a:lnL>
                      <a:noFill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59841258"/>
                  </a:ext>
                </a:extLst>
              </a:tr>
              <a:tr h="494416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Northwest</a:t>
                      </a:r>
                      <a:endParaRPr lang="en-US" sz="1800"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58360" marR="58360" marT="58360" marB="58360" anchor="b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-0.06</a:t>
                      </a:r>
                      <a:endParaRPr lang="en-US" sz="1800"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58360" marR="58360" marT="58360" marB="5836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0.06</a:t>
                      </a:r>
                      <a:endParaRPr lang="en-US" sz="1800" dirty="0"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58360" marR="58360" marT="58360" marB="58360" anchor="b">
                    <a:lnL>
                      <a:noFill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19634195"/>
                  </a:ext>
                </a:extLst>
              </a:tr>
              <a:tr h="494416"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All Regions</a:t>
                      </a:r>
                      <a:endParaRPr lang="en-US" sz="1800"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58360" marR="58360" marT="58360" marB="58360" anchor="b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0.02</a:t>
                      </a:r>
                      <a:endParaRPr lang="en-US" sz="1800" dirty="0"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58360" marR="58360" marT="58360" marB="58360" anchor="b">
                    <a:lnL>
                      <a:noFill/>
                    </a:lnL>
                    <a:lnR>
                      <a:noFill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0.01</a:t>
                      </a:r>
                      <a:endParaRPr lang="en-US" sz="1800" dirty="0"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marL="58360" marR="58360" marT="58360" marB="58360" anchor="b">
                    <a:lnL>
                      <a:noFill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55585085"/>
                  </a:ext>
                </a:extLst>
              </a:tr>
            </a:tbl>
          </a:graphicData>
        </a:graphic>
      </p:graphicFrame>
      <p:sp>
        <p:nvSpPr>
          <p:cNvPr id="11" name="Content Placeholder 146">
            <a:extLst>
              <a:ext uri="{FF2B5EF4-FFF2-40B4-BE49-F238E27FC236}">
                <a16:creationId xmlns:a16="http://schemas.microsoft.com/office/drawing/2014/main" xmlns="" id="{0354BAD7-4F70-4AC8-A5E1-50686496FFA6}"/>
              </a:ext>
            </a:extLst>
          </p:cNvPr>
          <p:cNvSpPr txBox="1">
            <a:spLocks/>
          </p:cNvSpPr>
          <p:nvPr/>
        </p:nvSpPr>
        <p:spPr>
          <a:xfrm>
            <a:off x="288034" y="4519442"/>
            <a:ext cx="5503166" cy="183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 do not find strong correlations between temperature and the review ratings or the sentiment. Both correlation coefficients are near </a:t>
            </a:r>
            <a:r>
              <a:rPr lang="en-US" sz="24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zero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78288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25607B4-7E9E-4954-9720-D4CB0849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B6DF0-3E2A-45D5-8C73-CF9E0673E462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E3AAB43D-4AD6-4B51-BFB9-3C785565D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366" y="915353"/>
            <a:ext cx="5943600" cy="251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05F38A1E-65AE-473D-ADE4-189C76D62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366" y="3842701"/>
            <a:ext cx="5943600" cy="25136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itle 145">
            <a:extLst>
              <a:ext uri="{FF2B5EF4-FFF2-40B4-BE49-F238E27FC236}">
                <a16:creationId xmlns:a16="http://schemas.microsoft.com/office/drawing/2014/main" xmlns="" id="{53EED62A-2383-4C24-BBE2-922093E137C7}"/>
              </a:ext>
            </a:extLst>
          </p:cNvPr>
          <p:cNvSpPr txBox="1">
            <a:spLocks/>
          </p:cNvSpPr>
          <p:nvPr/>
        </p:nvSpPr>
        <p:spPr>
          <a:xfrm>
            <a:off x="288034" y="227337"/>
            <a:ext cx="11065766" cy="79835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Calibri" charset="0"/>
                <a:ea typeface="Calibri" charset="0"/>
                <a:cs typeface="Calibri" charset="0"/>
              </a:rPr>
              <a:t>Clustering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latin typeface="Calibri" charset="0"/>
                <a:ea typeface="Calibri" charset="0"/>
                <a:cs typeface="Calibri" charset="0"/>
              </a:rPr>
              <a:t>Analysis</a:t>
            </a:r>
            <a:endParaRPr lang="en-US" sz="36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Content Placeholder 146">
            <a:extLst>
              <a:ext uri="{FF2B5EF4-FFF2-40B4-BE49-F238E27FC236}">
                <a16:creationId xmlns:a16="http://schemas.microsoft.com/office/drawing/2014/main" xmlns="" id="{E5F9ABD0-AFAC-498B-B1D3-7CE8C2F96F2E}"/>
              </a:ext>
            </a:extLst>
          </p:cNvPr>
          <p:cNvSpPr txBox="1">
            <a:spLocks/>
          </p:cNvSpPr>
          <p:nvPr/>
        </p:nvSpPr>
        <p:spPr>
          <a:xfrm>
            <a:off x="288034" y="1292658"/>
            <a:ext cx="5503166" cy="50636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400" dirty="0">
                <a:cs typeface="Times New Roman" panose="02020603050405020304" pitchFamily="18" charset="0"/>
              </a:rPr>
              <a:t>Used </a:t>
            </a:r>
            <a:r>
              <a:rPr lang="en-US" sz="2400" dirty="0">
                <a:cs typeface="Times New Roman" panose="02020603050405020304" pitchFamily="18" charset="0"/>
              </a:rPr>
              <a:t>both k-means (with k=3) and </a:t>
            </a:r>
            <a:r>
              <a:rPr lang="en-US" sz="2400" dirty="0" err="1">
                <a:cs typeface="Times New Roman" panose="02020603050405020304" pitchFamily="18" charset="0"/>
              </a:rPr>
              <a:t>DBScan</a:t>
            </a:r>
            <a:r>
              <a:rPr lang="en-US" sz="2400" dirty="0">
                <a:cs typeface="Times New Roman" panose="02020603050405020304" pitchFamily="18" charset="0"/>
              </a:rPr>
              <a:t> (with eps=0.4) clustering analysis to explore the relationship among temperature, sentiment and the location of the </a:t>
            </a:r>
            <a:r>
              <a:rPr lang="en-US" sz="2400" dirty="0" smtClean="0">
                <a:cs typeface="Times New Roman" panose="02020603050405020304" pitchFamily="18" charset="0"/>
              </a:rPr>
              <a:t>restaurant</a:t>
            </a:r>
            <a:endParaRPr lang="en-US" sz="2400" dirty="0"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cs typeface="Times New Roman" panose="02020603050405020304" pitchFamily="18" charset="0"/>
              </a:rPr>
              <a:t>Used PCA to visualize results. Although </a:t>
            </a:r>
            <a:r>
              <a:rPr lang="en-US" sz="2400" dirty="0" err="1">
                <a:cs typeface="Times New Roman" panose="02020603050405020304" pitchFamily="18" charset="0"/>
              </a:rPr>
              <a:t>DBScan</a:t>
            </a:r>
            <a:r>
              <a:rPr lang="en-US" sz="2400" dirty="0">
                <a:cs typeface="Times New Roman" panose="02020603050405020304" pitchFamily="18" charset="0"/>
              </a:rPr>
              <a:t> better identified the outliers, </a:t>
            </a:r>
            <a:r>
              <a:rPr 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no clear clusters formed</a:t>
            </a:r>
            <a:r>
              <a:rPr lang="en-US" sz="2400" dirty="0">
                <a:cs typeface="Times New Roman" panose="02020603050405020304" pitchFamily="18" charset="0"/>
              </a:rPr>
              <a:t>. This suggests that there is </a:t>
            </a:r>
            <a:r>
              <a:rPr 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no strong relationship</a:t>
            </a:r>
            <a:r>
              <a:rPr lang="en-US" sz="2400" b="1" dirty="0">
                <a:cs typeface="Times New Roman" panose="02020603050405020304" pitchFamily="18" charset="0"/>
              </a:rPr>
              <a:t> </a:t>
            </a:r>
            <a:r>
              <a:rPr lang="en-US" sz="2400" dirty="0">
                <a:cs typeface="Times New Roman" panose="02020603050405020304" pitchFamily="18" charset="0"/>
              </a:rPr>
              <a:t>among temperature and Yelp reviews.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F15E1F2-BE45-4F45-A7CB-BA12B9E0AD65}"/>
              </a:ext>
            </a:extLst>
          </p:cNvPr>
          <p:cNvSpPr/>
          <p:nvPr/>
        </p:nvSpPr>
        <p:spPr>
          <a:xfrm>
            <a:off x="7671240" y="3377206"/>
            <a:ext cx="1985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K-means </a:t>
            </a:r>
            <a:r>
              <a:rPr lang="en-US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Clustering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379ED6E-D42F-4B02-9981-5D4A08619512}"/>
              </a:ext>
            </a:extLst>
          </p:cNvPr>
          <p:cNvSpPr/>
          <p:nvPr/>
        </p:nvSpPr>
        <p:spPr>
          <a:xfrm>
            <a:off x="7724813" y="6289079"/>
            <a:ext cx="1878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DBScan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13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1655</TotalTime>
  <Words>1001</Words>
  <Application>Microsoft Macintosh PowerPoint</Application>
  <PresentationFormat>Widescreen</PresentationFormat>
  <Paragraphs>260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Calibri</vt:lpstr>
      <vt:lpstr>Calibri Light</vt:lpstr>
      <vt:lpstr>Courier New</vt:lpstr>
      <vt:lpstr>Mangal</vt:lpstr>
      <vt:lpstr>Times</vt:lpstr>
      <vt:lpstr>Times New Roman</vt:lpstr>
      <vt:lpstr>Wingdings</vt:lpstr>
      <vt:lpstr>等线</vt:lpstr>
      <vt:lpstr>等线 Light</vt:lpstr>
      <vt:lpstr>Arial</vt:lpstr>
      <vt:lpstr>Office Theme</vt:lpstr>
      <vt:lpstr>Yelp Restaurant Reviews &amp;  the Weather</vt:lpstr>
      <vt:lpstr>Introduction</vt:lpstr>
      <vt:lpstr>PowerPoint Presentation</vt:lpstr>
      <vt:lpstr>ANALYSIS</vt:lpstr>
      <vt:lpstr>PowerPoint Presentation</vt:lpstr>
      <vt:lpstr>PowerPoint Presentation</vt:lpstr>
      <vt:lpstr>ANALYSIS</vt:lpstr>
      <vt:lpstr>PowerPoint Presentation</vt:lpstr>
      <vt:lpstr>PowerPoint Presentation</vt:lpstr>
      <vt:lpstr>PowerPoint Presentation</vt:lpstr>
      <vt:lpstr>PowerPoint Presentation</vt:lpstr>
      <vt:lpstr>ANALYSIS</vt:lpstr>
      <vt:lpstr>PowerPoint Presentation</vt:lpstr>
      <vt:lpstr>ANALYSIS</vt:lpstr>
      <vt:lpstr>Network Analysis</vt:lpstr>
      <vt:lpstr>Topic Modeling</vt:lpstr>
      <vt:lpstr>PowerPoint Presentation</vt:lpstr>
      <vt:lpstr>Thank you!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Yipin Lu</dc:creator>
  <cp:lastModifiedBy>Kendra Gedney</cp:lastModifiedBy>
  <cp:revision>152</cp:revision>
  <cp:lastPrinted>2017-12-04T22:19:49Z</cp:lastPrinted>
  <dcterms:created xsi:type="dcterms:W3CDTF">2017-10-31T12:29:42Z</dcterms:created>
  <dcterms:modified xsi:type="dcterms:W3CDTF">2017-12-04T22:20:16Z</dcterms:modified>
</cp:coreProperties>
</file>