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Well ordering principle and proof by induction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9909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022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82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well-ordering principle in discrete mathematics states that every non-empty subset of nonnegative integers has a smallest element. It's a fundamental principle in mathematics that's used in many areas, including number theory and the proof of theorems. </a:t>
            </a:r>
          </a:p>
        </p:txBody>
      </p:sp>
    </p:spTree>
    <p:extLst>
      <p:ext uri="{BB962C8B-B14F-4D97-AF65-F5344CB8AC3E}">
        <p14:creationId xmlns:p14="http://schemas.microsoft.com/office/powerpoint/2010/main" val="235942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Explanation</a:t>
            </a:r>
          </a:p>
          <a:p>
            <a:pPr lvl="0"/>
            <a:r>
              <a:rPr lang="en-IN" dirty="0"/>
              <a:t>A set is well-ordered if every non-empty subset of that set has a smallest element. </a:t>
            </a:r>
          </a:p>
          <a:p>
            <a:pPr lvl="0"/>
            <a:r>
              <a:rPr lang="en-IN" dirty="0"/>
              <a:t>The well-ordering principle is often used to prove theorems about prime numbers. </a:t>
            </a:r>
          </a:p>
          <a:p>
            <a:pPr lvl="0"/>
            <a:r>
              <a:rPr lang="en-IN" dirty="0"/>
              <a:t>For example, the fundamental theorem of arithmetic states that every positive integer can be expressed uniquely as a product of primes. </a:t>
            </a:r>
          </a:p>
          <a:p>
            <a:pPr lvl="0"/>
            <a:r>
              <a:rPr lang="en-IN" dirty="0"/>
              <a:t>The well-ordering principle can also be used to prove the existence of mathematical objects, such as solutions to equations or certain types of functions. </a:t>
            </a:r>
          </a:p>
          <a:p>
            <a:pPr lvl="0"/>
            <a:r>
              <a:rPr lang="en-IN" dirty="0"/>
              <a:t>A well-ordered set can be finite or infinite, but a finite set is always well-ordered. </a:t>
            </a:r>
          </a:p>
          <a:p>
            <a:pPr lvl="0"/>
            <a:r>
              <a:rPr lang="en-IN" dirty="0"/>
              <a:t>The set of even numbers and the set {1,5,17,12} are examples of well-ordered sets. </a:t>
            </a:r>
          </a:p>
          <a:p>
            <a:endParaRPr lang="en-IN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898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Applications of the Well-Ordering Principle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IN" dirty="0"/>
          </a:p>
          <a:p>
            <a:r>
              <a:rPr lang="en-IN" dirty="0"/>
              <a:t>The well-ordering principle is used in many different areas of mathematics. For example, it is used in number theory to prove theorems about prime numbers. The well-ordering principle can also be used to prove the existence of mathematical objects, such as solutions to equations or certain types of functions.</a:t>
            </a:r>
          </a:p>
          <a:p>
            <a:r>
              <a:rPr lang="en-IN" dirty="0"/>
              <a:t>One example of the well-ordering principle in action is the proof of the fundamental theorem of arithmetic. This theorem states that every positive integer can be expressed uniquely as a product of primes. To prove this theorem, we start by assuming that there exists a positive integer that cannot be expressed as a product of primes. Using the well-ordering principle, we can show that this assumption leads to a contradiction, which means that our assumption must be false and the fundamental theorem of arithmetic must be true.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1706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Key points about the Well-Ordering Principle: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IN" dirty="0"/>
          </a:p>
          <a:p>
            <a:pPr lvl="0"/>
            <a:r>
              <a:rPr lang="en-IN" b="1" dirty="0"/>
              <a:t>Well-Ordering:</a:t>
            </a:r>
            <a:r>
              <a:rPr lang="en-IN" dirty="0"/>
              <a:t> A set is well-ordered if every non-empty subset has a least element. This is a stronger condition than simply being ordered because the ordering must allow for a smallest element in every subset, no matter how the subset is selected.</a:t>
            </a:r>
          </a:p>
          <a:p>
            <a:pPr lvl="0"/>
            <a:r>
              <a:rPr lang="en-IN" b="1" dirty="0"/>
              <a:t>Natural Numbers:</a:t>
            </a:r>
            <a:r>
              <a:rPr lang="en-IN" dirty="0"/>
              <a:t> The natural numbers N are typically considered a well-ordered set under the usual ordering (i.e., 1&lt;2&lt;3&lt;4&lt;…). For example, any non-empty subset of natural numbers, such as {3,5,7} has a least element (in this case, 3).</a:t>
            </a:r>
          </a:p>
          <a:p>
            <a:pPr lvl="0"/>
            <a:r>
              <a:rPr lang="en-IN" b="1" dirty="0"/>
              <a:t>Generalization:</a:t>
            </a:r>
            <a:r>
              <a:rPr lang="en-IN" dirty="0"/>
              <a:t> The principle can be extended to other well-ordered sets beyond the natural numbers. For example, the set of ordinal numbers is well-ordered, so every non-empty subset of ordinals also has a least element.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6861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induction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In </a:t>
            </a:r>
            <a:r>
              <a:rPr lang="en-IN" b="1" dirty="0"/>
              <a:t>discrete mathematics</a:t>
            </a:r>
            <a:r>
              <a:rPr lang="en-IN" dirty="0"/>
              <a:t>, </a:t>
            </a:r>
            <a:r>
              <a:rPr lang="en-IN" b="1" dirty="0"/>
              <a:t>mathematical induction</a:t>
            </a:r>
            <a:r>
              <a:rPr lang="en-IN" dirty="0"/>
              <a:t> is a fundamental proof technique used to prove statements about natural numbers or sets. There are two types of induction that are commonly discussed: </a:t>
            </a:r>
            <a:r>
              <a:rPr lang="en-IN" b="1" dirty="0"/>
              <a:t>weak induction</a:t>
            </a:r>
            <a:r>
              <a:rPr lang="en-IN" dirty="0"/>
              <a:t> (also known as simple induction) and </a:t>
            </a:r>
            <a:r>
              <a:rPr lang="en-IN" b="1" dirty="0"/>
              <a:t>strong induction</a:t>
            </a:r>
            <a:r>
              <a:rPr lang="en-IN" dirty="0"/>
              <a:t> (also known as complete induction). Let's break them down and explore how they work, along with examples of each.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1031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1. Mathematical Induction (Weak Induction)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IN" b="1" dirty="0"/>
          </a:p>
          <a:p>
            <a:r>
              <a:rPr lang="en-IN" b="1" dirty="0"/>
              <a:t>Weak induction</a:t>
            </a:r>
            <a:r>
              <a:rPr lang="en-IN" dirty="0"/>
              <a:t> is based on the principle that if a statement is true for a base case, and if we can prove that the truth of the statement for some arbitrary number </a:t>
            </a:r>
            <a:r>
              <a:rPr lang="en-IN" dirty="0" smtClean="0"/>
              <a:t>k </a:t>
            </a:r>
            <a:r>
              <a:rPr lang="en-IN" dirty="0"/>
              <a:t>implies the truth of the statement for </a:t>
            </a:r>
            <a:r>
              <a:rPr lang="en-IN" dirty="0" smtClean="0"/>
              <a:t>k+1, </a:t>
            </a:r>
            <a:r>
              <a:rPr lang="en-IN" dirty="0"/>
              <a:t>then the statement is true for all natural numbers.</a:t>
            </a:r>
          </a:p>
          <a:p>
            <a:r>
              <a:rPr lang="en-IN" b="1" i="1" dirty="0"/>
              <a:t>Steps for Weak Induction:</a:t>
            </a:r>
          </a:p>
          <a:p>
            <a:pPr lvl="0"/>
            <a:r>
              <a:rPr lang="en-IN" b="1" dirty="0"/>
              <a:t>Base Case</a:t>
            </a:r>
            <a:r>
              <a:rPr lang="en-IN" dirty="0"/>
              <a:t>: Show that the statement is true for the smallest value (usually </a:t>
            </a:r>
            <a:r>
              <a:rPr lang="en-IN" dirty="0" smtClean="0"/>
              <a:t>n=1).</a:t>
            </a:r>
            <a:endParaRPr lang="en-IN" dirty="0"/>
          </a:p>
          <a:p>
            <a:pPr lvl="0"/>
            <a:r>
              <a:rPr lang="en-IN" b="1" dirty="0"/>
              <a:t>Inductive Hypothesis</a:t>
            </a:r>
            <a:r>
              <a:rPr lang="en-IN" dirty="0"/>
              <a:t>: Assume the statement is true for some arbitrary </a:t>
            </a:r>
            <a:r>
              <a:rPr lang="en-IN" dirty="0" smtClean="0"/>
              <a:t>k</a:t>
            </a:r>
            <a:r>
              <a:rPr lang="en-IN" dirty="0"/>
              <a:t>.</a:t>
            </a:r>
          </a:p>
          <a:p>
            <a:pPr lvl="0"/>
            <a:r>
              <a:rPr lang="en-IN" b="1" dirty="0"/>
              <a:t>Inductive Step</a:t>
            </a:r>
            <a:r>
              <a:rPr lang="en-IN" dirty="0"/>
              <a:t>: Prove that if the statement is true for </a:t>
            </a:r>
            <a:r>
              <a:rPr lang="en-IN" dirty="0" smtClean="0"/>
              <a:t>k</a:t>
            </a:r>
            <a:r>
              <a:rPr lang="en-IN" dirty="0"/>
              <a:t>, it must also be true for </a:t>
            </a:r>
            <a:r>
              <a:rPr lang="en-IN" dirty="0" smtClean="0"/>
              <a:t>k+1.</a:t>
            </a:r>
            <a:endParaRPr lang="en-IN" dirty="0"/>
          </a:p>
          <a:p>
            <a:r>
              <a:rPr lang="en-IN" b="1" dirty="0"/>
              <a:t>Conclusion</a:t>
            </a:r>
            <a:r>
              <a:rPr lang="en-IN" dirty="0"/>
              <a:t>: By the principle of induction, the statement is true for all natural numbers n≥</a:t>
            </a:r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7994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2. Strong Induction (Complete Induction)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IN" b="1" dirty="0"/>
          </a:p>
          <a:p>
            <a:r>
              <a:rPr lang="en-IN" b="1" dirty="0"/>
              <a:t>Strong induction</a:t>
            </a:r>
            <a:r>
              <a:rPr lang="en-IN" dirty="0"/>
              <a:t> is similar to weak induction, but with a slightly stronger assumption in the inductive hypothesis. Instead of assuming the statement is true for just one value </a:t>
            </a:r>
            <a:r>
              <a:rPr lang="en-IN" dirty="0" smtClean="0"/>
              <a:t>k, </a:t>
            </a:r>
            <a:r>
              <a:rPr lang="en-IN" dirty="0"/>
              <a:t>in strong induction, we assume that the statement is true for all values from </a:t>
            </a:r>
            <a:r>
              <a:rPr lang="en-IN" dirty="0" smtClean="0"/>
              <a:t>1 </a:t>
            </a:r>
            <a:r>
              <a:rPr lang="en-IN" dirty="0"/>
              <a:t>up to </a:t>
            </a:r>
            <a:r>
              <a:rPr lang="en-IN" dirty="0" smtClean="0"/>
              <a:t>k</a:t>
            </a:r>
            <a:r>
              <a:rPr lang="en-IN" dirty="0"/>
              <a:t>. Based on this assumption, we prove that the statement must also hold for </a:t>
            </a:r>
            <a:r>
              <a:rPr lang="en-IN" dirty="0" smtClean="0"/>
              <a:t>k </a:t>
            </a:r>
            <a:r>
              <a:rPr lang="en-IN" dirty="0"/>
              <a:t>+ 1.</a:t>
            </a:r>
          </a:p>
          <a:p>
            <a:r>
              <a:rPr lang="en-IN" b="1" i="1" dirty="0"/>
              <a:t>Steps for Strong Induction:</a:t>
            </a:r>
          </a:p>
          <a:p>
            <a:pPr lvl="0"/>
            <a:r>
              <a:rPr lang="en-IN" b="1" dirty="0"/>
              <a:t>Base Case</a:t>
            </a:r>
            <a:r>
              <a:rPr lang="en-IN" dirty="0"/>
              <a:t>: Show that the statement is true for the first few values (usually for </a:t>
            </a:r>
            <a:r>
              <a:rPr lang="en-IN" dirty="0" smtClean="0"/>
              <a:t>n=1).</a:t>
            </a:r>
            <a:endParaRPr lang="en-IN" dirty="0"/>
          </a:p>
          <a:p>
            <a:pPr lvl="0"/>
            <a:r>
              <a:rPr lang="en-IN" b="1" dirty="0"/>
              <a:t>Inductive Hypothesis</a:t>
            </a:r>
            <a:r>
              <a:rPr lang="en-IN" dirty="0"/>
              <a:t>: Assume that the statement is true for all values </a:t>
            </a:r>
            <a:r>
              <a:rPr lang="en-IN" dirty="0" smtClean="0"/>
              <a:t>from 1 </a:t>
            </a:r>
            <a:r>
              <a:rPr lang="en-IN" dirty="0"/>
              <a:t>to </a:t>
            </a:r>
            <a:r>
              <a:rPr lang="en-IN" dirty="0" smtClean="0"/>
              <a:t>k.</a:t>
            </a:r>
            <a:endParaRPr lang="en-IN" dirty="0"/>
          </a:p>
          <a:p>
            <a:pPr lvl="0"/>
            <a:r>
              <a:rPr lang="en-IN" b="1" dirty="0"/>
              <a:t>Inductive Step</a:t>
            </a:r>
            <a:r>
              <a:rPr lang="en-IN" dirty="0"/>
              <a:t>: Prove that, under this assumption, the statement holds for </a:t>
            </a:r>
            <a:r>
              <a:rPr lang="en-IN" dirty="0" smtClean="0"/>
              <a:t>k </a:t>
            </a:r>
            <a:r>
              <a:rPr lang="en-IN" dirty="0"/>
              <a:t>+ 1.</a:t>
            </a:r>
          </a:p>
          <a:p>
            <a:r>
              <a:rPr lang="en-IN" b="1" dirty="0"/>
              <a:t>Conclusion</a:t>
            </a:r>
            <a:r>
              <a:rPr lang="en-IN" dirty="0"/>
              <a:t>: By the principle of strong induction, the statement is true for all natural numbers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4883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IN" b="1" dirty="0"/>
          </a:p>
          <a:p>
            <a:r>
              <a:rPr lang="en-IN" dirty="0"/>
              <a:t>Both weak and strong induction are powerful proof techniques in discrete mathematics. </a:t>
            </a:r>
            <a:r>
              <a:rPr lang="en-IN" b="1" dirty="0"/>
              <a:t>Weak induction</a:t>
            </a:r>
            <a:r>
              <a:rPr lang="en-IN" dirty="0"/>
              <a:t> is often sufficient for many proofs, but </a:t>
            </a:r>
            <a:r>
              <a:rPr lang="en-IN" b="1" dirty="0"/>
              <a:t>strong induction</a:t>
            </a:r>
            <a:r>
              <a:rPr lang="en-IN" dirty="0"/>
              <a:t> is useful when the truth of a statement for </a:t>
            </a:r>
            <a:r>
              <a:rPr lang="en-IN" dirty="0" smtClean="0"/>
              <a:t>k+1 </a:t>
            </a:r>
            <a:r>
              <a:rPr lang="en-IN" dirty="0"/>
              <a:t>depends on the truth of the statement for multiple previous values, not just </a:t>
            </a:r>
            <a:r>
              <a:rPr lang="en-IN" dirty="0" smtClean="0"/>
              <a:t>k. </a:t>
            </a:r>
            <a:r>
              <a:rPr lang="en-IN" dirty="0"/>
              <a:t>Understanding when to use each method is crucial for successfully applying mathematical induction to a variety of problems.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698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11</TotalTime>
  <Words>755</Words>
  <Application>Microsoft Office PowerPoint</Application>
  <PresentationFormat>On-screen Show (4:3)</PresentationFormat>
  <Paragraphs>39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Austin</vt:lpstr>
      <vt:lpstr>Well ordering principle and proof by induction</vt:lpstr>
      <vt:lpstr>PowerPoint Presentation</vt:lpstr>
      <vt:lpstr>PowerPoint Presentation</vt:lpstr>
      <vt:lpstr>Applications of the Well-Ordering Principle</vt:lpstr>
      <vt:lpstr>Key points about the Well-Ordering Principle:</vt:lpstr>
      <vt:lpstr>Proof by induction</vt:lpstr>
      <vt:lpstr>1. Mathematical Induction (Weak Induction)</vt:lpstr>
      <vt:lpstr>2. Strong Induction (Complete Induction)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5</cp:revision>
  <dcterms:created xsi:type="dcterms:W3CDTF">2006-08-16T00:00:00Z</dcterms:created>
  <dcterms:modified xsi:type="dcterms:W3CDTF">2025-03-27T05:13:05Z</dcterms:modified>
</cp:coreProperties>
</file>