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1" r:id="rId6"/>
    <p:sldId id="259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37"/>
  </p:normalViewPr>
  <p:slideViewPr>
    <p:cSldViewPr snapToGrid="0">
      <p:cViewPr varScale="1">
        <p:scale>
          <a:sx n="115" d="100"/>
          <a:sy n="115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7D477-89F4-4F95-8D30-DE2494D91E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522A27-1E90-4C8E-9905-39D1124DD49B}">
      <dgm:prSet/>
      <dgm:spPr/>
      <dgm:t>
        <a:bodyPr/>
        <a:lstStyle/>
        <a:p>
          <a:r>
            <a:rPr lang="en-US"/>
            <a:t>Healthcare Appointment Booking project is designed to make scheduling doctor appointments smoother and more efficient. </a:t>
          </a:r>
        </a:p>
      </dgm:t>
    </dgm:pt>
    <dgm:pt modelId="{1EAEDD98-94C1-4433-8CFA-C17108E4D3DC}" type="parTrans" cxnId="{62F2BEE5-17FF-455B-8E80-3FE5EB32F048}">
      <dgm:prSet/>
      <dgm:spPr/>
      <dgm:t>
        <a:bodyPr/>
        <a:lstStyle/>
        <a:p>
          <a:endParaRPr lang="en-US"/>
        </a:p>
      </dgm:t>
    </dgm:pt>
    <dgm:pt modelId="{0FBEA3CB-9FB4-46D0-A41A-740919000E6E}" type="sibTrans" cxnId="{62F2BEE5-17FF-455B-8E80-3FE5EB32F048}">
      <dgm:prSet/>
      <dgm:spPr/>
      <dgm:t>
        <a:bodyPr/>
        <a:lstStyle/>
        <a:p>
          <a:endParaRPr lang="en-US"/>
        </a:p>
      </dgm:t>
    </dgm:pt>
    <dgm:pt modelId="{9A40C17F-D019-4597-9C14-2390483DD574}">
      <dgm:prSet/>
      <dgm:spPr/>
      <dgm:t>
        <a:bodyPr/>
        <a:lstStyle/>
        <a:p>
          <a:r>
            <a:rPr lang="en-US"/>
            <a:t>Right now, the healthcare industry often struggles with managing appointments, doctor availability, and keeping electronic health records organized. </a:t>
          </a:r>
        </a:p>
      </dgm:t>
    </dgm:pt>
    <dgm:pt modelId="{B4535EF9-A7D4-42AA-838D-6437DE0E9576}" type="parTrans" cxnId="{6A1ABEE7-E5CD-457F-B702-38FC4692F060}">
      <dgm:prSet/>
      <dgm:spPr/>
      <dgm:t>
        <a:bodyPr/>
        <a:lstStyle/>
        <a:p>
          <a:endParaRPr lang="en-US"/>
        </a:p>
      </dgm:t>
    </dgm:pt>
    <dgm:pt modelId="{97CF7219-4890-4312-996B-63283162A35F}" type="sibTrans" cxnId="{6A1ABEE7-E5CD-457F-B702-38FC4692F060}">
      <dgm:prSet/>
      <dgm:spPr/>
      <dgm:t>
        <a:bodyPr/>
        <a:lstStyle/>
        <a:p>
          <a:endParaRPr lang="en-US"/>
        </a:p>
      </dgm:t>
    </dgm:pt>
    <dgm:pt modelId="{4B15A578-3A1C-457F-9E15-BBB8A4C65C15}">
      <dgm:prSet/>
      <dgm:spPr/>
      <dgm:t>
        <a:bodyPr/>
        <a:lstStyle/>
        <a:p>
          <a:r>
            <a:rPr lang="en-US"/>
            <a:t>This project aims to fix problems like double bookings or cancellations and improve the overall experience for both doctors and patients.</a:t>
          </a:r>
        </a:p>
      </dgm:t>
    </dgm:pt>
    <dgm:pt modelId="{B193B59C-CDDF-432C-A6B2-5018634A91B9}" type="parTrans" cxnId="{86ED0368-E67D-42D9-AB40-CEDD1DCFA240}">
      <dgm:prSet/>
      <dgm:spPr/>
      <dgm:t>
        <a:bodyPr/>
        <a:lstStyle/>
        <a:p>
          <a:endParaRPr lang="en-US"/>
        </a:p>
      </dgm:t>
    </dgm:pt>
    <dgm:pt modelId="{0970D03E-0158-4054-9A44-6EEEA5BE5A42}" type="sibTrans" cxnId="{86ED0368-E67D-42D9-AB40-CEDD1DCFA240}">
      <dgm:prSet/>
      <dgm:spPr/>
      <dgm:t>
        <a:bodyPr/>
        <a:lstStyle/>
        <a:p>
          <a:endParaRPr lang="en-US"/>
        </a:p>
      </dgm:t>
    </dgm:pt>
    <dgm:pt modelId="{73E86593-2BC6-41AD-B57A-8326BF678C5A}">
      <dgm:prSet/>
      <dgm:spPr/>
      <dgm:t>
        <a:bodyPr/>
        <a:lstStyle/>
        <a:p>
          <a:r>
            <a:rPr lang="en-US"/>
            <a:t>The idea is to build a sophisticated yet easy-to-use database system that handles all aspects related to medical appointments. </a:t>
          </a:r>
        </a:p>
      </dgm:t>
    </dgm:pt>
    <dgm:pt modelId="{9072A958-56F0-45B2-A741-084164CE9CF4}" type="parTrans" cxnId="{2D864A08-C194-490A-BAB3-ADE2EEF08F0D}">
      <dgm:prSet/>
      <dgm:spPr/>
      <dgm:t>
        <a:bodyPr/>
        <a:lstStyle/>
        <a:p>
          <a:endParaRPr lang="en-US"/>
        </a:p>
      </dgm:t>
    </dgm:pt>
    <dgm:pt modelId="{9BAFA7BD-63ED-46A2-93FF-22C0E0AD7815}" type="sibTrans" cxnId="{2D864A08-C194-490A-BAB3-ADE2EEF08F0D}">
      <dgm:prSet/>
      <dgm:spPr/>
      <dgm:t>
        <a:bodyPr/>
        <a:lstStyle/>
        <a:p>
          <a:endParaRPr lang="en-US"/>
        </a:p>
      </dgm:t>
    </dgm:pt>
    <dgm:pt modelId="{E06C4C38-8E53-4353-8DEB-47FCA04A5CD4}">
      <dgm:prSet/>
      <dgm:spPr/>
      <dgm:t>
        <a:bodyPr/>
        <a:lstStyle/>
        <a:p>
          <a:r>
            <a:rPr lang="en-US"/>
            <a:t>This includes keeping track of patient information, doctors’ schedules, health records, and billing details. </a:t>
          </a:r>
        </a:p>
      </dgm:t>
    </dgm:pt>
    <dgm:pt modelId="{C6F074D3-1E08-4922-948A-C12AF1DE9305}" type="parTrans" cxnId="{533EAB49-376A-4AC8-B941-1D94C8B4A627}">
      <dgm:prSet/>
      <dgm:spPr/>
      <dgm:t>
        <a:bodyPr/>
        <a:lstStyle/>
        <a:p>
          <a:endParaRPr lang="en-US"/>
        </a:p>
      </dgm:t>
    </dgm:pt>
    <dgm:pt modelId="{6CBC300A-3E35-42EF-98D8-033E11709A19}" type="sibTrans" cxnId="{533EAB49-376A-4AC8-B941-1D94C8B4A627}">
      <dgm:prSet/>
      <dgm:spPr/>
      <dgm:t>
        <a:bodyPr/>
        <a:lstStyle/>
        <a:p>
          <a:endParaRPr lang="en-US"/>
        </a:p>
      </dgm:t>
    </dgm:pt>
    <dgm:pt modelId="{E957684C-CC20-B741-A1A8-1234D481EDB7}" type="pres">
      <dgm:prSet presAssocID="{1C87D477-89F4-4F95-8D30-DE2494D91E4B}" presName="linear" presStyleCnt="0">
        <dgm:presLayoutVars>
          <dgm:animLvl val="lvl"/>
          <dgm:resizeHandles val="exact"/>
        </dgm:presLayoutVars>
      </dgm:prSet>
      <dgm:spPr/>
    </dgm:pt>
    <dgm:pt modelId="{43167850-8A55-604F-9A75-4C0B90B1A8BF}" type="pres">
      <dgm:prSet presAssocID="{6C522A27-1E90-4C8E-9905-39D1124DD4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8D02486-8440-A842-B0F9-A907B866C877}" type="pres">
      <dgm:prSet presAssocID="{0FBEA3CB-9FB4-46D0-A41A-740919000E6E}" presName="spacer" presStyleCnt="0"/>
      <dgm:spPr/>
    </dgm:pt>
    <dgm:pt modelId="{2A875B0C-E7D3-D141-BCC1-FE173BCA983B}" type="pres">
      <dgm:prSet presAssocID="{9A40C17F-D019-4597-9C14-2390483DD57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739AD0-CE0C-4042-BFDA-37AC8927F6D0}" type="pres">
      <dgm:prSet presAssocID="{97CF7219-4890-4312-996B-63283162A35F}" presName="spacer" presStyleCnt="0"/>
      <dgm:spPr/>
    </dgm:pt>
    <dgm:pt modelId="{CCA78CF4-9DBE-214B-A0BB-3D677FEE6B73}" type="pres">
      <dgm:prSet presAssocID="{4B15A578-3A1C-457F-9E15-BBB8A4C65C1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E76C647-870C-F24E-BF6A-E9448020AE50}" type="pres">
      <dgm:prSet presAssocID="{0970D03E-0158-4054-9A44-6EEEA5BE5A42}" presName="spacer" presStyleCnt="0"/>
      <dgm:spPr/>
    </dgm:pt>
    <dgm:pt modelId="{535077CE-BB83-4C43-8A04-D6E3E51D1BA8}" type="pres">
      <dgm:prSet presAssocID="{73E86593-2BC6-41AD-B57A-8326BF678C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E6E08D-8CCA-584F-8CB5-1C66D5E8BEAC}" type="pres">
      <dgm:prSet presAssocID="{9BAFA7BD-63ED-46A2-93FF-22C0E0AD7815}" presName="spacer" presStyleCnt="0"/>
      <dgm:spPr/>
    </dgm:pt>
    <dgm:pt modelId="{14262F8B-CBB2-8342-871D-3738DD11A216}" type="pres">
      <dgm:prSet presAssocID="{E06C4C38-8E53-4353-8DEB-47FCA04A5CD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864A08-C194-490A-BAB3-ADE2EEF08F0D}" srcId="{1C87D477-89F4-4F95-8D30-DE2494D91E4B}" destId="{73E86593-2BC6-41AD-B57A-8326BF678C5A}" srcOrd="3" destOrd="0" parTransId="{9072A958-56F0-45B2-A741-084164CE9CF4}" sibTransId="{9BAFA7BD-63ED-46A2-93FF-22C0E0AD7815}"/>
    <dgm:cxn modelId="{C3DDE10E-7427-B341-A665-02BD0CC45310}" type="presOf" srcId="{E06C4C38-8E53-4353-8DEB-47FCA04A5CD4}" destId="{14262F8B-CBB2-8342-871D-3738DD11A216}" srcOrd="0" destOrd="0" presId="urn:microsoft.com/office/officeart/2005/8/layout/vList2"/>
    <dgm:cxn modelId="{533EAB49-376A-4AC8-B941-1D94C8B4A627}" srcId="{1C87D477-89F4-4F95-8D30-DE2494D91E4B}" destId="{E06C4C38-8E53-4353-8DEB-47FCA04A5CD4}" srcOrd="4" destOrd="0" parTransId="{C6F074D3-1E08-4922-948A-C12AF1DE9305}" sibTransId="{6CBC300A-3E35-42EF-98D8-033E11709A19}"/>
    <dgm:cxn modelId="{86ED0368-E67D-42D9-AB40-CEDD1DCFA240}" srcId="{1C87D477-89F4-4F95-8D30-DE2494D91E4B}" destId="{4B15A578-3A1C-457F-9E15-BBB8A4C65C15}" srcOrd="2" destOrd="0" parTransId="{B193B59C-CDDF-432C-A6B2-5018634A91B9}" sibTransId="{0970D03E-0158-4054-9A44-6EEEA5BE5A42}"/>
    <dgm:cxn modelId="{52589068-9698-F64E-A3C4-93FB53406F7F}" type="presOf" srcId="{6C522A27-1E90-4C8E-9905-39D1124DD49B}" destId="{43167850-8A55-604F-9A75-4C0B90B1A8BF}" srcOrd="0" destOrd="0" presId="urn:microsoft.com/office/officeart/2005/8/layout/vList2"/>
    <dgm:cxn modelId="{570E79B4-B9FA-8746-A4BA-571D639E87D2}" type="presOf" srcId="{73E86593-2BC6-41AD-B57A-8326BF678C5A}" destId="{535077CE-BB83-4C43-8A04-D6E3E51D1BA8}" srcOrd="0" destOrd="0" presId="urn:microsoft.com/office/officeart/2005/8/layout/vList2"/>
    <dgm:cxn modelId="{B28243DF-A01A-D243-968F-59A1EB038FF6}" type="presOf" srcId="{1C87D477-89F4-4F95-8D30-DE2494D91E4B}" destId="{E957684C-CC20-B741-A1A8-1234D481EDB7}" srcOrd="0" destOrd="0" presId="urn:microsoft.com/office/officeart/2005/8/layout/vList2"/>
    <dgm:cxn modelId="{7D9E5AE0-CC82-F44C-ACB5-90DA4BCD9503}" type="presOf" srcId="{9A40C17F-D019-4597-9C14-2390483DD574}" destId="{2A875B0C-E7D3-D141-BCC1-FE173BCA983B}" srcOrd="0" destOrd="0" presId="urn:microsoft.com/office/officeart/2005/8/layout/vList2"/>
    <dgm:cxn modelId="{62F2BEE5-17FF-455B-8E80-3FE5EB32F048}" srcId="{1C87D477-89F4-4F95-8D30-DE2494D91E4B}" destId="{6C522A27-1E90-4C8E-9905-39D1124DD49B}" srcOrd="0" destOrd="0" parTransId="{1EAEDD98-94C1-4433-8CFA-C17108E4D3DC}" sibTransId="{0FBEA3CB-9FB4-46D0-A41A-740919000E6E}"/>
    <dgm:cxn modelId="{6A1ABEE7-E5CD-457F-B702-38FC4692F060}" srcId="{1C87D477-89F4-4F95-8D30-DE2494D91E4B}" destId="{9A40C17F-D019-4597-9C14-2390483DD574}" srcOrd="1" destOrd="0" parTransId="{B4535EF9-A7D4-42AA-838D-6437DE0E9576}" sibTransId="{97CF7219-4890-4312-996B-63283162A35F}"/>
    <dgm:cxn modelId="{D805BBEE-7FC4-4544-9446-A00BE0E75803}" type="presOf" srcId="{4B15A578-3A1C-457F-9E15-BBB8A4C65C15}" destId="{CCA78CF4-9DBE-214B-A0BB-3D677FEE6B73}" srcOrd="0" destOrd="0" presId="urn:microsoft.com/office/officeart/2005/8/layout/vList2"/>
    <dgm:cxn modelId="{9881765E-F74A-D549-82F6-5BEC44D1985C}" type="presParOf" srcId="{E957684C-CC20-B741-A1A8-1234D481EDB7}" destId="{43167850-8A55-604F-9A75-4C0B90B1A8BF}" srcOrd="0" destOrd="0" presId="urn:microsoft.com/office/officeart/2005/8/layout/vList2"/>
    <dgm:cxn modelId="{7C799852-BADB-BD48-9F25-E8A2B37539BA}" type="presParOf" srcId="{E957684C-CC20-B741-A1A8-1234D481EDB7}" destId="{E8D02486-8440-A842-B0F9-A907B866C877}" srcOrd="1" destOrd="0" presId="urn:microsoft.com/office/officeart/2005/8/layout/vList2"/>
    <dgm:cxn modelId="{F12B1466-8DD2-8743-9868-E5C377931534}" type="presParOf" srcId="{E957684C-CC20-B741-A1A8-1234D481EDB7}" destId="{2A875B0C-E7D3-D141-BCC1-FE173BCA983B}" srcOrd="2" destOrd="0" presId="urn:microsoft.com/office/officeart/2005/8/layout/vList2"/>
    <dgm:cxn modelId="{484BDDFB-6811-F24E-BDBD-97C5F303063C}" type="presParOf" srcId="{E957684C-CC20-B741-A1A8-1234D481EDB7}" destId="{B4739AD0-CE0C-4042-BFDA-37AC8927F6D0}" srcOrd="3" destOrd="0" presId="urn:microsoft.com/office/officeart/2005/8/layout/vList2"/>
    <dgm:cxn modelId="{EB1F5B93-0369-A64A-9DDB-FCD8525A0444}" type="presParOf" srcId="{E957684C-CC20-B741-A1A8-1234D481EDB7}" destId="{CCA78CF4-9DBE-214B-A0BB-3D677FEE6B73}" srcOrd="4" destOrd="0" presId="urn:microsoft.com/office/officeart/2005/8/layout/vList2"/>
    <dgm:cxn modelId="{8879F3FB-CE9F-7942-B8FD-28C2BCF84000}" type="presParOf" srcId="{E957684C-CC20-B741-A1A8-1234D481EDB7}" destId="{8E76C647-870C-F24E-BF6A-E9448020AE50}" srcOrd="5" destOrd="0" presId="urn:microsoft.com/office/officeart/2005/8/layout/vList2"/>
    <dgm:cxn modelId="{CE2555BF-A97B-174D-A35D-7817BFB07655}" type="presParOf" srcId="{E957684C-CC20-B741-A1A8-1234D481EDB7}" destId="{535077CE-BB83-4C43-8A04-D6E3E51D1BA8}" srcOrd="6" destOrd="0" presId="urn:microsoft.com/office/officeart/2005/8/layout/vList2"/>
    <dgm:cxn modelId="{CEF9FD7A-C6C1-8644-913A-E50961B11AC5}" type="presParOf" srcId="{E957684C-CC20-B741-A1A8-1234D481EDB7}" destId="{38E6E08D-8CCA-584F-8CB5-1C66D5E8BEAC}" srcOrd="7" destOrd="0" presId="urn:microsoft.com/office/officeart/2005/8/layout/vList2"/>
    <dgm:cxn modelId="{E3ABD807-4E87-A04F-879D-E8964517C660}" type="presParOf" srcId="{E957684C-CC20-B741-A1A8-1234D481EDB7}" destId="{14262F8B-CBB2-8342-871D-3738DD11A21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67850-8A55-604F-9A75-4C0B90B1A8BF}">
      <dsp:nvSpPr>
        <dsp:cNvPr id="0" name=""/>
        <dsp:cNvSpPr/>
      </dsp:nvSpPr>
      <dsp:spPr>
        <a:xfrm>
          <a:off x="0" y="53109"/>
          <a:ext cx="9724031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Healthcare Appointment Booking project is designed to make scheduling doctor appointments smoother and more efficient. </a:t>
          </a:r>
        </a:p>
      </dsp:txBody>
      <dsp:txXfrm>
        <a:off x="33012" y="86121"/>
        <a:ext cx="9658007" cy="610236"/>
      </dsp:txXfrm>
    </dsp:sp>
    <dsp:sp modelId="{2A875B0C-E7D3-D141-BCC1-FE173BCA983B}">
      <dsp:nvSpPr>
        <dsp:cNvPr id="0" name=""/>
        <dsp:cNvSpPr/>
      </dsp:nvSpPr>
      <dsp:spPr>
        <a:xfrm>
          <a:off x="0" y="778329"/>
          <a:ext cx="9724031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Right now, the healthcare industry often struggles with managing appointments, doctor availability, and keeping electronic health records organized. </a:t>
          </a:r>
        </a:p>
      </dsp:txBody>
      <dsp:txXfrm>
        <a:off x="33012" y="811341"/>
        <a:ext cx="9658007" cy="610236"/>
      </dsp:txXfrm>
    </dsp:sp>
    <dsp:sp modelId="{CCA78CF4-9DBE-214B-A0BB-3D677FEE6B73}">
      <dsp:nvSpPr>
        <dsp:cNvPr id="0" name=""/>
        <dsp:cNvSpPr/>
      </dsp:nvSpPr>
      <dsp:spPr>
        <a:xfrm>
          <a:off x="0" y="1503549"/>
          <a:ext cx="9724031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aims to fix problems like double bookings or cancellations and improve the overall experience for both doctors and patients.</a:t>
          </a:r>
        </a:p>
      </dsp:txBody>
      <dsp:txXfrm>
        <a:off x="33012" y="1536561"/>
        <a:ext cx="9658007" cy="610236"/>
      </dsp:txXfrm>
    </dsp:sp>
    <dsp:sp modelId="{535077CE-BB83-4C43-8A04-D6E3E51D1BA8}">
      <dsp:nvSpPr>
        <dsp:cNvPr id="0" name=""/>
        <dsp:cNvSpPr/>
      </dsp:nvSpPr>
      <dsp:spPr>
        <a:xfrm>
          <a:off x="0" y="2228769"/>
          <a:ext cx="9724031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idea is to build a sophisticated yet easy-to-use database system that handles all aspects related to medical appointments. </a:t>
          </a:r>
        </a:p>
      </dsp:txBody>
      <dsp:txXfrm>
        <a:off x="33012" y="2261781"/>
        <a:ext cx="9658007" cy="610236"/>
      </dsp:txXfrm>
    </dsp:sp>
    <dsp:sp modelId="{14262F8B-CBB2-8342-871D-3738DD11A216}">
      <dsp:nvSpPr>
        <dsp:cNvPr id="0" name=""/>
        <dsp:cNvSpPr/>
      </dsp:nvSpPr>
      <dsp:spPr>
        <a:xfrm>
          <a:off x="0" y="2953989"/>
          <a:ext cx="9724031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includes keeping track of patient information, doctors’ schedules, health records, and billing details. </a:t>
          </a:r>
        </a:p>
      </dsp:txBody>
      <dsp:txXfrm>
        <a:off x="33012" y="2987001"/>
        <a:ext cx="9658007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A2EC-D47F-AD56-00EB-7C94D9DEA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63B88-BBCF-3799-EC1F-50D33CABE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4C32-6C23-2E51-1BDE-EA55311B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5271-C05B-7DD5-AEF3-B1DB3906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FB25-01AC-6689-55E6-86D8F4ED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B0AA-38F7-2474-3784-21A591C0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1744-E69B-DD10-63B0-B1175118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1F7B2-DFF2-2315-7560-00711B07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F9F3-1F15-A6C6-0DFD-5089F4CB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A7A6-D4A7-3F8C-4A6A-D550759C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902A1-969A-3ADC-D9A8-63AC2807B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C2147-B9D8-BCAC-1748-813B362B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95B9-8D2C-CE91-0043-5A79F1F7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3EB1-FABF-736F-8F6D-07B566F6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ECA4-0229-B524-ECF3-31693961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BFBE-8329-4DAA-BC11-0E69BB02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445A-5003-30FA-A20D-BC9C5145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D04C-A117-330E-CF19-CFC1A00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C226-977C-6EDA-E78C-8C0AE6C4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8898-92D1-F232-100D-F9978BAC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ECB1-A0E6-9422-DA31-A5217E2F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1D27-4E1F-3AF3-2E5B-1CE4E9391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F041-E2FC-9C8D-6455-071DC1A9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3EF9-8217-D2D6-5F62-E1FF6A2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DA83-FF47-C8B6-207D-8BBD8199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60FA-D15B-C0FD-12DA-12B2E777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AE5C-F564-F545-6F29-4D88F1597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BD912-E40A-D70A-BBB0-676F4D4CA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1B71E-6B01-161D-4FEC-8908E0B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0FFD5-015D-D571-6FB3-30E5D187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C4951-979B-6EE3-D4D5-8F48CB0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2C4F-5BCA-946A-0F7B-0A1C2F57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B2E6-4BBA-284A-E394-66F7C044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CDB5A-CE4D-3B98-9C20-6A7FD61EF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8DC8A-B3CE-ED60-72DF-A5AFEEC6F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77925-DA22-BF58-1C05-01B7E5A89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4C289-30CE-7F1C-787E-A0EF7E48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13A7B-C875-2FB4-3E69-9891B442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C46C8-3B03-4D59-441B-6232BC2F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A22-45B2-6617-2F1C-32A64413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D3E7B-C1E2-ED35-1077-F20A37A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9131F-AB28-46F4-397F-317551FE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F3662-8F43-8070-375E-1B590908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62B19-8650-D7B4-CD12-3EE66C87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D8FB3-0184-F196-4771-E73A68C7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E1DD9-1864-62EF-D853-EEF54E5C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4AAF-DDEE-B446-A74E-42A2A1F9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A7C5-9469-81D9-A72F-7BEB92FF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11EA5-5EE7-117C-8C91-17049E635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666C9-73E1-34DA-9400-7BAD1838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0FBB-20ED-6D17-FA26-7C76F4D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163D4-AF9F-6502-2CDC-1BCCAE87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F3F2-545C-0BEF-723A-88641B52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EFE97-3CC0-7E0E-8B2F-9F4881AB4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5CA0-655A-8A32-1700-71D1D22D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66EB6-89B9-848F-9C0C-D2C4E5C5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30E8-E762-967F-1F67-E13FC80B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3FBD5-9071-C790-D040-4E8F50F7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E4D3E-1503-FFEB-4B02-865D4070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9B71-4656-C463-5F03-451065F1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CD23-65DF-8ABC-1D47-5C25EC92B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B00A-A1D9-3E41-B38E-BA5405ECE2C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F768-1E17-D135-524E-624319EE8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7BE2-1095-80E1-AF64-F394461FB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9CE2-4C03-A346-B544-E76E96C5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443C-DFCE-F16F-86E0-15E6C1DD3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0" i="0">
                <a:solidFill>
                  <a:srgbClr val="FFFFFF"/>
                </a:solidFill>
                <a:effectLst/>
                <a:latin typeface="Times"/>
              </a:rPr>
              <a:t>Healthcare Appointment Booking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43D23D-3B02-C9EE-C4A9-5E38EB169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6613"/>
              </p:ext>
            </p:extLst>
          </p:nvPr>
        </p:nvGraphicFramePr>
        <p:xfrm>
          <a:off x="667241" y="1966293"/>
          <a:ext cx="10857515" cy="4452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2527">
                  <a:extLst>
                    <a:ext uri="{9D8B030D-6E8A-4147-A177-3AD203B41FA5}">
                      <a16:colId xmlns:a16="http://schemas.microsoft.com/office/drawing/2014/main" val="185376609"/>
                    </a:ext>
                  </a:extLst>
                </a:gridCol>
                <a:gridCol w="3524988">
                  <a:extLst>
                    <a:ext uri="{9D8B030D-6E8A-4147-A177-3AD203B41FA5}">
                      <a16:colId xmlns:a16="http://schemas.microsoft.com/office/drawing/2014/main" val="3432051977"/>
                    </a:ext>
                  </a:extLst>
                </a:gridCol>
              </a:tblGrid>
              <a:tr h="74202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Group 14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NUID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 anchor="ctr"/>
                </a:tc>
                <a:extLst>
                  <a:ext uri="{0D108BD9-81ED-4DB2-BD59-A6C34878D82A}">
                    <a16:rowId xmlns:a16="http://schemas.microsoft.com/office/drawing/2014/main" val="3609075900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Aman Malawade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002762202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 anchor="ctr"/>
                </a:tc>
                <a:extLst>
                  <a:ext uri="{0D108BD9-81ED-4DB2-BD59-A6C34878D82A}">
                    <a16:rowId xmlns:a16="http://schemas.microsoft.com/office/drawing/2014/main" val="3126900537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Santosha Nagaratnakar Chakkapalli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002798165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 anchor="ctr"/>
                </a:tc>
                <a:extLst>
                  <a:ext uri="{0D108BD9-81ED-4DB2-BD59-A6C34878D82A}">
                    <a16:rowId xmlns:a16="http://schemas.microsoft.com/office/drawing/2014/main" val="1759538475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Shreya Bage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kern="100">
                          <a:effectLst/>
                        </a:rPr>
                        <a:t>002837742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 anchor="ctr"/>
                </a:tc>
                <a:extLst>
                  <a:ext uri="{0D108BD9-81ED-4DB2-BD59-A6C34878D82A}">
                    <a16:rowId xmlns:a16="http://schemas.microsoft.com/office/drawing/2014/main" val="2267023986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Yu Du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002290656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/>
                </a:tc>
                <a:extLst>
                  <a:ext uri="{0D108BD9-81ED-4DB2-BD59-A6C34878D82A}">
                    <a16:rowId xmlns:a16="http://schemas.microsoft.com/office/drawing/2014/main" val="1787449093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Kartik Shanbhag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700" kern="100">
                          <a:effectLst/>
                        </a:rPr>
                        <a:t>002273864</a:t>
                      </a:r>
                      <a:endParaRPr lang="en-US" sz="27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8844" marR="180180" marT="244418" marB="0"/>
                </a:tc>
                <a:extLst>
                  <a:ext uri="{0D108BD9-81ED-4DB2-BD59-A6C34878D82A}">
                    <a16:rowId xmlns:a16="http://schemas.microsoft.com/office/drawing/2014/main" val="114660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56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3E12-8CCA-078A-DF31-ED4C29C8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278" y="294538"/>
            <a:ext cx="3468030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skerville Old Face" panose="02020602080505020303" pitchFamily="18" charset="77"/>
              </a:rPr>
              <a:t>OBJECTIVE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6FB212F-5368-BE32-56E6-B8E17142D2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38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C0DFF-7D9F-B8CD-E7AB-2D7A9363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2050" name="Picture 2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ACAD8998-668F-B87A-4BB2-0F5E0CB903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678" y="267629"/>
            <a:ext cx="7518220" cy="62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A879-B3E8-A4B8-180E-C27B6AC8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193231"/>
            <a:ext cx="2648607" cy="57698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77"/>
              </a:rPr>
              <a:t>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6B3A2-5B15-6F51-8CF5-C4902835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" y="1515397"/>
            <a:ext cx="5692028" cy="3325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37AA0-6733-8E90-8C3E-455867B4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01" y="4944996"/>
            <a:ext cx="6061364" cy="180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E4F54-1CA4-3B58-10F9-9B262933C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16" y="1531197"/>
            <a:ext cx="5479015" cy="3359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1F736-7D40-A679-7303-E729A59E9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10" y="5032986"/>
            <a:ext cx="5652425" cy="1718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7046FF-298E-531B-D272-538508824D5D}"/>
              </a:ext>
            </a:extLst>
          </p:cNvPr>
          <p:cNvSpPr txBox="1"/>
          <p:nvPr/>
        </p:nvSpPr>
        <p:spPr>
          <a:xfrm>
            <a:off x="403972" y="942110"/>
            <a:ext cx="483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that gives an idea about the Patient’s 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1C73D-2B6B-5A68-FD24-AADCEB028D08}"/>
              </a:ext>
            </a:extLst>
          </p:cNvPr>
          <p:cNvSpPr txBox="1"/>
          <p:nvPr/>
        </p:nvSpPr>
        <p:spPr>
          <a:xfrm>
            <a:off x="6284149" y="912635"/>
            <a:ext cx="550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View that provides the history of Doctor’s appointments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20DDB6-7142-AB8D-8A85-6095CC89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406" y="180460"/>
            <a:ext cx="8628994" cy="618547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77"/>
              </a:rPr>
              <a:t>STORED PROCEDURES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7A34EE-16DF-CA4D-2350-79C03CA6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285" y="1353005"/>
            <a:ext cx="5476265" cy="5139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690887-2CFA-D151-D4FA-596852AAF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7" y="1353006"/>
            <a:ext cx="5580993" cy="490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66EB36-8857-7658-0B5B-96B89DCC3546}"/>
              </a:ext>
            </a:extLst>
          </p:cNvPr>
          <p:cNvSpPr txBox="1"/>
          <p:nvPr/>
        </p:nvSpPr>
        <p:spPr>
          <a:xfrm>
            <a:off x="515007" y="98367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Procedure to create an Appointment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8B456-AF4D-2CF0-82A2-16CED23D3F13}"/>
              </a:ext>
            </a:extLst>
          </p:cNvPr>
          <p:cNvSpPr txBox="1"/>
          <p:nvPr/>
        </p:nvSpPr>
        <p:spPr>
          <a:xfrm>
            <a:off x="6797325" y="983673"/>
            <a:ext cx="40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Procedure to retrieve the patient details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416C-8E0A-345E-C8C6-4610447B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122802"/>
            <a:ext cx="10515600" cy="57698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77"/>
              </a:rPr>
              <a:t>USER DEFINED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C63B8E-E904-9B24-15DE-11DF66A3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58" y="1471447"/>
            <a:ext cx="3661833" cy="2934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D73BE-E86A-DF75-8A4E-D5EEBAF03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1" y="4451805"/>
            <a:ext cx="5033261" cy="2305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0A201-119F-211D-9AEE-3C6EF0BA8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0639"/>
            <a:ext cx="5410201" cy="3071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61C67-7401-893C-8430-19C83A56C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427" y="4418564"/>
            <a:ext cx="5557345" cy="2394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A1BDC-E9A0-4A42-6EF8-A17AE13B0082}"/>
              </a:ext>
            </a:extLst>
          </p:cNvPr>
          <p:cNvSpPr txBox="1"/>
          <p:nvPr/>
        </p:nvSpPr>
        <p:spPr>
          <a:xfrm>
            <a:off x="425258" y="1011307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that concatenates Appointment ID with it’s Status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AA910-34B5-F268-C7CE-F1C070D67A8B}"/>
              </a:ext>
            </a:extLst>
          </p:cNvPr>
          <p:cNvSpPr txBox="1"/>
          <p:nvPr/>
        </p:nvSpPr>
        <p:spPr>
          <a:xfrm>
            <a:off x="6191580" y="976708"/>
            <a:ext cx="592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that calculates the days since the invoice was issued</a:t>
            </a:r>
          </a:p>
        </p:txBody>
      </p:sp>
    </p:spTree>
    <p:extLst>
      <p:ext uri="{BB962C8B-B14F-4D97-AF65-F5344CB8AC3E}">
        <p14:creationId xmlns:p14="http://schemas.microsoft.com/office/powerpoint/2010/main" val="305449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9F28-DD0C-4B62-2CDC-1FACB0C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656" y="160008"/>
            <a:ext cx="5063834" cy="59383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77"/>
              </a:rPr>
              <a:t>ENCRPTION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40AB17-9B38-71AF-FC56-99AD5945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843" y="1648691"/>
            <a:ext cx="5416648" cy="3560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FABE94-A1BA-8F55-40B1-95845003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2" y="5209308"/>
            <a:ext cx="5687291" cy="16486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EFF271-EE56-1135-A57F-E91537AE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04" y="1648691"/>
            <a:ext cx="5687291" cy="50569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1F5A894-438D-1F93-CF70-177FBE7ECA2E}"/>
              </a:ext>
            </a:extLst>
          </p:cNvPr>
          <p:cNvSpPr txBox="1"/>
          <p:nvPr/>
        </p:nvSpPr>
        <p:spPr>
          <a:xfrm>
            <a:off x="681962" y="1126959"/>
            <a:ext cx="563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 that stores the changes made in the Patient’s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D4486-46D1-4D08-5FC2-36DE7C65548B}"/>
              </a:ext>
            </a:extLst>
          </p:cNvPr>
          <p:cNvSpPr txBox="1"/>
          <p:nvPr/>
        </p:nvSpPr>
        <p:spPr>
          <a:xfrm>
            <a:off x="6594764" y="1126959"/>
            <a:ext cx="52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Encrypting the contact details of Staff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70328C5-807C-3708-D558-3517567D209A}"/>
              </a:ext>
            </a:extLst>
          </p:cNvPr>
          <p:cNvSpPr txBox="1">
            <a:spLocks/>
          </p:cNvSpPr>
          <p:nvPr/>
        </p:nvSpPr>
        <p:spPr>
          <a:xfrm>
            <a:off x="1219200" y="160008"/>
            <a:ext cx="4177146" cy="59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77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27990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FB5DA-17CD-21A6-B895-1CE6B869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i="0" kern="1200" dirty="0">
                <a:solidFill>
                  <a:srgbClr val="FFFFFF"/>
                </a:solidFill>
                <a:effectLst/>
                <a:latin typeface="Baskerville Old Face" panose="02020602080505020303" pitchFamily="18" charset="77"/>
              </a:rPr>
              <a:t>Visualization</a:t>
            </a:r>
            <a:endParaRPr lang="en-US" sz="6000" kern="1200" dirty="0">
              <a:solidFill>
                <a:srgbClr val="FFFFFF"/>
              </a:solidFill>
              <a:latin typeface="Baskerville Old Face" panose="02020602080505020303" pitchFamily="18" charset="77"/>
            </a:endParaRPr>
          </a:p>
        </p:txBody>
      </p:sp>
      <p:pic>
        <p:nvPicPr>
          <p:cNvPr id="5" name="Picture 4" descr="A screenshot of a medical application&#10;&#10;Description automatically generated">
            <a:extLst>
              <a:ext uri="{FF2B5EF4-FFF2-40B4-BE49-F238E27FC236}">
                <a16:creationId xmlns:a16="http://schemas.microsoft.com/office/drawing/2014/main" id="{68EA726E-6BE9-354C-FAA0-6AFD4B67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5276"/>
            <a:ext cx="12192000" cy="45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9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D34F84-6919-65D2-5070-E98C355E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843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4B9ACB-6D69-EF5E-F430-F4FE360BAC01}"/>
              </a:ext>
            </a:extLst>
          </p:cNvPr>
          <p:cNvSpPr txBox="1"/>
          <p:nvPr/>
        </p:nvSpPr>
        <p:spPr>
          <a:xfrm>
            <a:off x="3739918" y="5843239"/>
            <a:ext cx="5582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  <a:latin typeface="Baskerville Old Face" panose="02020602080505020303" pitchFamily="18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139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{D55E7719-F639-8543-89D4-01FF6091D4DB}tf16401378</Template>
  <TotalTime>1411</TotalTime>
  <Words>198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Times</vt:lpstr>
      <vt:lpstr>Office Theme</vt:lpstr>
      <vt:lpstr>Healthcare Appointment Booking</vt:lpstr>
      <vt:lpstr>OBJECTIVE</vt:lpstr>
      <vt:lpstr>ENTITY RELATIONSHIP DIAGRAM</vt:lpstr>
      <vt:lpstr>VIEWS</vt:lpstr>
      <vt:lpstr>STORED PROCEDURES</vt:lpstr>
      <vt:lpstr>USER DEFINED FUNCTIONS</vt:lpstr>
      <vt:lpstr>ENCRPTION</vt:lpstr>
      <vt:lpstr>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Appointment Booking</dc:title>
  <dc:creator>Santosha Nagaratnakar Chakkapalli</dc:creator>
  <cp:lastModifiedBy>Santosha Nagaratnakar Chakkapalli</cp:lastModifiedBy>
  <cp:revision>4</cp:revision>
  <dcterms:created xsi:type="dcterms:W3CDTF">2024-04-23T21:31:20Z</dcterms:created>
  <dcterms:modified xsi:type="dcterms:W3CDTF">2024-04-24T21:03:05Z</dcterms:modified>
</cp:coreProperties>
</file>