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Profiling_(information_science)" TargetMode="External"/><Relationship Id="rId13" Type="http://schemas.openxmlformats.org/officeDocument/2006/relationships/hyperlink" Target="https://en.wikipedia.org/wiki/Serendipity" TargetMode="External"/><Relationship Id="rId3" Type="http://schemas.openxmlformats.org/officeDocument/2006/relationships/hyperlink" Target="https://en.wikipedia.org/wiki/Recommender_system#cite_note-Ziegler2005-67" TargetMode="External"/><Relationship Id="rId7" Type="http://schemas.openxmlformats.org/officeDocument/2006/relationships/hyperlink" Target="https://en.wikipedia.org/wiki/Information_privacy" TargetMode="External"/><Relationship Id="rId12" Type="http://schemas.openxmlformats.org/officeDocument/2006/relationships/hyperlink" Target="https://en.wikipedia.org/wiki/Recommender_system#cite_note-Konstan2012-73"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Recommender_system#cite_note-Pu2012-70" TargetMode="External"/><Relationship Id="rId11" Type="http://schemas.openxmlformats.org/officeDocument/2006/relationships/hyperlink" Target="https://en.wikipedia.org/wiki/Recommender_system#cite_note-Beel2013f-72" TargetMode="External"/><Relationship Id="rId5" Type="http://schemas.openxmlformats.org/officeDocument/2006/relationships/hyperlink" Target="https://en.wikipedia.org/wiki/Recommender_system#cite_note-Cosley2003-69" TargetMode="External"/><Relationship Id="rId15" Type="http://schemas.openxmlformats.org/officeDocument/2006/relationships/hyperlink" Target="https://en.wikipedia.org/wiki/Recommender_system#cite_note-Montaner2002-75" TargetMode="External"/><Relationship Id="rId10" Type="http://schemas.openxmlformats.org/officeDocument/2006/relationships/hyperlink" Target="https://en.wikipedia.org/wiki/Recommender_system#cite_note-privacyoverview-71" TargetMode="External"/><Relationship Id="rId4" Type="http://schemas.openxmlformats.org/officeDocument/2006/relationships/hyperlink" Target="https://en.wikipedia.org/wiki/Recommender_system#cite_note-Beel2013e-68" TargetMode="External"/><Relationship Id="rId9" Type="http://schemas.openxmlformats.org/officeDocument/2006/relationships/hyperlink" Target="https://en.wikipedia.org/wiki/Netflix_Prize" TargetMode="External"/><Relationship Id="rId14" Type="http://schemas.openxmlformats.org/officeDocument/2006/relationships/hyperlink" Target="https://en.wikipedia.org/wiki/Recommender_system#cite_note-Ricci2011-74"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73fca39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73fca39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73fca394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73fca39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73fca394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73fca39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73fca394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73fca394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3fca394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3fca39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2ea2bad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2ea2ba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major problem we are having that we need to train our model every time a new single user comes in  which leads to increase in training time and scalability issue. To make this problem into less expensive operation we decided to train our model every time we train such that we can use this model whenever we need to add more users to our dataset.. So,to give recommendation for new user we first make </a:t>
            </a:r>
            <a:r>
              <a:rPr lang="en" sz="1050" i="1">
                <a:solidFill>
                  <a:srgbClr val="1D1F22"/>
                </a:solidFill>
                <a:highlight>
                  <a:srgbClr val="FFFFFF"/>
                </a:highlight>
              </a:rPr>
              <a:t>resilient distributed dataset </a:t>
            </a:r>
            <a:r>
              <a:rPr lang="en"/>
              <a:t>of a new user and then we use this rdd and combine it with our dataset.After that we basically used our previously trained model to train on our recently combined dataset.</a:t>
            </a:r>
            <a:endParaRPr/>
          </a:p>
          <a:p>
            <a:pPr marL="0" lvl="0" indent="0" algn="l" rtl="0">
              <a:spcBef>
                <a:spcPts val="0"/>
              </a:spcBef>
              <a:spcAft>
                <a:spcPts val="0"/>
              </a:spcAft>
              <a:buNone/>
            </a:pPr>
            <a:r>
              <a:rPr lang="en"/>
              <a:t>After that we can give recommendation by taking out the movies which new user have all rated.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2ea2bad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2ea2ba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92ea2bad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92ea2bad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then give the top 25 recommendation to the new user on the basis of the number of reviews.or we can show the best movie by showing the first recommendation as an output.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92ea2bade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92ea2bad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are showing the best movie for the new or upcoming user.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2ea2bad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2ea2bad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 as you see our model was able to give </a:t>
            </a:r>
            <a:r>
              <a:rPr lang="en-IN" dirty="0" err="1"/>
              <a:t>Rmse</a:t>
            </a:r>
            <a:r>
              <a:rPr lang="en-IN" dirty="0"/>
              <a:t> of 0.97 on test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2ea2b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2ea2b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2ea2bad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2ea2bad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Their are lot of ways to improve the performance of our model:</a:t>
            </a:r>
          </a:p>
          <a:p>
            <a:pPr marL="0" lvl="0" indent="0" algn="l" rtl="0">
              <a:spcBef>
                <a:spcPts val="0"/>
              </a:spcBef>
              <a:spcAft>
                <a:spcPts val="0"/>
              </a:spcAft>
              <a:buNone/>
            </a:pPr>
            <a:r>
              <a:rPr lang="en-IN" dirty="0"/>
              <a:t>1:We can add more features like filtering by genre, actor or length of the movie which will help to give much better recommendation then this model.</a:t>
            </a:r>
          </a:p>
          <a:p>
            <a:pPr marL="0" lvl="0" indent="0" algn="l" rtl="0">
              <a:spcBef>
                <a:spcPts val="0"/>
              </a:spcBef>
              <a:spcAft>
                <a:spcPts val="0"/>
              </a:spcAft>
              <a:buNone/>
            </a:pPr>
            <a:r>
              <a:rPr lang="en-IN" dirty="0"/>
              <a:t>2: We could also try to develop hybrid model that will combine collaborative filtering and content based filtering into one model which will help to give </a:t>
            </a:r>
            <a:r>
              <a:rPr lang="en-IN" dirty="0" err="1"/>
              <a:t>bettr</a:t>
            </a:r>
            <a:r>
              <a:rPr lang="en-IN" dirty="0"/>
              <a:t> recommendation to the new or upcoming  user,</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Now next slides will taken on  by friend my </a:t>
            </a:r>
            <a:r>
              <a:rPr lang="en-IN" dirty="0" err="1"/>
              <a:t>ratnam</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92ea2bad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92ea2bad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85800" lvl="0" indent="-295275" algn="l" rtl="0">
              <a:lnSpc>
                <a:spcPct val="115000"/>
              </a:lnSpc>
              <a:spcBef>
                <a:spcPts val="600"/>
              </a:spcBef>
              <a:spcAft>
                <a:spcPts val="0"/>
              </a:spcAft>
              <a:buClr>
                <a:srgbClr val="222222"/>
              </a:buClr>
              <a:buSzPts val="1050"/>
              <a:buChar char="●"/>
            </a:pPr>
            <a:r>
              <a:rPr lang="en-IN" sz="1050" b="1">
                <a:solidFill>
                  <a:srgbClr val="222222"/>
                </a:solidFill>
              </a:rPr>
              <a:t>Diversity</a:t>
            </a:r>
            <a:r>
              <a:rPr lang="en-IN" sz="1050">
                <a:solidFill>
                  <a:srgbClr val="222222"/>
                </a:solidFill>
              </a:rPr>
              <a:t> – Users tend to be more satisfied with recommendations when there is a higher intra-list diversity, e.g. items from different artists.</a:t>
            </a:r>
            <a:r>
              <a:rPr lang="en-IN" sz="1400" u="sng" baseline="30000">
                <a:solidFill>
                  <a:srgbClr val="0B0080"/>
                </a:solidFill>
                <a:hlinkClick r:id="rId3"/>
              </a:rPr>
              <a:t>[67]</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Recommender persistence</a:t>
            </a:r>
            <a:r>
              <a:rPr lang="en-IN" sz="1050">
                <a:solidFill>
                  <a:srgbClr val="222222"/>
                </a:solidFill>
              </a:rPr>
              <a:t> – In some situations, it is more effective to re-show recommendations,</a:t>
            </a:r>
            <a:r>
              <a:rPr lang="en-IN" sz="1400" u="sng" baseline="30000">
                <a:solidFill>
                  <a:srgbClr val="0B0080"/>
                </a:solidFill>
                <a:hlinkClick r:id="rId4"/>
              </a:rPr>
              <a:t>[68]</a:t>
            </a:r>
            <a:r>
              <a:rPr lang="en-IN" sz="1050">
                <a:solidFill>
                  <a:srgbClr val="222222"/>
                </a:solidFill>
              </a:rPr>
              <a:t> or let users re-rate items,</a:t>
            </a:r>
            <a:r>
              <a:rPr lang="en-IN" sz="1400" u="sng" baseline="30000">
                <a:solidFill>
                  <a:srgbClr val="0B0080"/>
                </a:solidFill>
                <a:hlinkClick r:id="rId5"/>
              </a:rPr>
              <a:t>[69]</a:t>
            </a:r>
            <a:r>
              <a:rPr lang="en-IN" sz="1050">
                <a:solidFill>
                  <a:srgbClr val="222222"/>
                </a:solidFill>
              </a:rPr>
              <a:t> than showing new items. There are several reasons for this. Users may ignore items when they are shown for the first time, for instance, because they had no time to inspect the recommendations carefully.</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Privacy</a:t>
            </a:r>
            <a:r>
              <a:rPr lang="en-IN" sz="1050">
                <a:solidFill>
                  <a:srgbClr val="222222"/>
                </a:solidFill>
              </a:rPr>
              <a:t> – Recommender systems usually have to deal with privacy concerns</a:t>
            </a:r>
            <a:r>
              <a:rPr lang="en-IN" sz="1400" u="sng" baseline="30000">
                <a:solidFill>
                  <a:srgbClr val="0B0080"/>
                </a:solidFill>
                <a:hlinkClick r:id="rId6"/>
              </a:rPr>
              <a:t>[70]</a:t>
            </a:r>
            <a:r>
              <a:rPr lang="en-IN" sz="1050">
                <a:solidFill>
                  <a:srgbClr val="222222"/>
                </a:solidFill>
              </a:rPr>
              <a:t> because users have to reveal sensitive information. Building user profiles using collaborative filtering can be problematic from a privacy point of view. Many European countries have a strong culture of </a:t>
            </a:r>
            <a:r>
              <a:rPr lang="en-IN" sz="1050" u="sng">
                <a:solidFill>
                  <a:srgbClr val="0B0080"/>
                </a:solidFill>
                <a:hlinkClick r:id="rId7"/>
              </a:rPr>
              <a:t>data privacy</a:t>
            </a:r>
            <a:r>
              <a:rPr lang="en-IN" sz="1050">
                <a:solidFill>
                  <a:srgbClr val="222222"/>
                </a:solidFill>
              </a:rPr>
              <a:t>, and every attempt to introduce any level of user </a:t>
            </a:r>
            <a:r>
              <a:rPr lang="en-IN" sz="1050" u="sng">
                <a:solidFill>
                  <a:srgbClr val="0B0080"/>
                </a:solidFill>
                <a:hlinkClick r:id="rId8"/>
              </a:rPr>
              <a:t>profiling</a:t>
            </a:r>
            <a:r>
              <a:rPr lang="en-IN" sz="1050">
                <a:solidFill>
                  <a:srgbClr val="222222"/>
                </a:solidFill>
              </a:rPr>
              <a:t> can result in a negative customer response. Much research has been conducted on ongoing privacy issues in this space. The </a:t>
            </a:r>
            <a:r>
              <a:rPr lang="en-IN" sz="1050" u="sng">
                <a:solidFill>
                  <a:srgbClr val="0B0080"/>
                </a:solidFill>
                <a:hlinkClick r:id="rId9"/>
              </a:rPr>
              <a:t>Netflix Prize</a:t>
            </a:r>
            <a:r>
              <a:rPr lang="en-IN" sz="1050">
                <a:solidFill>
                  <a:srgbClr val="222222"/>
                </a:solidFill>
              </a:rPr>
              <a:t> is particularly notable for the detailed personal information released in its dataset. Ramakrishnan et al. have conducted an extensive overview of the trade-offs between personalization and privacy and found that the combination of weak ties (an unexpected connection that provides serendipitous recommendations) and other data sources can be used to uncover identities of users in an anonymized dataset.</a:t>
            </a:r>
            <a:r>
              <a:rPr lang="en-IN" sz="1400" u="sng" baseline="30000">
                <a:solidFill>
                  <a:srgbClr val="0B0080"/>
                </a:solidFill>
                <a:hlinkClick r:id="rId10"/>
              </a:rPr>
              <a:t>[71]</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User demographics</a:t>
            </a:r>
            <a:r>
              <a:rPr lang="en-IN" sz="1050">
                <a:solidFill>
                  <a:srgbClr val="222222"/>
                </a:solidFill>
              </a:rPr>
              <a:t> – Beel et al. found that user demographics may influence how satisfied users are with recommendations.</a:t>
            </a:r>
            <a:r>
              <a:rPr lang="en-IN" sz="1400" u="sng" baseline="30000">
                <a:solidFill>
                  <a:srgbClr val="0B0080"/>
                </a:solidFill>
                <a:hlinkClick r:id="rId11"/>
              </a:rPr>
              <a:t>[72]</a:t>
            </a:r>
            <a:r>
              <a:rPr lang="en-IN" sz="1050">
                <a:solidFill>
                  <a:srgbClr val="222222"/>
                </a:solidFill>
              </a:rPr>
              <a:t> In their paper they show that elderly users tend to be more interested in recommendations than younger users.</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Robustness</a:t>
            </a:r>
            <a:r>
              <a:rPr lang="en-IN" sz="1050">
                <a:solidFill>
                  <a:srgbClr val="222222"/>
                </a:solidFill>
              </a:rPr>
              <a:t> – When users can participate in the recommender system, the issue of fraud must be addressed.</a:t>
            </a:r>
            <a:r>
              <a:rPr lang="en-IN" sz="1400" u="sng" baseline="30000">
                <a:solidFill>
                  <a:srgbClr val="0B0080"/>
                </a:solidFill>
                <a:hlinkClick r:id="rId12"/>
              </a:rPr>
              <a:t>[73]</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Serendipity</a:t>
            </a:r>
            <a:r>
              <a:rPr lang="en-IN" sz="1050">
                <a:solidFill>
                  <a:srgbClr val="222222"/>
                </a:solidFill>
              </a:rPr>
              <a:t> – </a:t>
            </a:r>
            <a:r>
              <a:rPr lang="en-IN" sz="1050" u="sng">
                <a:solidFill>
                  <a:srgbClr val="0B0080"/>
                </a:solidFill>
                <a:hlinkClick r:id="rId13"/>
              </a:rPr>
              <a:t>Serendipity</a:t>
            </a:r>
            <a:r>
              <a:rPr lang="en-IN" sz="1050">
                <a:solidFill>
                  <a:srgbClr val="222222"/>
                </a:solidFill>
              </a:rPr>
              <a:t> is a measure of "how surprising the recommendations are".</a:t>
            </a:r>
            <a:r>
              <a:rPr lang="en-IN" sz="1400" u="sng" baseline="30000">
                <a:solidFill>
                  <a:srgbClr val="0B0080"/>
                </a:solidFill>
                <a:hlinkClick r:id="rId14"/>
              </a:rPr>
              <a:t>[74]</a:t>
            </a:r>
            <a:r>
              <a:rPr lang="en-IN" sz="1050">
                <a:solidFill>
                  <a:srgbClr val="222222"/>
                </a:solidFill>
              </a:rPr>
              <a:t> For instance, a recommender system that recommends milk to a customer in a grocery store might be perfectly accurate, but it is not a good recommendation because it is an obvious item for the customer to buy.</a:t>
            </a:r>
          </a:p>
          <a:p>
            <a:pPr marL="685800" lvl="0" indent="-295275" algn="l" rtl="0">
              <a:lnSpc>
                <a:spcPct val="115000"/>
              </a:lnSpc>
              <a:spcBef>
                <a:spcPts val="0"/>
              </a:spcBef>
              <a:spcAft>
                <a:spcPts val="0"/>
              </a:spcAft>
              <a:buClr>
                <a:srgbClr val="222222"/>
              </a:buClr>
              <a:buSzPts val="1050"/>
              <a:buChar char="●"/>
            </a:pPr>
            <a:r>
              <a:rPr lang="en-IN" sz="1050" b="1">
                <a:solidFill>
                  <a:srgbClr val="222222"/>
                </a:solidFill>
              </a:rPr>
              <a:t>Trust</a:t>
            </a:r>
            <a:r>
              <a:rPr lang="en-IN" sz="1050">
                <a:solidFill>
                  <a:srgbClr val="222222"/>
                </a:solidFill>
              </a:rPr>
              <a:t> – A recommender system is of little value for a user if the user does not trust the system.</a:t>
            </a:r>
            <a:r>
              <a:rPr lang="en-IN" sz="1400" u="sng" baseline="30000">
                <a:solidFill>
                  <a:srgbClr val="0B0080"/>
                </a:solidFill>
                <a:hlinkClick r:id="rId15"/>
              </a:rPr>
              <a:t>[75]</a:t>
            </a:r>
            <a:r>
              <a:rPr lang="en-IN" sz="1050">
                <a:solidFill>
                  <a:srgbClr val="222222"/>
                </a:solidFill>
              </a:rPr>
              <a:t> Trust can be built by a recommender system by explaining how it generates recommendations, and why it recommends an item.</a:t>
            </a:r>
          </a:p>
          <a:p>
            <a:pPr marL="0" lvl="0" indent="0" algn="l" rtl="0">
              <a:spcBef>
                <a:spcPts val="100"/>
              </a:spcBef>
              <a:spcAft>
                <a:spcPts val="0"/>
              </a:spcAft>
              <a:buNone/>
            </a:pPr>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92ea2ba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92ea2ba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92ea2bad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92ea2ba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92ea2bad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92ea2ba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92ea2bad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92ea2bad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9e8c9062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9e8c906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9e8c90620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9e8c9062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e8c90620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e8c9062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92ea2bad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92ea2bad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adiane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grouplens.org/datasets/movielens/" TargetMode="External"/><Relationship Id="rId4" Type="http://schemas.openxmlformats.org/officeDocument/2006/relationships/hyperlink" Target="https://en.wikipedia.org/wiki/Recommender_syste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commender_system#Collaborative_filte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spark.apache.org/docs/latest/mllib-collaborative-filterin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formation_filtering_syste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nder.githubusercontent.com/view/ipynb?commit=c161b9305e5df0c41aed62f7aa883c47e1960481&amp;enc_url=68747470733a2f2f7261772e67697468756275736572636f6e74656e742e636f6d2f6a616469616e65732f737061726b2d6d6f7669652d6c656e732f633136316239333035653564663063343161656436326637616138383363343765313936303438312f6e6f7465626f6f6b732f6275696c64696e672d7265636f6d6d656e6465722e6970796e62&amp;nwo=jadianes%2Fspark-movie-lens&amp;path=notebooks%2Fbuilding-recommender.ipynb&amp;repository_id=38416915&amp;repository_type=Repository#Getting-and-processing-the-dat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grouplens.org/datasets/movielen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movielen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rPr>
              <a:t>Movie Recommendation System</a:t>
            </a:r>
            <a:endParaRPr dirty="0">
              <a:solidFill>
                <a:schemeClr val="lt1"/>
              </a:solidFill>
            </a:endParaRPr>
          </a:p>
        </p:txBody>
      </p:sp>
      <p:sp>
        <p:nvSpPr>
          <p:cNvPr id="55" name="Google Shape;55;p13"/>
          <p:cNvSpPr txBox="1">
            <a:spLocks noGrp="1"/>
          </p:cNvSpPr>
          <p:nvPr>
            <p:ph type="subTitle" idx="1"/>
          </p:nvPr>
        </p:nvSpPr>
        <p:spPr>
          <a:xfrm>
            <a:off x="623400" y="3864769"/>
            <a:ext cx="8520600" cy="565606"/>
          </a:xfrm>
          <a:prstGeom prst="rect">
            <a:avLst/>
          </a:prstGeom>
        </p:spPr>
        <p:txBody>
          <a:bodyPr spcFirstLastPara="1" wrap="square" lIns="91425" tIns="91425" rIns="91425" bIns="91425" anchor="t" anchorCtr="0">
            <a:noAutofit/>
          </a:bodyPr>
          <a:lstStyle/>
          <a:p>
            <a:pPr marL="0" lvl="0" indent="0" algn="r"/>
            <a:endParaRPr lang="en-IN" dirty="0">
              <a:solidFill>
                <a:schemeClr val="lt1"/>
              </a:solidFill>
            </a:endParaRPr>
          </a:p>
          <a:p>
            <a:pPr marL="0" lvl="0" indent="0" algn="r"/>
            <a:r>
              <a:rPr lang="en-IN" dirty="0">
                <a:solidFill>
                  <a:schemeClr val="lt1"/>
                </a:solidFill>
              </a:rPr>
              <a:t>Ratnam Srivastava (rs6436)</a:t>
            </a:r>
          </a:p>
          <a:p>
            <a:pPr marL="0" lvl="0" indent="0" algn="r" rtl="0">
              <a:spcBef>
                <a:spcPts val="0"/>
              </a:spcBef>
              <a:spcAft>
                <a:spcPts val="0"/>
              </a:spcAft>
              <a:buNone/>
            </a:pP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147025" y="1630000"/>
            <a:ext cx="7038975" cy="2066925"/>
          </a:xfrm>
          <a:prstGeom prst="rect">
            <a:avLst/>
          </a:prstGeom>
          <a:noFill/>
          <a:ln>
            <a:noFill/>
          </a:ln>
        </p:spPr>
      </p:pic>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Overview</a:t>
            </a:r>
            <a:endParaRPr sz="3600">
              <a:solidFill>
                <a:schemeClr val="lt1"/>
              </a:solidFill>
            </a:endParaRPr>
          </a:p>
          <a:p>
            <a:pPr marL="0" lvl="0" indent="0" algn="l" rtl="0">
              <a:spcBef>
                <a:spcPts val="0"/>
              </a:spcBef>
              <a:spcAft>
                <a:spcPts val="0"/>
              </a:spcAft>
              <a:buNone/>
            </a:pPr>
            <a:endParaRPr sz="3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Genre distribution of Movies</a:t>
            </a:r>
            <a:endParaRPr>
              <a:solidFill>
                <a:schemeClr val="lt1"/>
              </a:solidFill>
            </a:endParaRPr>
          </a:p>
          <a:p>
            <a:pPr marL="0" lvl="0" indent="0" algn="l" rtl="0">
              <a:spcBef>
                <a:spcPts val="0"/>
              </a:spcBef>
              <a:spcAft>
                <a:spcPts val="0"/>
              </a:spcAft>
              <a:buNone/>
            </a:pPr>
            <a:endParaRPr sz="3600">
              <a:solidFill>
                <a:schemeClr val="lt1"/>
              </a:solidFill>
            </a:endParaRPr>
          </a:p>
        </p:txBody>
      </p:sp>
      <p:pic>
        <p:nvPicPr>
          <p:cNvPr id="113" name="Google Shape;113;p23"/>
          <p:cNvPicPr preferRelativeResize="0"/>
          <p:nvPr/>
        </p:nvPicPr>
        <p:blipFill>
          <a:blip r:embed="rId3">
            <a:alphaModFix/>
          </a:blip>
          <a:stretch>
            <a:fillRect/>
          </a:stretch>
        </p:blipFill>
        <p:spPr>
          <a:xfrm>
            <a:off x="1357900" y="1411225"/>
            <a:ext cx="6629400" cy="30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Number of Movies per Genre</a:t>
            </a:r>
            <a:endParaRPr>
              <a:solidFill>
                <a:schemeClr val="lt1"/>
              </a:solidFill>
            </a:endParaRPr>
          </a:p>
          <a:p>
            <a:pPr marL="0" lvl="0" indent="0" algn="l" rtl="0">
              <a:spcBef>
                <a:spcPts val="0"/>
              </a:spcBef>
              <a:spcAft>
                <a:spcPts val="0"/>
              </a:spcAft>
              <a:buNone/>
            </a:pPr>
            <a:endParaRPr>
              <a:solidFill>
                <a:schemeClr val="lt1"/>
              </a:solidFill>
            </a:endParaRPr>
          </a:p>
        </p:txBody>
      </p:sp>
      <p:pic>
        <p:nvPicPr>
          <p:cNvPr id="119" name="Google Shape;119;p24"/>
          <p:cNvPicPr preferRelativeResize="0"/>
          <p:nvPr/>
        </p:nvPicPr>
        <p:blipFill>
          <a:blip r:embed="rId3">
            <a:alphaModFix/>
          </a:blip>
          <a:stretch>
            <a:fillRect/>
          </a:stretch>
        </p:blipFill>
        <p:spPr>
          <a:xfrm>
            <a:off x="1149963" y="1138275"/>
            <a:ext cx="6844066"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Ratings Distribution</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pic>
        <p:nvPicPr>
          <p:cNvPr id="125" name="Google Shape;125;p25"/>
          <p:cNvPicPr preferRelativeResize="0"/>
          <p:nvPr/>
        </p:nvPicPr>
        <p:blipFill>
          <a:blip r:embed="rId3">
            <a:alphaModFix/>
          </a:blip>
          <a:stretch>
            <a:fillRect/>
          </a:stretch>
        </p:blipFill>
        <p:spPr>
          <a:xfrm>
            <a:off x="1830050" y="1350950"/>
            <a:ext cx="5743575" cy="332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Top 25 Most Rated Movies</a:t>
            </a:r>
            <a:endParaRPr>
              <a:solidFill>
                <a:schemeClr val="lt1"/>
              </a:solidFill>
            </a:endParaRPr>
          </a:p>
          <a:p>
            <a:pPr marL="0" lvl="0" indent="0" algn="l" rtl="0">
              <a:spcBef>
                <a:spcPts val="0"/>
              </a:spcBef>
              <a:spcAft>
                <a:spcPts val="0"/>
              </a:spcAft>
              <a:buNone/>
            </a:pPr>
            <a:endParaRPr>
              <a:solidFill>
                <a:schemeClr val="lt1"/>
              </a:solidFill>
            </a:endParaRPr>
          </a:p>
        </p:txBody>
      </p:sp>
      <p:pic>
        <p:nvPicPr>
          <p:cNvPr id="131" name="Google Shape;131;p26"/>
          <p:cNvPicPr preferRelativeResize="0"/>
          <p:nvPr/>
        </p:nvPicPr>
        <p:blipFill>
          <a:blip r:embed="rId3">
            <a:alphaModFix/>
          </a:blip>
          <a:stretch>
            <a:fillRect/>
          </a:stretch>
        </p:blipFill>
        <p:spPr>
          <a:xfrm>
            <a:off x="1288850" y="1240450"/>
            <a:ext cx="656629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Recommendation Methodology</a:t>
            </a:r>
            <a:endParaRPr sz="3600">
              <a:solidFill>
                <a:schemeClr val="lt1"/>
              </a:solidFill>
            </a:endParaRPr>
          </a:p>
        </p:txBody>
      </p:sp>
      <p:sp>
        <p:nvSpPr>
          <p:cNvPr id="137" name="Google Shape;13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highlight>
                  <a:schemeClr val="dk1"/>
                </a:highlight>
              </a:rPr>
              <a:t>Step 1: Adding new user ratings</a:t>
            </a:r>
            <a:endParaRPr>
              <a:solidFill>
                <a:schemeClr val="lt1"/>
              </a:solidFill>
              <a:highlight>
                <a:schemeClr val="dk1"/>
              </a:highlight>
            </a:endParaRPr>
          </a:p>
          <a:p>
            <a:pPr marL="0" lvl="0" indent="0" algn="l" rtl="0">
              <a:spcBef>
                <a:spcPts val="1600"/>
              </a:spcBef>
              <a:spcAft>
                <a:spcPts val="0"/>
              </a:spcAft>
              <a:buNone/>
            </a:pPr>
            <a:r>
              <a:rPr lang="en">
                <a:solidFill>
                  <a:schemeClr val="lt1"/>
                </a:solidFill>
                <a:highlight>
                  <a:schemeClr val="dk1"/>
                </a:highlight>
              </a:rPr>
              <a:t>Step 2: Getting top recommendations</a:t>
            </a:r>
            <a:endParaRPr>
              <a:solidFill>
                <a:schemeClr val="lt1"/>
              </a:solidFill>
              <a:highlight>
                <a:schemeClr val="dk1"/>
              </a:highlight>
            </a:endParaRPr>
          </a:p>
          <a:p>
            <a:pPr marL="0" lvl="0" indent="0" algn="l" rtl="0">
              <a:spcBef>
                <a:spcPts val="1600"/>
              </a:spcBef>
              <a:spcAft>
                <a:spcPts val="0"/>
              </a:spcAft>
              <a:buNone/>
            </a:pPr>
            <a:r>
              <a:rPr lang="en">
                <a:solidFill>
                  <a:schemeClr val="lt1"/>
                </a:solidFill>
                <a:highlight>
                  <a:schemeClr val="dk1"/>
                </a:highlight>
              </a:rPr>
              <a:t>Step 3: Getting individual ratings</a:t>
            </a:r>
            <a:endParaRPr>
              <a:solidFill>
                <a:schemeClr val="lt1"/>
              </a:solidFill>
              <a:highlight>
                <a:schemeClr val="dk1"/>
              </a:highlight>
            </a:endParaRPr>
          </a:p>
          <a:p>
            <a:pPr marL="0" lvl="0" indent="0" algn="l" rtl="0">
              <a:spcBef>
                <a:spcPts val="1600"/>
              </a:spcBef>
              <a:spcAft>
                <a:spcPts val="0"/>
              </a:spcAft>
              <a:buNone/>
            </a:pPr>
            <a:r>
              <a:rPr lang="en">
                <a:solidFill>
                  <a:schemeClr val="lt1"/>
                </a:solidFill>
                <a:highlight>
                  <a:schemeClr val="dk1"/>
                </a:highlight>
              </a:rPr>
              <a:t>Step 4: Model Evaluation</a:t>
            </a:r>
            <a:endParaRPr>
              <a:solidFill>
                <a:schemeClr val="lt1"/>
              </a:solidFill>
              <a:highlight>
                <a:schemeClr val="dk1"/>
              </a:highlight>
            </a:endParaRPr>
          </a:p>
          <a:p>
            <a:pPr marL="0" lvl="0" indent="0" algn="l" rtl="0">
              <a:spcBef>
                <a:spcPts val="1600"/>
              </a:spcBef>
              <a:spcAft>
                <a:spcPts val="0"/>
              </a:spcAft>
              <a:buNone/>
            </a:pPr>
            <a:endParaRPr>
              <a:solidFill>
                <a:schemeClr val="lt1"/>
              </a:solidFill>
              <a:highlight>
                <a:schemeClr val="dk1"/>
              </a:highlight>
            </a:endParaRPr>
          </a:p>
          <a:p>
            <a:pPr marL="0" lvl="0" indent="0" algn="l" rtl="0">
              <a:spcBef>
                <a:spcPts val="1600"/>
              </a:spcBef>
              <a:spcAft>
                <a:spcPts val="0"/>
              </a:spcAft>
              <a:buNone/>
            </a:pPr>
            <a:endParaRPr>
              <a:solidFill>
                <a:schemeClr val="lt1"/>
              </a:solidFill>
              <a:highlight>
                <a:schemeClr val="dk1"/>
              </a:highlight>
            </a:endParaRPr>
          </a:p>
          <a:p>
            <a:pPr marL="0" lvl="0" indent="0" algn="l" rtl="0">
              <a:spcBef>
                <a:spcPts val="1600"/>
              </a:spcBef>
              <a:spcAft>
                <a:spcPts val="0"/>
              </a:spcAft>
              <a:buNone/>
            </a:pPr>
            <a:endParaRPr>
              <a:solidFill>
                <a:schemeClr val="lt1"/>
              </a:solidFill>
              <a:highlight>
                <a:schemeClr val="dk1"/>
              </a:highlight>
            </a:endParaRPr>
          </a:p>
          <a:p>
            <a:pPr marL="0" lvl="0" indent="0" algn="l" rtl="0">
              <a:spcBef>
                <a:spcPts val="1600"/>
              </a:spcBef>
              <a:spcAft>
                <a:spcPts val="1600"/>
              </a:spcAft>
              <a:buNone/>
            </a:pPr>
            <a:endParaRPr>
              <a:solidFill>
                <a:schemeClr val="lt1"/>
              </a:solidFill>
              <a:highlight>
                <a:schemeClr val="dk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Results</a:t>
            </a:r>
            <a:endParaRPr sz="3600">
              <a:solidFill>
                <a:schemeClr val="lt1"/>
              </a:solidFill>
            </a:endParaRPr>
          </a:p>
          <a:p>
            <a:pPr marL="0" lvl="0" indent="0" algn="l" rtl="0">
              <a:spcBef>
                <a:spcPts val="0"/>
              </a:spcBef>
              <a:spcAft>
                <a:spcPts val="0"/>
              </a:spcAft>
              <a:buNone/>
            </a:pPr>
            <a:r>
              <a:rPr lang="en" sz="1800">
                <a:solidFill>
                  <a:schemeClr val="lt1"/>
                </a:solidFill>
              </a:rPr>
              <a:t>Adding new user ratings:</a:t>
            </a:r>
            <a:endParaRPr sz="1800">
              <a:solidFill>
                <a:schemeClr val="lt1"/>
              </a:solidFill>
            </a:endParaRPr>
          </a:p>
        </p:txBody>
      </p:sp>
      <p:pic>
        <p:nvPicPr>
          <p:cNvPr id="143" name="Google Shape;143;p28"/>
          <p:cNvPicPr preferRelativeResize="0"/>
          <p:nvPr/>
        </p:nvPicPr>
        <p:blipFill>
          <a:blip r:embed="rId3">
            <a:alphaModFix/>
          </a:blip>
          <a:stretch>
            <a:fillRect/>
          </a:stretch>
        </p:blipFill>
        <p:spPr>
          <a:xfrm>
            <a:off x="419950" y="1499925"/>
            <a:ext cx="8304075"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Getting top recommendations:</a:t>
            </a:r>
            <a:endParaRPr sz="1800">
              <a:solidFill>
                <a:schemeClr val="lt1"/>
              </a:solidFill>
            </a:endParaRPr>
          </a:p>
        </p:txBody>
      </p:sp>
      <p:pic>
        <p:nvPicPr>
          <p:cNvPr id="149" name="Google Shape;149;p29"/>
          <p:cNvPicPr preferRelativeResize="0"/>
          <p:nvPr/>
        </p:nvPicPr>
        <p:blipFill>
          <a:blip r:embed="rId3">
            <a:alphaModFix/>
          </a:blip>
          <a:stretch>
            <a:fillRect/>
          </a:stretch>
        </p:blipFill>
        <p:spPr>
          <a:xfrm>
            <a:off x="391775" y="967500"/>
            <a:ext cx="8277824" cy="401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Getting individual ratings:</a:t>
            </a:r>
            <a:endParaRPr sz="1800">
              <a:solidFill>
                <a:schemeClr val="lt1"/>
              </a:solidFill>
            </a:endParaRPr>
          </a:p>
        </p:txBody>
      </p:sp>
      <p:pic>
        <p:nvPicPr>
          <p:cNvPr id="155" name="Google Shape;155;p30"/>
          <p:cNvPicPr preferRelativeResize="0"/>
          <p:nvPr/>
        </p:nvPicPr>
        <p:blipFill>
          <a:blip r:embed="rId3">
            <a:alphaModFix/>
          </a:blip>
          <a:stretch>
            <a:fillRect/>
          </a:stretch>
        </p:blipFill>
        <p:spPr>
          <a:xfrm>
            <a:off x="152400" y="1069675"/>
            <a:ext cx="8839200" cy="9585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Model Evaluation</a:t>
            </a:r>
            <a:endParaRPr sz="1800">
              <a:solidFill>
                <a:schemeClr val="lt1"/>
              </a:solidFill>
            </a:endParaRPr>
          </a:p>
        </p:txBody>
      </p:sp>
      <p:pic>
        <p:nvPicPr>
          <p:cNvPr id="161" name="Google Shape;161;p31"/>
          <p:cNvPicPr preferRelativeResize="0"/>
          <p:nvPr/>
        </p:nvPicPr>
        <p:blipFill>
          <a:blip r:embed="rId3">
            <a:alphaModFix/>
          </a:blip>
          <a:stretch>
            <a:fillRect/>
          </a:stretch>
        </p:blipFill>
        <p:spPr>
          <a:xfrm>
            <a:off x="202750" y="1201250"/>
            <a:ext cx="8839198" cy="16594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Flow</a:t>
            </a:r>
            <a:endParaRPr sz="3600">
              <a:solidFill>
                <a:schemeClr val="lt1"/>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AutoNum type="arabicPeriod"/>
            </a:pPr>
            <a:r>
              <a:rPr lang="en" dirty="0">
                <a:solidFill>
                  <a:schemeClr val="lt1"/>
                </a:solidFill>
              </a:rPr>
              <a:t>Project Introduction</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Domain Introduction</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Dataset</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Recommendation Methodology</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Results</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Suggestions</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Summary</a:t>
            </a:r>
            <a:endParaRPr dirty="0">
              <a:solidFill>
                <a:schemeClr val="lt1"/>
              </a:solidFill>
            </a:endParaRPr>
          </a:p>
          <a:p>
            <a:pPr marL="457200" lvl="0" indent="-342900" algn="l" rtl="0">
              <a:spcBef>
                <a:spcPts val="0"/>
              </a:spcBef>
              <a:spcAft>
                <a:spcPts val="0"/>
              </a:spcAft>
              <a:buClr>
                <a:schemeClr val="lt1"/>
              </a:buClr>
              <a:buSzPts val="1800"/>
              <a:buAutoNum type="arabicPeriod"/>
            </a:pPr>
            <a:r>
              <a:rPr lang="en" dirty="0">
                <a:solidFill>
                  <a:schemeClr val="lt1"/>
                </a:solidFill>
              </a:rPr>
              <a:t>References</a:t>
            </a:r>
            <a:endParaRPr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Suggestions</a:t>
            </a:r>
            <a:endParaRPr sz="3600">
              <a:solidFill>
                <a:schemeClr val="lt1"/>
              </a:solidFill>
            </a:endParaRPr>
          </a:p>
          <a:p>
            <a:pPr marL="0" lvl="0" indent="0" algn="l" rtl="0">
              <a:spcBef>
                <a:spcPts val="0"/>
              </a:spcBef>
              <a:spcAft>
                <a:spcPts val="0"/>
              </a:spcAft>
              <a:buNone/>
            </a:pPr>
            <a:endParaRPr sz="3600">
              <a:solidFill>
                <a:schemeClr val="lt1"/>
              </a:solidFill>
            </a:endParaRPr>
          </a:p>
        </p:txBody>
      </p:sp>
      <p:sp>
        <p:nvSpPr>
          <p:cNvPr id="167" name="Google Shape;16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highlight>
                  <a:srgbClr val="000000"/>
                </a:highlight>
              </a:rPr>
              <a:t>We have not used the genre and timestamp fields in order to simplify the transformations. Incorporating them does not represent any problem. A good use could be filtering recommendations by any of them (e.g. recommendations by genre, or recent recommendations) like we have done with the minimum number of ratings.</a:t>
            </a:r>
            <a:endParaRPr>
              <a:solidFill>
                <a:schemeClr val="lt1"/>
              </a:solidFill>
              <a:highlight>
                <a:srgbClr val="000000"/>
              </a:highlight>
            </a:endParaRPr>
          </a:p>
          <a:p>
            <a:pPr marL="0" lvl="0" indent="0" algn="just" rtl="0">
              <a:spcBef>
                <a:spcPts val="1600"/>
              </a:spcBef>
              <a:spcAft>
                <a:spcPts val="0"/>
              </a:spcAft>
              <a:buNone/>
            </a:pPr>
            <a:endParaRPr>
              <a:solidFill>
                <a:schemeClr val="lt1"/>
              </a:solidFill>
              <a:highlight>
                <a:srgbClr val="000000"/>
              </a:highlight>
            </a:endParaRPr>
          </a:p>
          <a:p>
            <a:pPr marL="0" lvl="0" indent="0" algn="just" rtl="0">
              <a:lnSpc>
                <a:spcPct val="115000"/>
              </a:lnSpc>
              <a:spcBef>
                <a:spcPts val="0"/>
              </a:spcBef>
              <a:spcAft>
                <a:spcPts val="0"/>
              </a:spcAft>
              <a:buNone/>
            </a:pPr>
            <a:r>
              <a:rPr lang="en">
                <a:solidFill>
                  <a:schemeClr val="lt1"/>
                </a:solidFill>
                <a:highlight>
                  <a:srgbClr val="000000"/>
                </a:highlight>
              </a:rPr>
              <a:t>We could also try to develop hybrid methods that try to combine the advantages of     both content based methods and collaborative filtering into one recommendation system.</a:t>
            </a:r>
            <a:endParaRPr sz="1200">
              <a:solidFill>
                <a:schemeClr val="dk1"/>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Summary</a:t>
            </a:r>
            <a:endParaRPr sz="3600">
              <a:solidFill>
                <a:schemeClr val="lt1"/>
              </a:solidFill>
            </a:endParaRPr>
          </a:p>
        </p:txBody>
      </p:sp>
      <p:sp>
        <p:nvSpPr>
          <p:cNvPr id="179" name="Google Shape;17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highlight>
                  <a:srgbClr val="000000"/>
                </a:highlight>
              </a:rPr>
              <a:t>Typically, research on Recommendation Systems is concerned about finding the most accurate recommendation algorithms. However, there are a number of factors that are also important, like: </a:t>
            </a:r>
            <a:endParaRPr>
              <a:solidFill>
                <a:schemeClr val="lt1"/>
              </a:solidFill>
              <a:highlight>
                <a:srgbClr val="000000"/>
              </a:highlight>
            </a:endParaRPr>
          </a:p>
          <a:p>
            <a:pPr marL="0" lvl="0" indent="0" algn="l" rtl="0">
              <a:spcBef>
                <a:spcPts val="1600"/>
              </a:spcBef>
              <a:spcAft>
                <a:spcPts val="1600"/>
              </a:spcAft>
              <a:buNone/>
            </a:pPr>
            <a:r>
              <a:rPr lang="en">
                <a:solidFill>
                  <a:schemeClr val="lt1"/>
                </a:solidFill>
                <a:highlight>
                  <a:srgbClr val="000000"/>
                </a:highlight>
              </a:rPr>
              <a:t>Diversity, Recommender persistence, Privacy, User demographics, Serendipity, Trust.</a:t>
            </a:r>
            <a:endParaRPr>
              <a:solidFill>
                <a:schemeClr val="lt1"/>
              </a:solidFill>
              <a:highlight>
                <a:srgbClr val="0000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References</a:t>
            </a:r>
            <a:endParaRPr sz="3600">
              <a:solidFill>
                <a:schemeClr val="lt1"/>
              </a:solidFill>
            </a:endParaRPr>
          </a:p>
        </p:txBody>
      </p:sp>
      <p:sp>
        <p:nvSpPr>
          <p:cNvPr id="185" name="Google Shape;18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highlight>
                  <a:schemeClr val="dk1"/>
                </a:highlight>
              </a:rPr>
              <a:t>This Project contains a variety of content; some developed by Jose A. Dianes, and some from third-parties. The third-party content is distributed under the license provided by those parties. </a:t>
            </a:r>
            <a:endParaRPr>
              <a:solidFill>
                <a:schemeClr val="lt1"/>
              </a:solidFill>
              <a:highlight>
                <a:schemeClr val="dk1"/>
              </a:highlight>
            </a:endParaRPr>
          </a:p>
          <a:p>
            <a:pPr marL="0" lvl="0" indent="0" algn="l" rtl="0">
              <a:spcBef>
                <a:spcPts val="1600"/>
              </a:spcBef>
              <a:spcAft>
                <a:spcPts val="0"/>
              </a:spcAft>
              <a:buNone/>
            </a:pPr>
            <a:r>
              <a:rPr lang="en" u="sng">
                <a:solidFill>
                  <a:schemeClr val="lt1"/>
                </a:solidFill>
                <a:hlinkClick r:id="rId3"/>
              </a:rPr>
              <a:t>https://github.com/jadianes</a:t>
            </a:r>
            <a:endParaRPr>
              <a:solidFill>
                <a:schemeClr val="lt1"/>
              </a:solidFill>
              <a:highlight>
                <a:schemeClr val="dk1"/>
              </a:highlight>
            </a:endParaRPr>
          </a:p>
          <a:p>
            <a:pPr marL="0" lvl="0" indent="0" algn="l" rtl="0">
              <a:spcBef>
                <a:spcPts val="1600"/>
              </a:spcBef>
              <a:spcAft>
                <a:spcPts val="0"/>
              </a:spcAft>
              <a:buNone/>
            </a:pPr>
            <a:r>
              <a:rPr lang="en" u="sng">
                <a:solidFill>
                  <a:schemeClr val="lt1"/>
                </a:solidFill>
                <a:hlinkClick r:id="rId4"/>
              </a:rPr>
              <a:t>https://en.wikipedia.org/wiki/Recommender_system</a:t>
            </a:r>
            <a:endParaRPr>
              <a:solidFill>
                <a:schemeClr val="lt1"/>
              </a:solidFill>
              <a:highlight>
                <a:schemeClr val="dk1"/>
              </a:highlight>
            </a:endParaRPr>
          </a:p>
          <a:p>
            <a:pPr marL="0" lvl="0" indent="0" algn="l" rtl="0">
              <a:spcBef>
                <a:spcPts val="1600"/>
              </a:spcBef>
              <a:spcAft>
                <a:spcPts val="1600"/>
              </a:spcAft>
              <a:buNone/>
            </a:pPr>
            <a:r>
              <a:rPr lang="en" u="sng">
                <a:solidFill>
                  <a:schemeClr val="lt1"/>
                </a:solidFill>
                <a:hlinkClick r:id="rId5"/>
              </a:rPr>
              <a:t>https://grouplens.org/datasets/movielens/</a:t>
            </a:r>
            <a:endParaRPr>
              <a:solidFill>
                <a:schemeClr val="lt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Project Introduction</a:t>
            </a:r>
            <a:endParaRPr sz="3600">
              <a:solidFill>
                <a:schemeClr val="lt1"/>
              </a:solidFill>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lt1"/>
                </a:solidFill>
                <a:highlight>
                  <a:srgbClr val="000000"/>
                </a:highlight>
              </a:rPr>
              <a:t>This Project is a step-by-step procedure to build a movie recommender using </a:t>
            </a:r>
            <a:r>
              <a:rPr lang="en" u="sng">
                <a:solidFill>
                  <a:schemeClr val="lt1"/>
                </a:solidFill>
                <a:highlight>
                  <a:srgbClr val="000000"/>
                </a:highlight>
                <a:hlinkClick r:id="rId3"/>
              </a:rPr>
              <a:t>collaborative filtering</a:t>
            </a:r>
            <a:r>
              <a:rPr lang="en">
                <a:solidFill>
                  <a:schemeClr val="lt1"/>
                </a:solidFill>
                <a:highlight>
                  <a:srgbClr val="000000"/>
                </a:highlight>
              </a:rPr>
              <a:t> with </a:t>
            </a:r>
            <a:r>
              <a:rPr lang="en" u="sng">
                <a:solidFill>
                  <a:schemeClr val="lt1"/>
                </a:solidFill>
                <a:highlight>
                  <a:srgbClr val="000000"/>
                </a:highlight>
                <a:hlinkClick r:id="rId4"/>
              </a:rPr>
              <a:t>Spark's Alternating Least Squares</a:t>
            </a:r>
            <a:r>
              <a:rPr lang="en">
                <a:solidFill>
                  <a:schemeClr val="lt1"/>
                </a:solidFill>
                <a:highlight>
                  <a:srgbClr val="000000"/>
                </a:highlight>
              </a:rPr>
              <a:t> implementation. It is organised in two parts. The first one is about getting and parsing movies and ratings data into Spark RDDs. The second is about building and using the recommender and persisting it for later use in our on-line recommender system.</a:t>
            </a:r>
            <a:endParaRPr>
              <a:solidFill>
                <a:schemeClr val="lt1"/>
              </a:solidFill>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Domain Introduction</a:t>
            </a:r>
            <a:endParaRPr sz="3600">
              <a:solidFill>
                <a:schemeClr val="lt1"/>
              </a:solidFill>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chemeClr val="lt1"/>
                </a:solidFill>
              </a:rPr>
              <a:t>A Recommender System is a subclass of </a:t>
            </a:r>
            <a:r>
              <a:rPr lang="en" u="sng">
                <a:solidFill>
                  <a:schemeClr val="lt1"/>
                </a:solidFill>
                <a:hlinkClick r:id="rId3"/>
              </a:rPr>
              <a:t>information filtering system</a:t>
            </a:r>
            <a:r>
              <a:rPr lang="en">
                <a:solidFill>
                  <a:schemeClr val="lt1"/>
                </a:solidFill>
              </a:rPr>
              <a:t> that seeks to predict the "rating" or "preference" a user would give to an item. They are primarily used in commercial applications.</a:t>
            </a:r>
            <a:endParaRPr>
              <a:solidFill>
                <a:schemeClr val="lt1"/>
              </a:solidFill>
            </a:endParaRPr>
          </a:p>
          <a:p>
            <a:pPr marL="0" lvl="0" indent="0" algn="l" rtl="0">
              <a:spcBef>
                <a:spcPts val="600"/>
              </a:spcBef>
              <a:spcAft>
                <a:spcPts val="0"/>
              </a:spcAft>
              <a:buClr>
                <a:schemeClr val="dk1"/>
              </a:buClr>
              <a:buSzPts val="1100"/>
              <a:buFont typeface="Arial"/>
              <a:buNone/>
            </a:pPr>
            <a:r>
              <a:rPr lang="en">
                <a:solidFill>
                  <a:schemeClr val="lt1"/>
                </a:solidFill>
              </a:rPr>
              <a:t>Recommender systems are utilized in a variety of areas, and are most commonly recognized as playlist generators for video and music services like Netflix, YouTube and Spotify, product recommenders for services such as Amazon, or content recommenders for social media platforms such as Facebook and Twitter. These systems can operate using a single input, like music, or multiple inputs within and across platforms like news, books, and search queries. There are also popular recommender systems for specific topics like restaurants, research articles, financial services,and life insurance, etc.</a:t>
            </a:r>
            <a:endParaRPr>
              <a:solidFill>
                <a:schemeClr val="lt1"/>
              </a:solidFill>
            </a:endParaRPr>
          </a:p>
          <a:p>
            <a:pPr marL="0" lvl="0" indent="0" algn="l" rtl="0">
              <a:spcBef>
                <a:spcPts val="600"/>
              </a:spcBef>
              <a:spcAft>
                <a:spcPts val="1600"/>
              </a:spcAft>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Part 1: Building Recommender</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190500" lvl="0" indent="0" algn="l" rtl="0">
              <a:spcBef>
                <a:spcPts val="0"/>
              </a:spcBef>
              <a:spcAft>
                <a:spcPts val="0"/>
              </a:spcAft>
              <a:buNone/>
            </a:pPr>
            <a:r>
              <a:rPr lang="en">
                <a:solidFill>
                  <a:schemeClr val="lt1"/>
                </a:solidFill>
                <a:highlight>
                  <a:srgbClr val="000000"/>
                </a:highlight>
              </a:rPr>
              <a:t>Step 1: Getting and processing the data</a:t>
            </a:r>
            <a:endParaRPr>
              <a:solidFill>
                <a:schemeClr val="lt1"/>
              </a:solidFill>
              <a:highlight>
                <a:srgbClr val="000000"/>
              </a:highlight>
            </a:endParaRPr>
          </a:p>
          <a:p>
            <a:pPr marL="0" marR="190500" lvl="0" indent="0" algn="l" rtl="0">
              <a:spcBef>
                <a:spcPts val="0"/>
              </a:spcBef>
              <a:spcAft>
                <a:spcPts val="0"/>
              </a:spcAft>
              <a:buNone/>
            </a:pPr>
            <a:r>
              <a:rPr lang="en">
                <a:solidFill>
                  <a:schemeClr val="lt1"/>
                </a:solidFill>
                <a:highlight>
                  <a:srgbClr val="000000"/>
                </a:highlight>
              </a:rPr>
              <a:t>Step 2: Loading and parsing datasets</a:t>
            </a:r>
            <a:endParaRPr>
              <a:solidFill>
                <a:schemeClr val="lt1"/>
              </a:solidFill>
              <a:highlight>
                <a:srgbClr val="000000"/>
              </a:highlight>
            </a:endParaRPr>
          </a:p>
          <a:p>
            <a:pPr marL="0" marR="190500" lvl="0" indent="0" algn="l" rtl="0">
              <a:spcBef>
                <a:spcPts val="0"/>
              </a:spcBef>
              <a:spcAft>
                <a:spcPts val="0"/>
              </a:spcAft>
              <a:buNone/>
            </a:pPr>
            <a:r>
              <a:rPr lang="en">
                <a:solidFill>
                  <a:schemeClr val="lt1"/>
                </a:solidFill>
                <a:highlight>
                  <a:srgbClr val="000000"/>
                </a:highlight>
              </a:rPr>
              <a:t>Step 3: Collaborative Filtering</a:t>
            </a:r>
            <a:endParaRPr>
              <a:solidFill>
                <a:schemeClr val="lt1"/>
              </a:solidFill>
              <a:highlight>
                <a:srgbClr val="000000"/>
              </a:highlight>
            </a:endParaRPr>
          </a:p>
          <a:p>
            <a:pPr marL="0" marR="190500" lvl="0" indent="0" algn="l" rtl="0">
              <a:spcBef>
                <a:spcPts val="0"/>
              </a:spcBef>
              <a:spcAft>
                <a:spcPts val="0"/>
              </a:spcAft>
              <a:buNone/>
            </a:pPr>
            <a:r>
              <a:rPr lang="en">
                <a:solidFill>
                  <a:schemeClr val="lt1"/>
                </a:solidFill>
                <a:highlight>
                  <a:srgbClr val="000000"/>
                </a:highlight>
              </a:rPr>
              <a:t>Step 4: Selecting ALS parameters using the small dataset</a:t>
            </a:r>
            <a:endParaRPr>
              <a:solidFill>
                <a:schemeClr val="lt1"/>
              </a:solidFill>
              <a:highlight>
                <a:srgbClr val="000000"/>
              </a:highlight>
            </a:endParaRPr>
          </a:p>
          <a:p>
            <a:pPr marL="0" marR="190500" lvl="0" indent="0" algn="l" rtl="0">
              <a:spcBef>
                <a:spcPts val="0"/>
              </a:spcBef>
              <a:spcAft>
                <a:spcPts val="0"/>
              </a:spcAft>
              <a:buNone/>
            </a:pPr>
            <a:r>
              <a:rPr lang="en">
                <a:solidFill>
                  <a:schemeClr val="lt1"/>
                </a:solidFill>
                <a:highlight>
                  <a:srgbClr val="000000"/>
                </a:highlight>
              </a:rPr>
              <a:t>Step 5: Using the complete dataset to build the final model</a:t>
            </a:r>
            <a:endParaRPr>
              <a:solidFill>
                <a:schemeClr val="lt1"/>
              </a:solidFill>
              <a:highlight>
                <a:srgbClr val="000000"/>
              </a:highlight>
            </a:endParaRPr>
          </a:p>
          <a:p>
            <a:pPr marL="0" marR="190500" lvl="0" indent="0" algn="l" rtl="0">
              <a:spcBef>
                <a:spcPts val="0"/>
              </a:spcBef>
              <a:spcAft>
                <a:spcPts val="0"/>
              </a:spcAft>
              <a:buNone/>
            </a:pPr>
            <a:r>
              <a:rPr lang="en">
                <a:solidFill>
                  <a:schemeClr val="lt1"/>
                </a:solidFill>
                <a:highlight>
                  <a:srgbClr val="000000"/>
                </a:highlight>
              </a:rPr>
              <a:t>Step 6: Making recommendations</a:t>
            </a:r>
            <a:endParaRPr>
              <a:solidFill>
                <a:schemeClr val="lt1"/>
              </a:solidFill>
              <a:highlight>
                <a:srgbClr val="000000"/>
              </a:highlight>
            </a:endParaRPr>
          </a:p>
          <a:p>
            <a:pPr marL="0" marR="190500" lvl="0" indent="0" algn="l" rtl="0">
              <a:spcBef>
                <a:spcPts val="0"/>
              </a:spcBef>
              <a:spcAft>
                <a:spcPts val="0"/>
              </a:spcAft>
              <a:buNone/>
            </a:pPr>
            <a:endParaRPr>
              <a:solidFill>
                <a:schemeClr val="lt1"/>
              </a:solidFill>
              <a:highlight>
                <a:srgbClr val="000000"/>
              </a:highlight>
            </a:endParaRPr>
          </a:p>
          <a:p>
            <a:pPr marL="0" marR="190500" lvl="0" indent="0" algn="l" rtl="0">
              <a:spcBef>
                <a:spcPts val="0"/>
              </a:spcBef>
              <a:spcAft>
                <a:spcPts val="0"/>
              </a:spcAft>
              <a:buNone/>
            </a:pPr>
            <a:endParaRPr>
              <a:solidFill>
                <a:schemeClr val="lt1"/>
              </a:solidFill>
              <a:highlight>
                <a:srgbClr val="000000"/>
              </a:highlight>
            </a:endParaRPr>
          </a:p>
          <a:p>
            <a:pPr marL="0" marR="190500" lvl="0" indent="0" algn="l" rtl="0">
              <a:spcBef>
                <a:spcPts val="0"/>
              </a:spcBef>
              <a:spcAft>
                <a:spcPts val="0"/>
              </a:spcAft>
              <a:buNone/>
            </a:pPr>
            <a:endParaRPr>
              <a:solidFill>
                <a:schemeClr val="lt1"/>
              </a:solidFill>
              <a:highlight>
                <a:srgbClr val="000000"/>
              </a:highlight>
            </a:endParaRPr>
          </a:p>
          <a:p>
            <a:pPr marL="0" marR="190500" lvl="0" indent="0" algn="l" rtl="0">
              <a:spcBef>
                <a:spcPts val="0"/>
              </a:spcBef>
              <a:spcAft>
                <a:spcPts val="0"/>
              </a:spcAft>
              <a:buNone/>
            </a:pPr>
            <a:endParaRPr>
              <a:solidFill>
                <a:schemeClr val="lt1"/>
              </a:solidFill>
              <a:highlight>
                <a:srgbClr val="000000"/>
              </a:highlight>
            </a:endParaRPr>
          </a:p>
          <a:p>
            <a:pPr marL="0" marR="190500" lvl="0" indent="0" algn="l" rtl="0">
              <a:spcBef>
                <a:spcPts val="0"/>
              </a:spcBef>
              <a:spcAft>
                <a:spcPts val="0"/>
              </a:spcAft>
              <a:buNone/>
            </a:pPr>
            <a:endParaRPr>
              <a:solidFill>
                <a:schemeClr val="lt1"/>
              </a:solidFill>
              <a:highlight>
                <a:srgbClr val="000000"/>
              </a:highlight>
              <a:uFill>
                <a:noFill/>
              </a:uFill>
              <a:hlinkClick r:id="rId3"/>
            </a:endParaRPr>
          </a:p>
          <a:p>
            <a:pPr marL="0" marR="190500" lvl="0" indent="0" algn="l" rtl="0">
              <a:spcBef>
                <a:spcPts val="0"/>
              </a:spcBef>
              <a:spcAft>
                <a:spcPts val="0"/>
              </a:spcAft>
              <a:buNone/>
            </a:pPr>
            <a:endParaRPr>
              <a:solidFill>
                <a:schemeClr val="lt1"/>
              </a:solidFill>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0" y="1182175"/>
            <a:ext cx="9144003" cy="3936200"/>
          </a:xfrm>
          <a:prstGeom prst="rect">
            <a:avLst/>
          </a:prstGeom>
          <a:noFill/>
          <a:ln>
            <a:noFill/>
          </a:ln>
        </p:spPr>
      </p:pic>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Collaborative Filtering</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0" y="25113"/>
            <a:ext cx="9144000" cy="5093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Dataset</a:t>
            </a:r>
            <a:endParaRPr sz="3600">
              <a:solidFill>
                <a:schemeClr val="lt1"/>
              </a:solidFill>
            </a:endParaRPr>
          </a:p>
        </p:txBody>
      </p:sp>
      <p:sp>
        <p:nvSpPr>
          <p:cNvPr id="101" name="Google Shape;10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We have used the </a:t>
            </a:r>
            <a:r>
              <a:rPr lang="en" u="sng">
                <a:solidFill>
                  <a:schemeClr val="lt1"/>
                </a:solidFill>
                <a:highlight>
                  <a:srgbClr val="000000"/>
                </a:highlight>
                <a:hlinkClick r:id="rId3"/>
              </a:rPr>
              <a:t>MovieLens dataset</a:t>
            </a:r>
            <a:r>
              <a:rPr lang="en">
                <a:solidFill>
                  <a:schemeClr val="lt1"/>
                </a:solidFill>
                <a:highlight>
                  <a:srgbClr val="000000"/>
                </a:highlight>
              </a:rPr>
              <a:t> for this Project. GroupLens Research has collected and made available rating data sets from the MovieLens web site (</a:t>
            </a:r>
            <a:r>
              <a:rPr lang="en" u="sng">
                <a:solidFill>
                  <a:schemeClr val="lt1"/>
                </a:solidFill>
                <a:highlight>
                  <a:srgbClr val="000000"/>
                </a:highlight>
                <a:hlinkClick r:id="rId4"/>
              </a:rPr>
              <a:t>http://movielens.org</a:t>
            </a:r>
            <a:r>
              <a:rPr lang="en">
                <a:solidFill>
                  <a:schemeClr val="lt1"/>
                </a:solidFill>
                <a:highlight>
                  <a:srgbClr val="000000"/>
                </a:highlight>
              </a:rPr>
              <a:t>). The data sets were collected over various periods of time, depending on the size of the set.</a:t>
            </a:r>
            <a:endParaRPr>
              <a:solidFill>
                <a:schemeClr val="lt1"/>
              </a:solidFill>
              <a:highlight>
                <a:srgbClr val="000000"/>
              </a:highlight>
            </a:endParaRPr>
          </a:p>
          <a:p>
            <a:pPr marL="0" lvl="0" indent="0" algn="l" rtl="0">
              <a:spcBef>
                <a:spcPts val="1600"/>
              </a:spcBef>
              <a:spcAft>
                <a:spcPts val="0"/>
              </a:spcAft>
              <a:buNone/>
            </a:pPr>
            <a:r>
              <a:rPr lang="en">
                <a:solidFill>
                  <a:schemeClr val="lt1"/>
                </a:solidFill>
                <a:highlight>
                  <a:srgbClr val="000000"/>
                </a:highlight>
              </a:rPr>
              <a:t>Small Dataset: Approx. 100,000 ratings and 2,488 tag applications applied to 8,570 movies by 706 users</a:t>
            </a:r>
            <a:endParaRPr>
              <a:solidFill>
                <a:schemeClr val="lt1"/>
              </a:solidFill>
              <a:highlight>
                <a:srgbClr val="000000"/>
              </a:highlight>
            </a:endParaRPr>
          </a:p>
          <a:p>
            <a:pPr marL="0" lvl="0" indent="0" algn="l" rtl="0">
              <a:spcBef>
                <a:spcPts val="1600"/>
              </a:spcBef>
              <a:spcAft>
                <a:spcPts val="1600"/>
              </a:spcAft>
              <a:buNone/>
            </a:pPr>
            <a:r>
              <a:rPr lang="en">
                <a:solidFill>
                  <a:schemeClr val="lt1"/>
                </a:solidFill>
                <a:highlight>
                  <a:srgbClr val="000000"/>
                </a:highlight>
              </a:rPr>
              <a:t>Large Dataset: Approx. 27,000,000 ratings and 1,100,000 tag applications applied to 58,000 movies by 280,000 users. </a:t>
            </a:r>
            <a:endParaRPr>
              <a:solidFill>
                <a:schemeClr val="lt1"/>
              </a:solidFill>
              <a:highlight>
                <a:srgbClr val="000000"/>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1326</Words>
  <Application>Microsoft Office PowerPoint</Application>
  <PresentationFormat>On-screen Show (16:9)</PresentationFormat>
  <Paragraphs>79</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Movie Recommendation System</vt:lpstr>
      <vt:lpstr>Flow</vt:lpstr>
      <vt:lpstr>Project Introduction</vt:lpstr>
      <vt:lpstr>Domain Introduction</vt:lpstr>
      <vt:lpstr>Part 1: Building Recommender </vt:lpstr>
      <vt:lpstr>Collaborative Filtering</vt:lpstr>
      <vt:lpstr>PowerPoint Presentation</vt:lpstr>
      <vt:lpstr>PowerPoint Presentation</vt:lpstr>
      <vt:lpstr>Dataset</vt:lpstr>
      <vt:lpstr>Overview </vt:lpstr>
      <vt:lpstr>Genre distribution of Movies </vt:lpstr>
      <vt:lpstr>Number of Movies per Genre </vt:lpstr>
      <vt:lpstr>Ratings Distribution  </vt:lpstr>
      <vt:lpstr>Top 25 Most Rated Movies </vt:lpstr>
      <vt:lpstr>Recommendation Methodology</vt:lpstr>
      <vt:lpstr>Results Adding new user ratings:</vt:lpstr>
      <vt:lpstr>Getting top recommendations:</vt:lpstr>
      <vt:lpstr>Getting individual ratings:</vt:lpstr>
      <vt:lpstr>Model Evaluation</vt:lpstr>
      <vt:lpstr>Suggestions </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Ratnam Srivastava</cp:lastModifiedBy>
  <cp:revision>1</cp:revision>
  <dcterms:modified xsi:type="dcterms:W3CDTF">2020-01-30T11:55:35Z</dcterms:modified>
</cp:coreProperties>
</file>