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92225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2" d="100"/>
          <a:sy n="112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281" y="807997"/>
            <a:ext cx="9691688" cy="1718851"/>
          </a:xfrm>
        </p:spPr>
        <p:txBody>
          <a:bodyPr anchor="b"/>
          <a:lstStyle>
            <a:lvl1pPr algn="ctr"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281" y="2593134"/>
            <a:ext cx="9691688" cy="119199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38" indent="0" algn="ctr">
              <a:buNone/>
              <a:defRPr sz="1440"/>
            </a:lvl2pPr>
            <a:lvl3pPr marL="658277" indent="0" algn="ctr">
              <a:buNone/>
              <a:defRPr sz="1296"/>
            </a:lvl3pPr>
            <a:lvl4pPr marL="987415" indent="0" algn="ctr">
              <a:buNone/>
              <a:defRPr sz="1152"/>
            </a:lvl4pPr>
            <a:lvl5pPr marL="1316553" indent="0" algn="ctr">
              <a:buNone/>
              <a:defRPr sz="1152"/>
            </a:lvl5pPr>
            <a:lvl6pPr marL="1645691" indent="0" algn="ctr">
              <a:buNone/>
              <a:defRPr sz="1152"/>
            </a:lvl6pPr>
            <a:lvl7pPr marL="1974830" indent="0" algn="ctr">
              <a:buNone/>
              <a:defRPr sz="1152"/>
            </a:lvl7pPr>
            <a:lvl8pPr marL="2303968" indent="0" algn="ctr">
              <a:buNone/>
              <a:defRPr sz="1152"/>
            </a:lvl8pPr>
            <a:lvl9pPr marL="2633106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7485" y="262856"/>
            <a:ext cx="2786360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405" y="262856"/>
            <a:ext cx="8197552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674" y="1230854"/>
            <a:ext cx="11145441" cy="2053706"/>
          </a:xfrm>
        </p:spPr>
        <p:txBody>
          <a:bodyPr anchor="b"/>
          <a:lstStyle>
            <a:lvl1pPr>
              <a:defRPr sz="43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674" y="3303989"/>
            <a:ext cx="11145441" cy="1079996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1pPr>
            <a:lvl2pPr marL="329138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2pPr>
            <a:lvl3pPr marL="658277" indent="0">
              <a:buNone/>
              <a:defRPr sz="1296">
                <a:solidFill>
                  <a:schemeClr val="tx1">
                    <a:tint val="82000"/>
                  </a:schemeClr>
                </a:solidFill>
              </a:defRPr>
            </a:lvl3pPr>
            <a:lvl4pPr marL="987415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4pPr>
            <a:lvl5pPr marL="1316553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5pPr>
            <a:lvl6pPr marL="1645691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6pPr>
            <a:lvl7pPr marL="197483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7pPr>
            <a:lvl8pPr marL="2303968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8pPr>
            <a:lvl9pPr marL="263310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405" y="1314281"/>
            <a:ext cx="5491956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1889" y="1314281"/>
            <a:ext cx="5491956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88" y="262856"/>
            <a:ext cx="11145441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088" y="1210282"/>
            <a:ext cx="5466717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088" y="1803422"/>
            <a:ext cx="5466717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1889" y="1210282"/>
            <a:ext cx="5493639" cy="59314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38" indent="0">
              <a:buNone/>
              <a:defRPr sz="1440" b="1"/>
            </a:lvl2pPr>
            <a:lvl3pPr marL="658277" indent="0">
              <a:buNone/>
              <a:defRPr sz="1296" b="1"/>
            </a:lvl3pPr>
            <a:lvl4pPr marL="987415" indent="0">
              <a:buNone/>
              <a:defRPr sz="1152" b="1"/>
            </a:lvl4pPr>
            <a:lvl5pPr marL="1316553" indent="0">
              <a:buNone/>
              <a:defRPr sz="1152" b="1"/>
            </a:lvl5pPr>
            <a:lvl6pPr marL="1645691" indent="0">
              <a:buNone/>
              <a:defRPr sz="1152" b="1"/>
            </a:lvl6pPr>
            <a:lvl7pPr marL="1974830" indent="0">
              <a:buNone/>
              <a:defRPr sz="1152" b="1"/>
            </a:lvl7pPr>
            <a:lvl8pPr marL="2303968" indent="0">
              <a:buNone/>
              <a:defRPr sz="1152" b="1"/>
            </a:lvl8pPr>
            <a:lvl9pPr marL="2633106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1889" y="1803422"/>
            <a:ext cx="5493639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88" y="329142"/>
            <a:ext cx="4167762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639" y="710855"/>
            <a:ext cx="6541889" cy="3508559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088" y="1481138"/>
            <a:ext cx="4167762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088" y="329142"/>
            <a:ext cx="4167762" cy="1151996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3639" y="710855"/>
            <a:ext cx="6541889" cy="3508559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38" indent="0">
              <a:buNone/>
              <a:defRPr sz="2016"/>
            </a:lvl2pPr>
            <a:lvl3pPr marL="658277" indent="0">
              <a:buNone/>
              <a:defRPr sz="1728"/>
            </a:lvl3pPr>
            <a:lvl4pPr marL="987415" indent="0">
              <a:buNone/>
              <a:defRPr sz="1440"/>
            </a:lvl4pPr>
            <a:lvl5pPr marL="1316553" indent="0">
              <a:buNone/>
              <a:defRPr sz="1440"/>
            </a:lvl5pPr>
            <a:lvl6pPr marL="1645691" indent="0">
              <a:buNone/>
              <a:defRPr sz="1440"/>
            </a:lvl6pPr>
            <a:lvl7pPr marL="1974830" indent="0">
              <a:buNone/>
              <a:defRPr sz="1440"/>
            </a:lvl7pPr>
            <a:lvl8pPr marL="2303968" indent="0">
              <a:buNone/>
              <a:defRPr sz="1440"/>
            </a:lvl8pPr>
            <a:lvl9pPr marL="2633106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088" y="1481138"/>
            <a:ext cx="4167762" cy="2743990"/>
          </a:xfrm>
        </p:spPr>
        <p:txBody>
          <a:bodyPr/>
          <a:lstStyle>
            <a:lvl1pPr marL="0" indent="0">
              <a:buNone/>
              <a:defRPr sz="1152"/>
            </a:lvl1pPr>
            <a:lvl2pPr marL="329138" indent="0">
              <a:buNone/>
              <a:defRPr sz="1008"/>
            </a:lvl2pPr>
            <a:lvl3pPr marL="658277" indent="0">
              <a:buNone/>
              <a:defRPr sz="864"/>
            </a:lvl3pPr>
            <a:lvl4pPr marL="987415" indent="0">
              <a:buNone/>
              <a:defRPr sz="720"/>
            </a:lvl4pPr>
            <a:lvl5pPr marL="1316553" indent="0">
              <a:buNone/>
              <a:defRPr sz="720"/>
            </a:lvl5pPr>
            <a:lvl6pPr marL="1645691" indent="0">
              <a:buNone/>
              <a:defRPr sz="720"/>
            </a:lvl6pPr>
            <a:lvl7pPr marL="1974830" indent="0">
              <a:buNone/>
              <a:defRPr sz="720"/>
            </a:lvl7pPr>
            <a:lvl8pPr marL="2303968" indent="0">
              <a:buNone/>
              <a:defRPr sz="720"/>
            </a:lvl8pPr>
            <a:lvl9pPr marL="2633106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405" y="262856"/>
            <a:ext cx="11145441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405" y="1314281"/>
            <a:ext cx="11145441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405" y="4575984"/>
            <a:ext cx="2907506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4945A-AB5B-8943-A8C0-2FE64D2F08BF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0496" y="4575984"/>
            <a:ext cx="4361259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6339" y="4575984"/>
            <a:ext cx="2907506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C8696-4E86-564D-94A7-5952751F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277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69" indent="-164569" algn="l" defTabSz="658277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0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846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4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122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261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399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537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7675" indent="-164569" algn="l" defTabSz="658277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3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277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415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553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691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4830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3968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106" algn="l" defTabSz="658277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247D45-F694-3CB8-BA3F-288DEAB05C5C}"/>
              </a:ext>
            </a:extLst>
          </p:cNvPr>
          <p:cNvGrpSpPr/>
          <p:nvPr/>
        </p:nvGrpSpPr>
        <p:grpSpPr>
          <a:xfrm>
            <a:off x="297652" y="884051"/>
            <a:ext cx="12304085" cy="3169022"/>
            <a:chOff x="167055" y="2310835"/>
            <a:chExt cx="11946318" cy="31450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AC44F5-2C31-2951-ABE7-CD14FA69D9A9}"/>
                </a:ext>
              </a:extLst>
            </p:cNvPr>
            <p:cNvCxnSpPr>
              <a:cxnSpLocks/>
            </p:cNvCxnSpPr>
            <p:nvPr/>
          </p:nvCxnSpPr>
          <p:spPr>
            <a:xfrm>
              <a:off x="2924126" y="3231734"/>
              <a:ext cx="242316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75AEFE-730B-0CE6-4B49-7693867D92ED}"/>
                </a:ext>
              </a:extLst>
            </p:cNvPr>
            <p:cNvSpPr txBox="1"/>
            <p:nvPr/>
          </p:nvSpPr>
          <p:spPr>
            <a:xfrm>
              <a:off x="263034" y="4188564"/>
              <a:ext cx="2757649" cy="1261000"/>
            </a:xfrm>
            <a:prstGeom prst="rect">
              <a:avLst/>
            </a:prstGeom>
            <a:noFill/>
          </p:spPr>
          <p:txBody>
            <a:bodyPr wrap="square" numCol="1" rtlCol="0" anchor="t">
              <a:spAutoFit/>
            </a:bodyPr>
            <a:lstStyle/>
            <a:p>
              <a:pPr algn="ctr"/>
              <a:r>
                <a:rPr lang="en-US" sz="18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GWAS variants are non-coding, and causal and non-causal disease variants are in strong 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746740-6D2B-93F9-3669-755F446B1A9D}"/>
                </a:ext>
              </a:extLst>
            </p:cNvPr>
            <p:cNvSpPr txBox="1"/>
            <p:nvPr/>
          </p:nvSpPr>
          <p:spPr>
            <a:xfrm>
              <a:off x="3189032" y="4194872"/>
              <a:ext cx="2757650" cy="1261000"/>
            </a:xfrm>
            <a:prstGeom prst="rect">
              <a:avLst/>
            </a:prstGeom>
            <a:noFill/>
          </p:spPr>
          <p:txBody>
            <a:bodyPr wrap="square" numCol="1" rtlCol="0" anchor="t">
              <a:spAutoFit/>
            </a:bodyPr>
            <a:lstStyle/>
            <a:p>
              <a:pPr algn="ctr"/>
              <a:r>
                <a:rPr lang="en-US" sz="1854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eQTL</a:t>
              </a:r>
              <a:r>
                <a:rPr lang="en-US" sz="18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analysis can identify the variants that affect gene expression in disease-relevant tissues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2D0747-1C43-689E-DB9A-77C281B9BB79}"/>
                </a:ext>
              </a:extLst>
            </p:cNvPr>
            <p:cNvSpPr txBox="1"/>
            <p:nvPr/>
          </p:nvSpPr>
          <p:spPr>
            <a:xfrm>
              <a:off x="6316846" y="4188563"/>
              <a:ext cx="2757651" cy="12610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difference in gene expression mediated by genotype leads to a phenotype.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53B1E57-C57C-2C7F-1647-BD3BF91B6AAE}"/>
                </a:ext>
              </a:extLst>
            </p:cNvPr>
            <p:cNvGrpSpPr/>
            <p:nvPr/>
          </p:nvGrpSpPr>
          <p:grpSpPr>
            <a:xfrm>
              <a:off x="167055" y="2379824"/>
              <a:ext cx="2696158" cy="1712686"/>
              <a:chOff x="157739" y="2367820"/>
              <a:chExt cx="2696158" cy="17126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2381CE0A-098E-CFB2-07C7-8CB54CAD5C1B}"/>
                  </a:ext>
                </a:extLst>
              </p:cNvPr>
              <p:cNvSpPr/>
              <p:nvPr/>
            </p:nvSpPr>
            <p:spPr>
              <a:xfrm>
                <a:off x="157739" y="2367820"/>
                <a:ext cx="2696158" cy="1712686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4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5F22228-E93D-558F-7AC6-EE87B58B0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7798" y="2422256"/>
                <a:ext cx="2516177" cy="1442199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911040-5EBA-6C2C-A039-54E67AF4D1F5}"/>
                </a:ext>
              </a:extLst>
            </p:cNvPr>
            <p:cNvGrpSpPr/>
            <p:nvPr/>
          </p:nvGrpSpPr>
          <p:grpSpPr>
            <a:xfrm>
              <a:off x="3250524" y="2310835"/>
              <a:ext cx="2696158" cy="1867312"/>
              <a:chOff x="3556139" y="2262934"/>
              <a:chExt cx="2696158" cy="1867312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90F79BF-466E-FDCA-E192-E80A19965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783" y="2262934"/>
                <a:ext cx="2522337" cy="1867312"/>
              </a:xfrm>
              <a:prstGeom prst="rect">
                <a:avLst/>
              </a:prstGeom>
            </p:spPr>
          </p:pic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D817C66-0101-6F9F-CC56-944C85DAF60B}"/>
                  </a:ext>
                </a:extLst>
              </p:cNvPr>
              <p:cNvSpPr/>
              <p:nvPr/>
            </p:nvSpPr>
            <p:spPr>
              <a:xfrm>
                <a:off x="3556139" y="2327939"/>
                <a:ext cx="2696158" cy="1712686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4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A4E9CE-A65E-60F1-1490-E160B43C8A07}"/>
                </a:ext>
              </a:extLst>
            </p:cNvPr>
            <p:cNvGrpSpPr/>
            <p:nvPr/>
          </p:nvGrpSpPr>
          <p:grpSpPr>
            <a:xfrm>
              <a:off x="6307967" y="2367090"/>
              <a:ext cx="2696158" cy="1794216"/>
              <a:chOff x="6960943" y="2347535"/>
              <a:chExt cx="2696158" cy="1794216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ADC4179-7E45-4634-6598-C92531B0BB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49" y="2469032"/>
                <a:ext cx="2509079" cy="1672719"/>
              </a:xfrm>
              <a:prstGeom prst="rect">
                <a:avLst/>
              </a:prstGeom>
            </p:spPr>
          </p:pic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1C7E3E78-2157-9C3C-0AFF-8FA2B865DBCE}"/>
                  </a:ext>
                </a:extLst>
              </p:cNvPr>
              <p:cNvSpPr/>
              <p:nvPr/>
            </p:nvSpPr>
            <p:spPr>
              <a:xfrm>
                <a:off x="6960943" y="2347535"/>
                <a:ext cx="2696158" cy="1712686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4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360755-FA75-77BF-2C36-E4B9FF47A9BC}"/>
                </a:ext>
              </a:extLst>
            </p:cNvPr>
            <p:cNvSpPr txBox="1"/>
            <p:nvPr/>
          </p:nvSpPr>
          <p:spPr>
            <a:xfrm>
              <a:off x="9355723" y="4188563"/>
              <a:ext cx="2757650" cy="12610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85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CREs regulate gene expression and variants within CREs can affect regulation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990AAA-65CE-ABD1-7A40-C25E24F69957}"/>
                </a:ext>
              </a:extLst>
            </p:cNvPr>
            <p:cNvGrpSpPr/>
            <p:nvPr/>
          </p:nvGrpSpPr>
          <p:grpSpPr>
            <a:xfrm>
              <a:off x="9355723" y="2376483"/>
              <a:ext cx="2696158" cy="1712686"/>
              <a:chOff x="10137648" y="2379824"/>
              <a:chExt cx="2696158" cy="171268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BEDE53F-F444-2A9C-EDD8-811D82204C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8314"/>
              <a:stretch/>
            </p:blipFill>
            <p:spPr>
              <a:xfrm>
                <a:off x="10173916" y="2828762"/>
                <a:ext cx="2636255" cy="686597"/>
              </a:xfrm>
              <a:prstGeom prst="rect">
                <a:avLst/>
              </a:prstGeom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810C169-7A67-76D6-7453-0917D6E91DC8}"/>
                  </a:ext>
                </a:extLst>
              </p:cNvPr>
              <p:cNvSpPr/>
              <p:nvPr/>
            </p:nvSpPr>
            <p:spPr>
              <a:xfrm>
                <a:off x="10137648" y="2379824"/>
                <a:ext cx="2696158" cy="1712686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54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BD94DE5-B944-4273-CD1C-13E82607EAB8}"/>
                </a:ext>
              </a:extLst>
            </p:cNvPr>
            <p:cNvCxnSpPr>
              <a:cxnSpLocks/>
            </p:cNvCxnSpPr>
            <p:nvPr/>
          </p:nvCxnSpPr>
          <p:spPr>
            <a:xfrm>
              <a:off x="6032704" y="3234188"/>
              <a:ext cx="242316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0FF9B9-87E5-9E20-0E70-D92212B6A175}"/>
                </a:ext>
              </a:extLst>
            </p:cNvPr>
            <p:cNvCxnSpPr>
              <a:cxnSpLocks/>
            </p:cNvCxnSpPr>
            <p:nvPr/>
          </p:nvCxnSpPr>
          <p:spPr>
            <a:xfrm>
              <a:off x="9074497" y="3232639"/>
              <a:ext cx="242316" cy="0"/>
            </a:xfrm>
            <a:prstGeom prst="straightConnector1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33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52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Ajeet</dc:creator>
  <cp:lastModifiedBy>Singh, Ajeet</cp:lastModifiedBy>
  <cp:revision>1</cp:revision>
  <dcterms:created xsi:type="dcterms:W3CDTF">2025-05-14T16:48:08Z</dcterms:created>
  <dcterms:modified xsi:type="dcterms:W3CDTF">2025-05-14T17:37:51Z</dcterms:modified>
</cp:coreProperties>
</file>