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6137" y="571309"/>
            <a:ext cx="6017624" cy="830997"/>
          </a:xfrm>
          <a:prstGeom prst="rect">
            <a:avLst/>
          </a:prstGeom>
        </p:spPr>
        <p:txBody>
          <a:bodyPr wrap="square">
            <a:spAutoFit/>
          </a:bodyPr>
          <a:lstStyle/>
          <a:p>
            <a:r>
              <a:rPr lang="en-US" sz="4800" dirty="0">
                <a:solidFill>
                  <a:srgbClr val="EBEBEB"/>
                </a:solidFill>
                <a:ea typeface="+mj-ea"/>
                <a:cs typeface="+mj-cs"/>
              </a:rPr>
              <a:t>Agile Methodology</a:t>
            </a:r>
            <a:endParaRPr lang="en-IN" sz="1100" dirty="0"/>
          </a:p>
        </p:txBody>
      </p:sp>
      <p:sp>
        <p:nvSpPr>
          <p:cNvPr id="5" name="Rectangle 4"/>
          <p:cNvSpPr/>
          <p:nvPr/>
        </p:nvSpPr>
        <p:spPr>
          <a:xfrm>
            <a:off x="1240970" y="1816371"/>
            <a:ext cx="8516984" cy="461665"/>
          </a:xfrm>
          <a:prstGeom prst="rect">
            <a:avLst/>
          </a:prstGeom>
        </p:spPr>
        <p:txBody>
          <a:bodyPr wrap="square">
            <a:spAutoFit/>
          </a:bodyPr>
          <a:lstStyle/>
          <a:p>
            <a:pPr lvl="0"/>
            <a:r>
              <a:rPr lang="en-US" sz="2400" dirty="0" smtClean="0">
                <a:solidFill>
                  <a:srgbClr val="EBEBEB"/>
                </a:solidFill>
              </a:rPr>
              <a:t>Project on E-Commerce</a:t>
            </a:r>
            <a:endParaRPr lang="en-IN" sz="600" dirty="0">
              <a:solidFill>
                <a:prstClr val="white"/>
              </a:solidFill>
            </a:endParaRPr>
          </a:p>
        </p:txBody>
      </p:sp>
    </p:spTree>
    <p:extLst>
      <p:ext uri="{BB962C8B-B14F-4D97-AF65-F5344CB8AC3E}">
        <p14:creationId xmlns:p14="http://schemas.microsoft.com/office/powerpoint/2010/main" val="400907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679" y="427617"/>
            <a:ext cx="9622973" cy="1569660"/>
          </a:xfrm>
          <a:prstGeom prst="rect">
            <a:avLst/>
          </a:prstGeom>
        </p:spPr>
        <p:txBody>
          <a:bodyPr wrap="square">
            <a:spAutoFit/>
          </a:bodyPr>
          <a:lstStyle/>
          <a:p>
            <a:r>
              <a:rPr lang="en-US" sz="4800" dirty="0" smtClean="0">
                <a:solidFill>
                  <a:srgbClr val="EBEBEB"/>
                </a:solidFill>
                <a:ea typeface="+mj-ea"/>
                <a:cs typeface="+mj-cs"/>
              </a:rPr>
              <a:t>Introduction To Agile methodology</a:t>
            </a:r>
            <a:endParaRPr lang="en-IN" sz="1100" dirty="0"/>
          </a:p>
        </p:txBody>
      </p:sp>
      <p:sp>
        <p:nvSpPr>
          <p:cNvPr id="5" name="Rectangle 4"/>
          <p:cNvSpPr/>
          <p:nvPr/>
        </p:nvSpPr>
        <p:spPr>
          <a:xfrm>
            <a:off x="487678" y="2182132"/>
            <a:ext cx="9022081" cy="2862322"/>
          </a:xfrm>
          <a:prstGeom prst="rect">
            <a:avLst/>
          </a:prstGeom>
        </p:spPr>
        <p:txBody>
          <a:bodyPr wrap="square">
            <a:spAutoFit/>
          </a:bodyPr>
          <a:lstStyle/>
          <a:p>
            <a:pPr lvl="0"/>
            <a:r>
              <a:rPr lang="en-US" sz="2000" dirty="0">
                <a:solidFill>
                  <a:srgbClr val="EBEBEB"/>
                </a:solidFill>
              </a:rPr>
              <a:t>Agile is a flexible and collaborative way of getting work done, especially in software development. Instead of doing all the work in one big chunk, Agile breaks it into smaller parts called sprints. After each sprint, a usable piece of the project is delivered. It's like building a puzzle one piece at a time while being open to changes and feedback. Agile encourages teamwork, regular communication, and making sure what's being built meets the needs of the people using it. The goal is to be adaptable and create a better product through continuous improvement.</a:t>
            </a:r>
            <a:endParaRPr lang="en-IN" sz="500" dirty="0">
              <a:solidFill>
                <a:prstClr val="white"/>
              </a:solidFill>
            </a:endParaRPr>
          </a:p>
        </p:txBody>
      </p:sp>
    </p:spTree>
    <p:extLst>
      <p:ext uri="{BB962C8B-B14F-4D97-AF65-F5344CB8AC3E}">
        <p14:creationId xmlns:p14="http://schemas.microsoft.com/office/powerpoint/2010/main" val="375144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679" y="427617"/>
            <a:ext cx="9622973" cy="830997"/>
          </a:xfrm>
          <a:prstGeom prst="rect">
            <a:avLst/>
          </a:prstGeom>
        </p:spPr>
        <p:txBody>
          <a:bodyPr wrap="square">
            <a:spAutoFit/>
          </a:bodyPr>
          <a:lstStyle/>
          <a:p>
            <a:r>
              <a:rPr lang="en-US" sz="4800" dirty="0" smtClean="0">
                <a:solidFill>
                  <a:srgbClr val="EBEBEB"/>
                </a:solidFill>
                <a:ea typeface="+mj-ea"/>
                <a:cs typeface="+mj-cs"/>
              </a:rPr>
              <a:t>Phases of Agile</a:t>
            </a:r>
            <a:endParaRPr lang="en-IN" sz="1100" dirty="0"/>
          </a:p>
        </p:txBody>
      </p:sp>
      <p:sp>
        <p:nvSpPr>
          <p:cNvPr id="5" name="Rectangle 4"/>
          <p:cNvSpPr/>
          <p:nvPr/>
        </p:nvSpPr>
        <p:spPr>
          <a:xfrm>
            <a:off x="487679" y="1258614"/>
            <a:ext cx="9405257" cy="5401479"/>
          </a:xfrm>
          <a:prstGeom prst="rect">
            <a:avLst/>
          </a:prstGeom>
        </p:spPr>
        <p:txBody>
          <a:bodyPr wrap="square">
            <a:spAutoFit/>
          </a:bodyPr>
          <a:lstStyle/>
          <a:p>
            <a:pPr marL="457200" lvl="0" indent="-457200">
              <a:buFont typeface="+mj-lt"/>
              <a:buAutoNum type="arabicPeriod"/>
            </a:pPr>
            <a:r>
              <a:rPr lang="en-US" sz="2000" b="1" dirty="0">
                <a:solidFill>
                  <a:srgbClr val="EBEBEB"/>
                </a:solidFill>
              </a:rPr>
              <a:t>Requirement Gathering:</a:t>
            </a:r>
          </a:p>
          <a:p>
            <a:pPr lvl="0"/>
            <a:r>
              <a:rPr lang="en-US" sz="2000" dirty="0" smtClean="0">
                <a:solidFill>
                  <a:srgbClr val="EBEBEB"/>
                </a:solidFill>
              </a:rPr>
              <a:t>Understand </a:t>
            </a:r>
            <a:r>
              <a:rPr lang="en-US" sz="2000" dirty="0">
                <a:solidFill>
                  <a:srgbClr val="EBEBEB"/>
                </a:solidFill>
              </a:rPr>
              <a:t>what needs to be done. Talk to people who will use the product to gather their </a:t>
            </a:r>
            <a:r>
              <a:rPr lang="en-US" sz="2000" dirty="0" smtClean="0">
                <a:solidFill>
                  <a:srgbClr val="EBEBEB"/>
                </a:solidFill>
              </a:rPr>
              <a:t>needs </a:t>
            </a:r>
            <a:r>
              <a:rPr lang="en-US" sz="2000" dirty="0">
                <a:solidFill>
                  <a:srgbClr val="EBEBEB"/>
                </a:solidFill>
              </a:rPr>
              <a:t>and expectations. Create a list of all the things the product should do</a:t>
            </a:r>
            <a:r>
              <a:rPr lang="en-US" sz="2000" dirty="0" smtClean="0">
                <a:solidFill>
                  <a:srgbClr val="EBEBEB"/>
                </a:solidFill>
              </a:rPr>
              <a:t>.</a:t>
            </a:r>
          </a:p>
          <a:p>
            <a:pPr lvl="0"/>
            <a:endParaRPr lang="en-US" sz="2000" dirty="0">
              <a:solidFill>
                <a:srgbClr val="EBEBEB"/>
              </a:solidFill>
            </a:endParaRPr>
          </a:p>
          <a:p>
            <a:pPr lvl="0"/>
            <a:r>
              <a:rPr lang="en-US" sz="2000" b="1" dirty="0" smtClean="0">
                <a:solidFill>
                  <a:srgbClr val="EBEBEB"/>
                </a:solidFill>
              </a:rPr>
              <a:t>2.	Design </a:t>
            </a:r>
            <a:r>
              <a:rPr lang="en-US" sz="2000" b="1" dirty="0">
                <a:solidFill>
                  <a:srgbClr val="EBEBEB"/>
                </a:solidFill>
              </a:rPr>
              <a:t>the Requirement</a:t>
            </a:r>
            <a:r>
              <a:rPr lang="en-US" sz="2000" b="1" dirty="0" smtClean="0">
                <a:solidFill>
                  <a:srgbClr val="EBEBEB"/>
                </a:solidFill>
              </a:rPr>
              <a:t>:</a:t>
            </a:r>
            <a:endParaRPr lang="en-US" sz="2000" dirty="0">
              <a:solidFill>
                <a:srgbClr val="EBEBEB"/>
              </a:solidFill>
            </a:endParaRPr>
          </a:p>
          <a:p>
            <a:pPr lvl="0"/>
            <a:r>
              <a:rPr lang="en-US" sz="2000" dirty="0" smtClean="0">
                <a:solidFill>
                  <a:srgbClr val="EBEBEB"/>
                </a:solidFill>
              </a:rPr>
              <a:t>Plan </a:t>
            </a:r>
            <a:r>
              <a:rPr lang="en-US" sz="2000" dirty="0">
                <a:solidFill>
                  <a:srgbClr val="EBEBEB"/>
                </a:solidFill>
              </a:rPr>
              <a:t>how to build the things you gathered in the first step. Think about the best way to make the product, considering how it will look and how people will use it</a:t>
            </a:r>
            <a:r>
              <a:rPr lang="en-US" sz="2000" dirty="0" smtClean="0">
                <a:solidFill>
                  <a:srgbClr val="EBEBEB"/>
                </a:solidFill>
              </a:rPr>
              <a:t>.</a:t>
            </a:r>
          </a:p>
          <a:p>
            <a:pPr lvl="0"/>
            <a:endParaRPr lang="en-US" sz="2000" dirty="0">
              <a:solidFill>
                <a:srgbClr val="EBEBEB"/>
              </a:solidFill>
            </a:endParaRPr>
          </a:p>
          <a:p>
            <a:pPr lvl="0"/>
            <a:r>
              <a:rPr lang="en-US" sz="2000" b="1" dirty="0" smtClean="0">
                <a:solidFill>
                  <a:srgbClr val="EBEBEB"/>
                </a:solidFill>
              </a:rPr>
              <a:t>3.	Construction </a:t>
            </a:r>
            <a:r>
              <a:rPr lang="en-US" sz="2000" b="1" dirty="0">
                <a:solidFill>
                  <a:srgbClr val="EBEBEB"/>
                </a:solidFill>
              </a:rPr>
              <a:t>and Iteration</a:t>
            </a:r>
            <a:r>
              <a:rPr lang="en-US" sz="2000" b="1" dirty="0" smtClean="0">
                <a:solidFill>
                  <a:srgbClr val="EBEBEB"/>
                </a:solidFill>
              </a:rPr>
              <a:t>:</a:t>
            </a:r>
            <a:endParaRPr lang="en-US" sz="2000" dirty="0" smtClean="0">
              <a:solidFill>
                <a:srgbClr val="EBEBEB"/>
              </a:solidFill>
            </a:endParaRPr>
          </a:p>
          <a:p>
            <a:pPr lvl="0"/>
            <a:r>
              <a:rPr lang="en-US" sz="2000" dirty="0" smtClean="0">
                <a:solidFill>
                  <a:srgbClr val="EBEBEB"/>
                </a:solidFill>
              </a:rPr>
              <a:t>Start </a:t>
            </a:r>
            <a:r>
              <a:rPr lang="en-US" sz="2000" dirty="0">
                <a:solidFill>
                  <a:srgbClr val="EBEBEB"/>
                </a:solidFill>
              </a:rPr>
              <a:t>building the product based on your plans. Instead of doing everything at once, break the work into smaller parts and build one part at a time. After each part, check if it's working well and make improvements if needed.</a:t>
            </a:r>
            <a:endParaRPr lang="en-US" sz="2000" dirty="0" smtClean="0">
              <a:solidFill>
                <a:srgbClr val="EBEBEB"/>
              </a:solidFill>
            </a:endParaRPr>
          </a:p>
          <a:p>
            <a:pPr lvl="0"/>
            <a:endParaRPr lang="en-US" sz="2000" dirty="0">
              <a:solidFill>
                <a:srgbClr val="EBEBEB"/>
              </a:solidFill>
            </a:endParaRPr>
          </a:p>
          <a:p>
            <a:pPr lvl="0"/>
            <a:endParaRPr lang="en-US" sz="2000" dirty="0" smtClean="0">
              <a:solidFill>
                <a:srgbClr val="EBEBEB"/>
              </a:solidFill>
            </a:endParaRPr>
          </a:p>
          <a:p>
            <a:pPr lvl="0"/>
            <a:endParaRPr lang="en-IN" sz="500" dirty="0">
              <a:solidFill>
                <a:prstClr val="white"/>
              </a:solidFill>
            </a:endParaRPr>
          </a:p>
        </p:txBody>
      </p:sp>
    </p:spTree>
    <p:extLst>
      <p:ext uri="{BB962C8B-B14F-4D97-AF65-F5344CB8AC3E}">
        <p14:creationId xmlns:p14="http://schemas.microsoft.com/office/powerpoint/2010/main" val="278866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679" y="427617"/>
            <a:ext cx="9622973" cy="830997"/>
          </a:xfrm>
          <a:prstGeom prst="rect">
            <a:avLst/>
          </a:prstGeom>
        </p:spPr>
        <p:txBody>
          <a:bodyPr wrap="square">
            <a:spAutoFit/>
          </a:bodyPr>
          <a:lstStyle/>
          <a:p>
            <a:r>
              <a:rPr lang="en-US" sz="4800" dirty="0" smtClean="0">
                <a:solidFill>
                  <a:srgbClr val="EBEBEB"/>
                </a:solidFill>
                <a:ea typeface="+mj-ea"/>
                <a:cs typeface="+mj-cs"/>
              </a:rPr>
              <a:t>Phases of Agile</a:t>
            </a:r>
            <a:endParaRPr lang="en-IN" sz="1100" dirty="0"/>
          </a:p>
        </p:txBody>
      </p:sp>
      <p:sp>
        <p:nvSpPr>
          <p:cNvPr id="5" name="Rectangle 4"/>
          <p:cNvSpPr/>
          <p:nvPr/>
        </p:nvSpPr>
        <p:spPr>
          <a:xfrm>
            <a:off x="487679" y="1258614"/>
            <a:ext cx="9405257" cy="784830"/>
          </a:xfrm>
          <a:prstGeom prst="rect">
            <a:avLst/>
          </a:prstGeom>
        </p:spPr>
        <p:txBody>
          <a:bodyPr wrap="square">
            <a:spAutoFit/>
          </a:bodyPr>
          <a:lstStyle/>
          <a:p>
            <a:pPr lvl="0"/>
            <a:endParaRPr lang="en-US" sz="2000" dirty="0" smtClean="0">
              <a:solidFill>
                <a:srgbClr val="EBEBEB"/>
              </a:solidFill>
            </a:endParaRPr>
          </a:p>
          <a:p>
            <a:pPr lvl="0"/>
            <a:endParaRPr lang="en-US" sz="2000" dirty="0" smtClean="0">
              <a:solidFill>
                <a:srgbClr val="EBEBEB"/>
              </a:solidFill>
            </a:endParaRPr>
          </a:p>
          <a:p>
            <a:pPr lvl="0"/>
            <a:endParaRPr lang="en-IN" sz="500" dirty="0">
              <a:solidFill>
                <a:prstClr val="white"/>
              </a:solidFill>
            </a:endParaRPr>
          </a:p>
        </p:txBody>
      </p:sp>
      <p:sp>
        <p:nvSpPr>
          <p:cNvPr id="2" name="Rectangle 1"/>
          <p:cNvSpPr/>
          <p:nvPr/>
        </p:nvSpPr>
        <p:spPr>
          <a:xfrm>
            <a:off x="657497" y="1258614"/>
            <a:ext cx="10445932" cy="3416320"/>
          </a:xfrm>
          <a:prstGeom prst="rect">
            <a:avLst/>
          </a:prstGeom>
        </p:spPr>
        <p:txBody>
          <a:bodyPr wrap="square">
            <a:spAutoFit/>
          </a:bodyPr>
          <a:lstStyle/>
          <a:p>
            <a:r>
              <a:rPr lang="en-US" b="1" dirty="0" smtClean="0"/>
              <a:t>4.	Testing:</a:t>
            </a:r>
            <a:endParaRPr lang="en-US" b="1" dirty="0"/>
          </a:p>
          <a:p>
            <a:r>
              <a:rPr lang="en-US" dirty="0" smtClean="0"/>
              <a:t>Make </a:t>
            </a:r>
            <a:r>
              <a:rPr lang="en-US" dirty="0"/>
              <a:t>sure everything works correctly. Test each part to catch any mistakes or problems. This ensures the product is reliable and does what it's supposed to do</a:t>
            </a:r>
            <a:r>
              <a:rPr lang="en-US" dirty="0" smtClean="0"/>
              <a:t>.</a:t>
            </a:r>
          </a:p>
          <a:p>
            <a:endParaRPr lang="en-US" b="1" dirty="0"/>
          </a:p>
          <a:p>
            <a:r>
              <a:rPr lang="en-US" b="1" dirty="0" smtClean="0"/>
              <a:t>5.	Deployment:</a:t>
            </a:r>
            <a:endParaRPr lang="en-US" b="1" dirty="0"/>
          </a:p>
          <a:p>
            <a:r>
              <a:rPr lang="en-US" dirty="0" smtClean="0"/>
              <a:t>Share </a:t>
            </a:r>
            <a:r>
              <a:rPr lang="en-US" dirty="0"/>
              <a:t>the product with the people who will use it. Make it available to them. This can be a small release to a limited group or a full release to everyone, depending on the project.</a:t>
            </a:r>
          </a:p>
          <a:p>
            <a:endParaRPr lang="en-US" dirty="0" smtClean="0"/>
          </a:p>
          <a:p>
            <a:r>
              <a:rPr lang="en-US" b="1" dirty="0" smtClean="0"/>
              <a:t>6.	Feedback:</a:t>
            </a:r>
            <a:endParaRPr lang="en-US" b="1" dirty="0"/>
          </a:p>
          <a:p>
            <a:r>
              <a:rPr lang="en-US" dirty="0" smtClean="0"/>
              <a:t>Listen </a:t>
            </a:r>
            <a:r>
              <a:rPr lang="en-US" dirty="0"/>
              <a:t>to what people think about the product. Get their opinions and suggestions. Use this feedback to make the product better. This step helps in adapting and improving based on the actual experience of users.</a:t>
            </a:r>
            <a:endParaRPr lang="en-IN" dirty="0"/>
          </a:p>
        </p:txBody>
      </p:sp>
    </p:spTree>
    <p:extLst>
      <p:ext uri="{BB962C8B-B14F-4D97-AF65-F5344CB8AC3E}">
        <p14:creationId xmlns:p14="http://schemas.microsoft.com/office/powerpoint/2010/main" val="216015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8030" y="112055"/>
            <a:ext cx="9622973" cy="830997"/>
          </a:xfrm>
          <a:prstGeom prst="rect">
            <a:avLst/>
          </a:prstGeom>
        </p:spPr>
        <p:txBody>
          <a:bodyPr wrap="square">
            <a:spAutoFit/>
          </a:bodyPr>
          <a:lstStyle/>
          <a:p>
            <a:r>
              <a:rPr lang="en-US" sz="4800" dirty="0" smtClean="0">
                <a:solidFill>
                  <a:srgbClr val="EBEBEB"/>
                </a:solidFill>
                <a:ea typeface="+mj-ea"/>
                <a:cs typeface="+mj-cs"/>
              </a:rPr>
              <a:t>Designing The Flowchart</a:t>
            </a:r>
            <a:endParaRPr lang="en-IN" sz="1100" dirty="0"/>
          </a:p>
        </p:txBody>
      </p:sp>
      <p:sp>
        <p:nvSpPr>
          <p:cNvPr id="5" name="Rectangle 4"/>
          <p:cNvSpPr/>
          <p:nvPr/>
        </p:nvSpPr>
        <p:spPr>
          <a:xfrm>
            <a:off x="487679" y="1258614"/>
            <a:ext cx="9405257" cy="784830"/>
          </a:xfrm>
          <a:prstGeom prst="rect">
            <a:avLst/>
          </a:prstGeom>
        </p:spPr>
        <p:txBody>
          <a:bodyPr wrap="square">
            <a:spAutoFit/>
          </a:bodyPr>
          <a:lstStyle/>
          <a:p>
            <a:pPr lvl="0"/>
            <a:endParaRPr lang="en-US" sz="2000" dirty="0" smtClean="0">
              <a:solidFill>
                <a:srgbClr val="EBEBEB"/>
              </a:solidFill>
            </a:endParaRPr>
          </a:p>
          <a:p>
            <a:pPr lvl="0"/>
            <a:endParaRPr lang="en-US" sz="2000" dirty="0" smtClean="0">
              <a:solidFill>
                <a:srgbClr val="EBEBEB"/>
              </a:solidFill>
            </a:endParaRPr>
          </a:p>
          <a:p>
            <a:pPr lvl="0"/>
            <a:endParaRPr lang="en-IN" sz="500" dirty="0">
              <a:solidFill>
                <a:prstClr val="white"/>
              </a:solidFill>
            </a:endParaRPr>
          </a:p>
        </p:txBody>
      </p:sp>
      <p:pic>
        <p:nvPicPr>
          <p:cNvPr id="4" name="Picture 3"/>
          <p:cNvPicPr>
            <a:picLocks noChangeAspect="1"/>
          </p:cNvPicPr>
          <p:nvPr/>
        </p:nvPicPr>
        <p:blipFill>
          <a:blip r:embed="rId2"/>
          <a:stretch>
            <a:fillRect/>
          </a:stretch>
        </p:blipFill>
        <p:spPr>
          <a:xfrm>
            <a:off x="1870165" y="1144633"/>
            <a:ext cx="7038704" cy="5279028"/>
          </a:xfrm>
          <a:prstGeom prst="rect">
            <a:avLst/>
          </a:prstGeom>
          <a:solidFill>
            <a:srgbClr val="F2F2F2"/>
          </a:solidFill>
        </p:spPr>
      </p:pic>
      <p:sp>
        <p:nvSpPr>
          <p:cNvPr id="7" name="Rectangle 6"/>
          <p:cNvSpPr/>
          <p:nvPr/>
        </p:nvSpPr>
        <p:spPr>
          <a:xfrm>
            <a:off x="2011680" y="1651029"/>
            <a:ext cx="3287485" cy="190834"/>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570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8030" y="112055"/>
            <a:ext cx="9622973" cy="830997"/>
          </a:xfrm>
          <a:prstGeom prst="rect">
            <a:avLst/>
          </a:prstGeom>
        </p:spPr>
        <p:txBody>
          <a:bodyPr wrap="square">
            <a:spAutoFit/>
          </a:bodyPr>
          <a:lstStyle/>
          <a:p>
            <a:r>
              <a:rPr lang="en-US" sz="4800" dirty="0" smtClean="0">
                <a:solidFill>
                  <a:srgbClr val="EBEBEB"/>
                </a:solidFill>
                <a:ea typeface="+mj-ea"/>
                <a:cs typeface="+mj-cs"/>
              </a:rPr>
              <a:t>Use case Diagram</a:t>
            </a:r>
            <a:endParaRPr lang="en-IN" sz="1100" dirty="0"/>
          </a:p>
        </p:txBody>
      </p:sp>
      <p:sp>
        <p:nvSpPr>
          <p:cNvPr id="5" name="Rectangle 4"/>
          <p:cNvSpPr/>
          <p:nvPr/>
        </p:nvSpPr>
        <p:spPr>
          <a:xfrm>
            <a:off x="487679" y="1258614"/>
            <a:ext cx="9405257" cy="784830"/>
          </a:xfrm>
          <a:prstGeom prst="rect">
            <a:avLst/>
          </a:prstGeom>
        </p:spPr>
        <p:txBody>
          <a:bodyPr wrap="square">
            <a:spAutoFit/>
          </a:bodyPr>
          <a:lstStyle/>
          <a:p>
            <a:pPr lvl="0"/>
            <a:endParaRPr lang="en-US" sz="2000" dirty="0" smtClean="0">
              <a:solidFill>
                <a:srgbClr val="EBEBEB"/>
              </a:solidFill>
            </a:endParaRPr>
          </a:p>
          <a:p>
            <a:pPr lvl="0"/>
            <a:endParaRPr lang="en-US" sz="2000" dirty="0" smtClean="0">
              <a:solidFill>
                <a:srgbClr val="EBEBEB"/>
              </a:solidFill>
            </a:endParaRPr>
          </a:p>
          <a:p>
            <a:pPr lvl="0"/>
            <a:endParaRPr lang="en-IN" sz="500" dirty="0">
              <a:solidFill>
                <a:prstClr val="white"/>
              </a:solidFill>
            </a:endParaRPr>
          </a:p>
        </p:txBody>
      </p:sp>
      <p:pic>
        <p:nvPicPr>
          <p:cNvPr id="2" name="Picture 1"/>
          <p:cNvPicPr>
            <a:picLocks noChangeAspect="1"/>
          </p:cNvPicPr>
          <p:nvPr/>
        </p:nvPicPr>
        <p:blipFill>
          <a:blip r:embed="rId2"/>
          <a:stretch>
            <a:fillRect/>
          </a:stretch>
        </p:blipFill>
        <p:spPr>
          <a:xfrm>
            <a:off x="2490787" y="1176016"/>
            <a:ext cx="6169887" cy="5420046"/>
          </a:xfrm>
          <a:prstGeom prst="rect">
            <a:avLst/>
          </a:prstGeom>
        </p:spPr>
      </p:pic>
    </p:spTree>
    <p:extLst>
      <p:ext uri="{BB962C8B-B14F-4D97-AF65-F5344CB8AC3E}">
        <p14:creationId xmlns:p14="http://schemas.microsoft.com/office/powerpoint/2010/main" val="130540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53242" y="0"/>
            <a:ext cx="9622973" cy="830997"/>
          </a:xfrm>
          <a:prstGeom prst="rect">
            <a:avLst/>
          </a:prstGeom>
        </p:spPr>
        <p:txBody>
          <a:bodyPr wrap="square">
            <a:spAutoFit/>
          </a:bodyPr>
          <a:lstStyle/>
          <a:p>
            <a:r>
              <a:rPr lang="en-US" sz="4800" dirty="0" smtClean="0">
                <a:solidFill>
                  <a:srgbClr val="EBEBEB"/>
                </a:solidFill>
                <a:ea typeface="+mj-ea"/>
                <a:cs typeface="+mj-cs"/>
              </a:rPr>
              <a:t>ER Diagram</a:t>
            </a:r>
            <a:endParaRPr lang="en-IN" sz="1100" dirty="0"/>
          </a:p>
        </p:txBody>
      </p:sp>
      <p:sp>
        <p:nvSpPr>
          <p:cNvPr id="5" name="Rectangle 4"/>
          <p:cNvSpPr/>
          <p:nvPr/>
        </p:nvSpPr>
        <p:spPr>
          <a:xfrm>
            <a:off x="487679" y="1258614"/>
            <a:ext cx="9405257" cy="784830"/>
          </a:xfrm>
          <a:prstGeom prst="rect">
            <a:avLst/>
          </a:prstGeom>
        </p:spPr>
        <p:txBody>
          <a:bodyPr wrap="square">
            <a:spAutoFit/>
          </a:bodyPr>
          <a:lstStyle/>
          <a:p>
            <a:pPr lvl="0"/>
            <a:endParaRPr lang="en-US" sz="2000" dirty="0" smtClean="0">
              <a:solidFill>
                <a:srgbClr val="EBEBEB"/>
              </a:solidFill>
            </a:endParaRPr>
          </a:p>
          <a:p>
            <a:pPr lvl="0"/>
            <a:endParaRPr lang="en-US" sz="2000" dirty="0" smtClean="0">
              <a:solidFill>
                <a:srgbClr val="EBEBEB"/>
              </a:solidFill>
            </a:endParaRPr>
          </a:p>
          <a:p>
            <a:pPr lvl="0"/>
            <a:endParaRPr lang="en-IN" sz="500" dirty="0">
              <a:solidFill>
                <a:prstClr val="white"/>
              </a:solidFill>
            </a:endParaRPr>
          </a:p>
        </p:txBody>
      </p:sp>
      <p:pic>
        <p:nvPicPr>
          <p:cNvPr id="4" name="Picture 3"/>
          <p:cNvPicPr>
            <a:picLocks noChangeAspect="1"/>
          </p:cNvPicPr>
          <p:nvPr/>
        </p:nvPicPr>
        <p:blipFill>
          <a:blip r:embed="rId2"/>
          <a:stretch>
            <a:fillRect/>
          </a:stretch>
        </p:blipFill>
        <p:spPr>
          <a:xfrm>
            <a:off x="1545526" y="1097279"/>
            <a:ext cx="7800178" cy="5421087"/>
          </a:xfrm>
          <a:prstGeom prst="rect">
            <a:avLst/>
          </a:prstGeom>
        </p:spPr>
      </p:pic>
    </p:spTree>
    <p:extLst>
      <p:ext uri="{BB962C8B-B14F-4D97-AF65-F5344CB8AC3E}">
        <p14:creationId xmlns:p14="http://schemas.microsoft.com/office/powerpoint/2010/main" val="2218232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169</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Dell User</dc:creator>
  <cp:lastModifiedBy>Dell User</cp:lastModifiedBy>
  <cp:revision>12</cp:revision>
  <dcterms:created xsi:type="dcterms:W3CDTF">2024-03-01T12:37:55Z</dcterms:created>
  <dcterms:modified xsi:type="dcterms:W3CDTF">2024-03-01T13:40:20Z</dcterms:modified>
</cp:coreProperties>
</file>