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64" r:id="rId4"/>
    <p:sldId id="266" r:id="rId5"/>
    <p:sldId id="267" r:id="rId6"/>
    <p:sldId id="270" r:id="rId7"/>
    <p:sldId id="271" r:id="rId8"/>
    <p:sldId id="274" r:id="rId9"/>
    <p:sldId id="279" r:id="rId10"/>
    <p:sldId id="273" r:id="rId11"/>
    <p:sldId id="275" r:id="rId12"/>
    <p:sldId id="259" r:id="rId13"/>
    <p:sldId id="280" r:id="rId14"/>
    <p:sldId id="261" r:id="rId15"/>
    <p:sldId id="277" r:id="rId16"/>
    <p:sldId id="262"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497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534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250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923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100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0365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700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983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313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30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607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532576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2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3859BD8-62BA-4C2D-91AD-EECF828A0897}"/>
              </a:ext>
            </a:extLst>
          </p:cNvPr>
          <p:cNvSpPr>
            <a:spLocks noGrp="1"/>
          </p:cNvSpPr>
          <p:nvPr>
            <p:ph type="ctrTitle"/>
          </p:nvPr>
        </p:nvSpPr>
        <p:spPr>
          <a:xfrm>
            <a:off x="996275" y="4098524"/>
            <a:ext cx="5996628" cy="2226076"/>
          </a:xfrm>
        </p:spPr>
        <p:txBody>
          <a:bodyPr anchor="ctr">
            <a:normAutofit/>
          </a:bodyPr>
          <a:lstStyle/>
          <a:p>
            <a:pPr algn="l"/>
            <a:r>
              <a:rPr lang="en-US" sz="5400" dirty="0"/>
              <a:t>Leads Scoring Case Study</a:t>
            </a:r>
            <a:endParaRPr lang="en-IN" sz="5400" dirty="0"/>
          </a:p>
        </p:txBody>
      </p:sp>
      <p:grpSp>
        <p:nvGrpSpPr>
          <p:cNvPr id="53"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0" name="Freeform: Shape 29">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3" name="Freeform: Shape 32">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504B0465-5D7C-4049-AEEA-A14AF62E6BE4}"/>
              </a:ext>
            </a:extLst>
          </p:cNvPr>
          <p:cNvSpPr>
            <a:spLocks noGrp="1"/>
          </p:cNvSpPr>
          <p:nvPr>
            <p:ph type="subTitle" idx="1"/>
          </p:nvPr>
        </p:nvSpPr>
        <p:spPr>
          <a:xfrm>
            <a:off x="7185430" y="4085112"/>
            <a:ext cx="3997745" cy="2228758"/>
          </a:xfrm>
        </p:spPr>
        <p:txBody>
          <a:bodyPr anchor="ctr">
            <a:normAutofit/>
          </a:bodyPr>
          <a:lstStyle/>
          <a:p>
            <a:pPr algn="l"/>
            <a:r>
              <a:rPr lang="en-US" sz="2200"/>
              <a:t>By Manish and Ratnesh</a:t>
            </a:r>
            <a:endParaRPr lang="en-IN" sz="2200"/>
          </a:p>
        </p:txBody>
      </p:sp>
      <p:pic>
        <p:nvPicPr>
          <p:cNvPr id="5" name="Picture 4">
            <a:extLst>
              <a:ext uri="{FF2B5EF4-FFF2-40B4-BE49-F238E27FC236}">
                <a16:creationId xmlns:a16="http://schemas.microsoft.com/office/drawing/2014/main" id="{A51BD6D6-88FD-4C7F-B9E8-A691FFC7B87E}"/>
              </a:ext>
            </a:extLst>
          </p:cNvPr>
          <p:cNvPicPr>
            <a:picLocks noChangeAspect="1"/>
          </p:cNvPicPr>
          <p:nvPr/>
        </p:nvPicPr>
        <p:blipFill rotWithShape="1">
          <a:blip r:embed="rId2"/>
          <a:srcRect t="4082" r="-2" b="-2"/>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41"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42" name="Freeform: Shape 41">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0"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51" name="Straight Connector 50">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4"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55" name="Straight Connector 54">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65754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a:t>
            </a:r>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9912283-730C-49A6-93DB-C5564FE1AA94}"/>
              </a:ext>
            </a:extLst>
          </p:cNvPr>
          <p:cNvPicPr>
            <a:picLocks noChangeAspect="1"/>
          </p:cNvPicPr>
          <p:nvPr/>
        </p:nvPicPr>
        <p:blipFill>
          <a:blip r:embed="rId2"/>
          <a:stretch>
            <a:fillRect/>
          </a:stretch>
        </p:blipFill>
        <p:spPr>
          <a:xfrm>
            <a:off x="211817" y="887895"/>
            <a:ext cx="3524173" cy="4865791"/>
          </a:xfrm>
          <a:prstGeom prst="rect">
            <a:avLst/>
          </a:prstGeom>
        </p:spPr>
      </p:pic>
      <p:pic>
        <p:nvPicPr>
          <p:cNvPr id="7" name="Picture 6">
            <a:extLst>
              <a:ext uri="{FF2B5EF4-FFF2-40B4-BE49-F238E27FC236}">
                <a16:creationId xmlns:a16="http://schemas.microsoft.com/office/drawing/2014/main" id="{6222BC3C-27CE-4EC8-8A1D-B47F6E4FE3B8}"/>
              </a:ext>
            </a:extLst>
          </p:cNvPr>
          <p:cNvPicPr>
            <a:picLocks noChangeAspect="1"/>
          </p:cNvPicPr>
          <p:nvPr/>
        </p:nvPicPr>
        <p:blipFill>
          <a:blip r:embed="rId3"/>
          <a:stretch>
            <a:fillRect/>
          </a:stretch>
        </p:blipFill>
        <p:spPr>
          <a:xfrm>
            <a:off x="4041224" y="887895"/>
            <a:ext cx="3591895" cy="4865791"/>
          </a:xfrm>
          <a:prstGeom prst="rect">
            <a:avLst/>
          </a:prstGeom>
        </p:spPr>
      </p:pic>
      <p:pic>
        <p:nvPicPr>
          <p:cNvPr id="9" name="Picture 8">
            <a:extLst>
              <a:ext uri="{FF2B5EF4-FFF2-40B4-BE49-F238E27FC236}">
                <a16:creationId xmlns:a16="http://schemas.microsoft.com/office/drawing/2014/main" id="{496B97DE-E4F6-4F00-B983-EAA3B75A3EA6}"/>
              </a:ext>
            </a:extLst>
          </p:cNvPr>
          <p:cNvPicPr>
            <a:picLocks noChangeAspect="1"/>
          </p:cNvPicPr>
          <p:nvPr/>
        </p:nvPicPr>
        <p:blipFill>
          <a:blip r:embed="rId4"/>
          <a:stretch>
            <a:fillRect/>
          </a:stretch>
        </p:blipFill>
        <p:spPr>
          <a:xfrm>
            <a:off x="7938353" y="887895"/>
            <a:ext cx="3591895" cy="4865791"/>
          </a:xfrm>
          <a:prstGeom prst="rect">
            <a:avLst/>
          </a:prstGeom>
        </p:spPr>
      </p:pic>
      <p:sp>
        <p:nvSpPr>
          <p:cNvPr id="10" name="Rectangle 9">
            <a:extLst>
              <a:ext uri="{FF2B5EF4-FFF2-40B4-BE49-F238E27FC236}">
                <a16:creationId xmlns:a16="http://schemas.microsoft.com/office/drawing/2014/main" id="{38887110-0354-4BCF-BFE1-64020AB061E2}"/>
              </a:ext>
            </a:extLst>
          </p:cNvPr>
          <p:cNvSpPr/>
          <p:nvPr/>
        </p:nvSpPr>
        <p:spPr>
          <a:xfrm>
            <a:off x="211817" y="5915866"/>
            <a:ext cx="11318431"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 describes the variation of numerical columns whoever converted or not.</a:t>
            </a:r>
            <a:endParaRPr lang="en-IN" dirty="0"/>
          </a:p>
        </p:txBody>
      </p:sp>
    </p:spTree>
    <p:extLst>
      <p:ext uri="{BB962C8B-B14F-4D97-AF65-F5344CB8AC3E}">
        <p14:creationId xmlns:p14="http://schemas.microsoft.com/office/powerpoint/2010/main" val="372041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a:t>
            </a:r>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28C825C-C402-4A5E-9A68-A3189F1E08AD}"/>
              </a:ext>
            </a:extLst>
          </p:cNvPr>
          <p:cNvPicPr>
            <a:picLocks noChangeAspect="1"/>
          </p:cNvPicPr>
          <p:nvPr/>
        </p:nvPicPr>
        <p:blipFill>
          <a:blip r:embed="rId2"/>
          <a:stretch>
            <a:fillRect/>
          </a:stretch>
        </p:blipFill>
        <p:spPr>
          <a:xfrm>
            <a:off x="775252" y="387985"/>
            <a:ext cx="10767391" cy="5376712"/>
          </a:xfrm>
          <a:prstGeom prst="rect">
            <a:avLst/>
          </a:prstGeom>
        </p:spPr>
      </p:pic>
      <p:sp>
        <p:nvSpPr>
          <p:cNvPr id="7" name="Rectangle 6">
            <a:extLst>
              <a:ext uri="{FF2B5EF4-FFF2-40B4-BE49-F238E27FC236}">
                <a16:creationId xmlns:a16="http://schemas.microsoft.com/office/drawing/2014/main" id="{1B79CDA0-BB13-46E8-8900-E2F1630B3064}"/>
              </a:ext>
            </a:extLst>
          </p:cNvPr>
          <p:cNvSpPr/>
          <p:nvPr/>
        </p:nvSpPr>
        <p:spPr>
          <a:xfrm>
            <a:off x="775252" y="5968874"/>
            <a:ext cx="10767390"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Unemployed</a:t>
            </a:r>
            <a:r>
              <a:rPr lang="en-US" dirty="0"/>
              <a:t> people are higher converted than others </a:t>
            </a:r>
            <a:endParaRPr lang="en-IN" dirty="0"/>
          </a:p>
        </p:txBody>
      </p:sp>
    </p:spTree>
    <p:extLst>
      <p:ext uri="{BB962C8B-B14F-4D97-AF65-F5344CB8AC3E}">
        <p14:creationId xmlns:p14="http://schemas.microsoft.com/office/powerpoint/2010/main" val="423413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841DD0-6C5F-4EBA-8433-0D4F0666ECD3}"/>
              </a:ext>
            </a:extLst>
          </p:cNvPr>
          <p:cNvPicPr>
            <a:picLocks noChangeAspect="1"/>
          </p:cNvPicPr>
          <p:nvPr/>
        </p:nvPicPr>
        <p:blipFill>
          <a:blip r:embed="rId2"/>
          <a:stretch>
            <a:fillRect/>
          </a:stretch>
        </p:blipFill>
        <p:spPr>
          <a:xfrm>
            <a:off x="201637" y="132523"/>
            <a:ext cx="11788726" cy="5459896"/>
          </a:xfrm>
          <a:prstGeom prst="rect">
            <a:avLst/>
          </a:prstGeom>
        </p:spPr>
      </p:pic>
      <p:sp>
        <p:nvSpPr>
          <p:cNvPr id="7" name="Rectangle 6">
            <a:extLst>
              <a:ext uri="{FF2B5EF4-FFF2-40B4-BE49-F238E27FC236}">
                <a16:creationId xmlns:a16="http://schemas.microsoft.com/office/drawing/2014/main" id="{5BD424DD-B284-4C50-B2F1-8B805F134744}"/>
              </a:ext>
            </a:extLst>
          </p:cNvPr>
          <p:cNvSpPr/>
          <p:nvPr/>
        </p:nvSpPr>
        <p:spPr>
          <a:xfrm>
            <a:off x="201637" y="5770094"/>
            <a:ext cx="11788726"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count of ‘</a:t>
            </a:r>
            <a:r>
              <a:rPr lang="en-US" b="1" dirty="0"/>
              <a:t>tags</a:t>
            </a:r>
            <a:r>
              <a:rPr lang="en-US" dirty="0"/>
              <a:t>’ for ‘</a:t>
            </a:r>
            <a:r>
              <a:rPr lang="en-US" b="1" dirty="0"/>
              <a:t>Will revert after reading the email</a:t>
            </a:r>
            <a:r>
              <a:rPr lang="en-US" dirty="0"/>
              <a:t>’ is much higher than others. </a:t>
            </a:r>
            <a:endParaRPr lang="en-IN" dirty="0"/>
          </a:p>
        </p:txBody>
      </p:sp>
    </p:spTree>
    <p:extLst>
      <p:ext uri="{BB962C8B-B14F-4D97-AF65-F5344CB8AC3E}">
        <p14:creationId xmlns:p14="http://schemas.microsoft.com/office/powerpoint/2010/main" val="394203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659572" y="2435246"/>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Model Evaluation</a:t>
            </a:r>
          </a:p>
          <a:p>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2142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6E60CE-4EB6-4912-916E-699FA664AD90}"/>
              </a:ext>
            </a:extLst>
          </p:cNvPr>
          <p:cNvPicPr>
            <a:picLocks noChangeAspect="1"/>
          </p:cNvPicPr>
          <p:nvPr/>
        </p:nvPicPr>
        <p:blipFill>
          <a:blip r:embed="rId2"/>
          <a:stretch>
            <a:fillRect/>
          </a:stretch>
        </p:blipFill>
        <p:spPr>
          <a:xfrm>
            <a:off x="1616764" y="434449"/>
            <a:ext cx="8110331" cy="5087961"/>
          </a:xfrm>
          <a:prstGeom prst="rect">
            <a:avLst/>
          </a:prstGeom>
        </p:spPr>
      </p:pic>
      <p:sp>
        <p:nvSpPr>
          <p:cNvPr id="7" name="Rectangle 6">
            <a:extLst>
              <a:ext uri="{FF2B5EF4-FFF2-40B4-BE49-F238E27FC236}">
                <a16:creationId xmlns:a16="http://schemas.microsoft.com/office/drawing/2014/main" id="{8073B586-C702-43D3-AC43-1406CAFEDF4F}"/>
              </a:ext>
            </a:extLst>
          </p:cNvPr>
          <p:cNvSpPr/>
          <p:nvPr/>
        </p:nvSpPr>
        <p:spPr>
          <a:xfrm>
            <a:off x="1616764" y="5770094"/>
            <a:ext cx="8110332"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Linear Regression: ROC curve = 0.96. </a:t>
            </a:r>
            <a:endParaRPr lang="en-IN" dirty="0"/>
          </a:p>
        </p:txBody>
      </p:sp>
    </p:spTree>
    <p:extLst>
      <p:ext uri="{BB962C8B-B14F-4D97-AF65-F5344CB8AC3E}">
        <p14:creationId xmlns:p14="http://schemas.microsoft.com/office/powerpoint/2010/main" val="174385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E8CF02-73E0-4612-84D8-2AB4D81C8042}"/>
              </a:ext>
            </a:extLst>
          </p:cNvPr>
          <p:cNvPicPr>
            <a:picLocks noChangeAspect="1"/>
          </p:cNvPicPr>
          <p:nvPr/>
        </p:nvPicPr>
        <p:blipFill>
          <a:blip r:embed="rId2"/>
          <a:stretch>
            <a:fillRect/>
          </a:stretch>
        </p:blipFill>
        <p:spPr>
          <a:xfrm>
            <a:off x="2146852" y="742123"/>
            <a:ext cx="7593495" cy="5718312"/>
          </a:xfrm>
          <a:prstGeom prst="rect">
            <a:avLst/>
          </a:prstGeom>
        </p:spPr>
      </p:pic>
    </p:spTree>
    <p:extLst>
      <p:ext uri="{BB962C8B-B14F-4D97-AF65-F5344CB8AC3E}">
        <p14:creationId xmlns:p14="http://schemas.microsoft.com/office/powerpoint/2010/main" val="335678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9"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3DB4696B-7CAE-4CF0-A785-43D6C2C901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68D47050-8B98-4FE2-968E-8D2ADFC41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49394E68-C00D-4B74-80B9-6CD2BFEA2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12B7EE-4793-490B-B8B4-2BD542AB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9D768DB0-EA6C-4ACE-83CF-AA7BA8EE9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8CF60B5-E2CD-4E1A-8B45-3AFA7A7CB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F5DFACC-6B8A-49B5-822B-A75061CD6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888C5A9B-BFED-47A2-AB0E-7BE8414B1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3B94275-AE5F-43CE-B3B4-3955818D8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Cross">
            <a:extLst>
              <a:ext uri="{FF2B5EF4-FFF2-40B4-BE49-F238E27FC236}">
                <a16:creationId xmlns:a16="http://schemas.microsoft.com/office/drawing/2014/main" id="{8CA1747A-4050-4E70-AED3-54A61C6551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4664" y="449070"/>
            <a:ext cx="118872" cy="118872"/>
            <a:chOff x="1175347" y="3733800"/>
            <a:chExt cx="118872" cy="118872"/>
          </a:xfrm>
        </p:grpSpPr>
        <p:cxnSp>
          <p:nvCxnSpPr>
            <p:cNvPr id="54" name="Straight Connector 53">
              <a:extLst>
                <a:ext uri="{FF2B5EF4-FFF2-40B4-BE49-F238E27FC236}">
                  <a16:creationId xmlns:a16="http://schemas.microsoft.com/office/drawing/2014/main" id="{5305ED5E-428A-4567-9CB8-8143946C9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DA761FFF-2561-4A1F-8607-B4AF400754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7" name="Bottom Right">
            <a:extLst>
              <a:ext uri="{FF2B5EF4-FFF2-40B4-BE49-F238E27FC236}">
                <a16:creationId xmlns:a16="http://schemas.microsoft.com/office/drawing/2014/main" id="{F92766D7-899F-44A9-A652-6DC23F3ED3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8" name="Freeform: Shape 57">
              <a:extLst>
                <a:ext uri="{FF2B5EF4-FFF2-40B4-BE49-F238E27FC236}">
                  <a16:creationId xmlns:a16="http://schemas.microsoft.com/office/drawing/2014/main" id="{73CF4CAC-E502-4CC3-A814-15B71A24E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9" name="Graphic 157">
              <a:extLst>
                <a:ext uri="{FF2B5EF4-FFF2-40B4-BE49-F238E27FC236}">
                  <a16:creationId xmlns:a16="http://schemas.microsoft.com/office/drawing/2014/main" id="{678B6DB5-16C1-4519-B4A2-BD17B7915FF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1" name="Freeform: Shape 60">
                <a:extLst>
                  <a:ext uri="{FF2B5EF4-FFF2-40B4-BE49-F238E27FC236}">
                    <a16:creationId xmlns:a16="http://schemas.microsoft.com/office/drawing/2014/main" id="{3C7D61B0-397F-4E05-A2C2-5D8F57DD4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AD3924DF-9B2B-49D2-AAB2-FD2EFF59F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3A7A804-86CE-4FE1-B765-779BD3A80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002F817-6584-4F34-9E09-DB18B52E9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64">
                <a:extLst>
                  <a:ext uri="{FF2B5EF4-FFF2-40B4-BE49-F238E27FC236}">
                    <a16:creationId xmlns:a16="http://schemas.microsoft.com/office/drawing/2014/main" id="{E3585B0A-7B27-483E-AA2C-C1AF351D6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65">
                <a:extLst>
                  <a:ext uri="{FF2B5EF4-FFF2-40B4-BE49-F238E27FC236}">
                    <a16:creationId xmlns:a16="http://schemas.microsoft.com/office/drawing/2014/main" id="{728361A9-E142-4E70-A7DF-E9DF751A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 name="Freeform: Shape 66">
                <a:extLst>
                  <a:ext uri="{FF2B5EF4-FFF2-40B4-BE49-F238E27FC236}">
                    <a16:creationId xmlns:a16="http://schemas.microsoft.com/office/drawing/2014/main" id="{F9E70F87-5151-4C69-A763-5E271B781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0" name="Freeform: Shape 59">
              <a:extLst>
                <a:ext uri="{FF2B5EF4-FFF2-40B4-BE49-F238E27FC236}">
                  <a16:creationId xmlns:a16="http://schemas.microsoft.com/office/drawing/2014/main" id="{259E8169-1B34-4BB8-BD55-CA83DC7BC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a:extLst>
              <a:ext uri="{FF2B5EF4-FFF2-40B4-BE49-F238E27FC236}">
                <a16:creationId xmlns:a16="http://schemas.microsoft.com/office/drawing/2014/main" id="{71D678FB-E13F-4C4E-B04F-AA953B71DC24}"/>
              </a:ext>
            </a:extLst>
          </p:cNvPr>
          <p:cNvPicPr>
            <a:picLocks noChangeAspect="1"/>
          </p:cNvPicPr>
          <p:nvPr/>
        </p:nvPicPr>
        <p:blipFill>
          <a:blip r:embed="rId2"/>
          <a:stretch>
            <a:fillRect/>
          </a:stretch>
        </p:blipFill>
        <p:spPr>
          <a:xfrm>
            <a:off x="1855801" y="773977"/>
            <a:ext cx="7746867" cy="5158064"/>
          </a:xfrm>
          <a:prstGeom prst="rect">
            <a:avLst/>
          </a:prstGeom>
        </p:spPr>
      </p:pic>
    </p:spTree>
    <p:extLst>
      <p:ext uri="{BB962C8B-B14F-4D97-AF65-F5344CB8AC3E}">
        <p14:creationId xmlns:p14="http://schemas.microsoft.com/office/powerpoint/2010/main" val="280859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5363936"/>
          </a:xfrm>
        </p:spPr>
        <p:txBody>
          <a:bodyPr>
            <a:normAutofit fontScale="77500" lnSpcReduction="20000"/>
          </a:bodyPr>
          <a:lstStyle/>
          <a:p>
            <a:endParaRPr lang="en-US" dirty="0"/>
          </a:p>
          <a:p>
            <a:pPr algn="ctr">
              <a:spcBef>
                <a:spcPct val="0"/>
              </a:spcBef>
            </a:pPr>
            <a:r>
              <a:rPr lang="en-US" sz="5800" dirty="0">
                <a:solidFill>
                  <a:schemeClr val="tx2"/>
                </a:solidFill>
                <a:latin typeface="+mj-lt"/>
                <a:ea typeface="+mj-ea"/>
                <a:cs typeface="+mj-cs"/>
              </a:rPr>
              <a:t>Conclusion</a:t>
            </a:r>
          </a:p>
          <a:p>
            <a:endParaRPr lang="en-US" b="1" dirty="0"/>
          </a:p>
          <a:p>
            <a:pPr marL="342900" indent="-342900">
              <a:buFont typeface="Arial" panose="020B0604020202020204" pitchFamily="34" charset="0"/>
              <a:buChar char="•"/>
            </a:pPr>
            <a:r>
              <a:rPr lang="en-US" dirty="0">
                <a:solidFill>
                  <a:srgbClr val="000000"/>
                </a:solidFill>
                <a:latin typeface="Helvetica Neue"/>
              </a:rPr>
              <a:t>We have calculated  Sensitivity, specificity as well as Precision, and Recall Metrics.</a:t>
            </a:r>
          </a:p>
          <a:p>
            <a:pPr marL="342900" indent="-342900">
              <a:buFont typeface="Arial" panose="020B0604020202020204" pitchFamily="34" charset="0"/>
              <a:buChar char="•"/>
            </a:pPr>
            <a:r>
              <a:rPr lang="en-US" dirty="0">
                <a:solidFill>
                  <a:srgbClr val="000000"/>
                </a:solidFill>
                <a:latin typeface="Helvetica Neue"/>
              </a:rPr>
              <a:t>Sensitivity, Specificity, and accuracy values on test around 95%, 73%, and 81%</a:t>
            </a:r>
          </a:p>
          <a:p>
            <a:pPr marL="342900" indent="-342900">
              <a:buFont typeface="Arial" panose="020B0604020202020204" pitchFamily="34" charset="0"/>
              <a:buChar char="•"/>
            </a:pPr>
            <a:r>
              <a:rPr lang="en-US" b="0" i="0" dirty="0">
                <a:solidFill>
                  <a:srgbClr val="000000"/>
                </a:solidFill>
                <a:effectLst/>
                <a:latin typeface="Helvetica Neue"/>
              </a:rPr>
              <a:t>These are the top 3 variables that contribute most towards the probability of a lead getting converted</a:t>
            </a:r>
          </a:p>
          <a:p>
            <a:pPr marL="1428750" lvl="2" indent="-514350">
              <a:buClr>
                <a:schemeClr val="tx1"/>
              </a:buClr>
              <a:buFont typeface="+mj-lt"/>
              <a:buAutoNum type="alphaLcParenR"/>
            </a:pPr>
            <a:r>
              <a:rPr lang="en-US" sz="2100" b="0" i="0" dirty="0">
                <a:solidFill>
                  <a:srgbClr val="000000"/>
                </a:solidFill>
                <a:effectLst/>
                <a:latin typeface="Helvetica Neue"/>
              </a:rPr>
              <a:t>Total Visits</a:t>
            </a:r>
            <a:endParaRPr lang="en-US" sz="2100" dirty="0">
              <a:solidFill>
                <a:srgbClr val="000000"/>
              </a:solidFill>
              <a:latin typeface="Helvetica Neue"/>
            </a:endParaRPr>
          </a:p>
          <a:p>
            <a:pPr marL="1428750" lvl="2" indent="-514350">
              <a:buClr>
                <a:schemeClr val="tx1"/>
              </a:buClr>
              <a:buFont typeface="+mj-lt"/>
              <a:buAutoNum type="alphaLcParenR"/>
            </a:pPr>
            <a:r>
              <a:rPr lang="en-US" sz="2100" b="0" i="0" dirty="0">
                <a:solidFill>
                  <a:srgbClr val="000000"/>
                </a:solidFill>
                <a:effectLst/>
                <a:latin typeface="Helvetica Neue"/>
              </a:rPr>
              <a:t>Total Time Spent on Website</a:t>
            </a:r>
          </a:p>
          <a:p>
            <a:pPr marL="1428750" lvl="2" indent="-514350">
              <a:buClr>
                <a:schemeClr val="tx1"/>
              </a:buClr>
              <a:buFont typeface="+mj-lt"/>
              <a:buAutoNum type="alphaLcParenR"/>
            </a:pPr>
            <a:r>
              <a:rPr lang="en-US" sz="2100" b="0" i="0" dirty="0">
                <a:solidFill>
                  <a:srgbClr val="000000"/>
                </a:solidFill>
                <a:effectLst/>
                <a:latin typeface="Helvetica Neue"/>
              </a:rPr>
              <a:t>Page Views Per Visit</a:t>
            </a:r>
          </a:p>
          <a:p>
            <a:pPr marL="342900" indent="-342900">
              <a:buFont typeface="Arial" panose="020B0604020202020204" pitchFamily="34" charset="0"/>
              <a:buChar char="•"/>
            </a:pPr>
            <a:r>
              <a:rPr lang="en-US" dirty="0">
                <a:solidFill>
                  <a:srgbClr val="000000"/>
                </a:solidFill>
                <a:latin typeface="Helvetica Neue"/>
              </a:rPr>
              <a:t>We should also focus on increasing sending messages, engagement on website, and advertising.</a:t>
            </a:r>
          </a:p>
          <a:p>
            <a:pPr marL="342900" indent="-342900">
              <a:buFont typeface="Arial" panose="020B0604020202020204" pitchFamily="34" charset="0"/>
              <a:buChar char="•"/>
            </a:pPr>
            <a:r>
              <a:rPr lang="en-US" dirty="0">
                <a:solidFill>
                  <a:srgbClr val="000000"/>
                </a:solidFill>
                <a:latin typeface="Helvetica Neue"/>
              </a:rPr>
              <a:t>I</a:t>
            </a:r>
            <a:r>
              <a:rPr lang="en-US" b="0" i="0" dirty="0">
                <a:solidFill>
                  <a:srgbClr val="000000"/>
                </a:solidFill>
                <a:effectLst/>
                <a:latin typeface="Helvetica Neue"/>
              </a:rPr>
              <a:t>nform about new courses, services, job offers, and future higher studies. Monitor each lead carefully so that you can tailor the information you send to them. Carefully provide job offerings, information, or courses that suits best according to the interest of the leads</a:t>
            </a:r>
          </a:p>
          <a:p>
            <a:pPr marL="342900" indent="-342900">
              <a:buFont typeface="Arial" panose="020B0604020202020204" pitchFamily="34" charset="0"/>
              <a:buChar char="•"/>
            </a:pPr>
            <a:endParaRPr lang="en-US" b="0" i="0" dirty="0">
              <a:solidFill>
                <a:srgbClr val="000000"/>
              </a:solidFill>
              <a:effectLst/>
              <a:latin typeface="Helvetica Neue"/>
            </a:endParaRPr>
          </a:p>
          <a:p>
            <a:pPr marL="342900" indent="-342900">
              <a:buFont typeface="Arial" panose="020B0604020202020204" pitchFamily="34" charset="0"/>
              <a:buChar char="•"/>
            </a:pPr>
            <a:endParaRPr lang="en-US" b="0" i="0" dirty="0">
              <a:solidFill>
                <a:srgbClr val="000000"/>
              </a:solidFill>
              <a:effectLst/>
              <a:latin typeface="Helvetica Neue"/>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911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5363936"/>
          </a:xfrm>
        </p:spPr>
        <p:txBody>
          <a:bodyPr>
            <a:normAutofit fontScale="92500" lnSpcReduction="10000"/>
          </a:bodyPr>
          <a:lstStyle/>
          <a:p>
            <a:endParaRPr lang="en-US" dirty="0"/>
          </a:p>
          <a:p>
            <a:pPr algn="ctr">
              <a:spcBef>
                <a:spcPct val="0"/>
              </a:spcBef>
            </a:pPr>
            <a:r>
              <a:rPr lang="en-US" sz="5800" dirty="0">
                <a:solidFill>
                  <a:schemeClr val="tx2"/>
                </a:solidFill>
                <a:latin typeface="+mj-lt"/>
                <a:ea typeface="+mj-ea"/>
                <a:cs typeface="+mj-cs"/>
              </a:rPr>
              <a:t>Problem Statement</a:t>
            </a:r>
          </a:p>
          <a:p>
            <a:endParaRPr lang="en-US" b="1" dirty="0"/>
          </a:p>
          <a:p>
            <a:pPr marL="342900" indent="-342900">
              <a:buFont typeface="Arial" panose="020B0604020202020204" pitchFamily="34" charset="0"/>
              <a:buChar char="•"/>
            </a:pPr>
            <a:r>
              <a:rPr lang="en-US" b="0" i="0" dirty="0">
                <a:solidFill>
                  <a:srgbClr val="091E42"/>
                </a:solidFill>
                <a:effectLst/>
                <a:latin typeface="freight-text-pro"/>
              </a:rPr>
              <a:t>X Education sells online courses to industry professionals. On any given day, many professionals who are interested in the courses land on their website and browse for courses.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74525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5363936"/>
          </a:xfrm>
        </p:spPr>
        <p:txBody>
          <a:bodyPr>
            <a:normAutofit lnSpcReduction="10000"/>
          </a:bodyPr>
          <a:lstStyle/>
          <a:p>
            <a:pPr algn="ctr"/>
            <a:endParaRPr lang="en-US" b="1" dirty="0"/>
          </a:p>
          <a:p>
            <a:pPr algn="ctr"/>
            <a:r>
              <a:rPr lang="en-US" sz="5400" dirty="0">
                <a:solidFill>
                  <a:schemeClr val="tx2"/>
                </a:solidFill>
                <a:latin typeface="+mj-lt"/>
                <a:ea typeface="+mj-ea"/>
                <a:cs typeface="+mj-cs"/>
              </a:rPr>
              <a:t>Business Goal</a:t>
            </a:r>
          </a:p>
          <a:p>
            <a:endParaRPr lang="en-US" b="1" dirty="0"/>
          </a:p>
          <a:p>
            <a:pPr marL="342900" indent="-342900">
              <a:buFont typeface="Wingdings" panose="05000000000000000000" pitchFamily="2" charset="2"/>
              <a:buChar char="§"/>
            </a:pPr>
            <a:r>
              <a:rPr lang="en-US" b="0" i="0" dirty="0">
                <a:solidFill>
                  <a:srgbClr val="091E42"/>
                </a:solidFill>
                <a:effectLst/>
                <a:latin typeface="freight-text-pro"/>
              </a:rPr>
              <a:t>X Education wants help to know the most promising leads that are most likely to convert into paying customers.</a:t>
            </a:r>
          </a:p>
          <a:p>
            <a:pPr marL="342900" indent="-342900">
              <a:buFont typeface="Wingdings" panose="05000000000000000000" pitchFamily="2" charset="2"/>
              <a:buChar char="§"/>
            </a:pPr>
            <a:r>
              <a:rPr lang="en-US" b="0" i="0" dirty="0">
                <a:solidFill>
                  <a:srgbClr val="091E42"/>
                </a:solidFill>
                <a:effectLst/>
                <a:latin typeface="freight-text-pro"/>
              </a:rPr>
              <a:t>The company requires </a:t>
            </a:r>
            <a:r>
              <a:rPr lang="en-US" dirty="0">
                <a:solidFill>
                  <a:srgbClr val="091E42"/>
                </a:solidFill>
                <a:latin typeface="freight-text-pro"/>
              </a:rPr>
              <a:t>help </a:t>
            </a:r>
            <a:r>
              <a:rPr lang="en-US" b="0" i="0" dirty="0">
                <a:solidFill>
                  <a:srgbClr val="091E42"/>
                </a:solidFill>
                <a:effectLst/>
                <a:latin typeface="freight-text-pro"/>
              </a:rPr>
              <a:t>to build a model wherein we need to assign a lead score to each of the leads such that the customers with higher lead score have a higher conversion chance and the customers with lower lead score have a lower conversion chance.</a:t>
            </a:r>
          </a:p>
          <a:p>
            <a:pPr marL="342900" indent="-342900">
              <a:buFont typeface="Wingdings" panose="05000000000000000000" pitchFamily="2" charset="2"/>
              <a:buChar char="§"/>
            </a:pPr>
            <a:r>
              <a:rPr lang="en-US" b="0" i="0" dirty="0">
                <a:solidFill>
                  <a:srgbClr val="091E42"/>
                </a:solidFill>
                <a:effectLst/>
                <a:latin typeface="freight-text-pro"/>
              </a:rPr>
              <a:t>The CEO, in particular, has given a ballpark of the target lead conversion rate to be around 80%.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6967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5363936"/>
          </a:xfrm>
        </p:spPr>
        <p:txBody>
          <a:bodyPr>
            <a:normAutofit/>
          </a:bodyPr>
          <a:lstStyle/>
          <a:p>
            <a:pPr algn="ctr"/>
            <a:endParaRPr lang="en-US" b="1" dirty="0"/>
          </a:p>
          <a:p>
            <a:pPr algn="ctr"/>
            <a:r>
              <a:rPr lang="en-US" sz="5400" dirty="0">
                <a:solidFill>
                  <a:schemeClr val="tx2"/>
                </a:solidFill>
                <a:latin typeface="+mj-lt"/>
                <a:ea typeface="+mj-ea"/>
                <a:cs typeface="+mj-cs"/>
              </a:rPr>
              <a:t>Solution Methodology</a:t>
            </a:r>
          </a:p>
          <a:p>
            <a:endParaRPr lang="en-US" b="1"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E6CAE8E9-255E-4E0F-8CC1-31E8D0BF4A04}"/>
              </a:ext>
            </a:extLst>
          </p:cNvPr>
          <p:cNvSpPr/>
          <p:nvPr/>
        </p:nvSpPr>
        <p:spPr>
          <a:xfrm>
            <a:off x="3314561" y="2566892"/>
            <a:ext cx="1814030" cy="13543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EDA </a:t>
            </a:r>
          </a:p>
          <a:p>
            <a:pPr algn="ctr"/>
            <a:r>
              <a:rPr lang="en-US" dirty="0"/>
              <a:t>Data Visualization</a:t>
            </a:r>
            <a:endParaRPr lang="en-IN" dirty="0"/>
          </a:p>
        </p:txBody>
      </p:sp>
      <p:sp>
        <p:nvSpPr>
          <p:cNvPr id="4" name="Arrow: Right 3">
            <a:extLst>
              <a:ext uri="{FF2B5EF4-FFF2-40B4-BE49-F238E27FC236}">
                <a16:creationId xmlns:a16="http://schemas.microsoft.com/office/drawing/2014/main" id="{53F395B7-812D-4EB2-BE28-46631F4B3D39}"/>
              </a:ext>
            </a:extLst>
          </p:cNvPr>
          <p:cNvSpPr/>
          <p:nvPr/>
        </p:nvSpPr>
        <p:spPr>
          <a:xfrm>
            <a:off x="2411892" y="3080056"/>
            <a:ext cx="834887" cy="384313"/>
          </a:xfrm>
          <a:prstGeom prst="rightArrow">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8191686-256B-4A22-8E5F-665ACF2F55FF}"/>
              </a:ext>
            </a:extLst>
          </p:cNvPr>
          <p:cNvSpPr/>
          <p:nvPr/>
        </p:nvSpPr>
        <p:spPr>
          <a:xfrm>
            <a:off x="6144933" y="2591955"/>
            <a:ext cx="2188125" cy="13675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Scaling</a:t>
            </a:r>
            <a:endParaRPr lang="en-IN" dirty="0"/>
          </a:p>
          <a:p>
            <a:pPr algn="ctr"/>
            <a:r>
              <a:rPr lang="en-US" dirty="0"/>
              <a:t>Model Building </a:t>
            </a:r>
            <a:endParaRPr lang="en-IN" dirty="0"/>
          </a:p>
        </p:txBody>
      </p:sp>
      <p:sp>
        <p:nvSpPr>
          <p:cNvPr id="11" name="Rectangle 10">
            <a:extLst>
              <a:ext uri="{FF2B5EF4-FFF2-40B4-BE49-F238E27FC236}">
                <a16:creationId xmlns:a16="http://schemas.microsoft.com/office/drawing/2014/main" id="{21CFBC1B-DEAD-43C7-B7C1-F64A7E91119D}"/>
              </a:ext>
            </a:extLst>
          </p:cNvPr>
          <p:cNvSpPr/>
          <p:nvPr/>
        </p:nvSpPr>
        <p:spPr>
          <a:xfrm>
            <a:off x="9362665" y="2553638"/>
            <a:ext cx="2188125" cy="13675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Final Model</a:t>
            </a:r>
            <a:endParaRPr lang="en-IN" dirty="0"/>
          </a:p>
        </p:txBody>
      </p:sp>
      <p:sp>
        <p:nvSpPr>
          <p:cNvPr id="12" name="Arrow: Right 11">
            <a:extLst>
              <a:ext uri="{FF2B5EF4-FFF2-40B4-BE49-F238E27FC236}">
                <a16:creationId xmlns:a16="http://schemas.microsoft.com/office/drawing/2014/main" id="{DEDFBE9A-9581-4B25-9FB9-2902D2D93C39}"/>
              </a:ext>
            </a:extLst>
          </p:cNvPr>
          <p:cNvSpPr/>
          <p:nvPr/>
        </p:nvSpPr>
        <p:spPr>
          <a:xfrm>
            <a:off x="8450155" y="3051891"/>
            <a:ext cx="834887" cy="384313"/>
          </a:xfrm>
          <a:prstGeom prst="rightArrow">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63969346-3A34-43BB-98CE-34352C15BFEF}"/>
              </a:ext>
            </a:extLst>
          </p:cNvPr>
          <p:cNvSpPr/>
          <p:nvPr/>
        </p:nvSpPr>
        <p:spPr>
          <a:xfrm>
            <a:off x="5227807" y="3045263"/>
            <a:ext cx="834887" cy="384313"/>
          </a:xfrm>
          <a:prstGeom prst="rightArrow">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6EA6B494-70AE-4989-A8A7-102AF896BC6A}"/>
              </a:ext>
            </a:extLst>
          </p:cNvPr>
          <p:cNvSpPr/>
          <p:nvPr/>
        </p:nvSpPr>
        <p:spPr>
          <a:xfrm>
            <a:off x="444705" y="2560262"/>
            <a:ext cx="1814030" cy="13543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Gathering &amp; Cleaning</a:t>
            </a:r>
            <a:endParaRPr lang="en-IN" dirty="0"/>
          </a:p>
        </p:txBody>
      </p:sp>
      <p:sp>
        <p:nvSpPr>
          <p:cNvPr id="15" name="Rectangle 14">
            <a:extLst>
              <a:ext uri="{FF2B5EF4-FFF2-40B4-BE49-F238E27FC236}">
                <a16:creationId xmlns:a16="http://schemas.microsoft.com/office/drawing/2014/main" id="{5F70214E-2E92-4832-8B7C-7A48E66E7B6E}"/>
              </a:ext>
            </a:extLst>
          </p:cNvPr>
          <p:cNvSpPr/>
          <p:nvPr/>
        </p:nvSpPr>
        <p:spPr>
          <a:xfrm>
            <a:off x="2258735" y="4207565"/>
            <a:ext cx="7312922" cy="26504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endParaRPr lang="en-US" dirty="0"/>
          </a:p>
          <a:p>
            <a:pPr marL="342900" indent="-342900">
              <a:buFont typeface="+mj-lt"/>
              <a:buAutoNum type="arabicPeriod"/>
            </a:pPr>
            <a:endParaRPr lang="en-US" dirty="0"/>
          </a:p>
          <a:p>
            <a:pPr marL="285750" indent="-285750">
              <a:buFont typeface="Arial" panose="020B0604020202020204" pitchFamily="34" charset="0"/>
              <a:buChar char="•"/>
            </a:pPr>
            <a:r>
              <a:rPr lang="en-US" dirty="0"/>
              <a:t> Store and Read source data.</a:t>
            </a:r>
          </a:p>
          <a:p>
            <a:pPr marL="342900" indent="-342900">
              <a:buFont typeface="Arial" panose="020B0604020202020204" pitchFamily="34" charset="0"/>
              <a:buChar char="•"/>
            </a:pPr>
            <a:r>
              <a:rPr lang="en-US" dirty="0"/>
              <a:t>Remove duplicates, null and redundant columns.</a:t>
            </a:r>
          </a:p>
          <a:p>
            <a:pPr marL="342900" indent="-342900">
              <a:buFont typeface="Arial" panose="020B0604020202020204" pitchFamily="34" charset="0"/>
              <a:buChar char="•"/>
            </a:pPr>
            <a:r>
              <a:rPr lang="en-US" dirty="0"/>
              <a:t>Perform EDA for numerical and categorical columns</a:t>
            </a:r>
          </a:p>
          <a:p>
            <a:pPr marL="342900" indent="-342900">
              <a:buFont typeface="Arial" panose="020B0604020202020204" pitchFamily="34" charset="0"/>
              <a:buChar char="•"/>
            </a:pPr>
            <a:r>
              <a:rPr lang="en-US" dirty="0"/>
              <a:t>Perform RFE and Logistic Regression,</a:t>
            </a:r>
          </a:p>
          <a:p>
            <a:pPr marL="342900" indent="-342900">
              <a:buFont typeface="Arial" panose="020B0604020202020204" pitchFamily="34" charset="0"/>
              <a:buChar char="•"/>
            </a:pPr>
            <a:r>
              <a:rPr lang="en-US" dirty="0"/>
              <a:t>Feature scaling &amp; Dummy variable and encoding of the data</a:t>
            </a:r>
          </a:p>
          <a:p>
            <a:pPr marL="342900" indent="-342900">
              <a:buFont typeface="Arial" panose="020B0604020202020204" pitchFamily="34" charset="0"/>
              <a:buChar char="•"/>
            </a:pPr>
            <a:r>
              <a:rPr lang="en-US" dirty="0"/>
              <a:t>Model building and tuning using RFE.</a:t>
            </a:r>
          </a:p>
          <a:p>
            <a:pPr marL="342900" indent="-342900">
              <a:buFont typeface="Arial" panose="020B0604020202020204" pitchFamily="34" charset="0"/>
              <a:buChar char="•"/>
            </a:pPr>
            <a:r>
              <a:rPr lang="en-US" dirty="0"/>
              <a:t>Final Model analysis and test on it.</a:t>
            </a:r>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28683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659572" y="2435246"/>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Data Visualization </a:t>
            </a:r>
          </a:p>
          <a:p>
            <a:pPr algn="ctr"/>
            <a:r>
              <a:rPr lang="en-US" sz="5400" dirty="0">
                <a:solidFill>
                  <a:schemeClr val="tx2"/>
                </a:solidFill>
                <a:latin typeface="+mj-lt"/>
                <a:ea typeface="+mj-ea"/>
                <a:cs typeface="+mj-cs"/>
              </a:rPr>
              <a:t>EDA</a:t>
            </a:r>
          </a:p>
          <a:p>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3661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a:t>
            </a:r>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8009842-FBD8-42FB-881B-A2BD0198E045}"/>
              </a:ext>
            </a:extLst>
          </p:cNvPr>
          <p:cNvPicPr>
            <a:picLocks noChangeAspect="1"/>
          </p:cNvPicPr>
          <p:nvPr/>
        </p:nvPicPr>
        <p:blipFill>
          <a:blip r:embed="rId2"/>
          <a:stretch>
            <a:fillRect/>
          </a:stretch>
        </p:blipFill>
        <p:spPr>
          <a:xfrm>
            <a:off x="728870" y="450573"/>
            <a:ext cx="10296939" cy="4876800"/>
          </a:xfrm>
          <a:prstGeom prst="rect">
            <a:avLst/>
          </a:prstGeom>
        </p:spPr>
      </p:pic>
      <p:sp>
        <p:nvSpPr>
          <p:cNvPr id="5" name="Rectangle 4">
            <a:extLst>
              <a:ext uri="{FF2B5EF4-FFF2-40B4-BE49-F238E27FC236}">
                <a16:creationId xmlns:a16="http://schemas.microsoft.com/office/drawing/2014/main" id="{3B204E5B-E528-4EB7-A4A7-73D370BC08EA}"/>
              </a:ext>
            </a:extLst>
          </p:cNvPr>
          <p:cNvSpPr/>
          <p:nvPr/>
        </p:nvSpPr>
        <p:spPr>
          <a:xfrm>
            <a:off x="728869" y="5698438"/>
            <a:ext cx="10296939"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Major conversion in Lead score from </a:t>
            </a:r>
            <a:r>
              <a:rPr lang="en-US" b="1" dirty="0"/>
              <a:t>Google</a:t>
            </a:r>
            <a:r>
              <a:rPr lang="en-US" dirty="0"/>
              <a:t>.</a:t>
            </a:r>
            <a:endParaRPr lang="en-IN" dirty="0"/>
          </a:p>
        </p:txBody>
      </p:sp>
    </p:spTree>
    <p:extLst>
      <p:ext uri="{BB962C8B-B14F-4D97-AF65-F5344CB8AC3E}">
        <p14:creationId xmlns:p14="http://schemas.microsoft.com/office/powerpoint/2010/main" val="213460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a:t>
            </a:r>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3A89CB1C-A455-46E8-B4DB-754B66A66F56}"/>
              </a:ext>
            </a:extLst>
          </p:cNvPr>
          <p:cNvPicPr>
            <a:picLocks noChangeAspect="1"/>
          </p:cNvPicPr>
          <p:nvPr/>
        </p:nvPicPr>
        <p:blipFill>
          <a:blip r:embed="rId2"/>
          <a:stretch>
            <a:fillRect/>
          </a:stretch>
        </p:blipFill>
        <p:spPr>
          <a:xfrm>
            <a:off x="947530" y="453680"/>
            <a:ext cx="10412620" cy="4333875"/>
          </a:xfrm>
          <a:prstGeom prst="rect">
            <a:avLst/>
          </a:prstGeom>
        </p:spPr>
      </p:pic>
      <p:sp>
        <p:nvSpPr>
          <p:cNvPr id="7" name="Rectangle 6">
            <a:extLst>
              <a:ext uri="{FF2B5EF4-FFF2-40B4-BE49-F238E27FC236}">
                <a16:creationId xmlns:a16="http://schemas.microsoft.com/office/drawing/2014/main" id="{89279D24-0EAB-491A-9AD5-EAD0260E78D7}"/>
              </a:ext>
            </a:extLst>
          </p:cNvPr>
          <p:cNvSpPr/>
          <p:nvPr/>
        </p:nvSpPr>
        <p:spPr>
          <a:xfrm>
            <a:off x="947530" y="5423294"/>
            <a:ext cx="10296939"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Major conversion has been performed from ‘</a:t>
            </a:r>
            <a:r>
              <a:rPr lang="en-US" b="1" dirty="0"/>
              <a:t>Email sent</a:t>
            </a:r>
            <a:r>
              <a:rPr lang="en-US" dirty="0"/>
              <a:t>’ and ‘</a:t>
            </a:r>
            <a:r>
              <a:rPr lang="en-US" b="1" dirty="0"/>
              <a:t>calls made</a:t>
            </a:r>
            <a:r>
              <a:rPr lang="en-US" dirty="0"/>
              <a:t>’</a:t>
            </a:r>
            <a:endParaRPr lang="en-IN" dirty="0"/>
          </a:p>
        </p:txBody>
      </p:sp>
    </p:spTree>
    <p:extLst>
      <p:ext uri="{BB962C8B-B14F-4D97-AF65-F5344CB8AC3E}">
        <p14:creationId xmlns:p14="http://schemas.microsoft.com/office/powerpoint/2010/main" val="353994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400C98-8759-4E96-B152-6D1986A471D3}"/>
              </a:ext>
            </a:extLst>
          </p:cNvPr>
          <p:cNvSpPr>
            <a:spLocks noGrp="1"/>
          </p:cNvSpPr>
          <p:nvPr>
            <p:ph type="body" idx="1"/>
          </p:nvPr>
        </p:nvSpPr>
        <p:spPr>
          <a:xfrm>
            <a:off x="831850" y="725715"/>
            <a:ext cx="10515600" cy="2703285"/>
          </a:xfrm>
        </p:spPr>
        <p:txBody>
          <a:bodyPr>
            <a:normAutofit/>
          </a:bodyPr>
          <a:lstStyle/>
          <a:p>
            <a:pPr algn="ctr"/>
            <a:endParaRPr lang="en-US" b="1" dirty="0"/>
          </a:p>
          <a:p>
            <a:pPr algn="ctr"/>
            <a:r>
              <a:rPr lang="en-US" sz="5400" dirty="0">
                <a:solidFill>
                  <a:schemeClr val="tx2"/>
                </a:solidFill>
                <a:latin typeface="+mj-lt"/>
                <a:ea typeface="+mj-ea"/>
                <a:cs typeface="+mj-cs"/>
              </a:rPr>
              <a:t>  </a:t>
            </a:r>
            <a:endParaRPr lang="en-US" b="1" dirty="0"/>
          </a:p>
          <a:p>
            <a:endParaRPr lang="en-US" b="0" i="0" dirty="0">
              <a:solidFill>
                <a:srgbClr val="091E42"/>
              </a:solidFill>
              <a:effectLst/>
              <a:latin typeface="freight-text-pro"/>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406E8F1-6866-473C-9249-98D8B13A714D}"/>
              </a:ext>
            </a:extLst>
          </p:cNvPr>
          <p:cNvPicPr>
            <a:picLocks noChangeAspect="1"/>
          </p:cNvPicPr>
          <p:nvPr/>
        </p:nvPicPr>
        <p:blipFill>
          <a:blip r:embed="rId2"/>
          <a:stretch>
            <a:fillRect/>
          </a:stretch>
        </p:blipFill>
        <p:spPr>
          <a:xfrm>
            <a:off x="818598" y="500431"/>
            <a:ext cx="10528300" cy="4870222"/>
          </a:xfrm>
          <a:prstGeom prst="rect">
            <a:avLst/>
          </a:prstGeom>
        </p:spPr>
      </p:pic>
      <p:sp>
        <p:nvSpPr>
          <p:cNvPr id="7" name="Rectangle 6">
            <a:extLst>
              <a:ext uri="{FF2B5EF4-FFF2-40B4-BE49-F238E27FC236}">
                <a16:creationId xmlns:a16="http://schemas.microsoft.com/office/drawing/2014/main" id="{855FB1CB-9B46-45A4-BD9B-16A5DA06EF1B}"/>
              </a:ext>
            </a:extLst>
          </p:cNvPr>
          <p:cNvSpPr/>
          <p:nvPr/>
        </p:nvSpPr>
        <p:spPr>
          <a:xfrm>
            <a:off x="831850" y="5915866"/>
            <a:ext cx="10515048"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count of Last Activity for ‘</a:t>
            </a:r>
            <a:r>
              <a:rPr lang="en-US" b="1" dirty="0"/>
              <a:t>SMS sent</a:t>
            </a:r>
            <a:r>
              <a:rPr lang="en-US" dirty="0"/>
              <a:t>’  is higher than others.</a:t>
            </a:r>
            <a:endParaRPr lang="en-IN" dirty="0"/>
          </a:p>
        </p:txBody>
      </p:sp>
    </p:spTree>
    <p:extLst>
      <p:ext uri="{BB962C8B-B14F-4D97-AF65-F5344CB8AC3E}">
        <p14:creationId xmlns:p14="http://schemas.microsoft.com/office/powerpoint/2010/main" val="337976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E133B6-338C-4788-8A67-4505DE83BD09}"/>
              </a:ext>
            </a:extLst>
          </p:cNvPr>
          <p:cNvPicPr>
            <a:picLocks noChangeAspect="1"/>
          </p:cNvPicPr>
          <p:nvPr/>
        </p:nvPicPr>
        <p:blipFill>
          <a:blip r:embed="rId2"/>
          <a:stretch>
            <a:fillRect/>
          </a:stretch>
        </p:blipFill>
        <p:spPr>
          <a:xfrm>
            <a:off x="1192696" y="212036"/>
            <a:ext cx="9289773" cy="5340626"/>
          </a:xfrm>
          <a:prstGeom prst="rect">
            <a:avLst/>
          </a:prstGeom>
        </p:spPr>
      </p:pic>
      <p:sp>
        <p:nvSpPr>
          <p:cNvPr id="7" name="Rectangle 6">
            <a:extLst>
              <a:ext uri="{FF2B5EF4-FFF2-40B4-BE49-F238E27FC236}">
                <a16:creationId xmlns:a16="http://schemas.microsoft.com/office/drawing/2014/main" id="{660FCF11-C319-4D14-8849-32C33EBDD1E3}"/>
              </a:ext>
            </a:extLst>
          </p:cNvPr>
          <p:cNvSpPr/>
          <p:nvPr/>
        </p:nvSpPr>
        <p:spPr>
          <a:xfrm>
            <a:off x="1192695" y="5781102"/>
            <a:ext cx="9289773" cy="7089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r>
              <a:rPr lang="en-US" b="1" dirty="0"/>
              <a:t>Landing Page Submission</a:t>
            </a:r>
            <a:r>
              <a:rPr lang="en-US" dirty="0"/>
              <a:t>’ count is higher than others..</a:t>
            </a:r>
            <a:endParaRPr lang="en-IN" dirty="0"/>
          </a:p>
        </p:txBody>
      </p:sp>
    </p:spTree>
    <p:extLst>
      <p:ext uri="{BB962C8B-B14F-4D97-AF65-F5344CB8AC3E}">
        <p14:creationId xmlns:p14="http://schemas.microsoft.com/office/powerpoint/2010/main" val="131698110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855</TotalTime>
  <Words>558</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AvenirNext LT Pro Medium</vt:lpstr>
      <vt:lpstr>freight-text-pro</vt:lpstr>
      <vt:lpstr>Helvetica Neue</vt:lpstr>
      <vt:lpstr>Sagona Book</vt:lpstr>
      <vt:lpstr>Wingdings</vt:lpstr>
      <vt:lpstr>ExploreVTI</vt:lpstr>
      <vt:lpstr>Leads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dc:title>
  <dc:creator>Raushan kumar</dc:creator>
  <cp:lastModifiedBy>Raushan kumar</cp:lastModifiedBy>
  <cp:revision>52</cp:revision>
  <dcterms:created xsi:type="dcterms:W3CDTF">2022-01-10T18:06:01Z</dcterms:created>
  <dcterms:modified xsi:type="dcterms:W3CDTF">2022-01-12T05:50:42Z</dcterms:modified>
</cp:coreProperties>
</file>