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 id="264" r:id="rId12"/>
    <p:sldId id="272" r:id="rId13"/>
    <p:sldId id="271" r:id="rId14"/>
    <p:sldId id="275" r:id="rId15"/>
    <p:sldId id="276" r:id="rId16"/>
    <p:sldId id="26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361738" y="817126"/>
            <a:ext cx="9001462" cy="1396350"/>
          </a:xfrm>
        </p:spPr>
        <p:txBody>
          <a:bodyPr>
            <a:normAutofit/>
          </a:bodyPr>
          <a:lstStyle/>
          <a:p>
            <a:r>
              <a:rPr lang="en-US" sz="3500" dirty="0"/>
              <a:t>Call Center Performance Dashboard Insights</a:t>
            </a:r>
            <a:endParaRPr lang="en-IN" sz="3500"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4" name="TextBox 3">
            <a:extLst>
              <a:ext uri="{FF2B5EF4-FFF2-40B4-BE49-F238E27FC236}">
                <a16:creationId xmlns:a16="http://schemas.microsoft.com/office/drawing/2014/main" id="{9691BA33-88CC-4D1A-C471-95363A00F789}"/>
              </a:ext>
            </a:extLst>
          </p:cNvPr>
          <p:cNvSpPr txBox="1"/>
          <p:nvPr/>
        </p:nvSpPr>
        <p:spPr>
          <a:xfrm>
            <a:off x="2275038" y="2470694"/>
            <a:ext cx="8652792" cy="1292662"/>
          </a:xfrm>
          <a:prstGeom prst="rect">
            <a:avLst/>
          </a:prstGeom>
          <a:noFill/>
        </p:spPr>
        <p:txBody>
          <a:bodyPr wrap="square">
            <a:spAutoFit/>
          </a:bodyPr>
          <a:lstStyle/>
          <a:p>
            <a:r>
              <a:rPr lang="en-US" sz="2600" b="1" dirty="0"/>
              <a:t>Purpose of the project</a:t>
            </a:r>
            <a:r>
              <a:rPr lang="en-US" sz="2600" dirty="0"/>
              <a:t>: Analyzing Key Metrics </a:t>
            </a:r>
            <a:r>
              <a:rPr lang="en-US" sz="2600" dirty="0">
                <a:latin typeface="Arial Black" panose="020B0A04020102020204" pitchFamily="34" charset="0"/>
              </a:rPr>
              <a:t>and</a:t>
            </a:r>
            <a:r>
              <a:rPr lang="en-US" sz="2600" dirty="0"/>
              <a:t> Trends</a:t>
            </a:r>
            <a:br>
              <a:rPr lang="en-US" sz="2600" dirty="0"/>
            </a:br>
            <a:r>
              <a:rPr lang="en-US" sz="2600" b="1" dirty="0"/>
              <a:t>Presented by:</a:t>
            </a:r>
            <a:r>
              <a:rPr lang="en-US" sz="2600" dirty="0"/>
              <a:t> </a:t>
            </a:r>
            <a:r>
              <a:rPr lang="en-US" sz="2600" dirty="0" err="1"/>
              <a:t>Ratnesh</a:t>
            </a:r>
            <a:r>
              <a:rPr lang="en-US" sz="2600" dirty="0"/>
              <a:t> rai</a:t>
            </a:r>
            <a:endParaRPr lang="en-IN" sz="2600"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Month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months in which the data was collected from the centre.</a:t>
            </a:r>
          </a:p>
          <a:p>
            <a:r>
              <a:rPr lang="en-IN" dirty="0"/>
              <a:t>By selecting the button as per the names the graph changes its values accordingly.</a:t>
            </a:r>
          </a:p>
          <a:p>
            <a:r>
              <a:rPr lang="en-IN" dirty="0"/>
              <a:t>All the example images are from January month.</a:t>
            </a:r>
          </a:p>
        </p:txBody>
      </p:sp>
      <p:pic>
        <p:nvPicPr>
          <p:cNvPr id="6" name="Picture 5">
            <a:extLst>
              <a:ext uri="{FF2B5EF4-FFF2-40B4-BE49-F238E27FC236}">
                <a16:creationId xmlns:a16="http://schemas.microsoft.com/office/drawing/2014/main" id="{C9B311DB-ADB6-669E-0246-3065D130DD37}"/>
              </a:ext>
            </a:extLst>
          </p:cNvPr>
          <p:cNvPicPr>
            <a:picLocks noChangeAspect="1"/>
          </p:cNvPicPr>
          <p:nvPr/>
        </p:nvPicPr>
        <p:blipFill>
          <a:blip r:embed="rId2"/>
          <a:stretch>
            <a:fillRect/>
          </a:stretch>
        </p:blipFill>
        <p:spPr>
          <a:xfrm>
            <a:off x="7889585" y="2264124"/>
            <a:ext cx="3248107" cy="34958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8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Topics for Calls</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doughnut chart shows the </a:t>
            </a:r>
            <a:r>
              <a:rPr lang="en-US" dirty="0"/>
              <a:t>distribution of calls by topic.</a:t>
            </a:r>
          </a:p>
          <a:p>
            <a:pPr marL="742950" lvl="1" indent="-285750">
              <a:buFont typeface="Arial" panose="020B0604020202020204" pitchFamily="34" charset="0"/>
              <a:buChar char="•"/>
            </a:pPr>
            <a:r>
              <a:rPr lang="en-US" dirty="0"/>
              <a:t>Streaming (25.11%)</a:t>
            </a:r>
          </a:p>
          <a:p>
            <a:pPr marL="742950" lvl="1" indent="-285750">
              <a:buFont typeface="Arial" panose="020B0604020202020204" pitchFamily="34" charset="0"/>
              <a:buChar char="•"/>
            </a:pPr>
            <a:r>
              <a:rPr lang="en-US" dirty="0"/>
              <a:t>Admin Support (13.22%)</a:t>
            </a:r>
          </a:p>
          <a:p>
            <a:pPr marL="742950" lvl="1" indent="-285750">
              <a:buFont typeface="Arial" panose="020B0604020202020204" pitchFamily="34" charset="0"/>
              <a:buChar char="•"/>
            </a:pPr>
            <a:r>
              <a:rPr lang="en-US" dirty="0"/>
              <a:t>Technical Support (21.15%)</a:t>
            </a:r>
          </a:p>
          <a:p>
            <a:pPr marL="742950" lvl="1" indent="-285750">
              <a:buFont typeface="Arial" panose="020B0604020202020204" pitchFamily="34" charset="0"/>
              <a:buChar char="•"/>
            </a:pPr>
            <a:r>
              <a:rPr lang="en-US" dirty="0"/>
              <a:t>Payment Related (23.79%)</a:t>
            </a:r>
          </a:p>
          <a:p>
            <a:pPr marL="742950" lvl="1" indent="-285750">
              <a:buFont typeface="Arial" panose="020B0604020202020204" pitchFamily="34" charset="0"/>
              <a:buChar char="•"/>
            </a:pPr>
            <a:r>
              <a:rPr lang="en-US" dirty="0"/>
              <a:t>Contract Related (16.74%)</a:t>
            </a:r>
            <a:endParaRPr lang="en-IN" dirty="0"/>
          </a:p>
          <a:p>
            <a:pPr marL="285750" indent="-285750">
              <a:buFont typeface="Arial" panose="020B0604020202020204" pitchFamily="34" charset="0"/>
              <a:buChar char="•"/>
            </a:pPr>
            <a:r>
              <a:rPr lang="en-US" dirty="0"/>
              <a:t>Insight: The majority of calls are related to Streaming and Contract issues.</a:t>
            </a:r>
          </a:p>
          <a:p>
            <a:pPr marL="285750" indent="-285750">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a:extLst>
              <a:ext uri="{FF2B5EF4-FFF2-40B4-BE49-F238E27FC236}">
                <a16:creationId xmlns:a16="http://schemas.microsoft.com/office/drawing/2014/main" id="{219A10FE-41E6-B85C-6984-D4180BBA14B3}"/>
              </a:ext>
            </a:extLst>
          </p:cNvPr>
          <p:cNvPicPr>
            <a:picLocks noChangeAspect="1"/>
          </p:cNvPicPr>
          <p:nvPr/>
        </p:nvPicPr>
        <p:blipFill>
          <a:blip r:embed="rId2"/>
          <a:stretch>
            <a:fillRect/>
          </a:stretch>
        </p:blipFill>
        <p:spPr>
          <a:xfrm>
            <a:off x="5334465" y="1555531"/>
            <a:ext cx="6701417" cy="30014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11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Calls by Time</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Analysis of call volume and resolution over time.</a:t>
            </a:r>
          </a:p>
          <a:p>
            <a:pPr marL="285750" indent="-285750">
              <a:buFont typeface="Arial" panose="020B0604020202020204" pitchFamily="34" charset="0"/>
              <a:buChar char="•"/>
            </a:pPr>
            <a:r>
              <a:rPr lang="en-US" dirty="0"/>
              <a:t>This chart is of an Agent named Dan.</a:t>
            </a:r>
          </a:p>
          <a:p>
            <a:pPr marL="285750" indent="-285750">
              <a:buFont typeface="Arial" panose="020B0604020202020204" pitchFamily="34" charset="0"/>
              <a:buChar char="•"/>
            </a:pPr>
            <a:r>
              <a:rPr lang="en-US" dirty="0"/>
              <a:t>Peak call volume was observed during Week 5 and it also has the highest number of calls resolved.</a:t>
            </a:r>
          </a:p>
          <a:p>
            <a:pPr marL="285750" indent="-285750">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a:extLst>
              <a:ext uri="{FF2B5EF4-FFF2-40B4-BE49-F238E27FC236}">
                <a16:creationId xmlns:a16="http://schemas.microsoft.com/office/drawing/2014/main" id="{3C019C7C-6E1B-86A4-5BF3-2484C685AFB9}"/>
              </a:ext>
            </a:extLst>
          </p:cNvPr>
          <p:cNvPicPr>
            <a:picLocks noChangeAspect="1"/>
          </p:cNvPicPr>
          <p:nvPr/>
        </p:nvPicPr>
        <p:blipFill>
          <a:blip r:embed="rId2"/>
          <a:stretch>
            <a:fillRect/>
          </a:stretch>
        </p:blipFill>
        <p:spPr>
          <a:xfrm>
            <a:off x="5250865" y="1555531"/>
            <a:ext cx="6490811" cy="25853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91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0"/>
            <a:ext cx="5196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data is from January month and of the Agent named Dan</a:t>
            </a:r>
          </a:p>
          <a:p>
            <a:pPr marL="285750" indent="-285750">
              <a:buFont typeface="Arial" panose="020B0604020202020204" pitchFamily="34" charset="0"/>
              <a:buChar char="•"/>
            </a:pPr>
            <a:r>
              <a:rPr lang="en-US" dirty="0"/>
              <a:t>Total calls answered: 190</a:t>
            </a:r>
          </a:p>
          <a:p>
            <a:pPr marL="285750" indent="-285750">
              <a:buFont typeface="Arial" panose="020B0604020202020204" pitchFamily="34" charset="0"/>
              <a:buChar char="•"/>
            </a:pPr>
            <a:r>
              <a:rPr lang="en-US" dirty="0"/>
              <a:t>Calls not answered: 37</a:t>
            </a:r>
          </a:p>
          <a:p>
            <a:pPr marL="285750" indent="-285750">
              <a:buFont typeface="Arial" panose="020B0604020202020204" pitchFamily="34" charset="0"/>
              <a:buChar char="•"/>
            </a:pPr>
            <a:r>
              <a:rPr lang="en-US" dirty="0"/>
              <a:t>This ratio is crucial for assessing the call center's availability and reliability.</a:t>
            </a:r>
          </a:p>
          <a:p>
            <a:pPr marL="285750" indent="-285750">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a:extLst>
              <a:ext uri="{FF2B5EF4-FFF2-40B4-BE49-F238E27FC236}">
                <a16:creationId xmlns:a16="http://schemas.microsoft.com/office/drawing/2014/main" id="{1A281193-39ED-0772-65CA-44C756DA3B50}"/>
              </a:ext>
            </a:extLst>
          </p:cNvPr>
          <p:cNvPicPr>
            <a:picLocks noChangeAspect="1"/>
          </p:cNvPicPr>
          <p:nvPr/>
        </p:nvPicPr>
        <p:blipFill>
          <a:blip r:embed="rId2"/>
          <a:stretch>
            <a:fillRect/>
          </a:stretch>
        </p:blipFill>
        <p:spPr>
          <a:xfrm>
            <a:off x="5266476" y="1326321"/>
            <a:ext cx="5851178" cy="3275659"/>
          </a:xfrm>
          <a:prstGeom prst="rect">
            <a:avLst/>
          </a:prstGeom>
        </p:spPr>
      </p:pic>
    </p:spTree>
    <p:extLst>
      <p:ext uri="{BB962C8B-B14F-4D97-AF65-F5344CB8AC3E}">
        <p14:creationId xmlns:p14="http://schemas.microsoft.com/office/powerpoint/2010/main" val="8902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Resolution Time by Topic</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fontScale="92500" lnSpcReduction="20000"/>
          </a:bodyPr>
          <a:lstStyle/>
          <a:p>
            <a:r>
              <a:rPr lang="en-US" dirty="0"/>
              <a:t>Breakdown of average resolution time by topic.</a:t>
            </a:r>
          </a:p>
          <a:p>
            <a:r>
              <a:rPr lang="en-US" dirty="0"/>
              <a:t>Areas with longest resolution times: Contract and Admin Support.</a:t>
            </a:r>
          </a:p>
          <a:p>
            <a:r>
              <a:rPr lang="en-US" dirty="0"/>
              <a:t>Strategy: Develop targeted training and resources to reduce resolution times in these areas.</a:t>
            </a:r>
            <a:endParaRPr lang="en-IN" dirty="0"/>
          </a:p>
        </p:txBody>
      </p:sp>
      <p:pic>
        <p:nvPicPr>
          <p:cNvPr id="7" name="Picture 6">
            <a:extLst>
              <a:ext uri="{FF2B5EF4-FFF2-40B4-BE49-F238E27FC236}">
                <a16:creationId xmlns:a16="http://schemas.microsoft.com/office/drawing/2014/main" id="{5C22A991-CC7F-0E6A-45FB-80690123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extLst>
      <p:ext uri="{BB962C8B-B14F-4D97-AF65-F5344CB8AC3E}">
        <p14:creationId xmlns:p14="http://schemas.microsoft.com/office/powerpoint/2010/main" val="41614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Top Topics for call purpose</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a:bodyPr>
          <a:lstStyle/>
          <a:p>
            <a:r>
              <a:rPr lang="en-US" dirty="0"/>
              <a:t>Breakdown of the topics for which the callers call.</a:t>
            </a:r>
          </a:p>
          <a:p>
            <a:r>
              <a:rPr lang="en-US" dirty="0"/>
              <a:t> The largest area for which the callers call is Streaming purpose while the smallest reason for callers is Admin Support.</a:t>
            </a:r>
          </a:p>
        </p:txBody>
      </p:sp>
      <p:pic>
        <p:nvPicPr>
          <p:cNvPr id="5" name="Picture 4">
            <a:extLst>
              <a:ext uri="{FF2B5EF4-FFF2-40B4-BE49-F238E27FC236}">
                <a16:creationId xmlns:a16="http://schemas.microsoft.com/office/drawing/2014/main" id="{6E7359C6-C547-139D-4B8E-2E834DBD85B2}"/>
              </a:ext>
            </a:extLst>
          </p:cNvPr>
          <p:cNvPicPr>
            <a:picLocks noChangeAspect="1"/>
          </p:cNvPicPr>
          <p:nvPr/>
        </p:nvPicPr>
        <p:blipFill>
          <a:blip r:embed="rId2"/>
          <a:stretch>
            <a:fillRect/>
          </a:stretch>
        </p:blipFill>
        <p:spPr>
          <a:xfrm>
            <a:off x="1123720" y="3521871"/>
            <a:ext cx="9530268" cy="26717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594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Conclusion and Recommendations</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r>
              <a:rPr lang="en-US" dirty="0"/>
              <a:t>Summary of key insights:</a:t>
            </a:r>
          </a:p>
          <a:p>
            <a:pPr lvl="1"/>
            <a:r>
              <a:rPr lang="en-US" dirty="0"/>
              <a:t>Maintain/improve response times.</a:t>
            </a:r>
          </a:p>
          <a:p>
            <a:pPr lvl="1"/>
            <a:r>
              <a:rPr lang="en-US" dirty="0"/>
              <a:t>Enhance customer satisfaction scores.</a:t>
            </a:r>
          </a:p>
          <a:p>
            <a:pPr lvl="1"/>
            <a:r>
              <a:rPr lang="en-US" dirty="0"/>
              <a:t>Optimize agent availability and performance.</a:t>
            </a:r>
          </a:p>
          <a:p>
            <a:pPr lvl="1"/>
            <a:r>
              <a:rPr lang="en-US" dirty="0"/>
              <a:t>Focus on high-volume topics like Streaming and Contract issues.</a:t>
            </a:r>
          </a:p>
          <a:p>
            <a:r>
              <a:rPr lang="en-US" dirty="0"/>
              <a:t>Recommendations for next steps:</a:t>
            </a:r>
          </a:p>
          <a:p>
            <a:pPr lvl="1"/>
            <a:r>
              <a:rPr lang="en-US" dirty="0"/>
              <a:t>Implement regular training programs.</a:t>
            </a:r>
          </a:p>
          <a:p>
            <a:pPr lvl="1"/>
            <a:r>
              <a:rPr lang="en-US" dirty="0"/>
              <a:t>Monitor and adjust staffing levels based on call volume trends.</a:t>
            </a:r>
          </a:p>
          <a:p>
            <a:pPr lvl="1"/>
            <a:r>
              <a:rPr lang="en-US" dirty="0"/>
              <a:t>Develop specialized resources for common issue areas.</a:t>
            </a:r>
            <a:endParaRPr lang="en-IN" dirty="0"/>
          </a:p>
        </p:txBody>
      </p:sp>
    </p:spTree>
    <p:extLst>
      <p:ext uri="{BB962C8B-B14F-4D97-AF65-F5344CB8AC3E}">
        <p14:creationId xmlns:p14="http://schemas.microsoft.com/office/powerpoint/2010/main" val="3220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lstStyle/>
          <a:p>
            <a:r>
              <a:rPr lang="en-IN" dirty="0"/>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a:xfrm>
            <a:off x="1071450" y="2085553"/>
            <a:ext cx="10353762" cy="3695136"/>
          </a:xfrm>
        </p:spPr>
        <p:txBody>
          <a:bodyPr/>
          <a:lstStyle/>
          <a:p>
            <a:r>
              <a:rPr lang="en-IN" dirty="0"/>
              <a:t>The given project is one of the tasks in Forage PWC Job Simulation which asks us to analyse Call-Centre data and draw some insights from it.</a:t>
            </a:r>
          </a:p>
          <a:p>
            <a:r>
              <a:rPr lang="en-IN" dirty="0"/>
              <a:t>PowerBI is used to perform the visualization</a:t>
            </a:r>
            <a:r>
              <a:rPr lang="en-US" dirty="0"/>
              <a:t>, allowing us to develop new measures using DAX Expressions and has varied </a:t>
            </a:r>
            <a:r>
              <a:rPr lang="en-IN" dirty="0"/>
              <a:t>charts.</a:t>
            </a:r>
          </a:p>
          <a:p>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Introduction to the dashboard</a:t>
            </a:r>
          </a:p>
          <a:p>
            <a:r>
              <a:rPr lang="en-US" dirty="0"/>
              <a:t>Key metrics tracked:</a:t>
            </a:r>
          </a:p>
          <a:p>
            <a:pPr marL="914400" lvl="1" indent="-457200">
              <a:buFont typeface="+mj-lt"/>
              <a:buAutoNum type="arabicPeriod"/>
            </a:pPr>
            <a:r>
              <a:rPr lang="en-US" dirty="0"/>
              <a:t>Average Response Time</a:t>
            </a:r>
          </a:p>
          <a:p>
            <a:pPr marL="914400" lvl="1" indent="-457200">
              <a:buFont typeface="+mj-lt"/>
              <a:buAutoNum type="arabicPeriod"/>
            </a:pPr>
            <a:r>
              <a:rPr lang="en-US" dirty="0"/>
              <a:t>Average Satisfaction Score</a:t>
            </a:r>
          </a:p>
          <a:p>
            <a:pPr marL="914400" lvl="1" indent="-457200">
              <a:buFont typeface="+mj-lt"/>
              <a:buAutoNum type="arabicPeriod"/>
            </a:pPr>
            <a:r>
              <a:rPr lang="en-US" dirty="0"/>
              <a:t>Call Answered/Not Answered Ratio</a:t>
            </a:r>
          </a:p>
          <a:p>
            <a:r>
              <a:rPr lang="en-US" dirty="0"/>
              <a:t>Overview of the agents' performance and topics addressed</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584011" y="144905"/>
            <a:ext cx="10353761" cy="1326321"/>
          </a:xfrm>
        </p:spPr>
        <p:txBody>
          <a:bodyPr/>
          <a:lstStyle/>
          <a:p>
            <a:r>
              <a:rPr lang="en-IN" dirty="0"/>
              <a:t>Dashboard</a:t>
            </a:r>
          </a:p>
        </p:txBody>
      </p:sp>
      <p:pic>
        <p:nvPicPr>
          <p:cNvPr id="7" name="Picture 6">
            <a:extLst>
              <a:ext uri="{FF2B5EF4-FFF2-40B4-BE49-F238E27FC236}">
                <a16:creationId xmlns:a16="http://schemas.microsoft.com/office/drawing/2014/main" id="{93ED0BC6-46FD-D55E-5FF3-56ADC70D231A}"/>
              </a:ext>
            </a:extLst>
          </p:cNvPr>
          <p:cNvPicPr>
            <a:picLocks noChangeAspect="1"/>
          </p:cNvPicPr>
          <p:nvPr/>
        </p:nvPicPr>
        <p:blipFill>
          <a:blip r:embed="rId2"/>
          <a:stretch>
            <a:fillRect/>
          </a:stretch>
        </p:blipFill>
        <p:spPr>
          <a:xfrm>
            <a:off x="584011" y="1118865"/>
            <a:ext cx="11168278" cy="54018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The dataset was in an Excel file format and loaded in PowerBI.</a:t>
            </a:r>
          </a:p>
          <a:p>
            <a:r>
              <a:rPr lang="en-IN" dirty="0"/>
              <a:t> The date column was transformed and divided into three columns date, time, and month name.</a:t>
            </a:r>
          </a:p>
          <a:p>
            <a:r>
              <a:rPr lang="en-IN" dirty="0"/>
              <a:t>Month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2.Key metrics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3" y="919468"/>
            <a:ext cx="10353761" cy="2618212"/>
          </a:xfrm>
        </p:spPr>
        <p:txBody>
          <a:bodyPr>
            <a:normAutofit/>
          </a:bodyPr>
          <a:lstStyle/>
          <a:p>
            <a:pPr>
              <a:buFont typeface="Wingdings" panose="05000000000000000000" pitchFamily="2" charset="2"/>
              <a:buChar char="Ø"/>
            </a:pPr>
            <a:r>
              <a:rPr lang="en-IN" dirty="0"/>
              <a:t>Average Response Time: </a:t>
            </a:r>
          </a:p>
          <a:p>
            <a:pPr lvl="1" algn="just"/>
            <a:r>
              <a:rPr lang="en-US" sz="2000" dirty="0">
                <a:effectLst/>
              </a:rPr>
              <a:t>The average response time for calls is 55 seconds.</a:t>
            </a:r>
          </a:p>
          <a:p>
            <a:pPr lvl="1" algn="just"/>
            <a:r>
              <a:rPr lang="en-US" sz="2000" dirty="0">
                <a:effectLst/>
              </a:rPr>
              <a:t>This metric indicates the efficiency and responsiveness of the call center.</a:t>
            </a:r>
          </a:p>
          <a:p>
            <a:pPr lvl="1" algn="just"/>
            <a:r>
              <a:rPr lang="en-US" sz="2000" dirty="0">
                <a:effectLst/>
              </a:rPr>
              <a:t>This is derived through the DAX Formula which calculates average.</a:t>
            </a:r>
          </a:p>
          <a:p>
            <a:pPr lvl="1" algn="just"/>
            <a:r>
              <a:rPr lang="en-US" sz="2000" dirty="0">
                <a:effectLst/>
              </a:rPr>
              <a:t>Goal: Maintain or reduce the response time to improve customer satisfaction</a:t>
            </a:r>
            <a:r>
              <a:rPr lang="en-US" dirty="0">
                <a:effectLst/>
              </a:rPr>
              <a:t>.</a:t>
            </a:r>
          </a:p>
          <a:p>
            <a:pPr marL="0" indent="0">
              <a:buNone/>
            </a:pPr>
            <a:endParaRPr lang="en-IN" dirty="0">
              <a:effectLst/>
            </a:endParaRPr>
          </a:p>
        </p:txBody>
      </p:sp>
      <p:pic>
        <p:nvPicPr>
          <p:cNvPr id="9" name="Picture 8">
            <a:extLst>
              <a:ext uri="{FF2B5EF4-FFF2-40B4-BE49-F238E27FC236}">
                <a16:creationId xmlns:a16="http://schemas.microsoft.com/office/drawing/2014/main" id="{4139FEE1-6F20-1736-2776-F1430AD767F0}"/>
              </a:ext>
            </a:extLst>
          </p:cNvPr>
          <p:cNvPicPr>
            <a:picLocks noChangeAspect="1"/>
          </p:cNvPicPr>
          <p:nvPr/>
        </p:nvPicPr>
        <p:blipFill rotWithShape="1">
          <a:blip r:embed="rId2"/>
          <a:srcRect l="2607" t="5100"/>
          <a:stretch/>
        </p:blipFill>
        <p:spPr>
          <a:xfrm>
            <a:off x="554637" y="4047344"/>
            <a:ext cx="10083842" cy="5271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599001" y="462136"/>
            <a:ext cx="10353762" cy="2565877"/>
          </a:xfrm>
        </p:spPr>
        <p:txBody>
          <a:bodyPr/>
          <a:lstStyle/>
          <a:p>
            <a:pPr>
              <a:buFont typeface="Wingdings" panose="05000000000000000000" pitchFamily="2" charset="2"/>
              <a:buChar char="Ø"/>
            </a:pPr>
            <a:r>
              <a:rPr lang="en-IN" dirty="0"/>
              <a:t>Average Satisfaction Score</a:t>
            </a:r>
          </a:p>
          <a:p>
            <a:pPr lvl="1"/>
            <a:r>
              <a:rPr lang="en-US" sz="2000" dirty="0"/>
              <a:t>The average satisfaction score is 3 on a scale of 1 to 5. </a:t>
            </a:r>
          </a:p>
          <a:p>
            <a:pPr lvl="1"/>
            <a:r>
              <a:rPr lang="en-US" sz="2000" dirty="0"/>
              <a:t>This score reflects customer satisfaction with the support provided. </a:t>
            </a:r>
          </a:p>
          <a:p>
            <a:pPr lvl="1"/>
            <a:r>
              <a:rPr lang="en-US" sz="2000" dirty="0"/>
              <a:t>Actionable Insight: Implement strategies to improve customer satisfaction, such as additional training for agents and enhancing problem-solving capabilities.</a:t>
            </a:r>
          </a:p>
          <a:p>
            <a:pPr lvl="1"/>
            <a:r>
              <a:rPr lang="en-US" sz="2000" dirty="0">
                <a:effectLst/>
              </a:rPr>
              <a:t>This is derived through the DAX Formula which calculates the average.</a:t>
            </a:r>
          </a:p>
          <a:p>
            <a:pPr marL="457200" lvl="1" indent="0">
              <a:buNone/>
            </a:pPr>
            <a:endParaRPr lang="en-IN" sz="2000" dirty="0"/>
          </a:p>
        </p:txBody>
      </p:sp>
      <p:pic>
        <p:nvPicPr>
          <p:cNvPr id="8" name="Picture 7">
            <a:extLst>
              <a:ext uri="{FF2B5EF4-FFF2-40B4-BE49-F238E27FC236}">
                <a16:creationId xmlns:a16="http://schemas.microsoft.com/office/drawing/2014/main" id="{98339C16-B28F-7059-E2F5-EEB3D7F05223}"/>
              </a:ext>
            </a:extLst>
          </p:cNvPr>
          <p:cNvPicPr>
            <a:picLocks noChangeAspect="1"/>
          </p:cNvPicPr>
          <p:nvPr/>
        </p:nvPicPr>
        <p:blipFill>
          <a:blip r:embed="rId2"/>
          <a:stretch>
            <a:fillRect/>
          </a:stretch>
        </p:blipFill>
        <p:spPr>
          <a:xfrm>
            <a:off x="802071" y="3777524"/>
            <a:ext cx="10587857" cy="44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Agents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unique names of Agents who work in the centre.</a:t>
            </a:r>
          </a:p>
          <a:p>
            <a:r>
              <a:rPr lang="en-IN" dirty="0"/>
              <a:t>By selecting the button as per the names the graph changes its values accordingly.</a:t>
            </a:r>
          </a:p>
          <a:p>
            <a:r>
              <a:rPr lang="en-IN" dirty="0"/>
              <a:t>All the example images are from the Agent named Dan.</a:t>
            </a:r>
          </a:p>
        </p:txBody>
      </p:sp>
      <p:pic>
        <p:nvPicPr>
          <p:cNvPr id="5" name="Picture 4">
            <a:extLst>
              <a:ext uri="{FF2B5EF4-FFF2-40B4-BE49-F238E27FC236}">
                <a16:creationId xmlns:a16="http://schemas.microsoft.com/office/drawing/2014/main" id="{1A009440-9268-ED23-AE19-8E733F65B8A0}"/>
              </a:ext>
            </a:extLst>
          </p:cNvPr>
          <p:cNvPicPr>
            <a:picLocks noChangeAspect="1"/>
          </p:cNvPicPr>
          <p:nvPr/>
        </p:nvPicPr>
        <p:blipFill>
          <a:blip r:embed="rId2"/>
          <a:stretch>
            <a:fillRect/>
          </a:stretch>
        </p:blipFill>
        <p:spPr>
          <a:xfrm>
            <a:off x="6791903" y="2247552"/>
            <a:ext cx="4475653" cy="29556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2065</TotalTime>
  <Words>739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Bookman Old Style</vt:lpstr>
      <vt:lpstr>Rockwell</vt:lpstr>
      <vt:lpstr>Wingdings</vt:lpstr>
      <vt:lpstr>Damask</vt:lpstr>
      <vt:lpstr>Call Center Performance Dashboard Insights</vt:lpstr>
      <vt:lpstr>Project description</vt:lpstr>
      <vt:lpstr>overview</vt:lpstr>
      <vt:lpstr>Dashboard</vt:lpstr>
      <vt:lpstr>INSIGHTS</vt:lpstr>
      <vt:lpstr>1.Data Loading and Transforming</vt:lpstr>
      <vt:lpstr>2.Key metrics</vt:lpstr>
      <vt:lpstr>PowerPoint Presentation</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RAI BROTHER</cp:lastModifiedBy>
  <cp:revision>30</cp:revision>
  <dcterms:created xsi:type="dcterms:W3CDTF">2023-02-24T06:28:00Z</dcterms:created>
  <dcterms:modified xsi:type="dcterms:W3CDTF">2024-08-04T17:50:36Z</dcterms:modified>
</cp:coreProperties>
</file>