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6" r:id="rId3"/>
    <p:sldId id="267" r:id="rId4"/>
    <p:sldId id="268" r:id="rId5"/>
    <p:sldId id="269" r:id="rId6"/>
    <p:sldId id="258" r:id="rId7"/>
    <p:sldId id="259" r:id="rId8"/>
    <p:sldId id="262" r:id="rId9"/>
    <p:sldId id="263" r:id="rId10"/>
    <p:sldId id="260" r:id="rId11"/>
    <p:sldId id="265" r:id="rId12"/>
    <p:sldId id="264" r:id="rId13"/>
    <p:sldId id="266" r:id="rId14"/>
    <p:sldId id="274" r:id="rId15"/>
    <p:sldId id="275"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61" r:id="rId30"/>
    <p:sldId id="292" r:id="rId31"/>
    <p:sldId id="29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74" autoAdjust="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9FE7A7-0E06-4DD1-A278-CEB23926470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382AD3C9-5BE9-40E7-9AAF-D1430B76D6A3}">
      <dgm:prSet phldrT="[Text]"/>
      <dgm:spPr/>
      <dgm:t>
        <a:bodyPr/>
        <a:lstStyle/>
        <a:p>
          <a:r>
            <a:rPr lang="en-IN" dirty="0"/>
            <a:t>Pizzas</a:t>
          </a:r>
        </a:p>
      </dgm:t>
    </dgm:pt>
    <dgm:pt modelId="{63B5FAC9-C992-42AA-8DEA-890E44A90AFA}" type="parTrans" cxnId="{8E842937-C2C8-4D55-A788-16CC52F338DF}">
      <dgm:prSet/>
      <dgm:spPr/>
      <dgm:t>
        <a:bodyPr/>
        <a:lstStyle/>
        <a:p>
          <a:endParaRPr lang="en-IN"/>
        </a:p>
      </dgm:t>
    </dgm:pt>
    <dgm:pt modelId="{B31616B0-DA7B-4E4C-B387-C981624CE242}" type="sibTrans" cxnId="{8E842937-C2C8-4D55-A788-16CC52F338DF}">
      <dgm:prSet/>
      <dgm:spPr/>
      <dgm:t>
        <a:bodyPr/>
        <a:lstStyle/>
        <a:p>
          <a:endParaRPr lang="en-IN"/>
        </a:p>
      </dgm:t>
    </dgm:pt>
    <dgm:pt modelId="{6D1C11B5-088B-4F9C-8536-57ACBF1AE982}">
      <dgm:prSet phldrT="[Text]"/>
      <dgm:spPr/>
      <dgm:t>
        <a:bodyPr/>
        <a:lstStyle/>
        <a:p>
          <a:r>
            <a:rPr lang="en-IN" dirty="0"/>
            <a:t>Pizza id (PK)</a:t>
          </a:r>
        </a:p>
      </dgm:t>
    </dgm:pt>
    <dgm:pt modelId="{EAF817FC-45F3-4C5E-869D-7CEE7DFB5222}" type="parTrans" cxnId="{8D03BC84-4E8E-461C-873B-FAFB994665CC}">
      <dgm:prSet/>
      <dgm:spPr/>
      <dgm:t>
        <a:bodyPr/>
        <a:lstStyle/>
        <a:p>
          <a:endParaRPr lang="en-IN"/>
        </a:p>
      </dgm:t>
    </dgm:pt>
    <dgm:pt modelId="{B7662B06-0778-48E6-830F-03FB33817407}" type="sibTrans" cxnId="{8D03BC84-4E8E-461C-873B-FAFB994665CC}">
      <dgm:prSet/>
      <dgm:spPr/>
      <dgm:t>
        <a:bodyPr/>
        <a:lstStyle/>
        <a:p>
          <a:endParaRPr lang="en-IN"/>
        </a:p>
      </dgm:t>
    </dgm:pt>
    <dgm:pt modelId="{7823F748-308C-473F-B496-5D68F266F155}">
      <dgm:prSet phldrT="[Text]"/>
      <dgm:spPr/>
      <dgm:t>
        <a:bodyPr/>
        <a:lstStyle/>
        <a:p>
          <a:r>
            <a:rPr lang="en-IN" dirty="0"/>
            <a:t>Pizza type id (PK)</a:t>
          </a:r>
        </a:p>
      </dgm:t>
    </dgm:pt>
    <dgm:pt modelId="{57FF3EF0-9517-486B-B880-1700FFCAAED8}" type="parTrans" cxnId="{81CEAC9A-0857-49D0-97A9-E795A24DB447}">
      <dgm:prSet/>
      <dgm:spPr/>
      <dgm:t>
        <a:bodyPr/>
        <a:lstStyle/>
        <a:p>
          <a:endParaRPr lang="en-IN"/>
        </a:p>
      </dgm:t>
    </dgm:pt>
    <dgm:pt modelId="{32827570-FC73-4CFD-BACE-6ADCA874B264}" type="sibTrans" cxnId="{81CEAC9A-0857-49D0-97A9-E795A24DB447}">
      <dgm:prSet/>
      <dgm:spPr/>
      <dgm:t>
        <a:bodyPr/>
        <a:lstStyle/>
        <a:p>
          <a:endParaRPr lang="en-IN"/>
        </a:p>
      </dgm:t>
    </dgm:pt>
    <dgm:pt modelId="{D0DB9B36-E65C-4771-9707-93F87BE2B833}">
      <dgm:prSet phldrT="[Text]"/>
      <dgm:spPr/>
      <dgm:t>
        <a:bodyPr/>
        <a:lstStyle/>
        <a:p>
          <a:r>
            <a:rPr lang="en-IN" dirty="0"/>
            <a:t>Order Details</a:t>
          </a:r>
        </a:p>
      </dgm:t>
    </dgm:pt>
    <dgm:pt modelId="{C4DF70F0-1901-4E4F-95C1-A7DEA6B469A1}" type="parTrans" cxnId="{D6A62CB4-C04F-4792-BD5F-E4E2809D6FD6}">
      <dgm:prSet/>
      <dgm:spPr/>
      <dgm:t>
        <a:bodyPr/>
        <a:lstStyle/>
        <a:p>
          <a:endParaRPr lang="en-IN"/>
        </a:p>
      </dgm:t>
    </dgm:pt>
    <dgm:pt modelId="{2AEF47A5-9AF1-416A-A31E-8ED08FB7800F}" type="sibTrans" cxnId="{D6A62CB4-C04F-4792-BD5F-E4E2809D6FD6}">
      <dgm:prSet/>
      <dgm:spPr/>
      <dgm:t>
        <a:bodyPr/>
        <a:lstStyle/>
        <a:p>
          <a:endParaRPr lang="en-IN"/>
        </a:p>
      </dgm:t>
    </dgm:pt>
    <dgm:pt modelId="{C9F944CA-917A-4538-A039-AE41FF997EC8}">
      <dgm:prSet phldrT="[Text]"/>
      <dgm:spPr/>
      <dgm:t>
        <a:bodyPr/>
        <a:lstStyle/>
        <a:p>
          <a:r>
            <a:rPr lang="en-IN" dirty="0"/>
            <a:t>Order details id (PK)</a:t>
          </a:r>
        </a:p>
      </dgm:t>
    </dgm:pt>
    <dgm:pt modelId="{C5AE8DD6-2D5F-481D-8E82-C7BC1856713B}" type="parTrans" cxnId="{B0528E74-9922-4717-965F-A89B722E2746}">
      <dgm:prSet/>
      <dgm:spPr/>
      <dgm:t>
        <a:bodyPr/>
        <a:lstStyle/>
        <a:p>
          <a:endParaRPr lang="en-IN"/>
        </a:p>
      </dgm:t>
    </dgm:pt>
    <dgm:pt modelId="{1D6C0EAC-D741-474C-BB28-5313D6B5A60C}" type="sibTrans" cxnId="{B0528E74-9922-4717-965F-A89B722E2746}">
      <dgm:prSet/>
      <dgm:spPr/>
      <dgm:t>
        <a:bodyPr/>
        <a:lstStyle/>
        <a:p>
          <a:endParaRPr lang="en-IN"/>
        </a:p>
      </dgm:t>
    </dgm:pt>
    <dgm:pt modelId="{54674E4F-5B7C-4130-8110-9FB186AAB8A6}">
      <dgm:prSet phldrT="[Text]"/>
      <dgm:spPr/>
      <dgm:t>
        <a:bodyPr/>
        <a:lstStyle/>
        <a:p>
          <a:r>
            <a:rPr lang="en-IN" dirty="0"/>
            <a:t>Order id (PK)</a:t>
          </a:r>
        </a:p>
      </dgm:t>
    </dgm:pt>
    <dgm:pt modelId="{E356C6FF-6066-4E4C-954A-F0EEF6F6F21A}" type="parTrans" cxnId="{FD92FF31-FB7A-48FC-9A17-B0C73779B986}">
      <dgm:prSet/>
      <dgm:spPr/>
      <dgm:t>
        <a:bodyPr/>
        <a:lstStyle/>
        <a:p>
          <a:endParaRPr lang="en-IN"/>
        </a:p>
      </dgm:t>
    </dgm:pt>
    <dgm:pt modelId="{7F0D8EFC-4C81-43AF-9BBA-D5C3C64F39E0}" type="sibTrans" cxnId="{FD92FF31-FB7A-48FC-9A17-B0C73779B986}">
      <dgm:prSet/>
      <dgm:spPr/>
      <dgm:t>
        <a:bodyPr/>
        <a:lstStyle/>
        <a:p>
          <a:endParaRPr lang="en-IN"/>
        </a:p>
      </dgm:t>
    </dgm:pt>
    <dgm:pt modelId="{DDC9EE5D-BDC9-4E28-8B82-153006BE4CFE}">
      <dgm:prSet phldrT="[Text]"/>
      <dgm:spPr/>
      <dgm:t>
        <a:bodyPr/>
        <a:lstStyle/>
        <a:p>
          <a:r>
            <a:rPr lang="en-IN" dirty="0"/>
            <a:t>Pizza code</a:t>
          </a:r>
        </a:p>
      </dgm:t>
    </dgm:pt>
    <dgm:pt modelId="{2037A6AA-43C0-4766-82FB-045007F365A0}" type="parTrans" cxnId="{A1ED99F8-D0A9-4627-9FDB-5FB63A4B6CAA}">
      <dgm:prSet/>
      <dgm:spPr/>
      <dgm:t>
        <a:bodyPr/>
        <a:lstStyle/>
        <a:p>
          <a:endParaRPr lang="en-IN"/>
        </a:p>
      </dgm:t>
    </dgm:pt>
    <dgm:pt modelId="{49CBE782-6726-42F1-BDC1-975F056649FC}" type="sibTrans" cxnId="{A1ED99F8-D0A9-4627-9FDB-5FB63A4B6CAA}">
      <dgm:prSet/>
      <dgm:spPr/>
      <dgm:t>
        <a:bodyPr/>
        <a:lstStyle/>
        <a:p>
          <a:endParaRPr lang="en-IN"/>
        </a:p>
      </dgm:t>
    </dgm:pt>
    <dgm:pt modelId="{0CF7F630-20EE-4688-8060-D661A1BB6B35}">
      <dgm:prSet phldrT="[Text]"/>
      <dgm:spPr/>
      <dgm:t>
        <a:bodyPr/>
        <a:lstStyle/>
        <a:p>
          <a:r>
            <a:rPr lang="en-IN" dirty="0"/>
            <a:t>Name</a:t>
          </a:r>
        </a:p>
      </dgm:t>
    </dgm:pt>
    <dgm:pt modelId="{D826EEFE-9EB7-4062-BCC1-21F999F34523}" type="parTrans" cxnId="{69E71B58-439A-4506-B030-30D58B7EA089}">
      <dgm:prSet/>
      <dgm:spPr/>
      <dgm:t>
        <a:bodyPr/>
        <a:lstStyle/>
        <a:p>
          <a:endParaRPr lang="en-IN"/>
        </a:p>
      </dgm:t>
    </dgm:pt>
    <dgm:pt modelId="{A7B0DC75-2470-4B1B-ABC1-B940F6F9B78A}" type="sibTrans" cxnId="{69E71B58-439A-4506-B030-30D58B7EA089}">
      <dgm:prSet/>
      <dgm:spPr/>
      <dgm:t>
        <a:bodyPr/>
        <a:lstStyle/>
        <a:p>
          <a:endParaRPr lang="en-IN"/>
        </a:p>
      </dgm:t>
    </dgm:pt>
    <dgm:pt modelId="{14E8E7C1-0D81-405D-BC09-977E6F8B6E57}">
      <dgm:prSet phldrT="[Text]"/>
      <dgm:spPr/>
      <dgm:t>
        <a:bodyPr/>
        <a:lstStyle/>
        <a:p>
          <a:r>
            <a:rPr lang="en-IN" dirty="0"/>
            <a:t>Category</a:t>
          </a:r>
        </a:p>
      </dgm:t>
    </dgm:pt>
    <dgm:pt modelId="{0B24366B-B1C4-4E55-8A6E-1E43D69E1BA9}" type="parTrans" cxnId="{6DA6BB2E-F094-4918-9BC6-C4FA98FF7E7E}">
      <dgm:prSet/>
      <dgm:spPr/>
      <dgm:t>
        <a:bodyPr/>
        <a:lstStyle/>
        <a:p>
          <a:endParaRPr lang="en-IN"/>
        </a:p>
      </dgm:t>
    </dgm:pt>
    <dgm:pt modelId="{2B29E019-8F01-4CD8-8AC4-ECDBF6996098}" type="sibTrans" cxnId="{6DA6BB2E-F094-4918-9BC6-C4FA98FF7E7E}">
      <dgm:prSet/>
      <dgm:spPr/>
      <dgm:t>
        <a:bodyPr/>
        <a:lstStyle/>
        <a:p>
          <a:endParaRPr lang="en-IN"/>
        </a:p>
      </dgm:t>
    </dgm:pt>
    <dgm:pt modelId="{E588A032-5A6A-4A7E-858A-DA9B79F6C8B2}">
      <dgm:prSet phldrT="[Text]"/>
      <dgm:spPr/>
      <dgm:t>
        <a:bodyPr/>
        <a:lstStyle/>
        <a:p>
          <a:r>
            <a:rPr lang="en-IN" dirty="0"/>
            <a:t>Ingredient</a:t>
          </a:r>
        </a:p>
      </dgm:t>
    </dgm:pt>
    <dgm:pt modelId="{5661E6A1-6E65-42F4-85B3-369EF5BB7CE6}" type="parTrans" cxnId="{CB252918-E72F-4A72-8CA0-4237C6090747}">
      <dgm:prSet/>
      <dgm:spPr/>
      <dgm:t>
        <a:bodyPr/>
        <a:lstStyle/>
        <a:p>
          <a:endParaRPr lang="en-IN"/>
        </a:p>
      </dgm:t>
    </dgm:pt>
    <dgm:pt modelId="{2C56AB87-34F7-4C92-AA98-0EAE702786D6}" type="sibTrans" cxnId="{CB252918-E72F-4A72-8CA0-4237C6090747}">
      <dgm:prSet/>
      <dgm:spPr/>
      <dgm:t>
        <a:bodyPr/>
        <a:lstStyle/>
        <a:p>
          <a:endParaRPr lang="en-IN"/>
        </a:p>
      </dgm:t>
    </dgm:pt>
    <dgm:pt modelId="{47F4466B-56A7-41E0-9F89-E2FBE04AD659}">
      <dgm:prSet phldrT="[Text]"/>
      <dgm:spPr/>
      <dgm:t>
        <a:bodyPr/>
        <a:lstStyle/>
        <a:p>
          <a:r>
            <a:rPr lang="en-IN" dirty="0"/>
            <a:t>Pizza Types</a:t>
          </a:r>
        </a:p>
      </dgm:t>
    </dgm:pt>
    <dgm:pt modelId="{42002F90-477C-42A8-8CFA-A9295ADA924D}" type="sibTrans" cxnId="{A1D6E0D6-C523-469D-94F0-17FC33BEB18A}">
      <dgm:prSet/>
      <dgm:spPr/>
      <dgm:t>
        <a:bodyPr/>
        <a:lstStyle/>
        <a:p>
          <a:endParaRPr lang="en-IN"/>
        </a:p>
      </dgm:t>
    </dgm:pt>
    <dgm:pt modelId="{6695ADB6-819F-4F22-A5C5-32AB9D7D9D10}" type="parTrans" cxnId="{A1D6E0D6-C523-469D-94F0-17FC33BEB18A}">
      <dgm:prSet/>
      <dgm:spPr/>
      <dgm:t>
        <a:bodyPr/>
        <a:lstStyle/>
        <a:p>
          <a:endParaRPr lang="en-IN"/>
        </a:p>
      </dgm:t>
    </dgm:pt>
    <dgm:pt modelId="{D674849A-A602-4EDE-8AA0-2C14D0F8AB33}">
      <dgm:prSet phldrT="[Text]"/>
      <dgm:spPr/>
      <dgm:t>
        <a:bodyPr/>
        <a:lstStyle/>
        <a:p>
          <a:r>
            <a:rPr lang="en-IN" dirty="0"/>
            <a:t>Pizza type code</a:t>
          </a:r>
        </a:p>
      </dgm:t>
    </dgm:pt>
    <dgm:pt modelId="{2E13E8AD-A673-4FD6-A2B6-B9CA7261C1C8}" type="parTrans" cxnId="{CB187C37-438D-4634-81CB-EE21EEC3409E}">
      <dgm:prSet/>
      <dgm:spPr/>
      <dgm:t>
        <a:bodyPr/>
        <a:lstStyle/>
        <a:p>
          <a:endParaRPr lang="en-IN"/>
        </a:p>
      </dgm:t>
    </dgm:pt>
    <dgm:pt modelId="{CB56EA7C-5067-4755-8403-7F7126D2BA98}" type="sibTrans" cxnId="{CB187C37-438D-4634-81CB-EE21EEC3409E}">
      <dgm:prSet/>
      <dgm:spPr/>
      <dgm:t>
        <a:bodyPr/>
        <a:lstStyle/>
        <a:p>
          <a:endParaRPr lang="en-IN"/>
        </a:p>
      </dgm:t>
    </dgm:pt>
    <dgm:pt modelId="{0D9B54B5-E8E3-4D2B-BA0E-D7E9C8E90D95}">
      <dgm:prSet phldrT="[Text]"/>
      <dgm:spPr/>
      <dgm:t>
        <a:bodyPr/>
        <a:lstStyle/>
        <a:p>
          <a:r>
            <a:rPr lang="en-IN" dirty="0"/>
            <a:t>Pizza id (FK)</a:t>
          </a:r>
        </a:p>
      </dgm:t>
    </dgm:pt>
    <dgm:pt modelId="{DBE3FA89-C86A-4E51-91D8-D84D59F19779}" type="parTrans" cxnId="{86E1EA5C-B262-499B-B07E-EAC6B7A84F72}">
      <dgm:prSet/>
      <dgm:spPr/>
      <dgm:t>
        <a:bodyPr/>
        <a:lstStyle/>
        <a:p>
          <a:endParaRPr lang="en-IN"/>
        </a:p>
      </dgm:t>
    </dgm:pt>
    <dgm:pt modelId="{8DEA46DD-336D-4632-AE70-AAA93E7E9EEF}" type="sibTrans" cxnId="{86E1EA5C-B262-499B-B07E-EAC6B7A84F72}">
      <dgm:prSet/>
      <dgm:spPr/>
      <dgm:t>
        <a:bodyPr/>
        <a:lstStyle/>
        <a:p>
          <a:endParaRPr lang="en-IN"/>
        </a:p>
      </dgm:t>
    </dgm:pt>
    <dgm:pt modelId="{40C4F74D-5A3C-472D-A24D-F8A2DBF49108}">
      <dgm:prSet phldrT="[Text]"/>
      <dgm:spPr/>
      <dgm:t>
        <a:bodyPr/>
        <a:lstStyle/>
        <a:p>
          <a:r>
            <a:rPr lang="en-IN" dirty="0"/>
            <a:t>Pizza code</a:t>
          </a:r>
        </a:p>
      </dgm:t>
    </dgm:pt>
    <dgm:pt modelId="{20ADD8A1-0BBF-4CE7-B902-D5B94B92FC2A}" type="parTrans" cxnId="{A74A7058-AE35-4302-88AF-35E40341487E}">
      <dgm:prSet/>
      <dgm:spPr/>
      <dgm:t>
        <a:bodyPr/>
        <a:lstStyle/>
        <a:p>
          <a:endParaRPr lang="en-IN"/>
        </a:p>
      </dgm:t>
    </dgm:pt>
    <dgm:pt modelId="{32523543-4FB9-4998-9979-2EAFE07285CF}" type="sibTrans" cxnId="{A74A7058-AE35-4302-88AF-35E40341487E}">
      <dgm:prSet/>
      <dgm:spPr/>
      <dgm:t>
        <a:bodyPr/>
        <a:lstStyle/>
        <a:p>
          <a:endParaRPr lang="en-IN"/>
        </a:p>
      </dgm:t>
    </dgm:pt>
    <dgm:pt modelId="{B39FB2A9-61B9-4A16-B274-1AE606A2880E}">
      <dgm:prSet phldrT="[Text]"/>
      <dgm:spPr/>
      <dgm:t>
        <a:bodyPr/>
        <a:lstStyle/>
        <a:p>
          <a:r>
            <a:rPr lang="en-IN" dirty="0"/>
            <a:t>Size</a:t>
          </a:r>
        </a:p>
      </dgm:t>
    </dgm:pt>
    <dgm:pt modelId="{633953AC-9732-470D-A69D-6F790D9BA2CE}" type="parTrans" cxnId="{168CB21E-2BBC-4175-903A-69894C967D67}">
      <dgm:prSet/>
      <dgm:spPr/>
      <dgm:t>
        <a:bodyPr/>
        <a:lstStyle/>
        <a:p>
          <a:endParaRPr lang="en-IN"/>
        </a:p>
      </dgm:t>
    </dgm:pt>
    <dgm:pt modelId="{031CC6BA-3604-4C18-A386-482C771B15E8}" type="sibTrans" cxnId="{168CB21E-2BBC-4175-903A-69894C967D67}">
      <dgm:prSet/>
      <dgm:spPr/>
      <dgm:t>
        <a:bodyPr/>
        <a:lstStyle/>
        <a:p>
          <a:endParaRPr lang="en-IN"/>
        </a:p>
      </dgm:t>
    </dgm:pt>
    <dgm:pt modelId="{9A3554AF-F033-43F2-B318-5ACB662D5BC2}">
      <dgm:prSet phldrT="[Text]"/>
      <dgm:spPr/>
      <dgm:t>
        <a:bodyPr/>
        <a:lstStyle/>
        <a:p>
          <a:r>
            <a:rPr lang="en-IN" dirty="0"/>
            <a:t>Price</a:t>
          </a:r>
        </a:p>
      </dgm:t>
    </dgm:pt>
    <dgm:pt modelId="{CA15E950-F271-4B6B-A281-8DD3B3ED6580}" type="parTrans" cxnId="{6BBB5301-BAAE-408B-9895-AB11B6BE6149}">
      <dgm:prSet/>
      <dgm:spPr/>
      <dgm:t>
        <a:bodyPr/>
        <a:lstStyle/>
        <a:p>
          <a:endParaRPr lang="en-IN"/>
        </a:p>
      </dgm:t>
    </dgm:pt>
    <dgm:pt modelId="{CD31B685-48E7-428C-AD07-1A611D763C5F}" type="sibTrans" cxnId="{6BBB5301-BAAE-408B-9895-AB11B6BE6149}">
      <dgm:prSet/>
      <dgm:spPr/>
      <dgm:t>
        <a:bodyPr/>
        <a:lstStyle/>
        <a:p>
          <a:endParaRPr lang="en-IN"/>
        </a:p>
      </dgm:t>
    </dgm:pt>
    <dgm:pt modelId="{603A1A0A-691A-496D-9254-3287659F4AEA}">
      <dgm:prSet phldrT="[Text]"/>
      <dgm:spPr/>
      <dgm:t>
        <a:bodyPr/>
        <a:lstStyle/>
        <a:p>
          <a:r>
            <a:rPr lang="en-IN" dirty="0"/>
            <a:t>Orders</a:t>
          </a:r>
        </a:p>
      </dgm:t>
    </dgm:pt>
    <dgm:pt modelId="{BE929704-2514-48ED-9313-3C8587A3DCBD}" type="sibTrans" cxnId="{0EE4FA74-6531-4542-87C5-17B7FF60377B}">
      <dgm:prSet/>
      <dgm:spPr/>
      <dgm:t>
        <a:bodyPr/>
        <a:lstStyle/>
        <a:p>
          <a:endParaRPr lang="en-IN"/>
        </a:p>
      </dgm:t>
    </dgm:pt>
    <dgm:pt modelId="{8D3C9CEE-21AE-436F-B903-C2785E54F5F1}" type="parTrans" cxnId="{0EE4FA74-6531-4542-87C5-17B7FF60377B}">
      <dgm:prSet/>
      <dgm:spPr/>
      <dgm:t>
        <a:bodyPr/>
        <a:lstStyle/>
        <a:p>
          <a:endParaRPr lang="en-IN"/>
        </a:p>
      </dgm:t>
    </dgm:pt>
    <dgm:pt modelId="{49161E75-D7E8-4FA5-A8CC-AD631561753F}">
      <dgm:prSet phldrT="[Text]"/>
      <dgm:spPr/>
      <dgm:t>
        <a:bodyPr/>
        <a:lstStyle/>
        <a:p>
          <a:r>
            <a:rPr lang="en-IN" dirty="0"/>
            <a:t>Date</a:t>
          </a:r>
        </a:p>
      </dgm:t>
    </dgm:pt>
    <dgm:pt modelId="{EFA7141E-78C4-470D-B62D-06F9113B6437}" type="parTrans" cxnId="{F91E9664-5A68-415C-9A51-A29FFCD0D299}">
      <dgm:prSet/>
      <dgm:spPr/>
      <dgm:t>
        <a:bodyPr/>
        <a:lstStyle/>
        <a:p>
          <a:endParaRPr lang="en-IN"/>
        </a:p>
      </dgm:t>
    </dgm:pt>
    <dgm:pt modelId="{AB865C77-19BA-4E95-91BD-607D30E6A3F3}" type="sibTrans" cxnId="{F91E9664-5A68-415C-9A51-A29FFCD0D299}">
      <dgm:prSet/>
      <dgm:spPr/>
      <dgm:t>
        <a:bodyPr/>
        <a:lstStyle/>
        <a:p>
          <a:endParaRPr lang="en-IN"/>
        </a:p>
      </dgm:t>
    </dgm:pt>
    <dgm:pt modelId="{BFE26A15-4DBE-4CA0-9A60-7D0427E8B42C}">
      <dgm:prSet phldrT="[Text]"/>
      <dgm:spPr/>
      <dgm:t>
        <a:bodyPr/>
        <a:lstStyle/>
        <a:p>
          <a:r>
            <a:rPr lang="en-IN" dirty="0"/>
            <a:t>Time</a:t>
          </a:r>
        </a:p>
      </dgm:t>
    </dgm:pt>
    <dgm:pt modelId="{463B18F5-7AEC-4937-AA87-CA602FF681A4}" type="parTrans" cxnId="{4AA17E99-5F06-4618-B469-73FE1A4EDCA6}">
      <dgm:prSet/>
      <dgm:spPr/>
      <dgm:t>
        <a:bodyPr/>
        <a:lstStyle/>
        <a:p>
          <a:endParaRPr lang="en-IN"/>
        </a:p>
      </dgm:t>
    </dgm:pt>
    <dgm:pt modelId="{D5FA4D52-E062-451D-AF76-C81B4D0BB874}" type="sibTrans" cxnId="{4AA17E99-5F06-4618-B469-73FE1A4EDCA6}">
      <dgm:prSet/>
      <dgm:spPr/>
      <dgm:t>
        <a:bodyPr/>
        <a:lstStyle/>
        <a:p>
          <a:endParaRPr lang="en-IN"/>
        </a:p>
      </dgm:t>
    </dgm:pt>
    <dgm:pt modelId="{E44F4D46-7F0F-4A67-986C-7A8F164C6BCE}">
      <dgm:prSet phldrT="[Text]"/>
      <dgm:spPr/>
      <dgm:t>
        <a:bodyPr/>
        <a:lstStyle/>
        <a:p>
          <a:r>
            <a:rPr lang="en-IN" dirty="0"/>
            <a:t>Order id (FK)</a:t>
          </a:r>
        </a:p>
      </dgm:t>
    </dgm:pt>
    <dgm:pt modelId="{26674BB1-8DCD-480A-8203-8E54F42B908A}" type="parTrans" cxnId="{B76EEA37-D476-4D1E-97A5-CD5FC5858928}">
      <dgm:prSet/>
      <dgm:spPr/>
      <dgm:t>
        <a:bodyPr/>
        <a:lstStyle/>
        <a:p>
          <a:endParaRPr lang="en-IN"/>
        </a:p>
      </dgm:t>
    </dgm:pt>
    <dgm:pt modelId="{8373B7F2-B4C8-4CFB-86E1-7A814F5B29AD}" type="sibTrans" cxnId="{B76EEA37-D476-4D1E-97A5-CD5FC5858928}">
      <dgm:prSet/>
      <dgm:spPr/>
      <dgm:t>
        <a:bodyPr/>
        <a:lstStyle/>
        <a:p>
          <a:endParaRPr lang="en-IN"/>
        </a:p>
      </dgm:t>
    </dgm:pt>
    <dgm:pt modelId="{AB0E3379-22E9-4EE7-9699-797BF5172FE2}">
      <dgm:prSet phldrT="[Text]"/>
      <dgm:spPr/>
      <dgm:t>
        <a:bodyPr/>
        <a:lstStyle/>
        <a:p>
          <a:r>
            <a:rPr lang="en-IN" dirty="0"/>
            <a:t>Pizza type code</a:t>
          </a:r>
        </a:p>
      </dgm:t>
    </dgm:pt>
    <dgm:pt modelId="{B388C7DD-703F-4961-A364-C8925D4F999E}" type="parTrans" cxnId="{4038D9FD-0F2B-4A78-8E01-77BA2AAF85E3}">
      <dgm:prSet/>
      <dgm:spPr/>
      <dgm:t>
        <a:bodyPr/>
        <a:lstStyle/>
        <a:p>
          <a:endParaRPr lang="en-IN"/>
        </a:p>
      </dgm:t>
    </dgm:pt>
    <dgm:pt modelId="{F60D43EF-7346-4005-8E0C-AE417D52C677}" type="sibTrans" cxnId="{4038D9FD-0F2B-4A78-8E01-77BA2AAF85E3}">
      <dgm:prSet/>
      <dgm:spPr/>
      <dgm:t>
        <a:bodyPr/>
        <a:lstStyle/>
        <a:p>
          <a:endParaRPr lang="en-IN"/>
        </a:p>
      </dgm:t>
    </dgm:pt>
    <dgm:pt modelId="{D8064C46-8B43-4576-AB83-2ED06B9D6678}">
      <dgm:prSet phldrT="[Text]"/>
      <dgm:spPr/>
      <dgm:t>
        <a:bodyPr/>
        <a:lstStyle/>
        <a:p>
          <a:r>
            <a:rPr lang="en-IN" dirty="0"/>
            <a:t>Quantity</a:t>
          </a:r>
        </a:p>
      </dgm:t>
    </dgm:pt>
    <dgm:pt modelId="{69ED2F3D-A2B9-493C-862C-EB0A6C773721}" type="parTrans" cxnId="{F0C60C05-C132-4601-B1EE-8FB65A8B3ECB}">
      <dgm:prSet/>
      <dgm:spPr/>
      <dgm:t>
        <a:bodyPr/>
        <a:lstStyle/>
        <a:p>
          <a:endParaRPr lang="en-IN"/>
        </a:p>
      </dgm:t>
    </dgm:pt>
    <dgm:pt modelId="{C59236C2-6044-4910-AE22-2491D7E40FFF}" type="sibTrans" cxnId="{F0C60C05-C132-4601-B1EE-8FB65A8B3ECB}">
      <dgm:prSet/>
      <dgm:spPr/>
      <dgm:t>
        <a:bodyPr/>
        <a:lstStyle/>
        <a:p>
          <a:endParaRPr lang="en-IN"/>
        </a:p>
      </dgm:t>
    </dgm:pt>
    <dgm:pt modelId="{6E71E297-C535-4ED0-8FD9-D9E67A511E6A}">
      <dgm:prSet phldrT="[Text]"/>
      <dgm:spPr/>
      <dgm:t>
        <a:bodyPr/>
        <a:lstStyle/>
        <a:p>
          <a:r>
            <a:rPr lang="en-IN" dirty="0"/>
            <a:t>Pizza type id</a:t>
          </a:r>
        </a:p>
      </dgm:t>
    </dgm:pt>
    <dgm:pt modelId="{282BD5D2-FE78-4A38-A4A8-95FA6823FB12}" type="parTrans" cxnId="{53E05429-E46D-46C5-AA2A-2C6A5F36EF33}">
      <dgm:prSet/>
      <dgm:spPr/>
      <dgm:t>
        <a:bodyPr/>
        <a:lstStyle/>
        <a:p>
          <a:endParaRPr lang="en-IN"/>
        </a:p>
      </dgm:t>
    </dgm:pt>
    <dgm:pt modelId="{6CF83BF1-6CBE-4AEE-9593-2CCDE81F257E}" type="sibTrans" cxnId="{53E05429-E46D-46C5-AA2A-2C6A5F36EF33}">
      <dgm:prSet/>
      <dgm:spPr/>
      <dgm:t>
        <a:bodyPr/>
        <a:lstStyle/>
        <a:p>
          <a:endParaRPr lang="en-IN"/>
        </a:p>
      </dgm:t>
    </dgm:pt>
    <dgm:pt modelId="{8971252F-0D5D-4DC8-A72D-28E9234BEFFB}" type="pres">
      <dgm:prSet presAssocID="{F19FE7A7-0E06-4DD1-A278-CEB239264704}" presName="Name0" presStyleCnt="0">
        <dgm:presLayoutVars>
          <dgm:dir/>
          <dgm:animLvl val="lvl"/>
          <dgm:resizeHandles val="exact"/>
        </dgm:presLayoutVars>
      </dgm:prSet>
      <dgm:spPr/>
    </dgm:pt>
    <dgm:pt modelId="{197FA627-975F-4A60-A3F2-D4C9947A24A5}" type="pres">
      <dgm:prSet presAssocID="{382AD3C9-5BE9-40E7-9AAF-D1430B76D6A3}" presName="composite" presStyleCnt="0"/>
      <dgm:spPr/>
    </dgm:pt>
    <dgm:pt modelId="{43FA4617-4999-471A-8DBE-431AFB10AA64}" type="pres">
      <dgm:prSet presAssocID="{382AD3C9-5BE9-40E7-9AAF-D1430B76D6A3}" presName="parTx" presStyleLbl="alignNode1" presStyleIdx="0" presStyleCnt="4">
        <dgm:presLayoutVars>
          <dgm:chMax val="0"/>
          <dgm:chPref val="0"/>
          <dgm:bulletEnabled val="1"/>
        </dgm:presLayoutVars>
      </dgm:prSet>
      <dgm:spPr/>
    </dgm:pt>
    <dgm:pt modelId="{94D6D3EE-84E8-44B2-B78B-FE30F30DB704}" type="pres">
      <dgm:prSet presAssocID="{382AD3C9-5BE9-40E7-9AAF-D1430B76D6A3}" presName="desTx" presStyleLbl="alignAccFollowNode1" presStyleIdx="0" presStyleCnt="4">
        <dgm:presLayoutVars>
          <dgm:bulletEnabled val="1"/>
        </dgm:presLayoutVars>
      </dgm:prSet>
      <dgm:spPr/>
    </dgm:pt>
    <dgm:pt modelId="{02423CCE-A963-4593-8905-2FA74AE81E04}" type="pres">
      <dgm:prSet presAssocID="{B31616B0-DA7B-4E4C-B387-C981624CE242}" presName="space" presStyleCnt="0"/>
      <dgm:spPr/>
    </dgm:pt>
    <dgm:pt modelId="{5B00113B-08AE-48F1-A5F1-36576405879D}" type="pres">
      <dgm:prSet presAssocID="{47F4466B-56A7-41E0-9F89-E2FBE04AD659}" presName="composite" presStyleCnt="0"/>
      <dgm:spPr/>
    </dgm:pt>
    <dgm:pt modelId="{89430776-84F1-45E5-BDD5-05732C54920B}" type="pres">
      <dgm:prSet presAssocID="{47F4466B-56A7-41E0-9F89-E2FBE04AD659}" presName="parTx" presStyleLbl="alignNode1" presStyleIdx="1" presStyleCnt="4">
        <dgm:presLayoutVars>
          <dgm:chMax val="0"/>
          <dgm:chPref val="0"/>
          <dgm:bulletEnabled val="1"/>
        </dgm:presLayoutVars>
      </dgm:prSet>
      <dgm:spPr/>
    </dgm:pt>
    <dgm:pt modelId="{813C8A81-8872-4E95-AED2-3C5ABE3E6166}" type="pres">
      <dgm:prSet presAssocID="{47F4466B-56A7-41E0-9F89-E2FBE04AD659}" presName="desTx" presStyleLbl="alignAccFollowNode1" presStyleIdx="1" presStyleCnt="4">
        <dgm:presLayoutVars>
          <dgm:bulletEnabled val="1"/>
        </dgm:presLayoutVars>
      </dgm:prSet>
      <dgm:spPr/>
    </dgm:pt>
    <dgm:pt modelId="{28902F14-731F-4439-8D96-ACAC79037344}" type="pres">
      <dgm:prSet presAssocID="{42002F90-477C-42A8-8CFA-A9295ADA924D}" presName="space" presStyleCnt="0"/>
      <dgm:spPr/>
    </dgm:pt>
    <dgm:pt modelId="{0865408D-6970-4D50-8C07-1F4228E060C7}" type="pres">
      <dgm:prSet presAssocID="{603A1A0A-691A-496D-9254-3287659F4AEA}" presName="composite" presStyleCnt="0"/>
      <dgm:spPr/>
    </dgm:pt>
    <dgm:pt modelId="{DF6C0137-0BD6-472A-BEF4-244894167DD8}" type="pres">
      <dgm:prSet presAssocID="{603A1A0A-691A-496D-9254-3287659F4AEA}" presName="parTx" presStyleLbl="alignNode1" presStyleIdx="2" presStyleCnt="4">
        <dgm:presLayoutVars>
          <dgm:chMax val="0"/>
          <dgm:chPref val="0"/>
          <dgm:bulletEnabled val="1"/>
        </dgm:presLayoutVars>
      </dgm:prSet>
      <dgm:spPr/>
    </dgm:pt>
    <dgm:pt modelId="{7CA87C35-D915-49C6-B851-F898F5164EC6}" type="pres">
      <dgm:prSet presAssocID="{603A1A0A-691A-496D-9254-3287659F4AEA}" presName="desTx" presStyleLbl="alignAccFollowNode1" presStyleIdx="2" presStyleCnt="4">
        <dgm:presLayoutVars>
          <dgm:bulletEnabled val="1"/>
        </dgm:presLayoutVars>
      </dgm:prSet>
      <dgm:spPr/>
    </dgm:pt>
    <dgm:pt modelId="{217DD5D3-86E0-4EE1-96ED-C0F188E66BAC}" type="pres">
      <dgm:prSet presAssocID="{BE929704-2514-48ED-9313-3C8587A3DCBD}" presName="space" presStyleCnt="0"/>
      <dgm:spPr/>
    </dgm:pt>
    <dgm:pt modelId="{E134A79A-5C4B-4032-B790-0258B9B924D0}" type="pres">
      <dgm:prSet presAssocID="{D0DB9B36-E65C-4771-9707-93F87BE2B833}" presName="composite" presStyleCnt="0"/>
      <dgm:spPr/>
    </dgm:pt>
    <dgm:pt modelId="{DC0FFEE2-2225-4239-A520-596F8A358CE3}" type="pres">
      <dgm:prSet presAssocID="{D0DB9B36-E65C-4771-9707-93F87BE2B833}" presName="parTx" presStyleLbl="alignNode1" presStyleIdx="3" presStyleCnt="4">
        <dgm:presLayoutVars>
          <dgm:chMax val="0"/>
          <dgm:chPref val="0"/>
          <dgm:bulletEnabled val="1"/>
        </dgm:presLayoutVars>
      </dgm:prSet>
      <dgm:spPr/>
    </dgm:pt>
    <dgm:pt modelId="{C8449677-A666-48C4-91E1-DFF27DDF68CC}" type="pres">
      <dgm:prSet presAssocID="{D0DB9B36-E65C-4771-9707-93F87BE2B833}" presName="desTx" presStyleLbl="alignAccFollowNode1" presStyleIdx="3" presStyleCnt="4">
        <dgm:presLayoutVars>
          <dgm:bulletEnabled val="1"/>
        </dgm:presLayoutVars>
      </dgm:prSet>
      <dgm:spPr/>
    </dgm:pt>
  </dgm:ptLst>
  <dgm:cxnLst>
    <dgm:cxn modelId="{6BBB5301-BAAE-408B-9895-AB11B6BE6149}" srcId="{47F4466B-56A7-41E0-9F89-E2FBE04AD659}" destId="{9A3554AF-F033-43F2-B318-5ACB662D5BC2}" srcOrd="5" destOrd="0" parTransId="{CA15E950-F271-4B6B-A281-8DD3B3ED6580}" sibTransId="{CD31B685-48E7-428C-AD07-1A611D763C5F}"/>
    <dgm:cxn modelId="{F0C60C05-C132-4601-B1EE-8FB65A8B3ECB}" srcId="{D0DB9B36-E65C-4771-9707-93F87BE2B833}" destId="{D8064C46-8B43-4576-AB83-2ED06B9D6678}" srcOrd="3" destOrd="0" parTransId="{69ED2F3D-A2B9-493C-862C-EB0A6C773721}" sibTransId="{C59236C2-6044-4910-AE22-2491D7E40FFF}"/>
    <dgm:cxn modelId="{8F98A306-546B-49C9-B626-8D9529D6BFCD}" type="presOf" srcId="{7823F748-308C-473F-B496-5D68F266F155}" destId="{813C8A81-8872-4E95-AED2-3C5ABE3E6166}" srcOrd="0" destOrd="0" presId="urn:microsoft.com/office/officeart/2005/8/layout/hList1"/>
    <dgm:cxn modelId="{64996316-E053-41DB-80A8-3A4100B65A54}" type="presOf" srcId="{DDC9EE5D-BDC9-4E28-8B82-153006BE4CFE}" destId="{94D6D3EE-84E8-44B2-B78B-FE30F30DB704}" srcOrd="0" destOrd="1" presId="urn:microsoft.com/office/officeart/2005/8/layout/hList1"/>
    <dgm:cxn modelId="{CB252918-E72F-4A72-8CA0-4237C6090747}" srcId="{382AD3C9-5BE9-40E7-9AAF-D1430B76D6A3}" destId="{E588A032-5A6A-4A7E-858A-DA9B79F6C8B2}" srcOrd="4" destOrd="0" parTransId="{5661E6A1-6E65-42F4-85B3-369EF5BB7CE6}" sibTransId="{2C56AB87-34F7-4C92-AA98-0EAE702786D6}"/>
    <dgm:cxn modelId="{DD06821E-48CB-495A-97AC-56E8F9861C0D}" type="presOf" srcId="{B39FB2A9-61B9-4A16-B274-1AE606A2880E}" destId="{813C8A81-8872-4E95-AED2-3C5ABE3E6166}" srcOrd="0" destOrd="4" presId="urn:microsoft.com/office/officeart/2005/8/layout/hList1"/>
    <dgm:cxn modelId="{168CB21E-2BBC-4175-903A-69894C967D67}" srcId="{47F4466B-56A7-41E0-9F89-E2FBE04AD659}" destId="{B39FB2A9-61B9-4A16-B274-1AE606A2880E}" srcOrd="4" destOrd="0" parTransId="{633953AC-9732-470D-A69D-6F790D9BA2CE}" sibTransId="{031CC6BA-3604-4C18-A386-482C771B15E8}"/>
    <dgm:cxn modelId="{16ECF120-05AC-4DFD-AB87-D3538B612182}" type="presOf" srcId="{D8064C46-8B43-4576-AB83-2ED06B9D6678}" destId="{C8449677-A666-48C4-91E1-DFF27DDF68CC}" srcOrd="0" destOrd="3" presId="urn:microsoft.com/office/officeart/2005/8/layout/hList1"/>
    <dgm:cxn modelId="{0D675727-F170-4802-A452-549815E764F6}" type="presOf" srcId="{40C4F74D-5A3C-472D-A24D-F8A2DBF49108}" destId="{813C8A81-8872-4E95-AED2-3C5ABE3E6166}" srcOrd="0" destOrd="3" presId="urn:microsoft.com/office/officeart/2005/8/layout/hList1"/>
    <dgm:cxn modelId="{53E05429-E46D-46C5-AA2A-2C6A5F36EF33}" srcId="{D0DB9B36-E65C-4771-9707-93F87BE2B833}" destId="{6E71E297-C535-4ED0-8FD9-D9E67A511E6A}" srcOrd="4" destOrd="0" parTransId="{282BD5D2-FE78-4A38-A4A8-95FA6823FB12}" sibTransId="{6CF83BF1-6CBE-4AEE-9593-2CCDE81F257E}"/>
    <dgm:cxn modelId="{6DA6BB2E-F094-4918-9BC6-C4FA98FF7E7E}" srcId="{382AD3C9-5BE9-40E7-9AAF-D1430B76D6A3}" destId="{14E8E7C1-0D81-405D-BC09-977E6F8B6E57}" srcOrd="3" destOrd="0" parTransId="{0B24366B-B1C4-4E55-8A6E-1E43D69E1BA9}" sibTransId="{2B29E019-8F01-4CD8-8AC4-ECDBF6996098}"/>
    <dgm:cxn modelId="{1C898130-CF39-4E4E-8AA8-F66CCCFF02DD}" type="presOf" srcId="{49161E75-D7E8-4FA5-A8CC-AD631561753F}" destId="{7CA87C35-D915-49C6-B851-F898F5164EC6}" srcOrd="0" destOrd="1" presId="urn:microsoft.com/office/officeart/2005/8/layout/hList1"/>
    <dgm:cxn modelId="{FD92FF31-FB7A-48FC-9A17-B0C73779B986}" srcId="{603A1A0A-691A-496D-9254-3287659F4AEA}" destId="{54674E4F-5B7C-4130-8110-9FB186AAB8A6}" srcOrd="0" destOrd="0" parTransId="{E356C6FF-6066-4E4C-954A-F0EEF6F6F21A}" sibTransId="{7F0D8EFC-4C81-43AF-9BBA-D5C3C64F39E0}"/>
    <dgm:cxn modelId="{8E842937-C2C8-4D55-A788-16CC52F338DF}" srcId="{F19FE7A7-0E06-4DD1-A278-CEB239264704}" destId="{382AD3C9-5BE9-40E7-9AAF-D1430B76D6A3}" srcOrd="0" destOrd="0" parTransId="{63B5FAC9-C992-42AA-8DEA-890E44A90AFA}" sibTransId="{B31616B0-DA7B-4E4C-B387-C981624CE242}"/>
    <dgm:cxn modelId="{CB187C37-438D-4634-81CB-EE21EEC3409E}" srcId="{47F4466B-56A7-41E0-9F89-E2FBE04AD659}" destId="{D674849A-A602-4EDE-8AA0-2C14D0F8AB33}" srcOrd="1" destOrd="0" parTransId="{2E13E8AD-A673-4FD6-A2B6-B9CA7261C1C8}" sibTransId="{CB56EA7C-5067-4755-8403-7F7126D2BA98}"/>
    <dgm:cxn modelId="{B76EEA37-D476-4D1E-97A5-CD5FC5858928}" srcId="{D0DB9B36-E65C-4771-9707-93F87BE2B833}" destId="{E44F4D46-7F0F-4A67-986C-7A8F164C6BCE}" srcOrd="1" destOrd="0" parTransId="{26674BB1-8DCD-480A-8203-8E54F42B908A}" sibTransId="{8373B7F2-B4C8-4CFB-86E1-7A814F5B29AD}"/>
    <dgm:cxn modelId="{C6D92A3D-C3F7-422C-BA92-90D65B3DFF1B}" type="presOf" srcId="{0CF7F630-20EE-4688-8060-D661A1BB6B35}" destId="{94D6D3EE-84E8-44B2-B78B-FE30F30DB704}" srcOrd="0" destOrd="2" presId="urn:microsoft.com/office/officeart/2005/8/layout/hList1"/>
    <dgm:cxn modelId="{140F583E-E9E0-4154-A91C-59DADD931DF9}" type="presOf" srcId="{47F4466B-56A7-41E0-9F89-E2FBE04AD659}" destId="{89430776-84F1-45E5-BDD5-05732C54920B}" srcOrd="0" destOrd="0" presId="urn:microsoft.com/office/officeart/2005/8/layout/hList1"/>
    <dgm:cxn modelId="{86E1EA5C-B262-499B-B07E-EAC6B7A84F72}" srcId="{47F4466B-56A7-41E0-9F89-E2FBE04AD659}" destId="{0D9B54B5-E8E3-4D2B-BA0E-D7E9C8E90D95}" srcOrd="2" destOrd="0" parTransId="{DBE3FA89-C86A-4E51-91D8-D84D59F19779}" sibTransId="{8DEA46DD-336D-4632-AE70-AAA93E7E9EEF}"/>
    <dgm:cxn modelId="{0F7F0642-3D6E-4317-82C6-6A4E6839910C}" type="presOf" srcId="{E44F4D46-7F0F-4A67-986C-7A8F164C6BCE}" destId="{C8449677-A666-48C4-91E1-DFF27DDF68CC}" srcOrd="0" destOrd="1" presId="urn:microsoft.com/office/officeart/2005/8/layout/hList1"/>
    <dgm:cxn modelId="{7D829942-F0EB-48A0-9A19-DD6691F4F3E8}" type="presOf" srcId="{382AD3C9-5BE9-40E7-9AAF-D1430B76D6A3}" destId="{43FA4617-4999-471A-8DBE-431AFB10AA64}" srcOrd="0" destOrd="0" presId="urn:microsoft.com/office/officeart/2005/8/layout/hList1"/>
    <dgm:cxn modelId="{F91E9664-5A68-415C-9A51-A29FFCD0D299}" srcId="{603A1A0A-691A-496D-9254-3287659F4AEA}" destId="{49161E75-D7E8-4FA5-A8CC-AD631561753F}" srcOrd="1" destOrd="0" parTransId="{EFA7141E-78C4-470D-B62D-06F9113B6437}" sibTransId="{AB865C77-19BA-4E95-91BD-607D30E6A3F3}"/>
    <dgm:cxn modelId="{B0528E74-9922-4717-965F-A89B722E2746}" srcId="{D0DB9B36-E65C-4771-9707-93F87BE2B833}" destId="{C9F944CA-917A-4538-A039-AE41FF997EC8}" srcOrd="0" destOrd="0" parTransId="{C5AE8DD6-2D5F-481D-8E82-C7BC1856713B}" sibTransId="{1D6C0EAC-D741-474C-BB28-5313D6B5A60C}"/>
    <dgm:cxn modelId="{0EE4FA74-6531-4542-87C5-17B7FF60377B}" srcId="{F19FE7A7-0E06-4DD1-A278-CEB239264704}" destId="{603A1A0A-691A-496D-9254-3287659F4AEA}" srcOrd="2" destOrd="0" parTransId="{8D3C9CEE-21AE-436F-B903-C2785E54F5F1}" sibTransId="{BE929704-2514-48ED-9313-3C8587A3DCBD}"/>
    <dgm:cxn modelId="{69E71B58-439A-4506-B030-30D58B7EA089}" srcId="{382AD3C9-5BE9-40E7-9AAF-D1430B76D6A3}" destId="{0CF7F630-20EE-4688-8060-D661A1BB6B35}" srcOrd="2" destOrd="0" parTransId="{D826EEFE-9EB7-4062-BCC1-21F999F34523}" sibTransId="{A7B0DC75-2470-4B1B-ABC1-B940F6F9B78A}"/>
    <dgm:cxn modelId="{A74A7058-AE35-4302-88AF-35E40341487E}" srcId="{47F4466B-56A7-41E0-9F89-E2FBE04AD659}" destId="{40C4F74D-5A3C-472D-A24D-F8A2DBF49108}" srcOrd="3" destOrd="0" parTransId="{20ADD8A1-0BBF-4CE7-B902-D5B94B92FC2A}" sibTransId="{32523543-4FB9-4998-9979-2EAFE07285CF}"/>
    <dgm:cxn modelId="{218B8182-8CCE-4728-922D-8E4A308D2B0F}" type="presOf" srcId="{6E71E297-C535-4ED0-8FD9-D9E67A511E6A}" destId="{C8449677-A666-48C4-91E1-DFF27DDF68CC}" srcOrd="0" destOrd="4" presId="urn:microsoft.com/office/officeart/2005/8/layout/hList1"/>
    <dgm:cxn modelId="{8D03BC84-4E8E-461C-873B-FAFB994665CC}" srcId="{382AD3C9-5BE9-40E7-9AAF-D1430B76D6A3}" destId="{6D1C11B5-088B-4F9C-8536-57ACBF1AE982}" srcOrd="0" destOrd="0" parTransId="{EAF817FC-45F3-4C5E-869D-7CEE7DFB5222}" sibTransId="{B7662B06-0778-48E6-830F-03FB33817407}"/>
    <dgm:cxn modelId="{6E2E1087-4599-4D25-BCFD-F72D65162958}" type="presOf" srcId="{0D9B54B5-E8E3-4D2B-BA0E-D7E9C8E90D95}" destId="{813C8A81-8872-4E95-AED2-3C5ABE3E6166}" srcOrd="0" destOrd="2" presId="urn:microsoft.com/office/officeart/2005/8/layout/hList1"/>
    <dgm:cxn modelId="{445E638C-36B7-4D30-84B3-B405C5B8511D}" type="presOf" srcId="{C9F944CA-917A-4538-A039-AE41FF997EC8}" destId="{C8449677-A666-48C4-91E1-DFF27DDF68CC}" srcOrd="0" destOrd="0" presId="urn:microsoft.com/office/officeart/2005/8/layout/hList1"/>
    <dgm:cxn modelId="{D3B31195-6AF4-4F2C-BCC0-27FF9BAFA812}" type="presOf" srcId="{9A3554AF-F033-43F2-B318-5ACB662D5BC2}" destId="{813C8A81-8872-4E95-AED2-3C5ABE3E6166}" srcOrd="0" destOrd="5" presId="urn:microsoft.com/office/officeart/2005/8/layout/hList1"/>
    <dgm:cxn modelId="{4AA17E99-5F06-4618-B469-73FE1A4EDCA6}" srcId="{603A1A0A-691A-496D-9254-3287659F4AEA}" destId="{BFE26A15-4DBE-4CA0-9A60-7D0427E8B42C}" srcOrd="2" destOrd="0" parTransId="{463B18F5-7AEC-4937-AA87-CA602FF681A4}" sibTransId="{D5FA4D52-E062-451D-AF76-C81B4D0BB874}"/>
    <dgm:cxn modelId="{81CEAC9A-0857-49D0-97A9-E795A24DB447}" srcId="{47F4466B-56A7-41E0-9F89-E2FBE04AD659}" destId="{7823F748-308C-473F-B496-5D68F266F155}" srcOrd="0" destOrd="0" parTransId="{57FF3EF0-9517-486B-B880-1700FFCAAED8}" sibTransId="{32827570-FC73-4CFD-BACE-6ADCA874B264}"/>
    <dgm:cxn modelId="{8E2C2A9E-214E-4C44-A890-A4CD02ABED0F}" type="presOf" srcId="{D674849A-A602-4EDE-8AA0-2C14D0F8AB33}" destId="{813C8A81-8872-4E95-AED2-3C5ABE3E6166}" srcOrd="0" destOrd="1" presId="urn:microsoft.com/office/officeart/2005/8/layout/hList1"/>
    <dgm:cxn modelId="{523955A7-BE90-433A-8CCA-B4973F74ED10}" type="presOf" srcId="{AB0E3379-22E9-4EE7-9699-797BF5172FE2}" destId="{C8449677-A666-48C4-91E1-DFF27DDF68CC}" srcOrd="0" destOrd="2" presId="urn:microsoft.com/office/officeart/2005/8/layout/hList1"/>
    <dgm:cxn modelId="{D6A62CB4-C04F-4792-BD5F-E4E2809D6FD6}" srcId="{F19FE7A7-0E06-4DD1-A278-CEB239264704}" destId="{D0DB9B36-E65C-4771-9707-93F87BE2B833}" srcOrd="3" destOrd="0" parTransId="{C4DF70F0-1901-4E4F-95C1-A7DEA6B469A1}" sibTransId="{2AEF47A5-9AF1-416A-A31E-8ED08FB7800F}"/>
    <dgm:cxn modelId="{12DA59B8-C386-4B49-BD9D-C0064793F3D6}" type="presOf" srcId="{603A1A0A-691A-496D-9254-3287659F4AEA}" destId="{DF6C0137-0BD6-472A-BEF4-244894167DD8}" srcOrd="0" destOrd="0" presId="urn:microsoft.com/office/officeart/2005/8/layout/hList1"/>
    <dgm:cxn modelId="{46ADDBCA-C50E-4BE8-8B0B-1C112414F4CA}" type="presOf" srcId="{14E8E7C1-0D81-405D-BC09-977E6F8B6E57}" destId="{94D6D3EE-84E8-44B2-B78B-FE30F30DB704}" srcOrd="0" destOrd="3" presId="urn:microsoft.com/office/officeart/2005/8/layout/hList1"/>
    <dgm:cxn modelId="{A1D6E0D6-C523-469D-94F0-17FC33BEB18A}" srcId="{F19FE7A7-0E06-4DD1-A278-CEB239264704}" destId="{47F4466B-56A7-41E0-9F89-E2FBE04AD659}" srcOrd="1" destOrd="0" parTransId="{6695ADB6-819F-4F22-A5C5-32AB9D7D9D10}" sibTransId="{42002F90-477C-42A8-8CFA-A9295ADA924D}"/>
    <dgm:cxn modelId="{928F74E8-1DCA-4E86-B142-7A651EA8BED7}" type="presOf" srcId="{E588A032-5A6A-4A7E-858A-DA9B79F6C8B2}" destId="{94D6D3EE-84E8-44B2-B78B-FE30F30DB704}" srcOrd="0" destOrd="4" presId="urn:microsoft.com/office/officeart/2005/8/layout/hList1"/>
    <dgm:cxn modelId="{667F6DEA-2E4A-4CA7-856D-5C85FAFF19F6}" type="presOf" srcId="{BFE26A15-4DBE-4CA0-9A60-7D0427E8B42C}" destId="{7CA87C35-D915-49C6-B851-F898F5164EC6}" srcOrd="0" destOrd="2" presId="urn:microsoft.com/office/officeart/2005/8/layout/hList1"/>
    <dgm:cxn modelId="{9D9847EC-0527-44FA-AB59-782C9D615963}" type="presOf" srcId="{D0DB9B36-E65C-4771-9707-93F87BE2B833}" destId="{DC0FFEE2-2225-4239-A520-596F8A358CE3}" srcOrd="0" destOrd="0" presId="urn:microsoft.com/office/officeart/2005/8/layout/hList1"/>
    <dgm:cxn modelId="{1FF4B9EE-155E-4922-8599-6CF42E3089F2}" type="presOf" srcId="{6D1C11B5-088B-4F9C-8536-57ACBF1AE982}" destId="{94D6D3EE-84E8-44B2-B78B-FE30F30DB704}" srcOrd="0" destOrd="0" presId="urn:microsoft.com/office/officeart/2005/8/layout/hList1"/>
    <dgm:cxn modelId="{CC8974F4-98D2-450D-AE62-379EF9DCD59B}" type="presOf" srcId="{54674E4F-5B7C-4130-8110-9FB186AAB8A6}" destId="{7CA87C35-D915-49C6-B851-F898F5164EC6}" srcOrd="0" destOrd="0" presId="urn:microsoft.com/office/officeart/2005/8/layout/hList1"/>
    <dgm:cxn modelId="{B1EB00F7-6A3B-4553-93CA-5DB0C3AB2C63}" type="presOf" srcId="{F19FE7A7-0E06-4DD1-A278-CEB239264704}" destId="{8971252F-0D5D-4DC8-A72D-28E9234BEFFB}" srcOrd="0" destOrd="0" presId="urn:microsoft.com/office/officeart/2005/8/layout/hList1"/>
    <dgm:cxn modelId="{A1ED99F8-D0A9-4627-9FDB-5FB63A4B6CAA}" srcId="{382AD3C9-5BE9-40E7-9AAF-D1430B76D6A3}" destId="{DDC9EE5D-BDC9-4E28-8B82-153006BE4CFE}" srcOrd="1" destOrd="0" parTransId="{2037A6AA-43C0-4766-82FB-045007F365A0}" sibTransId="{49CBE782-6726-42F1-BDC1-975F056649FC}"/>
    <dgm:cxn modelId="{4038D9FD-0F2B-4A78-8E01-77BA2AAF85E3}" srcId="{D0DB9B36-E65C-4771-9707-93F87BE2B833}" destId="{AB0E3379-22E9-4EE7-9699-797BF5172FE2}" srcOrd="2" destOrd="0" parTransId="{B388C7DD-703F-4961-A364-C8925D4F999E}" sibTransId="{F60D43EF-7346-4005-8E0C-AE417D52C677}"/>
    <dgm:cxn modelId="{D8A3800D-730D-4C8B-BC68-F3C1887FE0D3}" type="presParOf" srcId="{8971252F-0D5D-4DC8-A72D-28E9234BEFFB}" destId="{197FA627-975F-4A60-A3F2-D4C9947A24A5}" srcOrd="0" destOrd="0" presId="urn:microsoft.com/office/officeart/2005/8/layout/hList1"/>
    <dgm:cxn modelId="{900FFE7F-02E6-4BA7-A0B4-81566E051F12}" type="presParOf" srcId="{197FA627-975F-4A60-A3F2-D4C9947A24A5}" destId="{43FA4617-4999-471A-8DBE-431AFB10AA64}" srcOrd="0" destOrd="0" presId="urn:microsoft.com/office/officeart/2005/8/layout/hList1"/>
    <dgm:cxn modelId="{1F65A855-3BA1-49EA-A5F9-1F6D36B8F63B}" type="presParOf" srcId="{197FA627-975F-4A60-A3F2-D4C9947A24A5}" destId="{94D6D3EE-84E8-44B2-B78B-FE30F30DB704}" srcOrd="1" destOrd="0" presId="urn:microsoft.com/office/officeart/2005/8/layout/hList1"/>
    <dgm:cxn modelId="{33D5E63C-A158-4B27-B939-4D17F1E1BFA6}" type="presParOf" srcId="{8971252F-0D5D-4DC8-A72D-28E9234BEFFB}" destId="{02423CCE-A963-4593-8905-2FA74AE81E04}" srcOrd="1" destOrd="0" presId="urn:microsoft.com/office/officeart/2005/8/layout/hList1"/>
    <dgm:cxn modelId="{9E853EDD-8132-4C32-8E06-5403E1C13CB2}" type="presParOf" srcId="{8971252F-0D5D-4DC8-A72D-28E9234BEFFB}" destId="{5B00113B-08AE-48F1-A5F1-36576405879D}" srcOrd="2" destOrd="0" presId="urn:microsoft.com/office/officeart/2005/8/layout/hList1"/>
    <dgm:cxn modelId="{352A9156-F581-4B5D-8173-AA5D706147A3}" type="presParOf" srcId="{5B00113B-08AE-48F1-A5F1-36576405879D}" destId="{89430776-84F1-45E5-BDD5-05732C54920B}" srcOrd="0" destOrd="0" presId="urn:microsoft.com/office/officeart/2005/8/layout/hList1"/>
    <dgm:cxn modelId="{AFDEC90B-712A-498E-AF62-A67E8255EB44}" type="presParOf" srcId="{5B00113B-08AE-48F1-A5F1-36576405879D}" destId="{813C8A81-8872-4E95-AED2-3C5ABE3E6166}" srcOrd="1" destOrd="0" presId="urn:microsoft.com/office/officeart/2005/8/layout/hList1"/>
    <dgm:cxn modelId="{F8FDEFEE-0463-44E0-ADB8-49420A4C79F6}" type="presParOf" srcId="{8971252F-0D5D-4DC8-A72D-28E9234BEFFB}" destId="{28902F14-731F-4439-8D96-ACAC79037344}" srcOrd="3" destOrd="0" presId="urn:microsoft.com/office/officeart/2005/8/layout/hList1"/>
    <dgm:cxn modelId="{470A4FC5-29BF-4C66-803A-BE7F14B49091}" type="presParOf" srcId="{8971252F-0D5D-4DC8-A72D-28E9234BEFFB}" destId="{0865408D-6970-4D50-8C07-1F4228E060C7}" srcOrd="4" destOrd="0" presId="urn:microsoft.com/office/officeart/2005/8/layout/hList1"/>
    <dgm:cxn modelId="{92360410-CB0A-46B8-A4D7-E7D63B88A2DB}" type="presParOf" srcId="{0865408D-6970-4D50-8C07-1F4228E060C7}" destId="{DF6C0137-0BD6-472A-BEF4-244894167DD8}" srcOrd="0" destOrd="0" presId="urn:microsoft.com/office/officeart/2005/8/layout/hList1"/>
    <dgm:cxn modelId="{04CBD57E-C649-46ED-B4FF-92501D488DC3}" type="presParOf" srcId="{0865408D-6970-4D50-8C07-1F4228E060C7}" destId="{7CA87C35-D915-49C6-B851-F898F5164EC6}" srcOrd="1" destOrd="0" presId="urn:microsoft.com/office/officeart/2005/8/layout/hList1"/>
    <dgm:cxn modelId="{342F2255-3713-4227-A8AA-DD907F901AF3}" type="presParOf" srcId="{8971252F-0D5D-4DC8-A72D-28E9234BEFFB}" destId="{217DD5D3-86E0-4EE1-96ED-C0F188E66BAC}" srcOrd="5" destOrd="0" presId="urn:microsoft.com/office/officeart/2005/8/layout/hList1"/>
    <dgm:cxn modelId="{7E02C507-B7EC-4335-BEA5-8C5AB833812B}" type="presParOf" srcId="{8971252F-0D5D-4DC8-A72D-28E9234BEFFB}" destId="{E134A79A-5C4B-4032-B790-0258B9B924D0}" srcOrd="6" destOrd="0" presId="urn:microsoft.com/office/officeart/2005/8/layout/hList1"/>
    <dgm:cxn modelId="{21C49D82-C3CA-43A1-9C56-AA2A7C3B55E5}" type="presParOf" srcId="{E134A79A-5C4B-4032-B790-0258B9B924D0}" destId="{DC0FFEE2-2225-4239-A520-596F8A358CE3}" srcOrd="0" destOrd="0" presId="urn:microsoft.com/office/officeart/2005/8/layout/hList1"/>
    <dgm:cxn modelId="{5BB733DB-C987-4713-81ED-402DCE6F654E}" type="presParOf" srcId="{E134A79A-5C4B-4032-B790-0258B9B924D0}" destId="{C8449677-A666-48C4-91E1-DFF27DDF68C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A4617-4999-471A-8DBE-431AFB10AA64}">
      <dsp:nvSpPr>
        <dsp:cNvPr id="0" name=""/>
        <dsp:cNvSpPr/>
      </dsp:nvSpPr>
      <dsp:spPr>
        <a:xfrm>
          <a:off x="3561" y="12883"/>
          <a:ext cx="2141290" cy="691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IN" sz="2400" kern="1200" dirty="0"/>
            <a:t>Pizzas</a:t>
          </a:r>
        </a:p>
      </dsp:txBody>
      <dsp:txXfrm>
        <a:off x="3561" y="12883"/>
        <a:ext cx="2141290" cy="691200"/>
      </dsp:txXfrm>
    </dsp:sp>
    <dsp:sp modelId="{94D6D3EE-84E8-44B2-B78B-FE30F30DB704}">
      <dsp:nvSpPr>
        <dsp:cNvPr id="0" name=""/>
        <dsp:cNvSpPr/>
      </dsp:nvSpPr>
      <dsp:spPr>
        <a:xfrm>
          <a:off x="3561" y="704083"/>
          <a:ext cx="2141290" cy="328988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IN" sz="2400" kern="1200" dirty="0"/>
            <a:t>Pizza id (PK)</a:t>
          </a:r>
        </a:p>
        <a:p>
          <a:pPr marL="228600" lvl="1" indent="-228600" algn="l" defTabSz="1066800">
            <a:lnSpc>
              <a:spcPct val="90000"/>
            </a:lnSpc>
            <a:spcBef>
              <a:spcPct val="0"/>
            </a:spcBef>
            <a:spcAft>
              <a:spcPct val="15000"/>
            </a:spcAft>
            <a:buChar char="•"/>
          </a:pPr>
          <a:r>
            <a:rPr lang="en-IN" sz="2400" kern="1200" dirty="0"/>
            <a:t>Pizza code</a:t>
          </a:r>
        </a:p>
        <a:p>
          <a:pPr marL="228600" lvl="1" indent="-228600" algn="l" defTabSz="1066800">
            <a:lnSpc>
              <a:spcPct val="90000"/>
            </a:lnSpc>
            <a:spcBef>
              <a:spcPct val="0"/>
            </a:spcBef>
            <a:spcAft>
              <a:spcPct val="15000"/>
            </a:spcAft>
            <a:buChar char="•"/>
          </a:pPr>
          <a:r>
            <a:rPr lang="en-IN" sz="2400" kern="1200" dirty="0"/>
            <a:t>Name</a:t>
          </a:r>
        </a:p>
        <a:p>
          <a:pPr marL="228600" lvl="1" indent="-228600" algn="l" defTabSz="1066800">
            <a:lnSpc>
              <a:spcPct val="90000"/>
            </a:lnSpc>
            <a:spcBef>
              <a:spcPct val="0"/>
            </a:spcBef>
            <a:spcAft>
              <a:spcPct val="15000"/>
            </a:spcAft>
            <a:buChar char="•"/>
          </a:pPr>
          <a:r>
            <a:rPr lang="en-IN" sz="2400" kern="1200" dirty="0"/>
            <a:t>Category</a:t>
          </a:r>
        </a:p>
        <a:p>
          <a:pPr marL="228600" lvl="1" indent="-228600" algn="l" defTabSz="1066800">
            <a:lnSpc>
              <a:spcPct val="90000"/>
            </a:lnSpc>
            <a:spcBef>
              <a:spcPct val="0"/>
            </a:spcBef>
            <a:spcAft>
              <a:spcPct val="15000"/>
            </a:spcAft>
            <a:buChar char="•"/>
          </a:pPr>
          <a:r>
            <a:rPr lang="en-IN" sz="2400" kern="1200" dirty="0"/>
            <a:t>Ingredient</a:t>
          </a:r>
        </a:p>
      </dsp:txBody>
      <dsp:txXfrm>
        <a:off x="3561" y="704083"/>
        <a:ext cx="2141290" cy="3289882"/>
      </dsp:txXfrm>
    </dsp:sp>
    <dsp:sp modelId="{89430776-84F1-45E5-BDD5-05732C54920B}">
      <dsp:nvSpPr>
        <dsp:cNvPr id="0" name=""/>
        <dsp:cNvSpPr/>
      </dsp:nvSpPr>
      <dsp:spPr>
        <a:xfrm>
          <a:off x="2444632" y="12883"/>
          <a:ext cx="2141290" cy="691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IN" sz="2400" kern="1200" dirty="0"/>
            <a:t>Pizza Types</a:t>
          </a:r>
        </a:p>
      </dsp:txBody>
      <dsp:txXfrm>
        <a:off x="2444632" y="12883"/>
        <a:ext cx="2141290" cy="691200"/>
      </dsp:txXfrm>
    </dsp:sp>
    <dsp:sp modelId="{813C8A81-8872-4E95-AED2-3C5ABE3E6166}">
      <dsp:nvSpPr>
        <dsp:cNvPr id="0" name=""/>
        <dsp:cNvSpPr/>
      </dsp:nvSpPr>
      <dsp:spPr>
        <a:xfrm>
          <a:off x="2444632" y="704083"/>
          <a:ext cx="2141290" cy="328988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IN" sz="2400" kern="1200" dirty="0"/>
            <a:t>Pizza type id (PK)</a:t>
          </a:r>
        </a:p>
        <a:p>
          <a:pPr marL="228600" lvl="1" indent="-228600" algn="l" defTabSz="1066800">
            <a:lnSpc>
              <a:spcPct val="90000"/>
            </a:lnSpc>
            <a:spcBef>
              <a:spcPct val="0"/>
            </a:spcBef>
            <a:spcAft>
              <a:spcPct val="15000"/>
            </a:spcAft>
            <a:buChar char="•"/>
          </a:pPr>
          <a:r>
            <a:rPr lang="en-IN" sz="2400" kern="1200" dirty="0"/>
            <a:t>Pizza type code</a:t>
          </a:r>
        </a:p>
        <a:p>
          <a:pPr marL="228600" lvl="1" indent="-228600" algn="l" defTabSz="1066800">
            <a:lnSpc>
              <a:spcPct val="90000"/>
            </a:lnSpc>
            <a:spcBef>
              <a:spcPct val="0"/>
            </a:spcBef>
            <a:spcAft>
              <a:spcPct val="15000"/>
            </a:spcAft>
            <a:buChar char="•"/>
          </a:pPr>
          <a:r>
            <a:rPr lang="en-IN" sz="2400" kern="1200" dirty="0"/>
            <a:t>Pizza id (FK)</a:t>
          </a:r>
        </a:p>
        <a:p>
          <a:pPr marL="228600" lvl="1" indent="-228600" algn="l" defTabSz="1066800">
            <a:lnSpc>
              <a:spcPct val="90000"/>
            </a:lnSpc>
            <a:spcBef>
              <a:spcPct val="0"/>
            </a:spcBef>
            <a:spcAft>
              <a:spcPct val="15000"/>
            </a:spcAft>
            <a:buChar char="•"/>
          </a:pPr>
          <a:r>
            <a:rPr lang="en-IN" sz="2400" kern="1200" dirty="0"/>
            <a:t>Pizza code</a:t>
          </a:r>
        </a:p>
        <a:p>
          <a:pPr marL="228600" lvl="1" indent="-228600" algn="l" defTabSz="1066800">
            <a:lnSpc>
              <a:spcPct val="90000"/>
            </a:lnSpc>
            <a:spcBef>
              <a:spcPct val="0"/>
            </a:spcBef>
            <a:spcAft>
              <a:spcPct val="15000"/>
            </a:spcAft>
            <a:buChar char="•"/>
          </a:pPr>
          <a:r>
            <a:rPr lang="en-IN" sz="2400" kern="1200" dirty="0"/>
            <a:t>Size</a:t>
          </a:r>
        </a:p>
        <a:p>
          <a:pPr marL="228600" lvl="1" indent="-228600" algn="l" defTabSz="1066800">
            <a:lnSpc>
              <a:spcPct val="90000"/>
            </a:lnSpc>
            <a:spcBef>
              <a:spcPct val="0"/>
            </a:spcBef>
            <a:spcAft>
              <a:spcPct val="15000"/>
            </a:spcAft>
            <a:buChar char="•"/>
          </a:pPr>
          <a:r>
            <a:rPr lang="en-IN" sz="2400" kern="1200" dirty="0"/>
            <a:t>Price</a:t>
          </a:r>
        </a:p>
      </dsp:txBody>
      <dsp:txXfrm>
        <a:off x="2444632" y="704083"/>
        <a:ext cx="2141290" cy="3289882"/>
      </dsp:txXfrm>
    </dsp:sp>
    <dsp:sp modelId="{DF6C0137-0BD6-472A-BEF4-244894167DD8}">
      <dsp:nvSpPr>
        <dsp:cNvPr id="0" name=""/>
        <dsp:cNvSpPr/>
      </dsp:nvSpPr>
      <dsp:spPr>
        <a:xfrm>
          <a:off x="4885703" y="12883"/>
          <a:ext cx="2141290" cy="691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IN" sz="2400" kern="1200" dirty="0"/>
            <a:t>Orders</a:t>
          </a:r>
        </a:p>
      </dsp:txBody>
      <dsp:txXfrm>
        <a:off x="4885703" y="12883"/>
        <a:ext cx="2141290" cy="691200"/>
      </dsp:txXfrm>
    </dsp:sp>
    <dsp:sp modelId="{7CA87C35-D915-49C6-B851-F898F5164EC6}">
      <dsp:nvSpPr>
        <dsp:cNvPr id="0" name=""/>
        <dsp:cNvSpPr/>
      </dsp:nvSpPr>
      <dsp:spPr>
        <a:xfrm>
          <a:off x="4885703" y="704083"/>
          <a:ext cx="2141290" cy="328988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IN" sz="2400" kern="1200" dirty="0"/>
            <a:t>Order id (PK)</a:t>
          </a:r>
        </a:p>
        <a:p>
          <a:pPr marL="228600" lvl="1" indent="-228600" algn="l" defTabSz="1066800">
            <a:lnSpc>
              <a:spcPct val="90000"/>
            </a:lnSpc>
            <a:spcBef>
              <a:spcPct val="0"/>
            </a:spcBef>
            <a:spcAft>
              <a:spcPct val="15000"/>
            </a:spcAft>
            <a:buChar char="•"/>
          </a:pPr>
          <a:r>
            <a:rPr lang="en-IN" sz="2400" kern="1200" dirty="0"/>
            <a:t>Date</a:t>
          </a:r>
        </a:p>
        <a:p>
          <a:pPr marL="228600" lvl="1" indent="-228600" algn="l" defTabSz="1066800">
            <a:lnSpc>
              <a:spcPct val="90000"/>
            </a:lnSpc>
            <a:spcBef>
              <a:spcPct val="0"/>
            </a:spcBef>
            <a:spcAft>
              <a:spcPct val="15000"/>
            </a:spcAft>
            <a:buChar char="•"/>
          </a:pPr>
          <a:r>
            <a:rPr lang="en-IN" sz="2400" kern="1200" dirty="0"/>
            <a:t>Time</a:t>
          </a:r>
        </a:p>
      </dsp:txBody>
      <dsp:txXfrm>
        <a:off x="4885703" y="704083"/>
        <a:ext cx="2141290" cy="3289882"/>
      </dsp:txXfrm>
    </dsp:sp>
    <dsp:sp modelId="{DC0FFEE2-2225-4239-A520-596F8A358CE3}">
      <dsp:nvSpPr>
        <dsp:cNvPr id="0" name=""/>
        <dsp:cNvSpPr/>
      </dsp:nvSpPr>
      <dsp:spPr>
        <a:xfrm>
          <a:off x="7326775" y="12883"/>
          <a:ext cx="2141290" cy="691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IN" sz="2400" kern="1200" dirty="0"/>
            <a:t>Order Details</a:t>
          </a:r>
        </a:p>
      </dsp:txBody>
      <dsp:txXfrm>
        <a:off x="7326775" y="12883"/>
        <a:ext cx="2141290" cy="691200"/>
      </dsp:txXfrm>
    </dsp:sp>
    <dsp:sp modelId="{C8449677-A666-48C4-91E1-DFF27DDF68CC}">
      <dsp:nvSpPr>
        <dsp:cNvPr id="0" name=""/>
        <dsp:cNvSpPr/>
      </dsp:nvSpPr>
      <dsp:spPr>
        <a:xfrm>
          <a:off x="7326775" y="704083"/>
          <a:ext cx="2141290" cy="328988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IN" sz="2400" kern="1200" dirty="0"/>
            <a:t>Order details id (PK)</a:t>
          </a:r>
        </a:p>
        <a:p>
          <a:pPr marL="228600" lvl="1" indent="-228600" algn="l" defTabSz="1066800">
            <a:lnSpc>
              <a:spcPct val="90000"/>
            </a:lnSpc>
            <a:spcBef>
              <a:spcPct val="0"/>
            </a:spcBef>
            <a:spcAft>
              <a:spcPct val="15000"/>
            </a:spcAft>
            <a:buChar char="•"/>
          </a:pPr>
          <a:r>
            <a:rPr lang="en-IN" sz="2400" kern="1200" dirty="0"/>
            <a:t>Order id (FK)</a:t>
          </a:r>
        </a:p>
        <a:p>
          <a:pPr marL="228600" lvl="1" indent="-228600" algn="l" defTabSz="1066800">
            <a:lnSpc>
              <a:spcPct val="90000"/>
            </a:lnSpc>
            <a:spcBef>
              <a:spcPct val="0"/>
            </a:spcBef>
            <a:spcAft>
              <a:spcPct val="15000"/>
            </a:spcAft>
            <a:buChar char="•"/>
          </a:pPr>
          <a:r>
            <a:rPr lang="en-IN" sz="2400" kern="1200" dirty="0"/>
            <a:t>Pizza type code</a:t>
          </a:r>
        </a:p>
        <a:p>
          <a:pPr marL="228600" lvl="1" indent="-228600" algn="l" defTabSz="1066800">
            <a:lnSpc>
              <a:spcPct val="90000"/>
            </a:lnSpc>
            <a:spcBef>
              <a:spcPct val="0"/>
            </a:spcBef>
            <a:spcAft>
              <a:spcPct val="15000"/>
            </a:spcAft>
            <a:buChar char="•"/>
          </a:pPr>
          <a:r>
            <a:rPr lang="en-IN" sz="2400" kern="1200" dirty="0"/>
            <a:t>Quantity</a:t>
          </a:r>
        </a:p>
        <a:p>
          <a:pPr marL="228600" lvl="1" indent="-228600" algn="l" defTabSz="1066800">
            <a:lnSpc>
              <a:spcPct val="90000"/>
            </a:lnSpc>
            <a:spcBef>
              <a:spcPct val="0"/>
            </a:spcBef>
            <a:spcAft>
              <a:spcPct val="15000"/>
            </a:spcAft>
            <a:buChar char="•"/>
          </a:pPr>
          <a:r>
            <a:rPr lang="en-IN" sz="2400" kern="1200" dirty="0"/>
            <a:t>Pizza type id</a:t>
          </a:r>
        </a:p>
      </dsp:txBody>
      <dsp:txXfrm>
        <a:off x="7326775" y="704083"/>
        <a:ext cx="2141290" cy="328988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C04980-1527-47D8-8466-F30CF38D08D8}"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FDF653-4EE3-46FC-8CBA-7B4EEB50262D}" type="slidenum">
              <a:rPr lang="en-IN" smtClean="0"/>
              <a:t>‹#›</a:t>
            </a:fld>
            <a:endParaRPr lang="en-IN"/>
          </a:p>
        </p:txBody>
      </p:sp>
    </p:spTree>
    <p:extLst>
      <p:ext uri="{BB962C8B-B14F-4D97-AF65-F5344CB8AC3E}">
        <p14:creationId xmlns:p14="http://schemas.microsoft.com/office/powerpoint/2010/main" val="600531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04980-1527-47D8-8466-F30CF38D08D8}"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FDF653-4EE3-46FC-8CBA-7B4EEB50262D}" type="slidenum">
              <a:rPr lang="en-IN" smtClean="0"/>
              <a:t>‹#›</a:t>
            </a:fld>
            <a:endParaRPr lang="en-IN"/>
          </a:p>
        </p:txBody>
      </p:sp>
    </p:spTree>
    <p:extLst>
      <p:ext uri="{BB962C8B-B14F-4D97-AF65-F5344CB8AC3E}">
        <p14:creationId xmlns:p14="http://schemas.microsoft.com/office/powerpoint/2010/main" val="2817984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04980-1527-47D8-8466-F30CF38D08D8}"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FDF653-4EE3-46FC-8CBA-7B4EEB50262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4076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C04980-1527-47D8-8466-F30CF38D08D8}"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FDF653-4EE3-46FC-8CBA-7B4EEB50262D}" type="slidenum">
              <a:rPr lang="en-IN" smtClean="0"/>
              <a:t>‹#›</a:t>
            </a:fld>
            <a:endParaRPr lang="en-IN"/>
          </a:p>
        </p:txBody>
      </p:sp>
    </p:spTree>
    <p:extLst>
      <p:ext uri="{BB962C8B-B14F-4D97-AF65-F5344CB8AC3E}">
        <p14:creationId xmlns:p14="http://schemas.microsoft.com/office/powerpoint/2010/main" val="1940281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C04980-1527-47D8-8466-F30CF38D08D8}"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FDF653-4EE3-46FC-8CBA-7B4EEB50262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391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C04980-1527-47D8-8466-F30CF38D08D8}"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FDF653-4EE3-46FC-8CBA-7B4EEB50262D}" type="slidenum">
              <a:rPr lang="en-IN" smtClean="0"/>
              <a:t>‹#›</a:t>
            </a:fld>
            <a:endParaRPr lang="en-IN"/>
          </a:p>
        </p:txBody>
      </p:sp>
    </p:spTree>
    <p:extLst>
      <p:ext uri="{BB962C8B-B14F-4D97-AF65-F5344CB8AC3E}">
        <p14:creationId xmlns:p14="http://schemas.microsoft.com/office/powerpoint/2010/main" val="997905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C04980-1527-47D8-8466-F30CF38D08D8}"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FDF653-4EE3-46FC-8CBA-7B4EEB50262D}" type="slidenum">
              <a:rPr lang="en-IN" smtClean="0"/>
              <a:t>‹#›</a:t>
            </a:fld>
            <a:endParaRPr lang="en-IN"/>
          </a:p>
        </p:txBody>
      </p:sp>
    </p:spTree>
    <p:extLst>
      <p:ext uri="{BB962C8B-B14F-4D97-AF65-F5344CB8AC3E}">
        <p14:creationId xmlns:p14="http://schemas.microsoft.com/office/powerpoint/2010/main" val="3315599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C04980-1527-47D8-8466-F30CF38D08D8}"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FDF653-4EE3-46FC-8CBA-7B4EEB50262D}" type="slidenum">
              <a:rPr lang="en-IN" smtClean="0"/>
              <a:t>‹#›</a:t>
            </a:fld>
            <a:endParaRPr lang="en-IN"/>
          </a:p>
        </p:txBody>
      </p:sp>
    </p:spTree>
    <p:extLst>
      <p:ext uri="{BB962C8B-B14F-4D97-AF65-F5344CB8AC3E}">
        <p14:creationId xmlns:p14="http://schemas.microsoft.com/office/powerpoint/2010/main" val="365438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C04980-1527-47D8-8466-F30CF38D08D8}"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FDF653-4EE3-46FC-8CBA-7B4EEB50262D}" type="slidenum">
              <a:rPr lang="en-IN" smtClean="0"/>
              <a:t>‹#›</a:t>
            </a:fld>
            <a:endParaRPr lang="en-IN"/>
          </a:p>
        </p:txBody>
      </p:sp>
    </p:spTree>
    <p:extLst>
      <p:ext uri="{BB962C8B-B14F-4D97-AF65-F5344CB8AC3E}">
        <p14:creationId xmlns:p14="http://schemas.microsoft.com/office/powerpoint/2010/main" val="556420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04980-1527-47D8-8466-F30CF38D08D8}"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FDF653-4EE3-46FC-8CBA-7B4EEB50262D}" type="slidenum">
              <a:rPr lang="en-IN" smtClean="0"/>
              <a:t>‹#›</a:t>
            </a:fld>
            <a:endParaRPr lang="en-IN"/>
          </a:p>
        </p:txBody>
      </p:sp>
    </p:spTree>
    <p:extLst>
      <p:ext uri="{BB962C8B-B14F-4D97-AF65-F5344CB8AC3E}">
        <p14:creationId xmlns:p14="http://schemas.microsoft.com/office/powerpoint/2010/main" val="3831546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C04980-1527-47D8-8466-F30CF38D08D8}"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FDF653-4EE3-46FC-8CBA-7B4EEB50262D}" type="slidenum">
              <a:rPr lang="en-IN" smtClean="0"/>
              <a:t>‹#›</a:t>
            </a:fld>
            <a:endParaRPr lang="en-IN"/>
          </a:p>
        </p:txBody>
      </p:sp>
    </p:spTree>
    <p:extLst>
      <p:ext uri="{BB962C8B-B14F-4D97-AF65-F5344CB8AC3E}">
        <p14:creationId xmlns:p14="http://schemas.microsoft.com/office/powerpoint/2010/main" val="2363220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C04980-1527-47D8-8466-F30CF38D08D8}" type="datetimeFigureOut">
              <a:rPr lang="en-IN" smtClean="0"/>
              <a:t>06-01-2025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FDF653-4EE3-46FC-8CBA-7B4EEB50262D}" type="slidenum">
              <a:rPr lang="en-IN" smtClean="0"/>
              <a:t>‹#›</a:t>
            </a:fld>
            <a:endParaRPr lang="en-IN"/>
          </a:p>
        </p:txBody>
      </p:sp>
    </p:spTree>
    <p:extLst>
      <p:ext uri="{BB962C8B-B14F-4D97-AF65-F5344CB8AC3E}">
        <p14:creationId xmlns:p14="http://schemas.microsoft.com/office/powerpoint/2010/main" val="1730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C04980-1527-47D8-8466-F30CF38D08D8}" type="datetimeFigureOut">
              <a:rPr lang="en-IN" smtClean="0"/>
              <a:t>06-01-2025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FDF653-4EE3-46FC-8CBA-7B4EEB50262D}" type="slidenum">
              <a:rPr lang="en-IN" smtClean="0"/>
              <a:t>‹#›</a:t>
            </a:fld>
            <a:endParaRPr lang="en-IN"/>
          </a:p>
        </p:txBody>
      </p:sp>
    </p:spTree>
    <p:extLst>
      <p:ext uri="{BB962C8B-B14F-4D97-AF65-F5344CB8AC3E}">
        <p14:creationId xmlns:p14="http://schemas.microsoft.com/office/powerpoint/2010/main" val="211929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C04980-1527-47D8-8466-F30CF38D08D8}" type="datetimeFigureOut">
              <a:rPr lang="en-IN" smtClean="0"/>
              <a:t>06-01-2025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FDF653-4EE3-46FC-8CBA-7B4EEB50262D}" type="slidenum">
              <a:rPr lang="en-IN" smtClean="0"/>
              <a:t>‹#›</a:t>
            </a:fld>
            <a:endParaRPr lang="en-IN"/>
          </a:p>
        </p:txBody>
      </p:sp>
    </p:spTree>
    <p:extLst>
      <p:ext uri="{BB962C8B-B14F-4D97-AF65-F5344CB8AC3E}">
        <p14:creationId xmlns:p14="http://schemas.microsoft.com/office/powerpoint/2010/main" val="3136656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C04980-1527-47D8-8466-F30CF38D08D8}"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FDF653-4EE3-46FC-8CBA-7B4EEB50262D}" type="slidenum">
              <a:rPr lang="en-IN" smtClean="0"/>
              <a:t>‹#›</a:t>
            </a:fld>
            <a:endParaRPr lang="en-IN"/>
          </a:p>
        </p:txBody>
      </p:sp>
    </p:spTree>
    <p:extLst>
      <p:ext uri="{BB962C8B-B14F-4D97-AF65-F5344CB8AC3E}">
        <p14:creationId xmlns:p14="http://schemas.microsoft.com/office/powerpoint/2010/main" val="105532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C04980-1527-47D8-8466-F30CF38D08D8}"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FDF653-4EE3-46FC-8CBA-7B4EEB50262D}" type="slidenum">
              <a:rPr lang="en-IN" smtClean="0"/>
              <a:t>‹#›</a:t>
            </a:fld>
            <a:endParaRPr lang="en-IN"/>
          </a:p>
        </p:txBody>
      </p:sp>
    </p:spTree>
    <p:extLst>
      <p:ext uri="{BB962C8B-B14F-4D97-AF65-F5344CB8AC3E}">
        <p14:creationId xmlns:p14="http://schemas.microsoft.com/office/powerpoint/2010/main" val="407565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C04980-1527-47D8-8466-F30CF38D08D8}" type="datetimeFigureOut">
              <a:rPr lang="en-IN" smtClean="0"/>
              <a:t>06-01-2025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FDF653-4EE3-46FC-8CBA-7B4EEB50262D}" type="slidenum">
              <a:rPr lang="en-IN" smtClean="0"/>
              <a:t>‹#›</a:t>
            </a:fld>
            <a:endParaRPr lang="en-IN"/>
          </a:p>
        </p:txBody>
      </p:sp>
    </p:spTree>
    <p:extLst>
      <p:ext uri="{BB962C8B-B14F-4D97-AF65-F5344CB8AC3E}">
        <p14:creationId xmlns:p14="http://schemas.microsoft.com/office/powerpoint/2010/main" val="415138588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D0C9-84B2-0166-4D94-560B76F84EDF}"/>
              </a:ext>
            </a:extLst>
          </p:cNvPr>
          <p:cNvSpPr>
            <a:spLocks noGrp="1"/>
          </p:cNvSpPr>
          <p:nvPr>
            <p:ph type="ctrTitle"/>
          </p:nvPr>
        </p:nvSpPr>
        <p:spPr>
          <a:xfrm>
            <a:off x="2006352" y="1367163"/>
            <a:ext cx="9498259" cy="2565646"/>
          </a:xfrm>
        </p:spPr>
        <p:txBody>
          <a:bodyPr>
            <a:normAutofit fontScale="90000"/>
          </a:bodyPr>
          <a:lstStyle/>
          <a:p>
            <a:r>
              <a:rPr lang="en-IN" sz="6000" b="1" i="0" u="none" strike="noStrike" baseline="0" dirty="0">
                <a:solidFill>
                  <a:schemeClr val="accent1"/>
                </a:solidFill>
                <a:latin typeface="Arial" panose="020B0604020202020204" pitchFamily="34" charset="0"/>
              </a:rPr>
              <a:t>SQL for Data Analysis  (Assignment )</a:t>
            </a:r>
            <a:br>
              <a:rPr lang="en-IN" sz="4000" b="1" i="0" u="none" strike="noStrike" baseline="0" dirty="0">
                <a:solidFill>
                  <a:schemeClr val="accent1"/>
                </a:solidFill>
                <a:latin typeface="Arial" panose="020B0604020202020204" pitchFamily="34" charset="0"/>
              </a:rPr>
            </a:br>
            <a:endParaRPr lang="en-IN" dirty="0"/>
          </a:p>
        </p:txBody>
      </p:sp>
      <p:sp>
        <p:nvSpPr>
          <p:cNvPr id="3" name="Subtitle 2">
            <a:extLst>
              <a:ext uri="{FF2B5EF4-FFF2-40B4-BE49-F238E27FC236}">
                <a16:creationId xmlns:a16="http://schemas.microsoft.com/office/drawing/2014/main" id="{DF56B548-69C6-C7C7-71E7-513A6C82D98A}"/>
              </a:ext>
            </a:extLst>
          </p:cNvPr>
          <p:cNvSpPr>
            <a:spLocks noGrp="1"/>
          </p:cNvSpPr>
          <p:nvPr>
            <p:ph type="subTitle" idx="1"/>
          </p:nvPr>
        </p:nvSpPr>
        <p:spPr>
          <a:xfrm>
            <a:off x="2589213" y="4777379"/>
            <a:ext cx="8915399" cy="611367"/>
          </a:xfrm>
        </p:spPr>
        <p:txBody>
          <a:bodyPr>
            <a:normAutofit/>
          </a:bodyPr>
          <a:lstStyle/>
          <a:p>
            <a:pPr algn="r"/>
            <a:r>
              <a:rPr lang="en-IN" sz="2800" b="1" i="0" u="none" strike="noStrike" baseline="0" dirty="0">
                <a:solidFill>
                  <a:schemeClr val="accent1"/>
                </a:solidFill>
                <a:latin typeface="Arial" panose="020B0604020202020204" pitchFamily="34" charset="0"/>
              </a:rPr>
              <a:t>Ratnesh Satyarthi</a:t>
            </a:r>
            <a:endParaRPr lang="en-IN" sz="2800" dirty="0"/>
          </a:p>
        </p:txBody>
      </p:sp>
      <p:sp>
        <p:nvSpPr>
          <p:cNvPr id="6" name="Subtitle 2">
            <a:extLst>
              <a:ext uri="{FF2B5EF4-FFF2-40B4-BE49-F238E27FC236}">
                <a16:creationId xmlns:a16="http://schemas.microsoft.com/office/drawing/2014/main" id="{7BCA06D0-DCF4-B72D-7725-C8EAB3A78DEE}"/>
              </a:ext>
            </a:extLst>
          </p:cNvPr>
          <p:cNvSpPr txBox="1">
            <a:spLocks/>
          </p:cNvSpPr>
          <p:nvPr/>
        </p:nvSpPr>
        <p:spPr>
          <a:xfrm>
            <a:off x="2068496" y="3840045"/>
            <a:ext cx="9373970" cy="611367"/>
          </a:xfrm>
          <a:prstGeom prst="rect">
            <a:avLst/>
          </a:prstGeom>
        </p:spPr>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IN" sz="2800" b="1" dirty="0">
                <a:solidFill>
                  <a:schemeClr val="tx1"/>
                </a:solidFill>
                <a:latin typeface="Arial" panose="020B0604020202020204" pitchFamily="34" charset="0"/>
              </a:rPr>
              <a:t>Conduct a comprehensive sales performance analysis for a pizza sale using SQL queries.</a:t>
            </a:r>
          </a:p>
        </p:txBody>
      </p:sp>
    </p:spTree>
    <p:extLst>
      <p:ext uri="{BB962C8B-B14F-4D97-AF65-F5344CB8AC3E}">
        <p14:creationId xmlns:p14="http://schemas.microsoft.com/office/powerpoint/2010/main" val="2810299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6A82C-2F05-7117-BE63-6BFEC897C7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CACDFF-C1FC-5006-0793-FAF294530476}"/>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Create Database &amp; Table structure</a:t>
            </a:r>
            <a:r>
              <a:rPr lang="en-IN" sz="4000" dirty="0"/>
              <a:t>: -</a:t>
            </a:r>
            <a:endParaRPr lang="en-IN" sz="2800" dirty="0">
              <a:solidFill>
                <a:schemeClr val="accent1"/>
              </a:solidFill>
            </a:endParaRPr>
          </a:p>
        </p:txBody>
      </p:sp>
      <p:pic>
        <p:nvPicPr>
          <p:cNvPr id="13" name="Picture 12">
            <a:extLst>
              <a:ext uri="{FF2B5EF4-FFF2-40B4-BE49-F238E27FC236}">
                <a16:creationId xmlns:a16="http://schemas.microsoft.com/office/drawing/2014/main" id="{F311BBB3-1C22-B9AB-0D73-DD2A5E41E858}"/>
              </a:ext>
            </a:extLst>
          </p:cNvPr>
          <p:cNvPicPr>
            <a:picLocks noChangeAspect="1"/>
          </p:cNvPicPr>
          <p:nvPr/>
        </p:nvPicPr>
        <p:blipFill>
          <a:blip r:embed="rId2"/>
          <a:stretch>
            <a:fillRect/>
          </a:stretch>
        </p:blipFill>
        <p:spPr>
          <a:xfrm>
            <a:off x="1941205" y="1400174"/>
            <a:ext cx="3715169" cy="686077"/>
          </a:xfrm>
          <a:prstGeom prst="rect">
            <a:avLst/>
          </a:prstGeom>
        </p:spPr>
      </p:pic>
      <p:pic>
        <p:nvPicPr>
          <p:cNvPr id="23" name="Picture 22">
            <a:extLst>
              <a:ext uri="{FF2B5EF4-FFF2-40B4-BE49-F238E27FC236}">
                <a16:creationId xmlns:a16="http://schemas.microsoft.com/office/drawing/2014/main" id="{28696C4A-F52E-9666-8E94-2A023AC4DA1B}"/>
              </a:ext>
            </a:extLst>
          </p:cNvPr>
          <p:cNvPicPr>
            <a:picLocks noChangeAspect="1"/>
          </p:cNvPicPr>
          <p:nvPr/>
        </p:nvPicPr>
        <p:blipFill>
          <a:blip r:embed="rId3"/>
          <a:stretch>
            <a:fillRect/>
          </a:stretch>
        </p:blipFill>
        <p:spPr>
          <a:xfrm>
            <a:off x="5656374" y="2129588"/>
            <a:ext cx="4963893" cy="2127383"/>
          </a:xfrm>
          <a:prstGeom prst="rect">
            <a:avLst/>
          </a:prstGeom>
        </p:spPr>
      </p:pic>
      <p:pic>
        <p:nvPicPr>
          <p:cNvPr id="25" name="Picture 24">
            <a:extLst>
              <a:ext uri="{FF2B5EF4-FFF2-40B4-BE49-F238E27FC236}">
                <a16:creationId xmlns:a16="http://schemas.microsoft.com/office/drawing/2014/main" id="{7E32D756-B142-40AE-D4E4-5F4AC409643B}"/>
              </a:ext>
            </a:extLst>
          </p:cNvPr>
          <p:cNvPicPr>
            <a:picLocks noChangeAspect="1"/>
          </p:cNvPicPr>
          <p:nvPr/>
        </p:nvPicPr>
        <p:blipFill>
          <a:blip r:embed="rId4"/>
          <a:stretch>
            <a:fillRect/>
          </a:stretch>
        </p:blipFill>
        <p:spPr>
          <a:xfrm>
            <a:off x="5656374" y="4481559"/>
            <a:ext cx="6217600" cy="2127383"/>
          </a:xfrm>
          <a:prstGeom prst="rect">
            <a:avLst/>
          </a:prstGeom>
        </p:spPr>
      </p:pic>
      <p:pic>
        <p:nvPicPr>
          <p:cNvPr id="27" name="Picture 26">
            <a:extLst>
              <a:ext uri="{FF2B5EF4-FFF2-40B4-BE49-F238E27FC236}">
                <a16:creationId xmlns:a16="http://schemas.microsoft.com/office/drawing/2014/main" id="{DEBA4D7F-7D7D-1018-13F4-60259E320EDE}"/>
              </a:ext>
            </a:extLst>
          </p:cNvPr>
          <p:cNvPicPr>
            <a:picLocks noChangeAspect="1"/>
          </p:cNvPicPr>
          <p:nvPr/>
        </p:nvPicPr>
        <p:blipFill>
          <a:blip r:embed="rId5"/>
          <a:stretch>
            <a:fillRect/>
          </a:stretch>
        </p:blipFill>
        <p:spPr>
          <a:xfrm>
            <a:off x="1941205" y="4481559"/>
            <a:ext cx="3475861" cy="1440340"/>
          </a:xfrm>
          <a:prstGeom prst="rect">
            <a:avLst/>
          </a:prstGeom>
        </p:spPr>
      </p:pic>
      <p:pic>
        <p:nvPicPr>
          <p:cNvPr id="29" name="Picture 28">
            <a:extLst>
              <a:ext uri="{FF2B5EF4-FFF2-40B4-BE49-F238E27FC236}">
                <a16:creationId xmlns:a16="http://schemas.microsoft.com/office/drawing/2014/main" id="{1E7F6B76-C25D-36CD-7A33-E2218AE45679}"/>
              </a:ext>
            </a:extLst>
          </p:cNvPr>
          <p:cNvPicPr>
            <a:picLocks noChangeAspect="1"/>
          </p:cNvPicPr>
          <p:nvPr/>
        </p:nvPicPr>
        <p:blipFill>
          <a:blip r:embed="rId6"/>
          <a:stretch>
            <a:fillRect/>
          </a:stretch>
        </p:blipFill>
        <p:spPr>
          <a:xfrm>
            <a:off x="1941205" y="2129588"/>
            <a:ext cx="3548270" cy="1872377"/>
          </a:xfrm>
          <a:prstGeom prst="rect">
            <a:avLst/>
          </a:prstGeom>
        </p:spPr>
      </p:pic>
    </p:spTree>
    <p:extLst>
      <p:ext uri="{BB962C8B-B14F-4D97-AF65-F5344CB8AC3E}">
        <p14:creationId xmlns:p14="http://schemas.microsoft.com/office/powerpoint/2010/main" val="1230130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CB205-ABBF-B758-1D7A-582BB7C9C0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721873-303D-FB79-F90B-A45A7B563EE3}"/>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Tables &amp; Database</a:t>
            </a:r>
            <a:r>
              <a:rPr lang="en-IN" sz="4000" dirty="0"/>
              <a:t>: -</a:t>
            </a:r>
            <a:endParaRPr lang="en-IN" sz="2800" dirty="0">
              <a:solidFill>
                <a:schemeClr val="accent1"/>
              </a:solidFill>
            </a:endParaRPr>
          </a:p>
        </p:txBody>
      </p:sp>
      <p:pic>
        <p:nvPicPr>
          <p:cNvPr id="8" name="Picture 7">
            <a:extLst>
              <a:ext uri="{FF2B5EF4-FFF2-40B4-BE49-F238E27FC236}">
                <a16:creationId xmlns:a16="http://schemas.microsoft.com/office/drawing/2014/main" id="{0CB45B63-A650-3358-4B69-977E9B5B8446}"/>
              </a:ext>
            </a:extLst>
          </p:cNvPr>
          <p:cNvPicPr>
            <a:picLocks noChangeAspect="1"/>
          </p:cNvPicPr>
          <p:nvPr/>
        </p:nvPicPr>
        <p:blipFill>
          <a:blip r:embed="rId2"/>
          <a:stretch>
            <a:fillRect/>
          </a:stretch>
        </p:blipFill>
        <p:spPr>
          <a:xfrm>
            <a:off x="2025957" y="2908456"/>
            <a:ext cx="4645977" cy="2332470"/>
          </a:xfrm>
          <a:prstGeom prst="rect">
            <a:avLst/>
          </a:prstGeom>
        </p:spPr>
      </p:pic>
      <p:pic>
        <p:nvPicPr>
          <p:cNvPr id="10" name="Picture 9">
            <a:extLst>
              <a:ext uri="{FF2B5EF4-FFF2-40B4-BE49-F238E27FC236}">
                <a16:creationId xmlns:a16="http://schemas.microsoft.com/office/drawing/2014/main" id="{B95D46E6-85D1-968A-A055-B9E25B62CB28}"/>
              </a:ext>
            </a:extLst>
          </p:cNvPr>
          <p:cNvPicPr>
            <a:picLocks noChangeAspect="1"/>
          </p:cNvPicPr>
          <p:nvPr/>
        </p:nvPicPr>
        <p:blipFill>
          <a:blip r:embed="rId3"/>
          <a:stretch>
            <a:fillRect/>
          </a:stretch>
        </p:blipFill>
        <p:spPr>
          <a:xfrm>
            <a:off x="2025957" y="1905000"/>
            <a:ext cx="5143515" cy="687280"/>
          </a:xfrm>
          <a:prstGeom prst="rect">
            <a:avLst/>
          </a:prstGeom>
        </p:spPr>
      </p:pic>
    </p:spTree>
    <p:extLst>
      <p:ext uri="{BB962C8B-B14F-4D97-AF65-F5344CB8AC3E}">
        <p14:creationId xmlns:p14="http://schemas.microsoft.com/office/powerpoint/2010/main" val="871576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51754-D4B4-D518-E6D6-91C845CC7A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22CAD7-346D-6DE9-3D09-054CBEF7A4CF}"/>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Insert Records in Tables</a:t>
            </a:r>
            <a:r>
              <a:rPr lang="en-IN" sz="4000" dirty="0"/>
              <a:t>: -</a:t>
            </a:r>
            <a:endParaRPr lang="en-IN" sz="2800" dirty="0">
              <a:solidFill>
                <a:schemeClr val="accent1"/>
              </a:solidFill>
            </a:endParaRPr>
          </a:p>
        </p:txBody>
      </p:sp>
      <p:pic>
        <p:nvPicPr>
          <p:cNvPr id="13" name="Content Placeholder 12">
            <a:extLst>
              <a:ext uri="{FF2B5EF4-FFF2-40B4-BE49-F238E27FC236}">
                <a16:creationId xmlns:a16="http://schemas.microsoft.com/office/drawing/2014/main" id="{37B47463-FA71-EC8D-DFA4-0EBA4FF77B93}"/>
              </a:ext>
            </a:extLst>
          </p:cNvPr>
          <p:cNvPicPr>
            <a:picLocks noGrp="1" noChangeAspect="1"/>
          </p:cNvPicPr>
          <p:nvPr>
            <p:ph idx="1"/>
          </p:nvPr>
        </p:nvPicPr>
        <p:blipFill>
          <a:blip r:embed="rId2"/>
          <a:stretch>
            <a:fillRect/>
          </a:stretch>
        </p:blipFill>
        <p:spPr>
          <a:xfrm>
            <a:off x="6549256" y="3203200"/>
            <a:ext cx="3523870" cy="2534519"/>
          </a:xfrm>
        </p:spPr>
      </p:pic>
      <p:pic>
        <p:nvPicPr>
          <p:cNvPr id="7" name="Picture 6">
            <a:extLst>
              <a:ext uri="{FF2B5EF4-FFF2-40B4-BE49-F238E27FC236}">
                <a16:creationId xmlns:a16="http://schemas.microsoft.com/office/drawing/2014/main" id="{B565DE79-501F-8B92-1EF8-A104D142D2A8}"/>
              </a:ext>
            </a:extLst>
          </p:cNvPr>
          <p:cNvPicPr>
            <a:picLocks noChangeAspect="1"/>
          </p:cNvPicPr>
          <p:nvPr/>
        </p:nvPicPr>
        <p:blipFill>
          <a:blip r:embed="rId3"/>
          <a:stretch>
            <a:fillRect/>
          </a:stretch>
        </p:blipFill>
        <p:spPr>
          <a:xfrm>
            <a:off x="1899821" y="1497562"/>
            <a:ext cx="9960746" cy="1531268"/>
          </a:xfrm>
          <a:prstGeom prst="rect">
            <a:avLst/>
          </a:prstGeom>
        </p:spPr>
      </p:pic>
      <p:pic>
        <p:nvPicPr>
          <p:cNvPr id="11" name="Picture 10">
            <a:extLst>
              <a:ext uri="{FF2B5EF4-FFF2-40B4-BE49-F238E27FC236}">
                <a16:creationId xmlns:a16="http://schemas.microsoft.com/office/drawing/2014/main" id="{562676B0-8959-F5EB-0BFF-B4F697AA90C6}"/>
              </a:ext>
            </a:extLst>
          </p:cNvPr>
          <p:cNvPicPr>
            <a:picLocks noChangeAspect="1"/>
          </p:cNvPicPr>
          <p:nvPr/>
        </p:nvPicPr>
        <p:blipFill>
          <a:blip r:embed="rId4"/>
          <a:stretch>
            <a:fillRect/>
          </a:stretch>
        </p:blipFill>
        <p:spPr>
          <a:xfrm>
            <a:off x="1899821" y="3203201"/>
            <a:ext cx="4419600" cy="2533650"/>
          </a:xfrm>
          <a:prstGeom prst="rect">
            <a:avLst/>
          </a:prstGeom>
        </p:spPr>
      </p:pic>
    </p:spTree>
    <p:extLst>
      <p:ext uri="{BB962C8B-B14F-4D97-AF65-F5344CB8AC3E}">
        <p14:creationId xmlns:p14="http://schemas.microsoft.com/office/powerpoint/2010/main" val="1474343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7AC87-4235-560D-0CC7-5AB063A14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A28C72-0772-0356-4B31-127AC66641CC}"/>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Importing Records in Tables</a:t>
            </a:r>
            <a:r>
              <a:rPr lang="en-IN" sz="4000" dirty="0"/>
              <a:t>: -</a:t>
            </a:r>
            <a:endParaRPr lang="en-IN" sz="2800" dirty="0">
              <a:solidFill>
                <a:schemeClr val="accent1"/>
              </a:solidFill>
            </a:endParaRPr>
          </a:p>
        </p:txBody>
      </p:sp>
      <p:pic>
        <p:nvPicPr>
          <p:cNvPr id="6" name="Picture 5">
            <a:extLst>
              <a:ext uri="{FF2B5EF4-FFF2-40B4-BE49-F238E27FC236}">
                <a16:creationId xmlns:a16="http://schemas.microsoft.com/office/drawing/2014/main" id="{A2A47C13-B1B2-02EE-22DF-5CDB0B78BB91}"/>
              </a:ext>
            </a:extLst>
          </p:cNvPr>
          <p:cNvPicPr>
            <a:picLocks noChangeAspect="1"/>
          </p:cNvPicPr>
          <p:nvPr/>
        </p:nvPicPr>
        <p:blipFill>
          <a:blip r:embed="rId2"/>
          <a:stretch>
            <a:fillRect/>
          </a:stretch>
        </p:blipFill>
        <p:spPr>
          <a:xfrm>
            <a:off x="1988513" y="1554118"/>
            <a:ext cx="4325201" cy="4857083"/>
          </a:xfrm>
          <a:prstGeom prst="rect">
            <a:avLst/>
          </a:prstGeom>
        </p:spPr>
      </p:pic>
      <p:pic>
        <p:nvPicPr>
          <p:cNvPr id="9" name="Picture 8">
            <a:extLst>
              <a:ext uri="{FF2B5EF4-FFF2-40B4-BE49-F238E27FC236}">
                <a16:creationId xmlns:a16="http://schemas.microsoft.com/office/drawing/2014/main" id="{92A64E07-C30E-EB80-BCD7-B27F01757816}"/>
              </a:ext>
            </a:extLst>
          </p:cNvPr>
          <p:cNvPicPr>
            <a:picLocks noChangeAspect="1"/>
          </p:cNvPicPr>
          <p:nvPr/>
        </p:nvPicPr>
        <p:blipFill>
          <a:blip r:embed="rId3"/>
          <a:stretch>
            <a:fillRect/>
          </a:stretch>
        </p:blipFill>
        <p:spPr>
          <a:xfrm>
            <a:off x="6782077" y="1554118"/>
            <a:ext cx="4254171" cy="2435271"/>
          </a:xfrm>
          <a:prstGeom prst="rect">
            <a:avLst/>
          </a:prstGeom>
        </p:spPr>
      </p:pic>
    </p:spTree>
    <p:extLst>
      <p:ext uri="{BB962C8B-B14F-4D97-AF65-F5344CB8AC3E}">
        <p14:creationId xmlns:p14="http://schemas.microsoft.com/office/powerpoint/2010/main" val="3587697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7AC87-4235-560D-0CC7-5AB063A14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A28C72-0772-0356-4B31-127AC66641CC}"/>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Orders </a:t>
            </a:r>
            <a:r>
              <a:rPr lang="en-IN" sz="4000" u="sng" dirty="0" err="1"/>
              <a:t>queris</a:t>
            </a:r>
            <a:r>
              <a:rPr lang="en-IN" sz="4000" dirty="0"/>
              <a:t>: -</a:t>
            </a:r>
            <a:endParaRPr lang="en-IN" sz="2800" dirty="0">
              <a:solidFill>
                <a:schemeClr val="accent1"/>
              </a:solidFill>
            </a:endParaRPr>
          </a:p>
        </p:txBody>
      </p:sp>
      <p:pic>
        <p:nvPicPr>
          <p:cNvPr id="3" name="Picture 2"/>
          <p:cNvPicPr>
            <a:picLocks noChangeAspect="1"/>
          </p:cNvPicPr>
          <p:nvPr/>
        </p:nvPicPr>
        <p:blipFill>
          <a:blip r:embed="rId2"/>
          <a:stretch>
            <a:fillRect/>
          </a:stretch>
        </p:blipFill>
        <p:spPr>
          <a:xfrm>
            <a:off x="1942010" y="1357174"/>
            <a:ext cx="4084321" cy="5232305"/>
          </a:xfrm>
          <a:prstGeom prst="rect">
            <a:avLst/>
          </a:prstGeom>
        </p:spPr>
      </p:pic>
      <p:pic>
        <p:nvPicPr>
          <p:cNvPr id="4" name="Picture 3"/>
          <p:cNvPicPr>
            <a:picLocks noChangeAspect="1"/>
          </p:cNvPicPr>
          <p:nvPr/>
        </p:nvPicPr>
        <p:blipFill>
          <a:blip r:embed="rId3"/>
          <a:stretch>
            <a:fillRect/>
          </a:stretch>
        </p:blipFill>
        <p:spPr>
          <a:xfrm>
            <a:off x="6809804" y="209685"/>
            <a:ext cx="4348012" cy="6379794"/>
          </a:xfrm>
          <a:prstGeom prst="rect">
            <a:avLst/>
          </a:prstGeom>
        </p:spPr>
      </p:pic>
    </p:spTree>
    <p:extLst>
      <p:ext uri="{BB962C8B-B14F-4D97-AF65-F5344CB8AC3E}">
        <p14:creationId xmlns:p14="http://schemas.microsoft.com/office/powerpoint/2010/main" val="3494441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7AC87-4235-560D-0CC7-5AB063A140A8}"/>
            </a:ext>
          </a:extLst>
        </p:cNvPr>
        <p:cNvGrpSpPr/>
        <p:nvPr/>
      </p:nvGrpSpPr>
      <p:grpSpPr>
        <a:xfrm>
          <a:off x="0" y="0"/>
          <a:ext cx="0" cy="0"/>
          <a:chOff x="0" y="0"/>
          <a:chExt cx="0" cy="0"/>
        </a:xfrm>
      </p:grpSpPr>
      <p:pic>
        <p:nvPicPr>
          <p:cNvPr id="6" name="Picture 5"/>
          <p:cNvPicPr>
            <a:picLocks noChangeAspect="1"/>
          </p:cNvPicPr>
          <p:nvPr/>
        </p:nvPicPr>
        <p:blipFill rotWithShape="1">
          <a:blip r:embed="rId2"/>
          <a:srcRect r="32127" b="21400"/>
          <a:stretch/>
        </p:blipFill>
        <p:spPr>
          <a:xfrm>
            <a:off x="1696261" y="1455151"/>
            <a:ext cx="4097916" cy="4597308"/>
          </a:xfrm>
          <a:prstGeom prst="rect">
            <a:avLst/>
          </a:prstGeom>
        </p:spPr>
      </p:pic>
      <p:pic>
        <p:nvPicPr>
          <p:cNvPr id="7" name="Picture 6"/>
          <p:cNvPicPr>
            <a:picLocks noChangeAspect="1"/>
          </p:cNvPicPr>
          <p:nvPr/>
        </p:nvPicPr>
        <p:blipFill>
          <a:blip r:embed="rId3"/>
          <a:stretch>
            <a:fillRect/>
          </a:stretch>
        </p:blipFill>
        <p:spPr>
          <a:xfrm>
            <a:off x="5864571" y="1455151"/>
            <a:ext cx="5569647" cy="3325856"/>
          </a:xfrm>
          <a:prstGeom prst="rect">
            <a:avLst/>
          </a:prstGeom>
        </p:spPr>
      </p:pic>
      <p:sp>
        <p:nvSpPr>
          <p:cNvPr id="8" name="Title 1">
            <a:extLst>
              <a:ext uri="{FF2B5EF4-FFF2-40B4-BE49-F238E27FC236}">
                <a16:creationId xmlns:a16="http://schemas.microsoft.com/office/drawing/2014/main" id="{E3A28C72-0772-0356-4B31-127AC66641CC}"/>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Orders queries</a:t>
            </a:r>
            <a:r>
              <a:rPr lang="en-IN" sz="4000" dirty="0"/>
              <a:t>: -</a:t>
            </a:r>
            <a:endParaRPr lang="en-IN" sz="2800" dirty="0">
              <a:solidFill>
                <a:schemeClr val="accent1"/>
              </a:solidFill>
            </a:endParaRPr>
          </a:p>
        </p:txBody>
      </p:sp>
    </p:spTree>
    <p:extLst>
      <p:ext uri="{BB962C8B-B14F-4D97-AF65-F5344CB8AC3E}">
        <p14:creationId xmlns:p14="http://schemas.microsoft.com/office/powerpoint/2010/main" val="798820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7AC87-4235-560D-0CC7-5AB063A14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A28C72-0772-0356-4B31-127AC66641CC}"/>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Sales queries</a:t>
            </a:r>
            <a:r>
              <a:rPr lang="en-IN" sz="4000" dirty="0"/>
              <a:t>: -</a:t>
            </a:r>
            <a:endParaRPr lang="en-IN" sz="2800" dirty="0">
              <a:solidFill>
                <a:schemeClr val="accent1"/>
              </a:solidFill>
            </a:endParaRPr>
          </a:p>
        </p:txBody>
      </p:sp>
      <p:pic>
        <p:nvPicPr>
          <p:cNvPr id="5" name="Picture 4"/>
          <p:cNvPicPr>
            <a:picLocks noChangeAspect="1"/>
          </p:cNvPicPr>
          <p:nvPr/>
        </p:nvPicPr>
        <p:blipFill>
          <a:blip r:embed="rId2"/>
          <a:stretch>
            <a:fillRect/>
          </a:stretch>
        </p:blipFill>
        <p:spPr>
          <a:xfrm>
            <a:off x="1766655" y="1419497"/>
            <a:ext cx="4764823" cy="5100266"/>
          </a:xfrm>
          <a:prstGeom prst="rect">
            <a:avLst/>
          </a:prstGeom>
        </p:spPr>
      </p:pic>
      <p:pic>
        <p:nvPicPr>
          <p:cNvPr id="6" name="Picture 5"/>
          <p:cNvPicPr>
            <a:picLocks noChangeAspect="1"/>
          </p:cNvPicPr>
          <p:nvPr/>
        </p:nvPicPr>
        <p:blipFill>
          <a:blip r:embed="rId3"/>
          <a:stretch>
            <a:fillRect/>
          </a:stretch>
        </p:blipFill>
        <p:spPr>
          <a:xfrm>
            <a:off x="6844611" y="1419497"/>
            <a:ext cx="4782037" cy="5100266"/>
          </a:xfrm>
          <a:prstGeom prst="rect">
            <a:avLst/>
          </a:prstGeom>
        </p:spPr>
      </p:pic>
    </p:spTree>
    <p:extLst>
      <p:ext uri="{BB962C8B-B14F-4D97-AF65-F5344CB8AC3E}">
        <p14:creationId xmlns:p14="http://schemas.microsoft.com/office/powerpoint/2010/main" val="4005034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7AC87-4235-560D-0CC7-5AB063A14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A28C72-0772-0356-4B31-127AC66641CC}"/>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Sales queries</a:t>
            </a:r>
            <a:r>
              <a:rPr lang="en-IN" sz="4000" dirty="0"/>
              <a:t>: -</a:t>
            </a:r>
            <a:endParaRPr lang="en-IN" sz="2800" dirty="0">
              <a:solidFill>
                <a:schemeClr val="accent1"/>
              </a:solidFill>
            </a:endParaRPr>
          </a:p>
        </p:txBody>
      </p:sp>
      <p:pic>
        <p:nvPicPr>
          <p:cNvPr id="3" name="Picture 2"/>
          <p:cNvPicPr>
            <a:picLocks noChangeAspect="1"/>
          </p:cNvPicPr>
          <p:nvPr/>
        </p:nvPicPr>
        <p:blipFill>
          <a:blip r:embed="rId2"/>
          <a:stretch>
            <a:fillRect/>
          </a:stretch>
        </p:blipFill>
        <p:spPr>
          <a:xfrm>
            <a:off x="1766655" y="1426028"/>
            <a:ext cx="4372650" cy="4875547"/>
          </a:xfrm>
          <a:prstGeom prst="rect">
            <a:avLst/>
          </a:prstGeom>
        </p:spPr>
      </p:pic>
      <p:pic>
        <p:nvPicPr>
          <p:cNvPr id="4" name="Picture 3"/>
          <p:cNvPicPr>
            <a:picLocks noChangeAspect="1"/>
          </p:cNvPicPr>
          <p:nvPr/>
        </p:nvPicPr>
        <p:blipFill>
          <a:blip r:embed="rId3"/>
          <a:stretch>
            <a:fillRect/>
          </a:stretch>
        </p:blipFill>
        <p:spPr>
          <a:xfrm>
            <a:off x="6407323" y="476102"/>
            <a:ext cx="5097289" cy="5825473"/>
          </a:xfrm>
          <a:prstGeom prst="rect">
            <a:avLst/>
          </a:prstGeom>
        </p:spPr>
      </p:pic>
    </p:spTree>
    <p:extLst>
      <p:ext uri="{BB962C8B-B14F-4D97-AF65-F5344CB8AC3E}">
        <p14:creationId xmlns:p14="http://schemas.microsoft.com/office/powerpoint/2010/main" val="2472021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7AC87-4235-560D-0CC7-5AB063A14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A28C72-0772-0356-4B31-127AC66641CC}"/>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Product queries</a:t>
            </a:r>
            <a:r>
              <a:rPr lang="en-IN" sz="4000" dirty="0"/>
              <a:t>: -</a:t>
            </a:r>
            <a:endParaRPr lang="en-IN" sz="2800" dirty="0">
              <a:solidFill>
                <a:schemeClr val="accent1"/>
              </a:solidFill>
            </a:endParaRPr>
          </a:p>
        </p:txBody>
      </p:sp>
      <p:pic>
        <p:nvPicPr>
          <p:cNvPr id="5" name="Picture 4"/>
          <p:cNvPicPr>
            <a:picLocks noChangeAspect="1"/>
          </p:cNvPicPr>
          <p:nvPr/>
        </p:nvPicPr>
        <p:blipFill>
          <a:blip r:embed="rId2"/>
          <a:stretch>
            <a:fillRect/>
          </a:stretch>
        </p:blipFill>
        <p:spPr>
          <a:xfrm>
            <a:off x="7192095" y="439053"/>
            <a:ext cx="4312517" cy="5774512"/>
          </a:xfrm>
          <a:prstGeom prst="rect">
            <a:avLst/>
          </a:prstGeom>
        </p:spPr>
      </p:pic>
      <p:pic>
        <p:nvPicPr>
          <p:cNvPr id="6" name="Picture 5"/>
          <p:cNvPicPr>
            <a:picLocks noChangeAspect="1"/>
          </p:cNvPicPr>
          <p:nvPr/>
        </p:nvPicPr>
        <p:blipFill>
          <a:blip r:embed="rId3"/>
          <a:stretch>
            <a:fillRect/>
          </a:stretch>
        </p:blipFill>
        <p:spPr>
          <a:xfrm>
            <a:off x="1766655" y="1823098"/>
            <a:ext cx="5173481" cy="4390467"/>
          </a:xfrm>
          <a:prstGeom prst="rect">
            <a:avLst/>
          </a:prstGeom>
        </p:spPr>
      </p:pic>
    </p:spTree>
    <p:extLst>
      <p:ext uri="{BB962C8B-B14F-4D97-AF65-F5344CB8AC3E}">
        <p14:creationId xmlns:p14="http://schemas.microsoft.com/office/powerpoint/2010/main" val="2972667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7AC87-4235-560D-0CC7-5AB063A14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A28C72-0772-0356-4B31-127AC66641CC}"/>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Output: -</a:t>
            </a:r>
          </a:p>
        </p:txBody>
      </p:sp>
      <p:pic>
        <p:nvPicPr>
          <p:cNvPr id="7" name="Picture 6"/>
          <p:cNvPicPr>
            <a:picLocks noChangeAspect="1"/>
          </p:cNvPicPr>
          <p:nvPr/>
        </p:nvPicPr>
        <p:blipFill>
          <a:blip r:embed="rId2"/>
          <a:stretch>
            <a:fillRect/>
          </a:stretch>
        </p:blipFill>
        <p:spPr>
          <a:xfrm>
            <a:off x="4304799" y="223515"/>
            <a:ext cx="6171611" cy="6429107"/>
          </a:xfrm>
          <a:prstGeom prst="rect">
            <a:avLst/>
          </a:prstGeom>
        </p:spPr>
      </p:pic>
    </p:spTree>
    <p:extLst>
      <p:ext uri="{BB962C8B-B14F-4D97-AF65-F5344CB8AC3E}">
        <p14:creationId xmlns:p14="http://schemas.microsoft.com/office/powerpoint/2010/main" val="38868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ACE39-0B32-0CCA-15D0-11C96FD551D5}"/>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Business Objective</a:t>
            </a:r>
            <a:r>
              <a:rPr lang="en-IN" sz="4000" dirty="0"/>
              <a:t> : -</a:t>
            </a:r>
            <a:endParaRPr lang="en-IN" sz="2800" dirty="0">
              <a:solidFill>
                <a:schemeClr val="accent1"/>
              </a:solidFill>
            </a:endParaRPr>
          </a:p>
        </p:txBody>
      </p:sp>
      <p:sp>
        <p:nvSpPr>
          <p:cNvPr id="3" name="Content Placeholder 2">
            <a:extLst>
              <a:ext uri="{FF2B5EF4-FFF2-40B4-BE49-F238E27FC236}">
                <a16:creationId xmlns:a16="http://schemas.microsoft.com/office/drawing/2014/main" id="{399F4C73-B7C4-CD55-DC75-35BA8EB71EB2}"/>
              </a:ext>
            </a:extLst>
          </p:cNvPr>
          <p:cNvSpPr>
            <a:spLocks noGrp="1"/>
          </p:cNvSpPr>
          <p:nvPr>
            <p:ph idx="1"/>
          </p:nvPr>
        </p:nvSpPr>
        <p:spPr>
          <a:xfrm>
            <a:off x="1872763" y="1592061"/>
            <a:ext cx="9872393" cy="4808739"/>
          </a:xfrm>
        </p:spPr>
        <p:txBody>
          <a:bodyPr>
            <a:normAutofit/>
          </a:bodyPr>
          <a:lstStyle/>
          <a:p>
            <a:r>
              <a:rPr lang="en-IN" sz="2800" b="0" i="0" dirty="0">
                <a:solidFill>
                  <a:srgbClr val="1F2328"/>
                </a:solidFill>
                <a:effectLst/>
                <a:latin typeface="-apple-system"/>
              </a:rPr>
              <a:t>The objective is to gain insights into sales trends, revenue distribution, and top performing products to inform strategic decision-making and optimize sales strategies.</a:t>
            </a:r>
          </a:p>
          <a:p>
            <a:pPr lvl="1"/>
            <a:endParaRPr lang="en-IN" sz="2000" b="0" i="0" dirty="0">
              <a:solidFill>
                <a:srgbClr val="1F2328"/>
              </a:solidFill>
              <a:effectLst/>
              <a:latin typeface="-apple-system"/>
            </a:endParaRPr>
          </a:p>
          <a:p>
            <a:pPr lvl="1"/>
            <a:r>
              <a:rPr lang="en-IN" sz="2000" b="0" i="0" dirty="0">
                <a:solidFill>
                  <a:srgbClr val="1F2328"/>
                </a:solidFill>
                <a:effectLst/>
                <a:latin typeface="-apple-system"/>
              </a:rPr>
              <a:t>Extract and aggregate sales data from the pizza sales dataset to calculate key metrics such as total sales revenue, average order value, Total Orders.</a:t>
            </a:r>
          </a:p>
          <a:p>
            <a:pPr lvl="1"/>
            <a:r>
              <a:rPr lang="en-IN" sz="2000" b="0" i="0" dirty="0">
                <a:solidFill>
                  <a:srgbClr val="1F2328"/>
                </a:solidFill>
                <a:effectLst/>
                <a:latin typeface="-apple-system"/>
              </a:rPr>
              <a:t>Analyse sales trends over time (hourly, daily, monthly) to identify peak sales periods and seasonal variations.</a:t>
            </a:r>
          </a:p>
          <a:p>
            <a:pPr lvl="1"/>
            <a:r>
              <a:rPr lang="en-IN" sz="2000" b="0" i="0" dirty="0">
                <a:solidFill>
                  <a:srgbClr val="1F2328"/>
                </a:solidFill>
                <a:effectLst/>
                <a:latin typeface="-apple-system"/>
              </a:rPr>
              <a:t>Calculate sales performance metrics for individual products, including best-selling pizzas, popular pizza sizes, and revenue contribution by product category</a:t>
            </a:r>
            <a:r>
              <a:rPr lang="en-IN" sz="2400" b="0" i="0" dirty="0">
                <a:solidFill>
                  <a:srgbClr val="1F2328"/>
                </a:solidFill>
                <a:effectLst/>
                <a:latin typeface="-apple-system"/>
              </a:rPr>
              <a:t>.</a:t>
            </a:r>
          </a:p>
          <a:p>
            <a:endParaRPr lang="en-IN" dirty="0"/>
          </a:p>
        </p:txBody>
      </p:sp>
    </p:spTree>
    <p:extLst>
      <p:ext uri="{BB962C8B-B14F-4D97-AF65-F5344CB8AC3E}">
        <p14:creationId xmlns:p14="http://schemas.microsoft.com/office/powerpoint/2010/main" val="2255691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7AC87-4235-560D-0CC7-5AB063A14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A28C72-0772-0356-4B31-127AC66641CC}"/>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Output: -</a:t>
            </a:r>
          </a:p>
        </p:txBody>
      </p:sp>
      <p:pic>
        <p:nvPicPr>
          <p:cNvPr id="3" name="Picture 2"/>
          <p:cNvPicPr>
            <a:picLocks noChangeAspect="1"/>
          </p:cNvPicPr>
          <p:nvPr/>
        </p:nvPicPr>
        <p:blipFill>
          <a:blip r:embed="rId2"/>
          <a:stretch>
            <a:fillRect/>
          </a:stretch>
        </p:blipFill>
        <p:spPr>
          <a:xfrm>
            <a:off x="1766655" y="1800731"/>
            <a:ext cx="6510308" cy="3450537"/>
          </a:xfrm>
          <a:prstGeom prst="rect">
            <a:avLst/>
          </a:prstGeom>
        </p:spPr>
      </p:pic>
    </p:spTree>
    <p:extLst>
      <p:ext uri="{BB962C8B-B14F-4D97-AF65-F5344CB8AC3E}">
        <p14:creationId xmlns:p14="http://schemas.microsoft.com/office/powerpoint/2010/main" val="3169686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7AC87-4235-560D-0CC7-5AB063A14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A28C72-0772-0356-4B31-127AC66641CC}"/>
              </a:ext>
            </a:extLst>
          </p:cNvPr>
          <p:cNvSpPr>
            <a:spLocks noGrp="1"/>
          </p:cNvSpPr>
          <p:nvPr>
            <p:ph type="title"/>
          </p:nvPr>
        </p:nvSpPr>
        <p:spPr>
          <a:xfrm>
            <a:off x="1766655" y="624110"/>
            <a:ext cx="9737957" cy="1280890"/>
          </a:xfrm>
        </p:spPr>
        <p:txBody>
          <a:bodyPr>
            <a:normAutofit/>
          </a:bodyPr>
          <a:lstStyle/>
          <a:p>
            <a:r>
              <a:rPr lang="en-IN" sz="4000" u="sng" dirty="0"/>
              <a:t> Output: -</a:t>
            </a:r>
          </a:p>
        </p:txBody>
      </p:sp>
      <p:pic>
        <p:nvPicPr>
          <p:cNvPr id="4" name="Picture 3"/>
          <p:cNvPicPr>
            <a:picLocks noChangeAspect="1"/>
          </p:cNvPicPr>
          <p:nvPr/>
        </p:nvPicPr>
        <p:blipFill>
          <a:blip r:embed="rId2"/>
          <a:stretch>
            <a:fillRect/>
          </a:stretch>
        </p:blipFill>
        <p:spPr>
          <a:xfrm>
            <a:off x="1766655" y="1789467"/>
            <a:ext cx="4882798" cy="3792727"/>
          </a:xfrm>
          <a:prstGeom prst="rect">
            <a:avLst/>
          </a:prstGeom>
        </p:spPr>
      </p:pic>
      <p:pic>
        <p:nvPicPr>
          <p:cNvPr id="5" name="Picture 4"/>
          <p:cNvPicPr>
            <a:picLocks noChangeAspect="1"/>
          </p:cNvPicPr>
          <p:nvPr/>
        </p:nvPicPr>
        <p:blipFill>
          <a:blip r:embed="rId3"/>
          <a:stretch>
            <a:fillRect/>
          </a:stretch>
        </p:blipFill>
        <p:spPr>
          <a:xfrm>
            <a:off x="6849872" y="1738305"/>
            <a:ext cx="4693013" cy="3843889"/>
          </a:xfrm>
          <a:prstGeom prst="rect">
            <a:avLst/>
          </a:prstGeom>
        </p:spPr>
      </p:pic>
    </p:spTree>
    <p:extLst>
      <p:ext uri="{BB962C8B-B14F-4D97-AF65-F5344CB8AC3E}">
        <p14:creationId xmlns:p14="http://schemas.microsoft.com/office/powerpoint/2010/main" val="2704741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7AC87-4235-560D-0CC7-5AB063A14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A28C72-0772-0356-4B31-127AC66641CC}"/>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Output: -</a:t>
            </a:r>
          </a:p>
        </p:txBody>
      </p:sp>
      <p:pic>
        <p:nvPicPr>
          <p:cNvPr id="6" name="Picture 5"/>
          <p:cNvPicPr>
            <a:picLocks noChangeAspect="1"/>
          </p:cNvPicPr>
          <p:nvPr/>
        </p:nvPicPr>
        <p:blipFill>
          <a:blip r:embed="rId2"/>
          <a:stretch>
            <a:fillRect/>
          </a:stretch>
        </p:blipFill>
        <p:spPr>
          <a:xfrm>
            <a:off x="1766655" y="1452225"/>
            <a:ext cx="3197231" cy="1708987"/>
          </a:xfrm>
          <a:prstGeom prst="rect">
            <a:avLst/>
          </a:prstGeom>
        </p:spPr>
      </p:pic>
      <p:pic>
        <p:nvPicPr>
          <p:cNvPr id="7" name="Picture 6"/>
          <p:cNvPicPr>
            <a:picLocks noChangeAspect="1"/>
          </p:cNvPicPr>
          <p:nvPr/>
        </p:nvPicPr>
        <p:blipFill rotWithShape="1">
          <a:blip r:embed="rId3"/>
          <a:srcRect b="18646"/>
          <a:stretch/>
        </p:blipFill>
        <p:spPr>
          <a:xfrm>
            <a:off x="1766655" y="3312143"/>
            <a:ext cx="3519448" cy="2849171"/>
          </a:xfrm>
          <a:prstGeom prst="rect">
            <a:avLst/>
          </a:prstGeom>
        </p:spPr>
      </p:pic>
      <p:pic>
        <p:nvPicPr>
          <p:cNvPr id="8" name="Picture 7"/>
          <p:cNvPicPr>
            <a:picLocks noChangeAspect="1"/>
          </p:cNvPicPr>
          <p:nvPr/>
        </p:nvPicPr>
        <p:blipFill>
          <a:blip r:embed="rId4"/>
          <a:stretch>
            <a:fillRect/>
          </a:stretch>
        </p:blipFill>
        <p:spPr>
          <a:xfrm>
            <a:off x="5988274" y="996973"/>
            <a:ext cx="5103178" cy="2852592"/>
          </a:xfrm>
          <a:prstGeom prst="rect">
            <a:avLst/>
          </a:prstGeom>
        </p:spPr>
      </p:pic>
      <p:pic>
        <p:nvPicPr>
          <p:cNvPr id="9" name="Picture 8"/>
          <p:cNvPicPr>
            <a:picLocks noChangeAspect="1"/>
          </p:cNvPicPr>
          <p:nvPr/>
        </p:nvPicPr>
        <p:blipFill>
          <a:blip r:embed="rId5"/>
          <a:stretch>
            <a:fillRect/>
          </a:stretch>
        </p:blipFill>
        <p:spPr>
          <a:xfrm>
            <a:off x="5988274" y="4030417"/>
            <a:ext cx="5103178" cy="2130897"/>
          </a:xfrm>
          <a:prstGeom prst="rect">
            <a:avLst/>
          </a:prstGeom>
        </p:spPr>
      </p:pic>
    </p:spTree>
    <p:extLst>
      <p:ext uri="{BB962C8B-B14F-4D97-AF65-F5344CB8AC3E}">
        <p14:creationId xmlns:p14="http://schemas.microsoft.com/office/powerpoint/2010/main" val="1605535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7AC87-4235-560D-0CC7-5AB063A14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A28C72-0772-0356-4B31-127AC66641CC}"/>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Output: -</a:t>
            </a:r>
          </a:p>
        </p:txBody>
      </p:sp>
      <p:pic>
        <p:nvPicPr>
          <p:cNvPr id="3" name="Picture 2"/>
          <p:cNvPicPr>
            <a:picLocks noChangeAspect="1"/>
          </p:cNvPicPr>
          <p:nvPr/>
        </p:nvPicPr>
        <p:blipFill>
          <a:blip r:embed="rId2"/>
          <a:stretch>
            <a:fillRect/>
          </a:stretch>
        </p:blipFill>
        <p:spPr>
          <a:xfrm>
            <a:off x="1766656" y="1454332"/>
            <a:ext cx="4893982" cy="4162697"/>
          </a:xfrm>
          <a:prstGeom prst="rect">
            <a:avLst/>
          </a:prstGeom>
        </p:spPr>
      </p:pic>
      <p:pic>
        <p:nvPicPr>
          <p:cNvPr id="10" name="Picture 9"/>
          <p:cNvPicPr>
            <a:picLocks noChangeAspect="1"/>
          </p:cNvPicPr>
          <p:nvPr/>
        </p:nvPicPr>
        <p:blipFill>
          <a:blip r:embed="rId3"/>
          <a:stretch>
            <a:fillRect/>
          </a:stretch>
        </p:blipFill>
        <p:spPr>
          <a:xfrm>
            <a:off x="6910622" y="1434970"/>
            <a:ext cx="4344006" cy="4182059"/>
          </a:xfrm>
          <a:prstGeom prst="rect">
            <a:avLst/>
          </a:prstGeom>
        </p:spPr>
      </p:pic>
    </p:spTree>
    <p:extLst>
      <p:ext uri="{BB962C8B-B14F-4D97-AF65-F5344CB8AC3E}">
        <p14:creationId xmlns:p14="http://schemas.microsoft.com/office/powerpoint/2010/main" val="427424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7AC87-4235-560D-0CC7-5AB063A14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A28C72-0772-0356-4B31-127AC66641CC}"/>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Output: -</a:t>
            </a:r>
          </a:p>
        </p:txBody>
      </p:sp>
      <p:pic>
        <p:nvPicPr>
          <p:cNvPr id="4" name="Picture 3"/>
          <p:cNvPicPr>
            <a:picLocks noChangeAspect="1"/>
          </p:cNvPicPr>
          <p:nvPr/>
        </p:nvPicPr>
        <p:blipFill>
          <a:blip r:embed="rId2"/>
          <a:stretch>
            <a:fillRect/>
          </a:stretch>
        </p:blipFill>
        <p:spPr>
          <a:xfrm>
            <a:off x="1766655" y="1565366"/>
            <a:ext cx="5322122" cy="3712029"/>
          </a:xfrm>
          <a:prstGeom prst="rect">
            <a:avLst/>
          </a:prstGeom>
        </p:spPr>
      </p:pic>
      <p:pic>
        <p:nvPicPr>
          <p:cNvPr id="7" name="Picture 6"/>
          <p:cNvPicPr>
            <a:picLocks noChangeAspect="1"/>
          </p:cNvPicPr>
          <p:nvPr/>
        </p:nvPicPr>
        <p:blipFill>
          <a:blip r:embed="rId3"/>
          <a:stretch>
            <a:fillRect/>
          </a:stretch>
        </p:blipFill>
        <p:spPr>
          <a:xfrm>
            <a:off x="7256528" y="1565365"/>
            <a:ext cx="4378713" cy="3712029"/>
          </a:xfrm>
          <a:prstGeom prst="rect">
            <a:avLst/>
          </a:prstGeom>
        </p:spPr>
      </p:pic>
    </p:spTree>
    <p:extLst>
      <p:ext uri="{BB962C8B-B14F-4D97-AF65-F5344CB8AC3E}">
        <p14:creationId xmlns:p14="http://schemas.microsoft.com/office/powerpoint/2010/main" val="1721927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7AC87-4235-560D-0CC7-5AB063A14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A28C72-0772-0356-4B31-127AC66641CC}"/>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Output: -</a:t>
            </a:r>
          </a:p>
        </p:txBody>
      </p:sp>
      <p:pic>
        <p:nvPicPr>
          <p:cNvPr id="3" name="Picture 2"/>
          <p:cNvPicPr>
            <a:picLocks noChangeAspect="1"/>
          </p:cNvPicPr>
          <p:nvPr/>
        </p:nvPicPr>
        <p:blipFill>
          <a:blip r:embed="rId2"/>
          <a:stretch>
            <a:fillRect/>
          </a:stretch>
        </p:blipFill>
        <p:spPr>
          <a:xfrm>
            <a:off x="1766655" y="1845451"/>
            <a:ext cx="4033253" cy="3863714"/>
          </a:xfrm>
          <a:prstGeom prst="rect">
            <a:avLst/>
          </a:prstGeom>
        </p:spPr>
      </p:pic>
      <p:pic>
        <p:nvPicPr>
          <p:cNvPr id="5" name="Picture 4"/>
          <p:cNvPicPr>
            <a:picLocks noChangeAspect="1"/>
          </p:cNvPicPr>
          <p:nvPr/>
        </p:nvPicPr>
        <p:blipFill>
          <a:blip r:embed="rId3"/>
          <a:stretch>
            <a:fillRect/>
          </a:stretch>
        </p:blipFill>
        <p:spPr>
          <a:xfrm>
            <a:off x="6316745" y="660334"/>
            <a:ext cx="4595095" cy="5048831"/>
          </a:xfrm>
          <a:prstGeom prst="rect">
            <a:avLst/>
          </a:prstGeom>
        </p:spPr>
      </p:pic>
    </p:spTree>
    <p:extLst>
      <p:ext uri="{BB962C8B-B14F-4D97-AF65-F5344CB8AC3E}">
        <p14:creationId xmlns:p14="http://schemas.microsoft.com/office/powerpoint/2010/main" val="319608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7AC87-4235-560D-0CC7-5AB063A14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A28C72-0772-0356-4B31-127AC66641CC}"/>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Output: -</a:t>
            </a:r>
          </a:p>
        </p:txBody>
      </p:sp>
      <p:pic>
        <p:nvPicPr>
          <p:cNvPr id="4" name="Picture 3"/>
          <p:cNvPicPr>
            <a:picLocks noChangeAspect="1"/>
          </p:cNvPicPr>
          <p:nvPr/>
        </p:nvPicPr>
        <p:blipFill>
          <a:blip r:embed="rId2"/>
          <a:stretch>
            <a:fillRect/>
          </a:stretch>
        </p:blipFill>
        <p:spPr>
          <a:xfrm>
            <a:off x="1540232" y="1781787"/>
            <a:ext cx="7072545" cy="4029325"/>
          </a:xfrm>
          <a:prstGeom prst="rect">
            <a:avLst/>
          </a:prstGeom>
        </p:spPr>
      </p:pic>
      <p:pic>
        <p:nvPicPr>
          <p:cNvPr id="6" name="Picture 5"/>
          <p:cNvPicPr>
            <a:picLocks noChangeAspect="1"/>
          </p:cNvPicPr>
          <p:nvPr/>
        </p:nvPicPr>
        <p:blipFill>
          <a:blip r:embed="rId3"/>
          <a:stretch>
            <a:fillRect/>
          </a:stretch>
        </p:blipFill>
        <p:spPr>
          <a:xfrm>
            <a:off x="7245579" y="2316480"/>
            <a:ext cx="4352259" cy="3494632"/>
          </a:xfrm>
          <a:prstGeom prst="rect">
            <a:avLst/>
          </a:prstGeom>
        </p:spPr>
      </p:pic>
    </p:spTree>
    <p:extLst>
      <p:ext uri="{BB962C8B-B14F-4D97-AF65-F5344CB8AC3E}">
        <p14:creationId xmlns:p14="http://schemas.microsoft.com/office/powerpoint/2010/main" val="3661106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7AC87-4235-560D-0CC7-5AB063A14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A28C72-0772-0356-4B31-127AC66641CC}"/>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Output: -</a:t>
            </a:r>
          </a:p>
        </p:txBody>
      </p:sp>
      <p:pic>
        <p:nvPicPr>
          <p:cNvPr id="3" name="Picture 2"/>
          <p:cNvPicPr>
            <a:picLocks noChangeAspect="1"/>
          </p:cNvPicPr>
          <p:nvPr/>
        </p:nvPicPr>
        <p:blipFill>
          <a:blip r:embed="rId2"/>
          <a:stretch>
            <a:fillRect/>
          </a:stretch>
        </p:blipFill>
        <p:spPr>
          <a:xfrm>
            <a:off x="1766656" y="1654994"/>
            <a:ext cx="4727182" cy="4014286"/>
          </a:xfrm>
          <a:prstGeom prst="rect">
            <a:avLst/>
          </a:prstGeom>
        </p:spPr>
      </p:pic>
      <p:pic>
        <p:nvPicPr>
          <p:cNvPr id="5" name="Picture 4"/>
          <p:cNvPicPr>
            <a:picLocks noChangeAspect="1"/>
          </p:cNvPicPr>
          <p:nvPr/>
        </p:nvPicPr>
        <p:blipFill>
          <a:blip r:embed="rId3"/>
          <a:stretch>
            <a:fillRect/>
          </a:stretch>
        </p:blipFill>
        <p:spPr>
          <a:xfrm>
            <a:off x="6493839" y="1654994"/>
            <a:ext cx="5038844" cy="3422103"/>
          </a:xfrm>
          <a:prstGeom prst="rect">
            <a:avLst/>
          </a:prstGeom>
        </p:spPr>
      </p:pic>
    </p:spTree>
    <p:extLst>
      <p:ext uri="{BB962C8B-B14F-4D97-AF65-F5344CB8AC3E}">
        <p14:creationId xmlns:p14="http://schemas.microsoft.com/office/powerpoint/2010/main" val="633667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7AC87-4235-560D-0CC7-5AB063A14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A28C72-0772-0356-4B31-127AC66641CC}"/>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Output: -</a:t>
            </a:r>
          </a:p>
        </p:txBody>
      </p:sp>
      <p:pic>
        <p:nvPicPr>
          <p:cNvPr id="4" name="Picture 3"/>
          <p:cNvPicPr>
            <a:picLocks noChangeAspect="1"/>
          </p:cNvPicPr>
          <p:nvPr/>
        </p:nvPicPr>
        <p:blipFill>
          <a:blip r:embed="rId2"/>
          <a:stretch>
            <a:fillRect/>
          </a:stretch>
        </p:blipFill>
        <p:spPr>
          <a:xfrm>
            <a:off x="1766655" y="1905000"/>
            <a:ext cx="5062897" cy="3984204"/>
          </a:xfrm>
          <a:prstGeom prst="rect">
            <a:avLst/>
          </a:prstGeom>
        </p:spPr>
      </p:pic>
      <p:pic>
        <p:nvPicPr>
          <p:cNvPr id="6" name="Picture 5"/>
          <p:cNvPicPr>
            <a:picLocks noChangeAspect="1"/>
          </p:cNvPicPr>
          <p:nvPr/>
        </p:nvPicPr>
        <p:blipFill>
          <a:blip r:embed="rId3"/>
          <a:stretch>
            <a:fillRect/>
          </a:stretch>
        </p:blipFill>
        <p:spPr>
          <a:xfrm>
            <a:off x="7310018" y="624110"/>
            <a:ext cx="3714128" cy="5534297"/>
          </a:xfrm>
          <a:prstGeom prst="rect">
            <a:avLst/>
          </a:prstGeom>
        </p:spPr>
      </p:pic>
    </p:spTree>
    <p:extLst>
      <p:ext uri="{BB962C8B-B14F-4D97-AF65-F5344CB8AC3E}">
        <p14:creationId xmlns:p14="http://schemas.microsoft.com/office/powerpoint/2010/main" val="2360067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14B53-BFC0-A2A2-AA74-B1E4A4ECF3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5C0728-5A23-ACCB-BBF1-0566FF722F93}"/>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Business Insights</a:t>
            </a:r>
            <a:r>
              <a:rPr lang="en-IN" sz="4000" dirty="0"/>
              <a:t>: -</a:t>
            </a:r>
            <a:endParaRPr lang="en-IN" sz="2800" dirty="0">
              <a:solidFill>
                <a:schemeClr val="accent1"/>
              </a:solidFill>
            </a:endParaRPr>
          </a:p>
        </p:txBody>
      </p:sp>
      <p:sp>
        <p:nvSpPr>
          <p:cNvPr id="3" name="Content Placeholder 2">
            <a:extLst>
              <a:ext uri="{FF2B5EF4-FFF2-40B4-BE49-F238E27FC236}">
                <a16:creationId xmlns:a16="http://schemas.microsoft.com/office/drawing/2014/main" id="{B7120F58-A3D6-C6F1-0A1A-8E662FC588C4}"/>
              </a:ext>
            </a:extLst>
          </p:cNvPr>
          <p:cNvSpPr>
            <a:spLocks noGrp="1"/>
          </p:cNvSpPr>
          <p:nvPr>
            <p:ph idx="1"/>
          </p:nvPr>
        </p:nvSpPr>
        <p:spPr>
          <a:xfrm>
            <a:off x="1872763" y="1592061"/>
            <a:ext cx="9872393" cy="4808739"/>
          </a:xfrm>
        </p:spPr>
        <p:txBody>
          <a:bodyPr>
            <a:normAutofit fontScale="70000" lnSpcReduction="20000"/>
          </a:bodyPr>
          <a:lstStyle/>
          <a:p>
            <a:r>
              <a:rPr lang="en-IN" sz="2800" dirty="0">
                <a:solidFill>
                  <a:srgbClr val="1F2328"/>
                </a:solidFill>
                <a:latin typeface="-apple-system"/>
              </a:rPr>
              <a:t>Percentage share of total sales by all four Pizza Categories are almost same with CLASSIC category being the highest (27%) followed by SUPREME category (25%).</a:t>
            </a:r>
          </a:p>
          <a:p>
            <a:r>
              <a:rPr lang="en-IN" sz="2800" dirty="0">
                <a:solidFill>
                  <a:srgbClr val="1F2328"/>
                </a:solidFill>
                <a:latin typeface="-apple-system"/>
              </a:rPr>
              <a:t>Among pizzas, THAI CHICKEN PIZZA contributes to maximum sales while CLASSIC DELUXE PIZZA was  the most ordered one among the customers and BRIE CARRE PIZZA holds the position of least favoured pizza.</a:t>
            </a:r>
          </a:p>
          <a:p>
            <a:r>
              <a:rPr lang="en-US" sz="2800" b="0" i="0" dirty="0">
                <a:solidFill>
                  <a:srgbClr val="1F2328"/>
                </a:solidFill>
                <a:effectLst/>
                <a:latin typeface="-apple-system"/>
              </a:rPr>
              <a:t>Most Expensive was </a:t>
            </a:r>
            <a:r>
              <a:rPr lang="en-US" sz="2800" dirty="0">
                <a:solidFill>
                  <a:srgbClr val="1F2328"/>
                </a:solidFill>
                <a:latin typeface="-apple-system"/>
              </a:rPr>
              <a:t>The Greek Pizza (</a:t>
            </a:r>
            <a:r>
              <a:rPr lang="en-US" sz="2800" dirty="0" err="1">
                <a:solidFill>
                  <a:srgbClr val="1F2328"/>
                </a:solidFill>
                <a:latin typeface="-apple-system"/>
              </a:rPr>
              <a:t>Rs</a:t>
            </a:r>
            <a:r>
              <a:rPr lang="en-US" sz="2800" dirty="0">
                <a:solidFill>
                  <a:srgbClr val="1F2328"/>
                </a:solidFill>
                <a:latin typeface="-apple-system"/>
              </a:rPr>
              <a:t> 719) while Least expensive was The Pepperoni Pizza (</a:t>
            </a:r>
            <a:r>
              <a:rPr lang="en-US" sz="2800" dirty="0" err="1">
                <a:solidFill>
                  <a:srgbClr val="1F2328"/>
                </a:solidFill>
                <a:latin typeface="-apple-system"/>
              </a:rPr>
              <a:t>Rs</a:t>
            </a:r>
            <a:r>
              <a:rPr lang="en-US" sz="2800" dirty="0">
                <a:solidFill>
                  <a:srgbClr val="1F2328"/>
                </a:solidFill>
                <a:latin typeface="-apple-system"/>
              </a:rPr>
              <a:t> 195)</a:t>
            </a:r>
          </a:p>
          <a:p>
            <a:pPr algn="l"/>
            <a:r>
              <a:rPr lang="en-US" sz="2800" b="0" i="0" dirty="0">
                <a:solidFill>
                  <a:srgbClr val="1F2328"/>
                </a:solidFill>
                <a:effectLst/>
                <a:latin typeface="-apple-system"/>
              </a:rPr>
              <a:t>JULY </a:t>
            </a:r>
            <a:r>
              <a:rPr lang="en-US" sz="2800" dirty="0">
                <a:solidFill>
                  <a:srgbClr val="1F2328"/>
                </a:solidFill>
                <a:latin typeface="-apple-system"/>
              </a:rPr>
              <a:t>month g</a:t>
            </a:r>
            <a:r>
              <a:rPr lang="en-US" sz="2800" b="0" i="0" dirty="0">
                <a:solidFill>
                  <a:srgbClr val="1F2328"/>
                </a:solidFill>
                <a:effectLst/>
                <a:latin typeface="-apple-system"/>
              </a:rPr>
              <a:t>enerated the highest revenue whereas MAXIMUM pizza sale was on 31 December.</a:t>
            </a:r>
          </a:p>
          <a:p>
            <a:pPr algn="l"/>
            <a:r>
              <a:rPr lang="en-US" sz="2800" dirty="0">
                <a:solidFill>
                  <a:srgbClr val="1F2328"/>
                </a:solidFill>
                <a:latin typeface="-apple-system"/>
              </a:rPr>
              <a:t>Average pizza ordered per day was 138.</a:t>
            </a:r>
          </a:p>
          <a:p>
            <a:r>
              <a:rPr lang="en-IN" sz="2800" dirty="0">
                <a:solidFill>
                  <a:srgbClr val="1F2328"/>
                </a:solidFill>
                <a:latin typeface="-apple-system"/>
              </a:rPr>
              <a:t>The busiest hours for pizza orders are between 12:00 PM to 1:00 PM and 5:00 PM to 6:00 PM, indicating high demand during lunch time and evening time.</a:t>
            </a:r>
          </a:p>
          <a:p>
            <a:pPr algn="l"/>
            <a:r>
              <a:rPr lang="en-IN" sz="2800" b="0" i="0" dirty="0">
                <a:solidFill>
                  <a:srgbClr val="1F2328"/>
                </a:solidFill>
                <a:effectLst/>
                <a:latin typeface="-apple-system"/>
              </a:rPr>
              <a:t>LARGE-sized pizzas are the most popular choice among customers followed by MEDIUM and then SMALL sizes.</a:t>
            </a:r>
          </a:p>
          <a:p>
            <a:endParaRPr lang="en-IN" dirty="0"/>
          </a:p>
        </p:txBody>
      </p:sp>
    </p:spTree>
    <p:extLst>
      <p:ext uri="{BB962C8B-B14F-4D97-AF65-F5344CB8AC3E}">
        <p14:creationId xmlns:p14="http://schemas.microsoft.com/office/powerpoint/2010/main" val="1611064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9528B-FF9B-60B3-1FBB-A464C8044A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115955-6FD3-6BCA-248A-36FE8755AB39}"/>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b="1" i="0" dirty="0">
                <a:solidFill>
                  <a:srgbClr val="1F2328"/>
                </a:solidFill>
                <a:effectLst/>
                <a:latin typeface="-apple-system"/>
              </a:rPr>
              <a:t>1. Orders Trend</a:t>
            </a:r>
            <a:r>
              <a:rPr lang="en-IN" sz="4000" dirty="0"/>
              <a:t>: -</a:t>
            </a:r>
            <a:endParaRPr lang="en-IN" sz="2800" dirty="0">
              <a:solidFill>
                <a:schemeClr val="accent1"/>
              </a:solidFill>
            </a:endParaRPr>
          </a:p>
        </p:txBody>
      </p:sp>
      <p:sp>
        <p:nvSpPr>
          <p:cNvPr id="3" name="Content Placeholder 2">
            <a:extLst>
              <a:ext uri="{FF2B5EF4-FFF2-40B4-BE49-F238E27FC236}">
                <a16:creationId xmlns:a16="http://schemas.microsoft.com/office/drawing/2014/main" id="{E1421D77-58A1-C006-1A20-C687AF1C2B60}"/>
              </a:ext>
            </a:extLst>
          </p:cNvPr>
          <p:cNvSpPr>
            <a:spLocks noGrp="1"/>
          </p:cNvSpPr>
          <p:nvPr>
            <p:ph idx="1"/>
          </p:nvPr>
        </p:nvSpPr>
        <p:spPr>
          <a:xfrm>
            <a:off x="1872763" y="1592061"/>
            <a:ext cx="9872393" cy="4808739"/>
          </a:xfrm>
        </p:spPr>
        <p:txBody>
          <a:bodyPr>
            <a:normAutofit/>
          </a:bodyPr>
          <a:lstStyle/>
          <a:p>
            <a:pPr algn="l"/>
            <a:r>
              <a:rPr lang="en-IN" sz="2400" b="0" i="0" dirty="0">
                <a:solidFill>
                  <a:srgbClr val="1F2328"/>
                </a:solidFill>
                <a:effectLst/>
                <a:latin typeface="-apple-system"/>
              </a:rPr>
              <a:t>To measure and </a:t>
            </a:r>
            <a:r>
              <a:rPr lang="en-IN" sz="2400" b="0" i="0" dirty="0" err="1">
                <a:solidFill>
                  <a:srgbClr val="1F2328"/>
                </a:solidFill>
                <a:effectLst/>
                <a:latin typeface="-apple-system"/>
              </a:rPr>
              <a:t>analyze</a:t>
            </a:r>
            <a:r>
              <a:rPr lang="en-IN" sz="2400" b="0" i="0" dirty="0">
                <a:solidFill>
                  <a:srgbClr val="1F2328"/>
                </a:solidFill>
                <a:effectLst/>
                <a:latin typeface="-apple-system"/>
              </a:rPr>
              <a:t> various aspects of pizza sales data to assess sales performance.</a:t>
            </a:r>
          </a:p>
          <a:p>
            <a:pPr marL="971550" lvl="1" indent="-514350">
              <a:buFont typeface="+mj-lt"/>
              <a:buAutoNum type="arabicPeriod"/>
            </a:pPr>
            <a:r>
              <a:rPr lang="en-US" sz="2000" dirty="0">
                <a:solidFill>
                  <a:srgbClr val="1F2328"/>
                </a:solidFill>
                <a:latin typeface="-apple-system"/>
              </a:rPr>
              <a:t>Total no. of orders placed?</a:t>
            </a:r>
          </a:p>
          <a:p>
            <a:pPr marL="971550" lvl="1" indent="-514350">
              <a:buFont typeface="+mj-lt"/>
              <a:buAutoNum type="arabicPeriod"/>
            </a:pPr>
            <a:r>
              <a:rPr lang="en-US" sz="2000" dirty="0">
                <a:solidFill>
                  <a:srgbClr val="1F2328"/>
                </a:solidFill>
                <a:latin typeface="-apple-system"/>
              </a:rPr>
              <a:t>Distribution of orders per month or per day or per hour?</a:t>
            </a:r>
          </a:p>
          <a:p>
            <a:pPr marL="971550" lvl="1" indent="-514350">
              <a:buFont typeface="+mj-lt"/>
              <a:buAutoNum type="arabicPeriod"/>
            </a:pPr>
            <a:r>
              <a:rPr lang="en-US" sz="2000" dirty="0">
                <a:solidFill>
                  <a:srgbClr val="1F2328"/>
                </a:solidFill>
                <a:latin typeface="-apple-system"/>
              </a:rPr>
              <a:t>Total Quantity of all pizzas ordered based on size?</a:t>
            </a:r>
          </a:p>
          <a:p>
            <a:pPr marL="971550" lvl="1" indent="-514350">
              <a:buFont typeface="+mj-lt"/>
              <a:buAutoNum type="arabicPeriod"/>
            </a:pPr>
            <a:r>
              <a:rPr lang="en-US" sz="2000" dirty="0">
                <a:solidFill>
                  <a:srgbClr val="1F2328"/>
                </a:solidFill>
                <a:latin typeface="-apple-system"/>
              </a:rPr>
              <a:t>Maximum quantity of pizzas ordered based on size.</a:t>
            </a:r>
          </a:p>
          <a:p>
            <a:pPr marL="971550" lvl="1" indent="-514350">
              <a:buFont typeface="+mj-lt"/>
              <a:buAutoNum type="arabicPeriod"/>
            </a:pPr>
            <a:r>
              <a:rPr lang="en-US" sz="2000" dirty="0">
                <a:solidFill>
                  <a:srgbClr val="1F2328"/>
                </a:solidFill>
                <a:latin typeface="-apple-system"/>
              </a:rPr>
              <a:t>How much pizzas were ordered from each category?</a:t>
            </a:r>
          </a:p>
          <a:p>
            <a:pPr marL="971550" lvl="1" indent="-514350">
              <a:buFont typeface="+mj-lt"/>
              <a:buAutoNum type="arabicPeriod"/>
            </a:pPr>
            <a:r>
              <a:rPr lang="en-US" sz="2000" dirty="0">
                <a:solidFill>
                  <a:srgbClr val="1F2328"/>
                </a:solidFill>
                <a:latin typeface="-apple-system"/>
              </a:rPr>
              <a:t>During which time most no of pizza sales happened?</a:t>
            </a:r>
          </a:p>
          <a:p>
            <a:pPr marL="971550" lvl="1" indent="-514350">
              <a:buFont typeface="+mj-lt"/>
              <a:buAutoNum type="arabicPeriod"/>
            </a:pPr>
            <a:r>
              <a:rPr lang="en-US" sz="2000" dirty="0">
                <a:solidFill>
                  <a:srgbClr val="1F2328"/>
                </a:solidFill>
                <a:latin typeface="-apple-system"/>
              </a:rPr>
              <a:t>Aggregated sales Hour wise.</a:t>
            </a:r>
          </a:p>
          <a:p>
            <a:pPr marL="971550" lvl="1" indent="-514350">
              <a:buFont typeface="+mj-lt"/>
              <a:buAutoNum type="arabicPeriod"/>
            </a:pPr>
            <a:r>
              <a:rPr lang="en-US" sz="2000" dirty="0">
                <a:solidFill>
                  <a:srgbClr val="1F2328"/>
                </a:solidFill>
                <a:latin typeface="-apple-system"/>
              </a:rPr>
              <a:t>Group the orders by date and calculate the average number of pizzas ordered per day.</a:t>
            </a:r>
          </a:p>
          <a:p>
            <a:pPr marL="971550" lvl="1" indent="-514350">
              <a:buFont typeface="+mj-lt"/>
              <a:buAutoNum type="arabicPeriod"/>
            </a:pPr>
            <a:endParaRPr lang="en-IN" sz="2600" b="0" i="0" dirty="0">
              <a:solidFill>
                <a:srgbClr val="1F2328"/>
              </a:solidFill>
              <a:effectLst/>
              <a:latin typeface="-apple-system"/>
            </a:endParaRPr>
          </a:p>
        </p:txBody>
      </p:sp>
    </p:spTree>
    <p:extLst>
      <p:ext uri="{BB962C8B-B14F-4D97-AF65-F5344CB8AC3E}">
        <p14:creationId xmlns:p14="http://schemas.microsoft.com/office/powerpoint/2010/main" val="1379735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14E3C-5DAD-FC90-36C0-8E2AD00774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C8FF62-9443-2860-8374-BECBBCC588C8}"/>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Recommendations</a:t>
            </a:r>
            <a:r>
              <a:rPr lang="en-IN" sz="4000" dirty="0"/>
              <a:t>: -</a:t>
            </a:r>
            <a:endParaRPr lang="en-IN" sz="2800" dirty="0">
              <a:solidFill>
                <a:schemeClr val="accent1"/>
              </a:solidFill>
            </a:endParaRPr>
          </a:p>
        </p:txBody>
      </p:sp>
      <p:sp>
        <p:nvSpPr>
          <p:cNvPr id="3" name="Content Placeholder 2">
            <a:extLst>
              <a:ext uri="{FF2B5EF4-FFF2-40B4-BE49-F238E27FC236}">
                <a16:creationId xmlns:a16="http://schemas.microsoft.com/office/drawing/2014/main" id="{5DB24A95-FD71-F4D7-3E00-9ED2CACC81DB}"/>
              </a:ext>
            </a:extLst>
          </p:cNvPr>
          <p:cNvSpPr>
            <a:spLocks noGrp="1"/>
          </p:cNvSpPr>
          <p:nvPr>
            <p:ph idx="1"/>
          </p:nvPr>
        </p:nvSpPr>
        <p:spPr>
          <a:xfrm>
            <a:off x="1872763" y="1592061"/>
            <a:ext cx="9872393" cy="4808739"/>
          </a:xfrm>
        </p:spPr>
        <p:txBody>
          <a:bodyPr>
            <a:normAutofit fontScale="70000" lnSpcReduction="20000"/>
          </a:bodyPr>
          <a:lstStyle/>
          <a:p>
            <a:r>
              <a:rPr lang="en-IN" sz="2800" dirty="0">
                <a:solidFill>
                  <a:srgbClr val="1F2328"/>
                </a:solidFill>
                <a:latin typeface="-apple-system"/>
              </a:rPr>
              <a:t>VEG category pizzas should be promoted with discounts and variety option to increase their sales similar to THAI CHICKEN PIZZA .</a:t>
            </a:r>
          </a:p>
          <a:p>
            <a:r>
              <a:rPr lang="en-IN" sz="2800" dirty="0">
                <a:solidFill>
                  <a:srgbClr val="1F2328"/>
                </a:solidFill>
                <a:latin typeface="-apple-system"/>
              </a:rPr>
              <a:t>Some Ingredients of CLASSIC DELUXE PIZZA can be mixed with BRIE CARRE PIZZA sales to make it more tasty. </a:t>
            </a:r>
          </a:p>
          <a:p>
            <a:pPr algn="l"/>
            <a:r>
              <a:rPr lang="en-US" sz="2800" b="0" i="0" dirty="0">
                <a:solidFill>
                  <a:srgbClr val="1F2328"/>
                </a:solidFill>
                <a:effectLst/>
                <a:latin typeface="-apple-system"/>
              </a:rPr>
              <a:t>Discounts should be reduced during June-July season to tap more revenue, whereas offer heavy discounts for other months. </a:t>
            </a:r>
          </a:p>
          <a:p>
            <a:pPr algn="l"/>
            <a:r>
              <a:rPr lang="en-US" sz="2800" b="0" i="0" dirty="0">
                <a:solidFill>
                  <a:srgbClr val="1F2328"/>
                </a:solidFill>
                <a:effectLst/>
                <a:latin typeface="-apple-system"/>
              </a:rPr>
              <a:t>Since people prefer pizzas </a:t>
            </a:r>
            <a:r>
              <a:rPr lang="en-US" sz="2800" dirty="0">
                <a:solidFill>
                  <a:srgbClr val="1F2328"/>
                </a:solidFill>
                <a:latin typeface="-apple-system"/>
              </a:rPr>
              <a:t>to celebrate days like 31 Dec so for other occasions promotional offers should be increased.</a:t>
            </a:r>
            <a:endParaRPr lang="en-US" sz="2800" b="0" i="0" dirty="0">
              <a:solidFill>
                <a:srgbClr val="1F2328"/>
              </a:solidFill>
              <a:effectLst/>
              <a:latin typeface="-apple-system"/>
            </a:endParaRPr>
          </a:p>
          <a:p>
            <a:pPr algn="l"/>
            <a:r>
              <a:rPr lang="en-US" sz="2800" dirty="0">
                <a:solidFill>
                  <a:srgbClr val="1F2328"/>
                </a:solidFill>
                <a:latin typeface="-apple-system"/>
              </a:rPr>
              <a:t>Sales Target should be set to increase the Average pizza ordered per day from 138 to 160.</a:t>
            </a:r>
          </a:p>
          <a:p>
            <a:r>
              <a:rPr lang="en-IN" sz="2800" dirty="0">
                <a:solidFill>
                  <a:srgbClr val="1F2328"/>
                </a:solidFill>
                <a:latin typeface="-apple-system"/>
              </a:rPr>
              <a:t>More manpower should be deployed to handle the busiest hours for pizza orders between 12:00 PM to 1:00 PM and 5:00 PM to 6:00 PM so that maximum sales can be generated.</a:t>
            </a:r>
          </a:p>
          <a:p>
            <a:pPr algn="l"/>
            <a:r>
              <a:rPr lang="en-IN" sz="2800" b="0" i="0" dirty="0">
                <a:solidFill>
                  <a:srgbClr val="1F2328"/>
                </a:solidFill>
                <a:effectLst/>
                <a:latin typeface="-apple-system"/>
              </a:rPr>
              <a:t>More variety options should be increased for SMALL and MEDIUM pizzas to attract more customers.</a:t>
            </a:r>
          </a:p>
          <a:p>
            <a:pPr algn="l"/>
            <a:r>
              <a:rPr lang="en-IN" sz="2800" dirty="0">
                <a:solidFill>
                  <a:srgbClr val="1F2328"/>
                </a:solidFill>
                <a:latin typeface="-apple-system"/>
              </a:rPr>
              <a:t>Rates of pizzas can also be optimized and gap between maximum and minimum pizzas can be reduced to tap more customers.</a:t>
            </a:r>
            <a:endParaRPr lang="en-IN" sz="2800" b="0" i="0" dirty="0">
              <a:solidFill>
                <a:srgbClr val="1F2328"/>
              </a:solidFill>
              <a:effectLst/>
              <a:latin typeface="-apple-system"/>
            </a:endParaRPr>
          </a:p>
          <a:p>
            <a:endParaRPr lang="en-IN" dirty="0"/>
          </a:p>
        </p:txBody>
      </p:sp>
    </p:spTree>
    <p:extLst>
      <p:ext uri="{BB962C8B-B14F-4D97-AF65-F5344CB8AC3E}">
        <p14:creationId xmlns:p14="http://schemas.microsoft.com/office/powerpoint/2010/main" val="693224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5669" y="2539996"/>
            <a:ext cx="5140286" cy="1280890"/>
          </a:xfrm>
        </p:spPr>
        <p:txBody>
          <a:bodyPr>
            <a:normAutofit/>
          </a:bodyPr>
          <a:lstStyle/>
          <a:p>
            <a:r>
              <a:rPr lang="en-US" sz="6600" b="1" dirty="0"/>
              <a:t>Thank You</a:t>
            </a:r>
            <a:endParaRPr lang="en-IN" sz="6600" b="1" dirty="0"/>
          </a:p>
        </p:txBody>
      </p:sp>
    </p:spTree>
    <p:extLst>
      <p:ext uri="{BB962C8B-B14F-4D97-AF65-F5344CB8AC3E}">
        <p14:creationId xmlns:p14="http://schemas.microsoft.com/office/powerpoint/2010/main" val="200914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700B5-1A83-9713-D309-BE37E8E4F4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127FD0-7B88-82C7-493B-19B6C07C89BE}"/>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b="1" u="none" strike="noStrike" baseline="0" dirty="0">
                <a:solidFill>
                  <a:srgbClr val="1F2328"/>
                </a:solidFill>
                <a:latin typeface="-apple-system"/>
              </a:rPr>
              <a:t>2</a:t>
            </a:r>
            <a:r>
              <a:rPr lang="en-IN" sz="4000" b="1" i="0" dirty="0">
                <a:solidFill>
                  <a:srgbClr val="1F2328"/>
                </a:solidFill>
                <a:effectLst/>
                <a:latin typeface="-apple-system"/>
              </a:rPr>
              <a:t>. Sales Trend</a:t>
            </a:r>
            <a:r>
              <a:rPr lang="en-IN" sz="4000" dirty="0"/>
              <a:t>: -</a:t>
            </a:r>
            <a:endParaRPr lang="en-IN" sz="2800" dirty="0">
              <a:solidFill>
                <a:schemeClr val="accent1"/>
              </a:solidFill>
            </a:endParaRPr>
          </a:p>
        </p:txBody>
      </p:sp>
      <p:sp>
        <p:nvSpPr>
          <p:cNvPr id="3" name="Content Placeholder 2">
            <a:extLst>
              <a:ext uri="{FF2B5EF4-FFF2-40B4-BE49-F238E27FC236}">
                <a16:creationId xmlns:a16="http://schemas.microsoft.com/office/drawing/2014/main" id="{EB65A9E8-AA68-CC9D-7ED4-3F52A1F6A13B}"/>
              </a:ext>
            </a:extLst>
          </p:cNvPr>
          <p:cNvSpPr>
            <a:spLocks noGrp="1"/>
          </p:cNvSpPr>
          <p:nvPr>
            <p:ph idx="1"/>
          </p:nvPr>
        </p:nvSpPr>
        <p:spPr>
          <a:xfrm>
            <a:off x="1872763" y="1592061"/>
            <a:ext cx="9872393" cy="4808739"/>
          </a:xfrm>
        </p:spPr>
        <p:txBody>
          <a:bodyPr>
            <a:normAutofit/>
          </a:bodyPr>
          <a:lstStyle/>
          <a:p>
            <a:pPr algn="l"/>
            <a:r>
              <a:rPr lang="en-IN" sz="2400" b="0" i="0" dirty="0">
                <a:solidFill>
                  <a:srgbClr val="1F2328"/>
                </a:solidFill>
                <a:effectLst/>
                <a:latin typeface="-apple-system"/>
              </a:rPr>
              <a:t>To </a:t>
            </a:r>
            <a:r>
              <a:rPr lang="en-IN" sz="2400" b="0" i="0" dirty="0" err="1">
                <a:solidFill>
                  <a:srgbClr val="1F2328"/>
                </a:solidFill>
                <a:effectLst/>
                <a:latin typeface="-apple-system"/>
              </a:rPr>
              <a:t>analyze</a:t>
            </a:r>
            <a:r>
              <a:rPr lang="en-IN" sz="2400" b="0" i="0" dirty="0">
                <a:solidFill>
                  <a:srgbClr val="1F2328"/>
                </a:solidFill>
                <a:effectLst/>
                <a:latin typeface="-apple-system"/>
              </a:rPr>
              <a:t> how sales of pizza products vary seasonally or over specific time period.</a:t>
            </a:r>
          </a:p>
          <a:p>
            <a:pPr marL="971550" lvl="1" indent="-514350">
              <a:buFont typeface="+mj-lt"/>
              <a:buAutoNum type="arabicPeriod"/>
            </a:pPr>
            <a:r>
              <a:rPr lang="en-US" sz="2000" dirty="0">
                <a:solidFill>
                  <a:srgbClr val="1F2328"/>
                </a:solidFill>
                <a:latin typeface="-apple-system"/>
              </a:rPr>
              <a:t>Total revenue generated from pizza sales?</a:t>
            </a:r>
          </a:p>
          <a:p>
            <a:pPr marL="971550" lvl="1" indent="-514350">
              <a:buFont typeface="+mj-lt"/>
              <a:buAutoNum type="arabicPeriod"/>
            </a:pPr>
            <a:r>
              <a:rPr lang="en-US" sz="2000" dirty="0">
                <a:solidFill>
                  <a:srgbClr val="1F2328"/>
                </a:solidFill>
                <a:latin typeface="-apple-system"/>
              </a:rPr>
              <a:t>Revenue based on each pizza type/ size ordered</a:t>
            </a:r>
          </a:p>
          <a:p>
            <a:pPr marL="971550" lvl="1" indent="-514350">
              <a:buFont typeface="+mj-lt"/>
              <a:buAutoNum type="arabicPeriod"/>
            </a:pPr>
            <a:r>
              <a:rPr lang="en-US" sz="2000" dirty="0">
                <a:solidFill>
                  <a:srgbClr val="1F2328"/>
                </a:solidFill>
                <a:latin typeface="-apple-system"/>
              </a:rPr>
              <a:t>Total Revenue generated per hour or per day</a:t>
            </a:r>
          </a:p>
          <a:p>
            <a:pPr marL="971550" lvl="1" indent="-514350">
              <a:buFont typeface="+mj-lt"/>
              <a:buAutoNum type="arabicPeriod"/>
            </a:pPr>
            <a:r>
              <a:rPr lang="en-US" sz="2000" dirty="0">
                <a:solidFill>
                  <a:srgbClr val="1F2328"/>
                </a:solidFill>
                <a:latin typeface="-apple-system"/>
              </a:rPr>
              <a:t>For which date the pizza sales were maximum ?</a:t>
            </a:r>
          </a:p>
          <a:p>
            <a:pPr marL="971550" lvl="1" indent="-514350">
              <a:buFont typeface="+mj-lt"/>
              <a:buAutoNum type="arabicPeriod"/>
            </a:pPr>
            <a:r>
              <a:rPr lang="en-US" sz="2000" dirty="0">
                <a:solidFill>
                  <a:srgbClr val="1F2328"/>
                </a:solidFill>
                <a:latin typeface="-apple-system"/>
              </a:rPr>
              <a:t>Top 3 most ordered pizza types based on revenue</a:t>
            </a:r>
          </a:p>
          <a:p>
            <a:pPr marL="971550" lvl="1" indent="-514350">
              <a:buFont typeface="+mj-lt"/>
              <a:buAutoNum type="arabicPeriod"/>
            </a:pPr>
            <a:r>
              <a:rPr lang="en-US" sz="2000" dirty="0">
                <a:solidFill>
                  <a:srgbClr val="1F2328"/>
                </a:solidFill>
                <a:latin typeface="-apple-system"/>
              </a:rPr>
              <a:t>How much Revenue was generated from sales of pizzas from each category</a:t>
            </a:r>
          </a:p>
          <a:p>
            <a:pPr marL="971550" lvl="1" indent="-514350">
              <a:buFont typeface="+mj-lt"/>
              <a:buAutoNum type="arabicPeriod"/>
            </a:pPr>
            <a:r>
              <a:rPr lang="en-US" sz="2000" dirty="0">
                <a:solidFill>
                  <a:srgbClr val="1F2328"/>
                </a:solidFill>
                <a:latin typeface="-apple-system"/>
              </a:rPr>
              <a:t>Total Revenue generated per month by sales of all pizzas</a:t>
            </a:r>
          </a:p>
          <a:p>
            <a:pPr marL="971550" lvl="1" indent="-514350">
              <a:buFont typeface="+mj-lt"/>
              <a:buAutoNum type="arabicPeriod"/>
            </a:pPr>
            <a:r>
              <a:rPr lang="en-US" sz="2000" dirty="0">
                <a:solidFill>
                  <a:srgbClr val="1F2328"/>
                </a:solidFill>
                <a:latin typeface="-apple-system"/>
              </a:rPr>
              <a:t>TOP 5 months which generated the most revenue by sales of pizza </a:t>
            </a:r>
          </a:p>
        </p:txBody>
      </p:sp>
    </p:spTree>
    <p:extLst>
      <p:ext uri="{BB962C8B-B14F-4D97-AF65-F5344CB8AC3E}">
        <p14:creationId xmlns:p14="http://schemas.microsoft.com/office/powerpoint/2010/main" val="328745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E1649-803E-0017-59FE-E042705807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0C8A03-B480-F16C-4133-F40300154DC6}"/>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b="1" i="0" dirty="0">
                <a:solidFill>
                  <a:srgbClr val="1F2328"/>
                </a:solidFill>
                <a:latin typeface="-apple-system"/>
              </a:rPr>
              <a:t>3</a:t>
            </a:r>
            <a:r>
              <a:rPr lang="en-IN" sz="4000" b="1" i="0" dirty="0">
                <a:solidFill>
                  <a:srgbClr val="1F2328"/>
                </a:solidFill>
                <a:effectLst/>
                <a:latin typeface="-apple-system"/>
              </a:rPr>
              <a:t>. Product Popularity</a:t>
            </a:r>
            <a:r>
              <a:rPr lang="en-IN" sz="4000" dirty="0"/>
              <a:t>: -</a:t>
            </a:r>
            <a:endParaRPr lang="en-IN" sz="2800" dirty="0">
              <a:solidFill>
                <a:schemeClr val="accent1"/>
              </a:solidFill>
            </a:endParaRPr>
          </a:p>
        </p:txBody>
      </p:sp>
      <p:sp>
        <p:nvSpPr>
          <p:cNvPr id="3" name="Content Placeholder 2">
            <a:extLst>
              <a:ext uri="{FF2B5EF4-FFF2-40B4-BE49-F238E27FC236}">
                <a16:creationId xmlns:a16="http://schemas.microsoft.com/office/drawing/2014/main" id="{BF2942FF-C00E-1252-115F-2884F9EEA11C}"/>
              </a:ext>
            </a:extLst>
          </p:cNvPr>
          <p:cNvSpPr>
            <a:spLocks noGrp="1"/>
          </p:cNvSpPr>
          <p:nvPr>
            <p:ph idx="1"/>
          </p:nvPr>
        </p:nvSpPr>
        <p:spPr>
          <a:xfrm>
            <a:off x="1872763" y="1592061"/>
            <a:ext cx="9872393" cy="4808739"/>
          </a:xfrm>
        </p:spPr>
        <p:txBody>
          <a:bodyPr>
            <a:normAutofit/>
          </a:bodyPr>
          <a:lstStyle/>
          <a:p>
            <a:pPr algn="l"/>
            <a:r>
              <a:rPr lang="en-IN" sz="2400" b="0" i="0" dirty="0">
                <a:solidFill>
                  <a:srgbClr val="1F2328"/>
                </a:solidFill>
                <a:effectLst/>
                <a:latin typeface="-apple-system"/>
              </a:rPr>
              <a:t>To measure the popularity and demand for different pizza products.</a:t>
            </a:r>
          </a:p>
          <a:p>
            <a:pPr marL="971550" lvl="1" indent="-514350">
              <a:buFont typeface="+mj-lt"/>
              <a:buAutoNum type="arabicPeriod"/>
            </a:pPr>
            <a:r>
              <a:rPr lang="en-IN" sz="2000" b="0" i="0" dirty="0">
                <a:solidFill>
                  <a:srgbClr val="1F2328"/>
                </a:solidFill>
                <a:effectLst/>
                <a:latin typeface="-apple-system"/>
              </a:rPr>
              <a:t>Most expensive and Least expensive pizza ?</a:t>
            </a:r>
          </a:p>
          <a:p>
            <a:pPr marL="971550" lvl="1" indent="-514350">
              <a:buFont typeface="+mj-lt"/>
              <a:buAutoNum type="arabicPeriod"/>
            </a:pPr>
            <a:r>
              <a:rPr lang="en-US" sz="2000" dirty="0">
                <a:solidFill>
                  <a:srgbClr val="1F2328"/>
                </a:solidFill>
                <a:latin typeface="-apple-system"/>
              </a:rPr>
              <a:t>Total Quantity of each pizza type ordered based on size ?</a:t>
            </a:r>
          </a:p>
          <a:p>
            <a:pPr marL="971550" lvl="1" indent="-514350">
              <a:buFont typeface="+mj-lt"/>
              <a:buAutoNum type="arabicPeriod"/>
            </a:pPr>
            <a:r>
              <a:rPr lang="en-US" sz="2000" dirty="0">
                <a:solidFill>
                  <a:srgbClr val="1F2328"/>
                </a:solidFill>
                <a:latin typeface="-apple-system"/>
              </a:rPr>
              <a:t>Type of pizza based on size which was ordered the most ?</a:t>
            </a:r>
          </a:p>
          <a:p>
            <a:pPr marL="971550" lvl="1" indent="-514350">
              <a:buFont typeface="+mj-lt"/>
              <a:buAutoNum type="arabicPeriod"/>
            </a:pPr>
            <a:r>
              <a:rPr lang="en-US" sz="2000" dirty="0">
                <a:solidFill>
                  <a:srgbClr val="1F2328"/>
                </a:solidFill>
                <a:latin typeface="-apple-system"/>
              </a:rPr>
              <a:t>Most ordered pizza and how much quantity ?</a:t>
            </a:r>
            <a:endParaRPr lang="en-IN" sz="2000" b="0" i="0" dirty="0">
              <a:solidFill>
                <a:srgbClr val="1F2328"/>
              </a:solidFill>
              <a:effectLst/>
              <a:latin typeface="-apple-system"/>
            </a:endParaRPr>
          </a:p>
          <a:p>
            <a:pPr marL="971550" lvl="1" indent="-514350">
              <a:buFont typeface="+mj-lt"/>
              <a:buAutoNum type="arabicPeriod"/>
            </a:pPr>
            <a:r>
              <a:rPr lang="en-US" sz="2000" dirty="0">
                <a:solidFill>
                  <a:srgbClr val="1F2328"/>
                </a:solidFill>
                <a:latin typeface="-apple-system"/>
              </a:rPr>
              <a:t>Find How many pizzas which have price above than average price or below than average price ? </a:t>
            </a:r>
          </a:p>
          <a:p>
            <a:pPr marL="971550" lvl="1" indent="-514350">
              <a:buFont typeface="+mj-lt"/>
              <a:buAutoNum type="arabicPeriod"/>
            </a:pPr>
            <a:r>
              <a:rPr lang="en-US" sz="2000" dirty="0">
                <a:solidFill>
                  <a:srgbClr val="1F2328"/>
                </a:solidFill>
                <a:latin typeface="-apple-system"/>
              </a:rPr>
              <a:t>Percentage contribution of each pizza type to Revenue ?</a:t>
            </a:r>
            <a:endParaRPr lang="en-IN" sz="2000" dirty="0">
              <a:solidFill>
                <a:srgbClr val="1F2328"/>
              </a:solidFill>
              <a:latin typeface="-apple-system"/>
            </a:endParaRPr>
          </a:p>
        </p:txBody>
      </p:sp>
    </p:spTree>
    <p:extLst>
      <p:ext uri="{BB962C8B-B14F-4D97-AF65-F5344CB8AC3E}">
        <p14:creationId xmlns:p14="http://schemas.microsoft.com/office/powerpoint/2010/main" val="3399133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20FDC-E8C5-FAAF-6226-C8177E0DE0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540B55-8005-9E81-134B-A3709F9E979D}"/>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Database used</a:t>
            </a:r>
            <a:r>
              <a:rPr lang="en-IN" sz="4000" dirty="0"/>
              <a:t>: -</a:t>
            </a:r>
            <a:endParaRPr lang="en-IN" sz="2800" dirty="0">
              <a:solidFill>
                <a:schemeClr val="accent1"/>
              </a:solidFill>
            </a:endParaRPr>
          </a:p>
        </p:txBody>
      </p:sp>
      <p:sp>
        <p:nvSpPr>
          <p:cNvPr id="3" name="Content Placeholder 2">
            <a:extLst>
              <a:ext uri="{FF2B5EF4-FFF2-40B4-BE49-F238E27FC236}">
                <a16:creationId xmlns:a16="http://schemas.microsoft.com/office/drawing/2014/main" id="{9E2F87DD-6469-51F6-622B-D59C0977F155}"/>
              </a:ext>
            </a:extLst>
          </p:cNvPr>
          <p:cNvSpPr>
            <a:spLocks noGrp="1"/>
          </p:cNvSpPr>
          <p:nvPr>
            <p:ph idx="1"/>
          </p:nvPr>
        </p:nvSpPr>
        <p:spPr>
          <a:xfrm>
            <a:off x="1872763" y="1592061"/>
            <a:ext cx="9872393" cy="4808739"/>
          </a:xfrm>
        </p:spPr>
        <p:txBody>
          <a:bodyPr>
            <a:normAutofit/>
          </a:bodyPr>
          <a:lstStyle/>
          <a:p>
            <a:r>
              <a:rPr lang="en-IN" sz="2800" b="0" i="0" dirty="0" err="1">
                <a:solidFill>
                  <a:srgbClr val="1F2328"/>
                </a:solidFill>
                <a:effectLst/>
                <a:latin typeface="-apple-system"/>
              </a:rPr>
              <a:t>Postrgess</a:t>
            </a:r>
            <a:r>
              <a:rPr lang="en-IN" sz="2800" b="0" i="0" dirty="0">
                <a:solidFill>
                  <a:srgbClr val="1F2328"/>
                </a:solidFill>
                <a:effectLst/>
                <a:latin typeface="-apple-system"/>
              </a:rPr>
              <a:t> SQL – version 8.11</a:t>
            </a:r>
          </a:p>
          <a:p>
            <a:pPr marL="0" indent="0">
              <a:buNone/>
            </a:pPr>
            <a:r>
              <a:rPr lang="en-IN" dirty="0"/>
              <a:t>	</a:t>
            </a:r>
          </a:p>
        </p:txBody>
      </p:sp>
      <p:pic>
        <p:nvPicPr>
          <p:cNvPr id="11" name="Picture 10">
            <a:extLst>
              <a:ext uri="{FF2B5EF4-FFF2-40B4-BE49-F238E27FC236}">
                <a16:creationId xmlns:a16="http://schemas.microsoft.com/office/drawing/2014/main" id="{6FD330DE-F1F3-BC6B-FB48-D6B59F1EFBB5}"/>
              </a:ext>
            </a:extLst>
          </p:cNvPr>
          <p:cNvPicPr>
            <a:picLocks noChangeAspect="1"/>
          </p:cNvPicPr>
          <p:nvPr/>
        </p:nvPicPr>
        <p:blipFill>
          <a:blip r:embed="rId2"/>
          <a:stretch>
            <a:fillRect/>
          </a:stretch>
        </p:blipFill>
        <p:spPr>
          <a:xfrm>
            <a:off x="1985554" y="2127285"/>
            <a:ext cx="5795146" cy="4273515"/>
          </a:xfrm>
          <a:prstGeom prst="rect">
            <a:avLst/>
          </a:prstGeom>
        </p:spPr>
      </p:pic>
    </p:spTree>
    <p:extLst>
      <p:ext uri="{BB962C8B-B14F-4D97-AF65-F5344CB8AC3E}">
        <p14:creationId xmlns:p14="http://schemas.microsoft.com/office/powerpoint/2010/main" val="186196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FF39B-A292-8D29-8533-2FF35DC411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8421D3-4806-195B-B6B6-1BC121567F76}"/>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Tables</a:t>
            </a:r>
            <a:r>
              <a:rPr lang="en-IN" sz="4000" dirty="0"/>
              <a:t>: -</a:t>
            </a:r>
            <a:endParaRPr lang="en-IN" sz="2800" dirty="0">
              <a:solidFill>
                <a:schemeClr val="accent1"/>
              </a:solidFill>
            </a:endParaRPr>
          </a:p>
        </p:txBody>
      </p:sp>
      <p:graphicFrame>
        <p:nvGraphicFramePr>
          <p:cNvPr id="4" name="Content Placeholder 3">
            <a:extLst>
              <a:ext uri="{FF2B5EF4-FFF2-40B4-BE49-F238E27FC236}">
                <a16:creationId xmlns:a16="http://schemas.microsoft.com/office/drawing/2014/main" id="{3814838F-2F54-D0E6-2CBC-515962858051}"/>
              </a:ext>
            </a:extLst>
          </p:cNvPr>
          <p:cNvGraphicFramePr>
            <a:graphicFrameLocks noGrp="1"/>
          </p:cNvGraphicFramePr>
          <p:nvPr>
            <p:ph idx="1"/>
            <p:extLst>
              <p:ext uri="{D42A27DB-BD31-4B8C-83A1-F6EECF244321}">
                <p14:modId xmlns:p14="http://schemas.microsoft.com/office/powerpoint/2010/main" val="468155365"/>
              </p:ext>
            </p:extLst>
          </p:nvPr>
        </p:nvGraphicFramePr>
        <p:xfrm>
          <a:off x="2032986" y="1905000"/>
          <a:ext cx="9471627" cy="400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2">
            <a:extLst>
              <a:ext uri="{FF2B5EF4-FFF2-40B4-BE49-F238E27FC236}">
                <a16:creationId xmlns:a16="http://schemas.microsoft.com/office/drawing/2014/main" id="{B987FF3B-9ECC-F5DD-F74A-B003EF24E319}"/>
              </a:ext>
            </a:extLst>
          </p:cNvPr>
          <p:cNvSpPr txBox="1">
            <a:spLocks/>
          </p:cNvSpPr>
          <p:nvPr/>
        </p:nvSpPr>
        <p:spPr>
          <a:xfrm>
            <a:off x="1948648" y="5928206"/>
            <a:ext cx="9373970" cy="611367"/>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IN" sz="1600" dirty="0">
                <a:solidFill>
                  <a:schemeClr val="tx1"/>
                </a:solidFill>
                <a:latin typeface="Arial" panose="020B0604020202020204" pitchFamily="34" charset="0"/>
              </a:rPr>
              <a:t>PK – Primary Key</a:t>
            </a:r>
          </a:p>
          <a:p>
            <a:r>
              <a:rPr lang="en-IN" sz="1600" dirty="0">
                <a:solidFill>
                  <a:schemeClr val="tx1"/>
                </a:solidFill>
                <a:latin typeface="Arial" panose="020B0604020202020204" pitchFamily="34" charset="0"/>
              </a:rPr>
              <a:t>FK – Foreign Key</a:t>
            </a:r>
          </a:p>
        </p:txBody>
      </p:sp>
    </p:spTree>
    <p:extLst>
      <p:ext uri="{BB962C8B-B14F-4D97-AF65-F5344CB8AC3E}">
        <p14:creationId xmlns:p14="http://schemas.microsoft.com/office/powerpoint/2010/main" val="2955401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73E9A-6356-7881-94D5-27A1263F7B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B299AF-2E7A-D061-86C1-93EA24A63C47}"/>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DDL Queries used</a:t>
            </a:r>
            <a:r>
              <a:rPr lang="en-IN" sz="4000" dirty="0"/>
              <a:t>: -</a:t>
            </a:r>
            <a:endParaRPr lang="en-IN" sz="2800" dirty="0">
              <a:solidFill>
                <a:schemeClr val="accent1"/>
              </a:solidFill>
            </a:endParaRPr>
          </a:p>
        </p:txBody>
      </p:sp>
      <p:sp>
        <p:nvSpPr>
          <p:cNvPr id="3" name="Content Placeholder 2">
            <a:extLst>
              <a:ext uri="{FF2B5EF4-FFF2-40B4-BE49-F238E27FC236}">
                <a16:creationId xmlns:a16="http://schemas.microsoft.com/office/drawing/2014/main" id="{841AA9C8-29E5-8E14-1E95-9DED4D64982C}"/>
              </a:ext>
            </a:extLst>
          </p:cNvPr>
          <p:cNvSpPr>
            <a:spLocks noGrp="1"/>
          </p:cNvSpPr>
          <p:nvPr>
            <p:ph idx="1"/>
          </p:nvPr>
        </p:nvSpPr>
        <p:spPr>
          <a:xfrm>
            <a:off x="1872763" y="1592061"/>
            <a:ext cx="9872393" cy="4808739"/>
          </a:xfrm>
        </p:spPr>
        <p:txBody>
          <a:bodyPr>
            <a:normAutofit/>
          </a:bodyPr>
          <a:lstStyle/>
          <a:p>
            <a:r>
              <a:rPr lang="en-IN" sz="2400" b="0" i="0" dirty="0">
                <a:solidFill>
                  <a:srgbClr val="1F2328"/>
                </a:solidFill>
                <a:effectLst/>
                <a:latin typeface="-apple-system"/>
              </a:rPr>
              <a:t>CREATE: Creates a new table or database.</a:t>
            </a:r>
          </a:p>
          <a:p>
            <a:pPr lvl="1"/>
            <a:r>
              <a:rPr lang="en-IN" sz="2000" dirty="0" err="1">
                <a:solidFill>
                  <a:srgbClr val="1F2328"/>
                </a:solidFill>
                <a:latin typeface="-apple-system"/>
              </a:rPr>
              <a:t>Eg.</a:t>
            </a:r>
            <a:r>
              <a:rPr lang="en-IN" sz="2000" dirty="0">
                <a:solidFill>
                  <a:srgbClr val="1F2328"/>
                </a:solidFill>
                <a:latin typeface="-apple-system"/>
              </a:rPr>
              <a:t> - </a:t>
            </a:r>
            <a:r>
              <a:rPr lang="en-IN" b="1" dirty="0">
                <a:solidFill>
                  <a:schemeClr val="accent1"/>
                </a:solidFill>
                <a:latin typeface="Courier New" panose="02070309020205020404" pitchFamily="49" charset="0"/>
              </a:rPr>
              <a:t>CREATE DATABASE </a:t>
            </a:r>
            <a:r>
              <a:rPr lang="en-IN" b="1" dirty="0" err="1">
                <a:solidFill>
                  <a:srgbClr val="1F2328"/>
                </a:solidFill>
                <a:latin typeface="Courier New" panose="02070309020205020404" pitchFamily="49" charset="0"/>
              </a:rPr>
              <a:t>pizzasales_db</a:t>
            </a:r>
            <a:r>
              <a:rPr lang="en-IN" b="1" dirty="0">
                <a:solidFill>
                  <a:srgbClr val="1F2328"/>
                </a:solidFill>
                <a:latin typeface="Courier New" panose="02070309020205020404" pitchFamily="49" charset="0"/>
              </a:rPr>
              <a:t>;</a:t>
            </a:r>
            <a:endParaRPr lang="en-IN" b="1" i="0" dirty="0">
              <a:solidFill>
                <a:srgbClr val="1F2328"/>
              </a:solidFill>
              <a:effectLst/>
              <a:latin typeface="Courier New" panose="02070309020205020404" pitchFamily="49" charset="0"/>
            </a:endParaRPr>
          </a:p>
          <a:p>
            <a:r>
              <a:rPr lang="en-IN" sz="2400" dirty="0">
                <a:solidFill>
                  <a:srgbClr val="1F2328"/>
                </a:solidFill>
                <a:latin typeface="-apple-system"/>
              </a:rPr>
              <a:t>ALTER: Modifies an existing database object.</a:t>
            </a:r>
          </a:p>
          <a:p>
            <a:pPr lvl="1"/>
            <a:r>
              <a:rPr lang="en-IN" sz="2000" dirty="0" err="1">
                <a:solidFill>
                  <a:srgbClr val="1F2328"/>
                </a:solidFill>
                <a:latin typeface="-apple-system"/>
              </a:rPr>
              <a:t>Eg.</a:t>
            </a:r>
            <a:r>
              <a:rPr lang="en-IN" sz="2000" dirty="0">
                <a:solidFill>
                  <a:srgbClr val="1F2328"/>
                </a:solidFill>
                <a:latin typeface="-apple-system"/>
              </a:rPr>
              <a:t> </a:t>
            </a:r>
            <a:r>
              <a:rPr lang="en-IN" sz="2000" dirty="0">
                <a:solidFill>
                  <a:schemeClr val="accent1"/>
                </a:solidFill>
                <a:latin typeface="-apple-system"/>
              </a:rPr>
              <a:t>- </a:t>
            </a:r>
            <a:r>
              <a:rPr lang="en-IN" b="1" dirty="0">
                <a:solidFill>
                  <a:schemeClr val="accent1"/>
                </a:solidFill>
                <a:latin typeface="Courier New" panose="02070309020205020404" pitchFamily="49" charset="0"/>
              </a:rPr>
              <a:t>ALTER TABLE </a:t>
            </a:r>
            <a:r>
              <a:rPr lang="en-IN" b="1" dirty="0" err="1">
                <a:solidFill>
                  <a:srgbClr val="1F2328"/>
                </a:solidFill>
                <a:latin typeface="Courier New" panose="02070309020205020404" pitchFamily="49" charset="0"/>
              </a:rPr>
              <a:t>pizza_type</a:t>
            </a:r>
            <a:r>
              <a:rPr lang="en-IN" b="1" dirty="0">
                <a:solidFill>
                  <a:srgbClr val="1F2328"/>
                </a:solidFill>
                <a:latin typeface="Courier New" panose="02070309020205020404" pitchFamily="49" charset="0"/>
              </a:rPr>
              <a:t> 	</a:t>
            </a:r>
            <a:r>
              <a:rPr lang="en-IN" b="1" dirty="0">
                <a:solidFill>
                  <a:schemeClr val="accent1"/>
                </a:solidFill>
                <a:latin typeface="Courier New" panose="02070309020205020404" pitchFamily="49" charset="0"/>
              </a:rPr>
              <a:t>ADD COLUMN </a:t>
            </a:r>
            <a:r>
              <a:rPr lang="en-IN" b="1" dirty="0" err="1">
                <a:solidFill>
                  <a:srgbClr val="1F2328"/>
                </a:solidFill>
                <a:latin typeface="Courier New" panose="02070309020205020404" pitchFamily="49" charset="0"/>
              </a:rPr>
              <a:t>pizza_id</a:t>
            </a:r>
            <a:r>
              <a:rPr lang="en-IN" b="1" dirty="0">
                <a:solidFill>
                  <a:srgbClr val="1F2328"/>
                </a:solidFill>
                <a:latin typeface="Courier New" panose="02070309020205020404" pitchFamily="49" charset="0"/>
              </a:rPr>
              <a:t> INT </a:t>
            </a:r>
            <a:r>
              <a:rPr lang="en-IN" b="1" dirty="0">
                <a:solidFill>
                  <a:schemeClr val="accent1"/>
                </a:solidFill>
                <a:latin typeface="Courier New" panose="02070309020205020404" pitchFamily="49" charset="0"/>
              </a:rPr>
              <a:t>REFERENCES</a:t>
            </a:r>
            <a:r>
              <a:rPr lang="en-IN" b="1" dirty="0">
                <a:solidFill>
                  <a:srgbClr val="1F2328"/>
                </a:solidFill>
                <a:latin typeface="Courier New" panose="02070309020205020404" pitchFamily="49" charset="0"/>
              </a:rPr>
              <a:t> pizzas (</a:t>
            </a:r>
            <a:r>
              <a:rPr lang="en-IN" b="1" dirty="0" err="1">
                <a:solidFill>
                  <a:srgbClr val="1F2328"/>
                </a:solidFill>
                <a:latin typeface="Courier New" panose="02070309020205020404" pitchFamily="49" charset="0"/>
              </a:rPr>
              <a:t>pizza_id</a:t>
            </a:r>
            <a:r>
              <a:rPr lang="en-IN" b="1" dirty="0">
                <a:solidFill>
                  <a:srgbClr val="1F2328"/>
                </a:solidFill>
                <a:latin typeface="Courier New" panose="02070309020205020404" pitchFamily="49" charset="0"/>
              </a:rPr>
              <a:t>);</a:t>
            </a:r>
          </a:p>
          <a:p>
            <a:r>
              <a:rPr lang="en-IN" sz="2400" dirty="0">
                <a:solidFill>
                  <a:srgbClr val="1F2328"/>
                </a:solidFill>
                <a:latin typeface="-apple-system"/>
              </a:rPr>
              <a:t>DROP: Deletes an entire table, database, or other objects.</a:t>
            </a:r>
          </a:p>
          <a:p>
            <a:pPr lvl="1"/>
            <a:r>
              <a:rPr lang="en-IN" sz="2000" dirty="0" err="1">
                <a:solidFill>
                  <a:srgbClr val="1F2328"/>
                </a:solidFill>
                <a:latin typeface="-apple-system"/>
              </a:rPr>
              <a:t>Eg.</a:t>
            </a:r>
            <a:r>
              <a:rPr lang="en-IN" sz="2000" dirty="0">
                <a:solidFill>
                  <a:srgbClr val="1F2328"/>
                </a:solidFill>
                <a:latin typeface="-apple-system"/>
              </a:rPr>
              <a:t> - </a:t>
            </a:r>
            <a:r>
              <a:rPr lang="en-IN" b="1" dirty="0">
                <a:solidFill>
                  <a:schemeClr val="accent1"/>
                </a:solidFill>
                <a:latin typeface="Courier New" panose="02070309020205020404" pitchFamily="49" charset="0"/>
              </a:rPr>
              <a:t>DROP TABLE </a:t>
            </a:r>
            <a:r>
              <a:rPr lang="en-IN" b="1" dirty="0" err="1">
                <a:solidFill>
                  <a:srgbClr val="1F2328"/>
                </a:solidFill>
                <a:latin typeface="Courier New" panose="02070309020205020404" pitchFamily="49" charset="0"/>
              </a:rPr>
              <a:t>pizza_types</a:t>
            </a:r>
            <a:r>
              <a:rPr lang="en-IN" b="1" dirty="0">
                <a:solidFill>
                  <a:srgbClr val="1F2328"/>
                </a:solidFill>
                <a:latin typeface="Courier New" panose="02070309020205020404" pitchFamily="49" charset="0"/>
              </a:rPr>
              <a:t>;</a:t>
            </a:r>
          </a:p>
          <a:p>
            <a:r>
              <a:rPr lang="en-IN" sz="2400" dirty="0">
                <a:solidFill>
                  <a:srgbClr val="1F2328"/>
                </a:solidFill>
                <a:latin typeface="-apple-system"/>
              </a:rPr>
              <a:t>TRUNCATE: Removes all records from a table, deleting the space allocated for the records.</a:t>
            </a:r>
          </a:p>
          <a:p>
            <a:pPr lvl="1"/>
            <a:r>
              <a:rPr lang="en-IN" sz="1800" dirty="0" err="1">
                <a:solidFill>
                  <a:srgbClr val="1F2328"/>
                </a:solidFill>
                <a:latin typeface="-apple-system"/>
              </a:rPr>
              <a:t>Eg.</a:t>
            </a:r>
            <a:r>
              <a:rPr lang="en-IN" sz="1800" dirty="0">
                <a:solidFill>
                  <a:srgbClr val="1F2328"/>
                </a:solidFill>
                <a:latin typeface="-apple-system"/>
              </a:rPr>
              <a:t> - </a:t>
            </a:r>
            <a:r>
              <a:rPr lang="en-IN" b="1" dirty="0">
                <a:solidFill>
                  <a:schemeClr val="accent1"/>
                </a:solidFill>
                <a:latin typeface="Courier New" panose="02070309020205020404" pitchFamily="49" charset="0"/>
              </a:rPr>
              <a:t>TRUNCATE TABLE </a:t>
            </a:r>
            <a:r>
              <a:rPr lang="en-IN" b="1" dirty="0" err="1">
                <a:solidFill>
                  <a:srgbClr val="1F2328"/>
                </a:solidFill>
                <a:latin typeface="Courier New" panose="02070309020205020404" pitchFamily="49" charset="0"/>
              </a:rPr>
              <a:t>order_details</a:t>
            </a:r>
            <a:r>
              <a:rPr lang="en-IN" b="1" dirty="0">
                <a:solidFill>
                  <a:srgbClr val="1F2328"/>
                </a:solidFill>
                <a:latin typeface="Courier New" panose="02070309020205020404" pitchFamily="49" charset="0"/>
              </a:rPr>
              <a:t>;</a:t>
            </a:r>
          </a:p>
        </p:txBody>
      </p:sp>
    </p:spTree>
    <p:extLst>
      <p:ext uri="{BB962C8B-B14F-4D97-AF65-F5344CB8AC3E}">
        <p14:creationId xmlns:p14="http://schemas.microsoft.com/office/powerpoint/2010/main" val="519177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CB632-0C5A-3995-2C67-D1C13BDEB8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AC51A4-D3FA-8B74-3F2C-3801B453EC04}"/>
              </a:ext>
            </a:extLst>
          </p:cNvPr>
          <p:cNvSpPr>
            <a:spLocks noGrp="1"/>
          </p:cNvSpPr>
          <p:nvPr>
            <p:ph type="title"/>
          </p:nvPr>
        </p:nvSpPr>
        <p:spPr>
          <a:xfrm>
            <a:off x="1766655" y="624110"/>
            <a:ext cx="9737957" cy="1280890"/>
          </a:xfrm>
        </p:spPr>
        <p:txBody>
          <a:bodyPr>
            <a:normAutofit/>
          </a:bodyPr>
          <a:lstStyle/>
          <a:p>
            <a:r>
              <a:rPr lang="en-IN" sz="2800" b="0" i="0" u="none" strike="noStrike" baseline="0" dirty="0">
                <a:solidFill>
                  <a:schemeClr val="accent1"/>
                </a:solidFill>
                <a:latin typeface="Arial" panose="020B0604020202020204" pitchFamily="34" charset="0"/>
              </a:rPr>
              <a:t> </a:t>
            </a:r>
            <a:r>
              <a:rPr lang="en-IN" sz="4000" u="sng" dirty="0"/>
              <a:t>DML Queries used</a:t>
            </a:r>
            <a:r>
              <a:rPr lang="en-IN" sz="4000" dirty="0"/>
              <a:t>: -</a:t>
            </a:r>
            <a:endParaRPr lang="en-IN" sz="2800" dirty="0">
              <a:solidFill>
                <a:schemeClr val="accent1"/>
              </a:solidFill>
            </a:endParaRPr>
          </a:p>
        </p:txBody>
      </p:sp>
      <p:sp>
        <p:nvSpPr>
          <p:cNvPr id="3" name="Content Placeholder 2">
            <a:extLst>
              <a:ext uri="{FF2B5EF4-FFF2-40B4-BE49-F238E27FC236}">
                <a16:creationId xmlns:a16="http://schemas.microsoft.com/office/drawing/2014/main" id="{DB758730-1C7D-6715-FAE0-ABF49FE1BF7E}"/>
              </a:ext>
            </a:extLst>
          </p:cNvPr>
          <p:cNvSpPr>
            <a:spLocks noGrp="1"/>
          </p:cNvSpPr>
          <p:nvPr>
            <p:ph idx="1"/>
          </p:nvPr>
        </p:nvSpPr>
        <p:spPr>
          <a:xfrm>
            <a:off x="1872763" y="1592061"/>
            <a:ext cx="9872393" cy="4808739"/>
          </a:xfrm>
        </p:spPr>
        <p:txBody>
          <a:bodyPr>
            <a:normAutofit/>
          </a:bodyPr>
          <a:lstStyle/>
          <a:p>
            <a:r>
              <a:rPr lang="en-IN" sz="2400" b="0" i="0" dirty="0">
                <a:solidFill>
                  <a:srgbClr val="1F2328"/>
                </a:solidFill>
                <a:effectLst/>
                <a:latin typeface="-apple-system"/>
              </a:rPr>
              <a:t>SELECT: Retrieves data from the database.</a:t>
            </a:r>
          </a:p>
          <a:p>
            <a:pPr lvl="1"/>
            <a:r>
              <a:rPr lang="en-IN" sz="1900" dirty="0" err="1">
                <a:solidFill>
                  <a:srgbClr val="1F2328"/>
                </a:solidFill>
                <a:latin typeface="-apple-system"/>
              </a:rPr>
              <a:t>Eg.</a:t>
            </a:r>
            <a:r>
              <a:rPr lang="en-IN" sz="1900" dirty="0">
                <a:solidFill>
                  <a:srgbClr val="1F2328"/>
                </a:solidFill>
                <a:latin typeface="-apple-system"/>
              </a:rPr>
              <a:t> - </a:t>
            </a:r>
            <a:r>
              <a:rPr lang="en-IN" sz="1700" b="1" dirty="0">
                <a:solidFill>
                  <a:schemeClr val="accent1"/>
                </a:solidFill>
                <a:latin typeface="Courier New" panose="02070309020205020404" pitchFamily="49" charset="0"/>
              </a:rPr>
              <a:t>SELECT</a:t>
            </a:r>
            <a:r>
              <a:rPr lang="en-IN" sz="1700" b="1" dirty="0">
                <a:solidFill>
                  <a:srgbClr val="1F2328"/>
                </a:solidFill>
                <a:latin typeface="Courier New" panose="02070309020205020404" pitchFamily="49" charset="0"/>
              </a:rPr>
              <a:t> * </a:t>
            </a:r>
            <a:r>
              <a:rPr lang="en-IN" sz="1700" b="1" dirty="0">
                <a:solidFill>
                  <a:schemeClr val="accent1"/>
                </a:solidFill>
                <a:latin typeface="Courier New" panose="02070309020205020404" pitchFamily="49" charset="0"/>
              </a:rPr>
              <a:t>FROM</a:t>
            </a:r>
            <a:r>
              <a:rPr lang="en-IN" sz="1700" b="1" dirty="0">
                <a:solidFill>
                  <a:srgbClr val="1F2328"/>
                </a:solidFill>
                <a:latin typeface="Courier New" panose="02070309020205020404" pitchFamily="49" charset="0"/>
              </a:rPr>
              <a:t> pizzas;</a:t>
            </a:r>
          </a:p>
          <a:p>
            <a:r>
              <a:rPr lang="en-IN" sz="2400" dirty="0">
                <a:solidFill>
                  <a:srgbClr val="1F2328"/>
                </a:solidFill>
                <a:latin typeface="-apple-system"/>
              </a:rPr>
              <a:t>INSERT: Adds new data to a table.</a:t>
            </a:r>
          </a:p>
          <a:p>
            <a:pPr lvl="1"/>
            <a:r>
              <a:rPr lang="en-IN" sz="1900" dirty="0" err="1">
                <a:solidFill>
                  <a:srgbClr val="1F2328"/>
                </a:solidFill>
                <a:latin typeface="-apple-system"/>
              </a:rPr>
              <a:t>Eg.</a:t>
            </a:r>
            <a:r>
              <a:rPr lang="en-IN" sz="1900" dirty="0">
                <a:solidFill>
                  <a:srgbClr val="1F2328"/>
                </a:solidFill>
                <a:latin typeface="-apple-system"/>
              </a:rPr>
              <a:t> - </a:t>
            </a:r>
            <a:r>
              <a:rPr lang="en-IN" sz="1700" b="1" dirty="0">
                <a:solidFill>
                  <a:schemeClr val="accent1"/>
                </a:solidFill>
                <a:latin typeface="Courier New" panose="02070309020205020404" pitchFamily="49" charset="0"/>
              </a:rPr>
              <a:t>INSERT INTO pizzas </a:t>
            </a:r>
            <a:r>
              <a:rPr lang="en-IN" sz="1700" b="1" dirty="0">
                <a:solidFill>
                  <a:srgbClr val="1F2328"/>
                </a:solidFill>
                <a:latin typeface="Courier New" panose="02070309020205020404" pitchFamily="49" charset="0"/>
              </a:rPr>
              <a:t>(	</a:t>
            </a:r>
            <a:r>
              <a:rPr lang="en-IN" sz="1700" b="1" dirty="0" err="1">
                <a:solidFill>
                  <a:srgbClr val="1F2328"/>
                </a:solidFill>
                <a:latin typeface="Courier New" panose="02070309020205020404" pitchFamily="49" charset="0"/>
              </a:rPr>
              <a:t>pizza_code</a:t>
            </a:r>
            <a:r>
              <a:rPr lang="en-IN" sz="1700" b="1" dirty="0">
                <a:solidFill>
                  <a:srgbClr val="1F2328"/>
                </a:solidFill>
                <a:latin typeface="Courier New" panose="02070309020205020404" pitchFamily="49" charset="0"/>
              </a:rPr>
              <a:t>,	name,	category,	ingredients) </a:t>
            </a:r>
            <a:r>
              <a:rPr lang="en-IN" sz="1700" b="1" dirty="0">
                <a:solidFill>
                  <a:schemeClr val="accent1"/>
                </a:solidFill>
                <a:latin typeface="Courier New" panose="02070309020205020404" pitchFamily="49" charset="0"/>
              </a:rPr>
              <a:t>VALUES</a:t>
            </a:r>
            <a:r>
              <a:rPr lang="en-IN" sz="1700" b="1" dirty="0">
                <a:solidFill>
                  <a:srgbClr val="1F2328"/>
                </a:solidFill>
                <a:latin typeface="Courier New" panose="02070309020205020404" pitchFamily="49" charset="0"/>
              </a:rPr>
              <a:t>('</a:t>
            </a:r>
            <a:r>
              <a:rPr lang="en-IN" sz="1700" b="1" dirty="0" err="1">
                <a:solidFill>
                  <a:srgbClr val="1F2328"/>
                </a:solidFill>
                <a:latin typeface="Courier New" panose="02070309020205020404" pitchFamily="49" charset="0"/>
              </a:rPr>
              <a:t>bbq_ckn</a:t>
            </a:r>
            <a:r>
              <a:rPr lang="en-IN" sz="1700" b="1" dirty="0">
                <a:solidFill>
                  <a:srgbClr val="1F2328"/>
                </a:solidFill>
                <a:latin typeface="Courier New" panose="02070309020205020404" pitchFamily="49" charset="0"/>
              </a:rPr>
              <a:t>',		'The Barbecue Chicken Pizza',	'Chicken',	'Barbecued Chicken, Red Peppers, Green Peppers, Tomatoes, Red Onions, Barbecue Sauce’);</a:t>
            </a:r>
            <a:endParaRPr lang="en-IN" sz="2100" b="1" dirty="0">
              <a:solidFill>
                <a:srgbClr val="1F2328"/>
              </a:solidFill>
              <a:latin typeface="Courier New" panose="02070309020205020404" pitchFamily="49" charset="0"/>
            </a:endParaRPr>
          </a:p>
          <a:p>
            <a:r>
              <a:rPr lang="en-IN" sz="2400" dirty="0">
                <a:solidFill>
                  <a:srgbClr val="1F2328"/>
                </a:solidFill>
                <a:latin typeface="-apple-system"/>
              </a:rPr>
              <a:t>UPDATE: Modifies existing data within a table.</a:t>
            </a:r>
          </a:p>
          <a:p>
            <a:pPr lvl="1"/>
            <a:r>
              <a:rPr lang="en-IN" sz="1900" dirty="0" err="1">
                <a:solidFill>
                  <a:srgbClr val="1F2328"/>
                </a:solidFill>
                <a:latin typeface="-apple-system"/>
              </a:rPr>
              <a:t>Eg.</a:t>
            </a:r>
            <a:r>
              <a:rPr lang="en-IN" sz="1900" dirty="0">
                <a:solidFill>
                  <a:srgbClr val="1F2328"/>
                </a:solidFill>
                <a:latin typeface="-apple-system"/>
              </a:rPr>
              <a:t> - </a:t>
            </a:r>
            <a:r>
              <a:rPr lang="en-IN" sz="1700" b="1" dirty="0">
                <a:solidFill>
                  <a:schemeClr val="accent1"/>
                </a:solidFill>
                <a:latin typeface="Courier New" panose="02070309020205020404" pitchFamily="49" charset="0"/>
              </a:rPr>
              <a:t>UPDATE</a:t>
            </a:r>
            <a:r>
              <a:rPr lang="en-IN" sz="1700" b="1" dirty="0">
                <a:solidFill>
                  <a:srgbClr val="1F2328"/>
                </a:solidFill>
                <a:latin typeface="Courier New" panose="02070309020205020404" pitchFamily="49" charset="0"/>
              </a:rPr>
              <a:t> </a:t>
            </a:r>
            <a:r>
              <a:rPr lang="en-IN" sz="1700" b="1" dirty="0" err="1">
                <a:solidFill>
                  <a:srgbClr val="1F2328"/>
                </a:solidFill>
                <a:latin typeface="Courier New" panose="02070309020205020404" pitchFamily="49" charset="0"/>
              </a:rPr>
              <a:t>pizza_type</a:t>
            </a:r>
            <a:r>
              <a:rPr lang="en-IN" sz="1700" b="1" dirty="0">
                <a:solidFill>
                  <a:srgbClr val="1F2328"/>
                </a:solidFill>
                <a:latin typeface="Courier New" panose="02070309020205020404" pitchFamily="49" charset="0"/>
              </a:rPr>
              <a:t> </a:t>
            </a:r>
            <a:r>
              <a:rPr lang="en-IN" sz="1700" b="1" dirty="0">
                <a:solidFill>
                  <a:schemeClr val="accent1"/>
                </a:solidFill>
                <a:latin typeface="Courier New" panose="02070309020205020404" pitchFamily="49" charset="0"/>
              </a:rPr>
              <a:t>SET</a:t>
            </a:r>
            <a:r>
              <a:rPr lang="en-IN" sz="1700" b="1" dirty="0">
                <a:solidFill>
                  <a:srgbClr val="1F2328"/>
                </a:solidFill>
                <a:latin typeface="Courier New" panose="02070309020205020404" pitchFamily="49" charset="0"/>
              </a:rPr>
              <a:t> </a:t>
            </a:r>
            <a:r>
              <a:rPr lang="en-IN" sz="1700" b="1" dirty="0" err="1">
                <a:solidFill>
                  <a:srgbClr val="1F2328"/>
                </a:solidFill>
                <a:latin typeface="Courier New" panose="02070309020205020404" pitchFamily="49" charset="0"/>
              </a:rPr>
              <a:t>pizza_id</a:t>
            </a:r>
            <a:r>
              <a:rPr lang="en-IN" sz="1700" b="1" dirty="0">
                <a:solidFill>
                  <a:srgbClr val="1F2328"/>
                </a:solidFill>
                <a:latin typeface="Courier New" panose="02070309020205020404" pitchFamily="49" charset="0"/>
              </a:rPr>
              <a:t> = 32 </a:t>
            </a:r>
            <a:r>
              <a:rPr lang="en-IN" sz="1700" b="1" dirty="0">
                <a:solidFill>
                  <a:schemeClr val="accent1"/>
                </a:solidFill>
                <a:latin typeface="Courier New" panose="02070309020205020404" pitchFamily="49" charset="0"/>
              </a:rPr>
              <a:t>WHERE</a:t>
            </a:r>
            <a:r>
              <a:rPr lang="en-IN" sz="1700" b="1" dirty="0">
                <a:solidFill>
                  <a:srgbClr val="1F2328"/>
                </a:solidFill>
                <a:latin typeface="Courier New" panose="02070309020205020404" pitchFamily="49" charset="0"/>
              </a:rPr>
              <a:t> </a:t>
            </a:r>
            <a:r>
              <a:rPr lang="en-IN" sz="1700" b="1" dirty="0" err="1">
                <a:solidFill>
                  <a:srgbClr val="1F2328"/>
                </a:solidFill>
                <a:latin typeface="Courier New" panose="02070309020205020404" pitchFamily="49" charset="0"/>
              </a:rPr>
              <a:t>pizza_code</a:t>
            </a:r>
            <a:r>
              <a:rPr lang="en-IN" sz="1700" b="1" dirty="0">
                <a:solidFill>
                  <a:srgbClr val="1F2328"/>
                </a:solidFill>
                <a:latin typeface="Courier New" panose="02070309020205020404" pitchFamily="49" charset="0"/>
              </a:rPr>
              <a:t> = '</a:t>
            </a:r>
            <a:r>
              <a:rPr lang="en-IN" sz="1700" b="1" dirty="0" err="1">
                <a:solidFill>
                  <a:srgbClr val="1F2328"/>
                </a:solidFill>
                <a:latin typeface="Courier New" panose="02070309020205020404" pitchFamily="49" charset="0"/>
              </a:rPr>
              <a:t>veggie_veg</a:t>
            </a:r>
            <a:r>
              <a:rPr lang="en-IN" sz="1700" b="1" dirty="0">
                <a:solidFill>
                  <a:srgbClr val="1F2328"/>
                </a:solidFill>
                <a:latin typeface="Courier New" panose="02070309020205020404" pitchFamily="49" charset="0"/>
              </a:rPr>
              <a:t>';</a:t>
            </a:r>
          </a:p>
          <a:p>
            <a:r>
              <a:rPr lang="en-IN" sz="2400" dirty="0">
                <a:solidFill>
                  <a:srgbClr val="1F2328"/>
                </a:solidFill>
                <a:latin typeface="-apple-system"/>
              </a:rPr>
              <a:t>DELETE: Removes data from a table.</a:t>
            </a:r>
          </a:p>
          <a:p>
            <a:pPr lvl="1"/>
            <a:r>
              <a:rPr lang="en-IN" sz="1700" dirty="0" err="1">
                <a:solidFill>
                  <a:srgbClr val="1F2328"/>
                </a:solidFill>
                <a:latin typeface="-apple-system"/>
              </a:rPr>
              <a:t>Eg.</a:t>
            </a:r>
            <a:r>
              <a:rPr lang="en-IN" sz="1700" dirty="0">
                <a:solidFill>
                  <a:srgbClr val="1F2328"/>
                </a:solidFill>
                <a:latin typeface="-apple-system"/>
              </a:rPr>
              <a:t> - </a:t>
            </a:r>
            <a:r>
              <a:rPr lang="en-IN" sz="1900" b="1" dirty="0">
                <a:solidFill>
                  <a:schemeClr val="accent1"/>
                </a:solidFill>
                <a:latin typeface="Courier New" panose="02070309020205020404" pitchFamily="49" charset="0"/>
              </a:rPr>
              <a:t>DELETE</a:t>
            </a:r>
            <a:r>
              <a:rPr lang="en-IN" sz="1900" b="1" dirty="0">
                <a:solidFill>
                  <a:srgbClr val="1F2328"/>
                </a:solidFill>
                <a:latin typeface="Courier New" panose="02070309020205020404" pitchFamily="49" charset="0"/>
              </a:rPr>
              <a:t> </a:t>
            </a:r>
            <a:r>
              <a:rPr lang="en-IN" sz="1900" b="1" dirty="0" err="1">
                <a:solidFill>
                  <a:srgbClr val="1F2328"/>
                </a:solidFill>
                <a:latin typeface="Courier New" panose="02070309020205020404" pitchFamily="49" charset="0"/>
              </a:rPr>
              <a:t>pizza_type</a:t>
            </a:r>
            <a:r>
              <a:rPr lang="en-IN" sz="1900" b="1" dirty="0">
                <a:solidFill>
                  <a:srgbClr val="1F2328"/>
                </a:solidFill>
                <a:latin typeface="Courier New" panose="02070309020205020404" pitchFamily="49" charset="0"/>
              </a:rPr>
              <a:t> </a:t>
            </a:r>
            <a:r>
              <a:rPr lang="en-IN" sz="1900" b="1" dirty="0">
                <a:solidFill>
                  <a:schemeClr val="accent1"/>
                </a:solidFill>
                <a:latin typeface="Courier New" panose="02070309020205020404" pitchFamily="49" charset="0"/>
              </a:rPr>
              <a:t>WHERE</a:t>
            </a:r>
            <a:r>
              <a:rPr lang="en-IN" sz="1900" b="1" dirty="0">
                <a:solidFill>
                  <a:srgbClr val="1F2328"/>
                </a:solidFill>
                <a:latin typeface="Courier New" panose="02070309020205020404" pitchFamily="49" charset="0"/>
              </a:rPr>
              <a:t> </a:t>
            </a:r>
            <a:r>
              <a:rPr lang="en-IN" sz="1900" b="1" dirty="0" err="1">
                <a:solidFill>
                  <a:srgbClr val="1F2328"/>
                </a:solidFill>
                <a:latin typeface="Courier New" panose="02070309020205020404" pitchFamily="49" charset="0"/>
              </a:rPr>
              <a:t>pizza_code</a:t>
            </a:r>
            <a:r>
              <a:rPr lang="en-IN" sz="1900" b="1" dirty="0">
                <a:solidFill>
                  <a:srgbClr val="1F2328"/>
                </a:solidFill>
                <a:latin typeface="Courier New" panose="02070309020205020404" pitchFamily="49" charset="0"/>
              </a:rPr>
              <a:t> = '</a:t>
            </a:r>
            <a:r>
              <a:rPr lang="en-IN" sz="1900" b="1" dirty="0" err="1">
                <a:solidFill>
                  <a:srgbClr val="1F2328"/>
                </a:solidFill>
                <a:latin typeface="Courier New" panose="02070309020205020404" pitchFamily="49" charset="0"/>
              </a:rPr>
              <a:t>veggie_veg</a:t>
            </a:r>
            <a:r>
              <a:rPr lang="en-IN" sz="1900" b="1" dirty="0">
                <a:solidFill>
                  <a:srgbClr val="1F2328"/>
                </a:solidFill>
                <a:latin typeface="Courier New" panose="02070309020205020404" pitchFamily="49" charset="0"/>
              </a:rPr>
              <a:t>';</a:t>
            </a:r>
            <a:endParaRPr lang="en-IN" sz="1700" b="0" i="0" dirty="0">
              <a:solidFill>
                <a:srgbClr val="1F2328"/>
              </a:solidFill>
              <a:effectLst/>
              <a:latin typeface="-apple-system"/>
            </a:endParaRPr>
          </a:p>
        </p:txBody>
      </p:sp>
    </p:spTree>
    <p:extLst>
      <p:ext uri="{BB962C8B-B14F-4D97-AF65-F5344CB8AC3E}">
        <p14:creationId xmlns:p14="http://schemas.microsoft.com/office/powerpoint/2010/main" val="3449929949"/>
      </p:ext>
    </p:extLst>
  </p:cSld>
  <p:clrMapOvr>
    <a:masterClrMapping/>
  </p:clrMapOvr>
</p:sld>
</file>

<file path=ppt/theme/theme1.xml><?xml version="1.0" encoding="utf-8"?>
<a:theme xmlns:a="http://schemas.openxmlformats.org/drawingml/2006/main" name="Wisp">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758</TotalTime>
  <Words>1159</Words>
  <Application>Microsoft Office PowerPoint</Application>
  <PresentationFormat>Widescreen</PresentationFormat>
  <Paragraphs>121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-apple-system</vt:lpstr>
      <vt:lpstr>Arial</vt:lpstr>
      <vt:lpstr>Calibri</vt:lpstr>
      <vt:lpstr>Courier New</vt:lpstr>
      <vt:lpstr>Wingdings 3</vt:lpstr>
      <vt:lpstr>Wisp</vt:lpstr>
      <vt:lpstr>SQL for Data Analysis  (Assignment ) </vt:lpstr>
      <vt:lpstr> Business Objective : -</vt:lpstr>
      <vt:lpstr> 1. Orders Trend: -</vt:lpstr>
      <vt:lpstr> 2. Sales Trend: -</vt:lpstr>
      <vt:lpstr> 3. Product Popularity: -</vt:lpstr>
      <vt:lpstr> Database used: -</vt:lpstr>
      <vt:lpstr> Tables: -</vt:lpstr>
      <vt:lpstr> DDL Queries used: -</vt:lpstr>
      <vt:lpstr> DML Queries used: -</vt:lpstr>
      <vt:lpstr> Create Database &amp; Table structure: -</vt:lpstr>
      <vt:lpstr> Tables &amp; Database: -</vt:lpstr>
      <vt:lpstr> Insert Records in Tables: -</vt:lpstr>
      <vt:lpstr> Importing Records in Tables: -</vt:lpstr>
      <vt:lpstr> Orders queris: -</vt:lpstr>
      <vt:lpstr> Orders queries: -</vt:lpstr>
      <vt:lpstr> Sales queries: -</vt:lpstr>
      <vt:lpstr> Sales queries: -</vt:lpstr>
      <vt:lpstr> Product queries: -</vt:lpstr>
      <vt:lpstr> Output: -</vt:lpstr>
      <vt:lpstr> Output: -</vt:lpstr>
      <vt:lpstr> Output: -</vt:lpstr>
      <vt:lpstr> Output: -</vt:lpstr>
      <vt:lpstr> Output: -</vt:lpstr>
      <vt:lpstr> Output: -</vt:lpstr>
      <vt:lpstr> Output: -</vt:lpstr>
      <vt:lpstr> Output: -</vt:lpstr>
      <vt:lpstr> Output: -</vt:lpstr>
      <vt:lpstr> Output: -</vt:lpstr>
      <vt:lpstr> Business Insights: -</vt:lpstr>
      <vt:lpstr> 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for Data Analysis  (Assignment ) </dc:title>
  <dc:creator>Ratnesh Satyarthi</dc:creator>
  <cp:lastModifiedBy>Ratnesh Satyarthi</cp:lastModifiedBy>
  <cp:revision>153</cp:revision>
  <dcterms:created xsi:type="dcterms:W3CDTF">2025-01-05T15:29:46Z</dcterms:created>
  <dcterms:modified xsi:type="dcterms:W3CDTF">2025-01-06T16:28:51Z</dcterms:modified>
</cp:coreProperties>
</file>