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3" r:id="rId7"/>
    <p:sldId id="268" r:id="rId8"/>
    <p:sldId id="261" r:id="rId9"/>
    <p:sldId id="257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øhr-Rasmussen, Nikolaj" initials="NN" lastIdx="13" clrIdx="0">
    <p:extLst/>
  </p:cmAuthor>
  <p:cmAuthor id="2" name="Nikolaj" initials="Nikola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13:02:41.354" idx="1">
    <p:pos x="2329" y="1154"/>
    <p:text>MAIN TRACK
Project: OV7670FIFOv3: 
Platform: Wemos D1 =&gt; will change to ArduCAM
Functions: 
- Take photo and store internally.
- tune camera
Status: Does not work. Not enough pins on D1 board. 
Can't flash (ESP chip probably broke).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24T13:06:30.865" idx="2">
    <p:pos x="2340" y="1420"/>
    <p:text>MAIN TRACK
Project: AzureClient
Platform: Wemos D1
Function:
- log on to wifi
- read file from internet (change to internal)
- upload file to Blob on Azure
- wait for reply
Status: Works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6-07T15:23:38.154" idx="13">
    <p:pos x="2340" y="1556"/>
    <p:text>Added http trigger of WebJob (based on SimulatedDevice).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17-02-24T13:27:53.850" idx="3">
    <p:pos x="3394" y="2005"/>
    <p:text>Project: AzureBackend (not sure if main track)
Platform: Azure
Function:
Status: Works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24T13:31:05.286" idx="4">
    <p:pos x="2600" y="1460"/>
    <p:text>Project: SimulatedDevice
Platform: Windows (emulates Arduino device)
Function:
- SendToBlobAsync(blobName);
- Send barcode via HTTP to cloud
Status: Works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24T14:15:35.060" idx="6">
    <p:pos x="3408" y="1815"/>
    <p:text>OLD TRACK
Project:Azure Web Job  
Name: nnriothubProcessImageA - HttpTriggerCSharp1
Visual Studio =&gt;Server explorer =&gt; Azure =&gt; app service
Platform: Azure
Function (HTTP request):
- Read image from blob
- Convert to EAN code via Aspose BarCode Cloud API
- Return EAN code
Status: Works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24T14:27:13.476" idx="7">
    <p:pos x="2333" y="927"/>
    <p:text>Project:
Platform: Wemos D1
Function: 
- Log on to wifi 
- transmit file</p:text>
    <p:extLst>
      <p:ext uri="{C676402C-5697-4E1C-873F-D02D1690AC5C}">
        <p15:threadingInfo xmlns:p15="http://schemas.microsoft.com/office/powerpoint/2012/main" timeZoneBias="-60"/>
      </p:ext>
    </p:extLst>
  </p:cm>
  <p:cm authorId="1" dt="2017-02-24T14:50:52.056" idx="8">
    <p:pos x="2326" y="1068"/>
    <p:text>Project: OV7670 + ReadSerialPortWin
Platform: Arduino UNO + windows
Function: 
- Take picture with OV7670 (no FIFO)
- Send to serial port
- Receive on serial port (with Windows Client)</p:text>
    <p:extLst>
      <p:ext uri="{C676402C-5697-4E1C-873F-D02D1690AC5C}">
        <p15:threadingInfo xmlns:p15="http://schemas.microsoft.com/office/powerpoint/2012/main" timeZoneBias="-60"/>
      </p:ext>
    </p:extLst>
  </p:cm>
  <p:cm authorId="1" dt="2017-02-24T15:04:31.802" idx="9">
    <p:pos x="3011" y="1271"/>
    <p:text>Project: CommandCenterVS
Platform: Wemos D1
Function: Various ways of communicationg with Azure
Status: For Test purposes</p:text>
    <p:extLst>
      <p:ext uri="{C676402C-5697-4E1C-873F-D02D1690AC5C}">
        <p15:threadingInfo xmlns:p15="http://schemas.microsoft.com/office/powerpoint/2012/main" timeZoneBias="-60"/>
      </p:ext>
    </p:extLst>
  </p:cm>
  <p:cm authorId="1" dt="2017-02-24T15:10:59.488" idx="10">
    <p:pos x="3595" y="745"/>
    <p:text>Project: testAzureREST
Platform: Wemos D1
Function: Test of Azure REST API
Status: For test purposes</p:text>
    <p:extLst mod="1">
      <p:ext uri="{C676402C-5697-4E1C-873F-D02D1690AC5C}">
        <p15:threadingInfo xmlns:p15="http://schemas.microsoft.com/office/powerpoint/2012/main" timeZoneBias="-60"/>
      </p:ext>
    </p:extLst>
  </p:cm>
  <p:cm authorId="2" dt="2017-03-05T15:28:58.524" idx="1">
    <p:pos x="5970" y="2931"/>
    <p:text>Project: \Windows\ShoppingListHandlerWindows
Function: login via windows FORM + visible browser
Platform: Windows (to  be ported to Azure)
Status: login works, EAN lookup not implemented</p:text>
  </p:cm>
  <p:cm authorId="1" dt="2017-06-07T12:53:33.552" idx="12">
    <p:pos x="3409" y="1706"/>
    <p:text>MAIN TRACK
Project:Azure Web Job  
Name: nnriotWebApps - HttpPOST-processing
Visual Studio =&gt;Server explorer =&gt; Azure =&gt; app service
Platform: Azure
Function (HTTP request):
- Read image from blob
- Convert to EAN code via Aspose BarCode Cloud API
- Return EAN code
Status: Works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14:04:23.170" idx="5">
    <p:pos x="5119" y="1796"/>
    <p:text>https://portal.azure.com/?whr=live.com#blade/WebsitesExtension/FunctionsIFrameBlade/id/%2Fsubscriptions%2Fe678a72c-f502-4d57-9066-b6ac1a8dda26%2FresourceGroups%2FNNR_iot_resource_group%2Fproviders%2FMicrosoft.Web%2Fsites%2FnnriothubProcessImageA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31C05-58A2-428C-B7A9-86DC9073969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DAD3E-ACDF-4767-9F9D-85E26A1D1B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0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DAD3E-ACDF-4767-9F9D-85E26A1D1B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5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6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2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0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4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5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CA43-E1F7-4E01-89D3-4FE3F3656954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338E-709D-48B2-95FD-5A43C749718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9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272562" y="536331"/>
            <a:ext cx="7150052" cy="42027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Barcode project scope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246687" y="1758601"/>
            <a:ext cx="522205" cy="93703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525" y="1"/>
            <a:ext cx="10515600" cy="490538"/>
          </a:xfrm>
        </p:spPr>
        <p:txBody>
          <a:bodyPr>
            <a:normAutofit/>
          </a:bodyPr>
          <a:lstStyle/>
          <a:p>
            <a:r>
              <a:rPr lang="da-DK" sz="2400" dirty="0" err="1"/>
              <a:t>FridgeShopper</a:t>
            </a:r>
            <a:r>
              <a:rPr lang="da-DK" sz="2400" dirty="0"/>
              <a:t> </a:t>
            </a:r>
            <a:r>
              <a:rPr lang="da-DK" sz="2400" dirty="0" err="1"/>
              <a:t>Concept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4002133" y="1351507"/>
            <a:ext cx="2624644" cy="2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Microsoft Azure cloud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5982" y="1840992"/>
            <a:ext cx="1861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/>
              <a:t>Transmit via user’s wifi, HTTP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068873" y="2110200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Photo (</a:t>
            </a:r>
            <a:r>
              <a:rPr lang="da-DK" sz="1100" dirty="0" err="1">
                <a:solidFill>
                  <a:schemeClr val="accent1">
                    <a:lumMod val="75000"/>
                  </a:schemeClr>
                </a:solidFill>
              </a:rPr>
              <a:t>incl</a:t>
            </a:r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. barcode) + user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8046" y="197939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/>
              <a:t>Picture file</a:t>
            </a:r>
            <a:endParaRPr lang="en-GB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217459" y="3559828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/>
              <a:t>Log in to </a:t>
            </a:r>
            <a:r>
              <a:rPr lang="da-DK" sz="1100" dirty="0" err="1"/>
              <a:t>user’s</a:t>
            </a:r>
            <a:r>
              <a:rPr lang="da-DK" sz="1100" dirty="0"/>
              <a:t> shopping list </a:t>
            </a:r>
            <a:r>
              <a:rPr lang="da-DK" sz="1100" dirty="0" err="1"/>
              <a:t>account</a:t>
            </a:r>
            <a:endParaRPr lang="da-DK" sz="1100" dirty="0"/>
          </a:p>
          <a:p>
            <a:r>
              <a:rPr lang="da-DK" sz="1100" dirty="0" err="1"/>
              <a:t>Add</a:t>
            </a:r>
            <a:r>
              <a:rPr lang="da-DK" sz="1100" dirty="0"/>
              <a:t> item to list via EAN </a:t>
            </a:r>
            <a:r>
              <a:rPr lang="da-DK" sz="1100" dirty="0" err="1"/>
              <a:t>code</a:t>
            </a:r>
            <a:endParaRPr lang="en-GB" sz="1100" dirty="0"/>
          </a:p>
        </p:txBody>
      </p:sp>
      <p:cxnSp>
        <p:nvCxnSpPr>
          <p:cNvPr id="28" name="Straight Arrow Connector 27"/>
          <p:cNvCxnSpPr>
            <a:cxnSpLocks/>
            <a:stCxn id="120" idx="2"/>
            <a:endCxn id="22" idx="1"/>
          </p:cNvCxnSpPr>
          <p:nvPr/>
        </p:nvCxnSpPr>
        <p:spPr>
          <a:xfrm flipV="1">
            <a:off x="1800394" y="2110200"/>
            <a:ext cx="3157652" cy="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3" idx="1"/>
            <a:endCxn id="23" idx="0"/>
          </p:cNvCxnSpPr>
          <p:nvPr/>
        </p:nvCxnSpPr>
        <p:spPr>
          <a:xfrm flipH="1">
            <a:off x="5357355" y="2102087"/>
            <a:ext cx="2499054" cy="145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795328">
            <a:off x="6640616" y="2367382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EAN code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08464" y="4901495"/>
            <a:ext cx="676275" cy="1147763"/>
            <a:chOff x="7791449" y="2333625"/>
            <a:chExt cx="676275" cy="1147763"/>
          </a:xfrm>
        </p:grpSpPr>
        <p:sp>
          <p:nvSpPr>
            <p:cNvPr id="38" name="Rounded Rectangle 37"/>
            <p:cNvSpPr/>
            <p:nvPr/>
          </p:nvSpPr>
          <p:spPr>
            <a:xfrm>
              <a:off x="7791449" y="2333625"/>
              <a:ext cx="676275" cy="1147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800" dirty="0">
                  <a:solidFill>
                    <a:schemeClr val="tx1"/>
                  </a:solidFill>
                </a:rPr>
                <a:t>User’s Shopping</a:t>
              </a:r>
            </a:p>
            <a:p>
              <a:pPr algn="ctr"/>
              <a:r>
                <a:rPr lang="da-DK" sz="800" dirty="0">
                  <a:solidFill>
                    <a:schemeClr val="tx1"/>
                  </a:solidFill>
                </a:rPr>
                <a:t>List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920558" y="2779614"/>
              <a:ext cx="407193" cy="457200"/>
              <a:chOff x="7913633" y="2779614"/>
              <a:chExt cx="278729" cy="4572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7913633" y="2779614"/>
                <a:ext cx="278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913633" y="2893914"/>
                <a:ext cx="278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913633" y="3008214"/>
                <a:ext cx="278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913633" y="3236814"/>
                <a:ext cx="27872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913633" y="3122514"/>
                <a:ext cx="278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/>
          <p:cNvCxnSpPr>
            <a:stCxn id="23" idx="3"/>
          </p:cNvCxnSpPr>
          <p:nvPr/>
        </p:nvCxnSpPr>
        <p:spPr>
          <a:xfrm>
            <a:off x="6497250" y="3775272"/>
            <a:ext cx="1359159" cy="2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33156" y="353246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New item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53" y="2222063"/>
            <a:ext cx="730506" cy="730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4" name="Rectangle 93"/>
          <p:cNvSpPr/>
          <p:nvPr/>
        </p:nvSpPr>
        <p:spPr>
          <a:xfrm>
            <a:off x="7856409" y="3305051"/>
            <a:ext cx="2624644" cy="3060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Shoppinglist Server</a:t>
            </a:r>
            <a:br>
              <a:rPr lang="da-DK" sz="1600" dirty="0">
                <a:solidFill>
                  <a:schemeClr val="tx1"/>
                </a:solidFill>
              </a:rPr>
            </a:br>
            <a:r>
              <a:rPr lang="da-DK" sz="1600" dirty="0">
                <a:solidFill>
                  <a:schemeClr val="tx1"/>
                </a:solidFill>
              </a:rPr>
              <a:t>(3rd party)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38" idx="3"/>
          </p:cNvCxnSpPr>
          <p:nvPr/>
        </p:nvCxnSpPr>
        <p:spPr>
          <a:xfrm flipH="1">
            <a:off x="1484739" y="5475377"/>
            <a:ext cx="6371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188278" y="1818884"/>
            <a:ext cx="766782" cy="940550"/>
            <a:chOff x="1809561" y="2508728"/>
            <a:chExt cx="1179171" cy="1424583"/>
          </a:xfrm>
        </p:grpSpPr>
        <p:grpSp>
          <p:nvGrpSpPr>
            <p:cNvPr id="107" name="Group 106"/>
            <p:cNvGrpSpPr/>
            <p:nvPr/>
          </p:nvGrpSpPr>
          <p:grpSpPr>
            <a:xfrm>
              <a:off x="1809561" y="2508728"/>
              <a:ext cx="1179171" cy="1424583"/>
              <a:chOff x="1625585" y="3779348"/>
              <a:chExt cx="877600" cy="99118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625585" y="3783049"/>
                <a:ext cx="597675" cy="987479"/>
                <a:chOff x="662631" y="2809876"/>
                <a:chExt cx="397373" cy="679965"/>
              </a:xfrm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662631" y="2809876"/>
                  <a:ext cx="397373" cy="679965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712090" y="2943760"/>
                  <a:ext cx="301405" cy="12347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0" name="Picture 11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81" t="16410" r="22059" b="32007"/>
              <a:stretch/>
            </p:blipFill>
            <p:spPr>
              <a:xfrm>
                <a:off x="2149147" y="3779348"/>
                <a:ext cx="354038" cy="312388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>
              <a:off x="1883787" y="2615021"/>
              <a:ext cx="169633" cy="166286"/>
              <a:chOff x="3817143" y="4980533"/>
              <a:chExt cx="253698" cy="248692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3911229" y="5070429"/>
                <a:ext cx="65526" cy="689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109" idx="2"/>
              </p:cNvCxnSpPr>
              <p:nvPr/>
            </p:nvCxnSpPr>
            <p:spPr>
              <a:xfrm flipH="1">
                <a:off x="3817144" y="5104879"/>
                <a:ext cx="94085" cy="0"/>
              </a:xfrm>
              <a:prstGeom prst="line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endCxn id="109" idx="6"/>
              </p:cNvCxnSpPr>
              <p:nvPr/>
            </p:nvCxnSpPr>
            <p:spPr>
              <a:xfrm flipH="1">
                <a:off x="3976755" y="5104879"/>
                <a:ext cx="94086" cy="0"/>
              </a:xfrm>
              <a:prstGeom prst="line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endCxn id="109" idx="4"/>
              </p:cNvCxnSpPr>
              <p:nvPr/>
            </p:nvCxnSpPr>
            <p:spPr>
              <a:xfrm flipV="1">
                <a:off x="3943992" y="5139329"/>
                <a:ext cx="0" cy="89896"/>
              </a:xfrm>
              <a:prstGeom prst="line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3943992" y="4980533"/>
                <a:ext cx="0" cy="89896"/>
              </a:xfrm>
              <a:prstGeom prst="line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 rot="2665450">
                <a:off x="3817143" y="4980533"/>
                <a:ext cx="253697" cy="248692"/>
                <a:chOff x="3969544" y="5132933"/>
                <a:chExt cx="253697" cy="248692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3969544" y="5257279"/>
                  <a:ext cx="94085" cy="0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4129155" y="5257279"/>
                  <a:ext cx="94086" cy="0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096392" y="5291729"/>
                  <a:ext cx="0" cy="89896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4096392" y="5132933"/>
                  <a:ext cx="0" cy="89896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48"/>
          <p:cNvSpPr/>
          <p:nvPr/>
        </p:nvSpPr>
        <p:spPr>
          <a:xfrm>
            <a:off x="7856409" y="1349076"/>
            <a:ext cx="2624644" cy="1391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Haven OnDemand </a:t>
            </a:r>
          </a:p>
          <a:p>
            <a:pPr algn="ctr"/>
            <a:r>
              <a:rPr lang="da-DK" sz="1600" dirty="0">
                <a:solidFill>
                  <a:schemeClr val="tx1"/>
                </a:solidFill>
              </a:rPr>
              <a:t>Barcode service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22" idx="3"/>
            <a:endCxn id="53" idx="1"/>
          </p:cNvCxnSpPr>
          <p:nvPr/>
        </p:nvCxnSpPr>
        <p:spPr>
          <a:xfrm flipV="1">
            <a:off x="5756663" y="2102087"/>
            <a:ext cx="2099746" cy="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56409" y="1971282"/>
            <a:ext cx="2624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Extract EAN code from photo</a:t>
            </a:r>
            <a:endParaRPr lang="en-GB" sz="1100" dirty="0"/>
          </a:p>
        </p:txBody>
      </p:sp>
      <p:sp>
        <p:nvSpPr>
          <p:cNvPr id="66" name="Rectangle 65"/>
          <p:cNvSpPr/>
          <p:nvPr/>
        </p:nvSpPr>
        <p:spPr>
          <a:xfrm>
            <a:off x="973386" y="1023859"/>
            <a:ext cx="951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Barcode</a:t>
            </a:r>
          </a:p>
          <a:p>
            <a:pPr algn="ctr"/>
            <a:r>
              <a:rPr lang="da-DK" dirty="0"/>
              <a:t>Device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5648" y="6037778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PC / mobile phone</a:t>
            </a:r>
          </a:p>
        </p:txBody>
      </p:sp>
      <p:sp>
        <p:nvSpPr>
          <p:cNvPr id="52" name="TextBox 23">
            <a:extLst>
              <a:ext uri="{FF2B5EF4-FFF2-40B4-BE49-F238E27FC236}">
                <a16:creationId xmlns:a16="http://schemas.microsoft.com/office/drawing/2014/main" id="{87C476EF-AFD6-497F-901A-741D46D3AF0A}"/>
              </a:ext>
            </a:extLst>
          </p:cNvPr>
          <p:cNvSpPr txBox="1"/>
          <p:nvPr/>
        </p:nvSpPr>
        <p:spPr>
          <a:xfrm>
            <a:off x="311969" y="1971055"/>
            <a:ext cx="8982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Press </a:t>
            </a:r>
            <a:r>
              <a:rPr lang="da-DK" sz="900" dirty="0" err="1"/>
              <a:t>barcode</a:t>
            </a:r>
            <a:endParaRPr lang="da-DK" sz="900" dirty="0"/>
          </a:p>
          <a:p>
            <a:r>
              <a:rPr lang="da-DK" sz="900" dirty="0"/>
              <a:t>to </a:t>
            </a:r>
            <a:r>
              <a:rPr lang="da-DK" sz="900" dirty="0" err="1"/>
              <a:t>window</a:t>
            </a:r>
            <a:r>
              <a:rPr lang="da-DK" sz="900" dirty="0"/>
              <a:t> to ”scan” </a:t>
            </a:r>
            <a:r>
              <a:rPr lang="da-DK" sz="900" dirty="0" err="1"/>
              <a:t>barcode</a:t>
            </a:r>
            <a:endParaRPr lang="en-GB" sz="900" dirty="0"/>
          </a:p>
        </p:txBody>
      </p:sp>
      <p:sp>
        <p:nvSpPr>
          <p:cNvPr id="54" name="TextBox 23">
            <a:extLst>
              <a:ext uri="{FF2B5EF4-FFF2-40B4-BE49-F238E27FC236}">
                <a16:creationId xmlns:a16="http://schemas.microsoft.com/office/drawing/2014/main" id="{99737ABD-C6D3-412A-AB10-C2ADFC0B3E7C}"/>
              </a:ext>
            </a:extLst>
          </p:cNvPr>
          <p:cNvSpPr txBox="1"/>
          <p:nvPr/>
        </p:nvSpPr>
        <p:spPr>
          <a:xfrm>
            <a:off x="3437293" y="5263889"/>
            <a:ext cx="1362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 err="1"/>
              <a:t>When</a:t>
            </a:r>
            <a:r>
              <a:rPr lang="da-DK" sz="900" dirty="0"/>
              <a:t> </a:t>
            </a:r>
            <a:r>
              <a:rPr lang="da-DK" sz="900" dirty="0" err="1"/>
              <a:t>logging</a:t>
            </a:r>
            <a:r>
              <a:rPr lang="da-DK" sz="900" dirty="0"/>
              <a:t> on via app</a:t>
            </a:r>
            <a:endParaRPr lang="en-GB" sz="900" dirty="0"/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F3577083-913E-4F3A-8282-EB79D08B4DAD}"/>
              </a:ext>
            </a:extLst>
          </p:cNvPr>
          <p:cNvSpPr txBox="1"/>
          <p:nvPr/>
        </p:nvSpPr>
        <p:spPr>
          <a:xfrm>
            <a:off x="3335347" y="5440343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All items in shopping list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2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Device software</a:t>
            </a:r>
          </a:p>
          <a:p>
            <a:pPr lvl="1"/>
            <a:r>
              <a:rPr lang="da-DK" dirty="0"/>
              <a:t>Super simple HTTP protocol to transfer image.</a:t>
            </a:r>
          </a:p>
          <a:p>
            <a:pPr lvl="1"/>
            <a:r>
              <a:rPr lang="da-DK" dirty="0"/>
              <a:t>Security not an issue (in prototype)</a:t>
            </a:r>
          </a:p>
          <a:p>
            <a:r>
              <a:rPr lang="da-DK" dirty="0"/>
              <a:t>Microsoft Azure IoT Server</a:t>
            </a:r>
          </a:p>
          <a:p>
            <a:pPr lvl="1"/>
            <a:r>
              <a:rPr lang="da-DK" dirty="0"/>
              <a:t>For storage and calculations</a:t>
            </a:r>
          </a:p>
          <a:p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3rd party integration</a:t>
            </a:r>
          </a:p>
          <a:p>
            <a:pPr lvl="1"/>
            <a:r>
              <a:rPr lang="da-DK" dirty="0"/>
              <a:t>Haven OnDemand </a:t>
            </a:r>
          </a:p>
          <a:p>
            <a:pPr lvl="2"/>
            <a:r>
              <a:rPr lang="da-DK" dirty="0"/>
              <a:t>For image processing (extract EAN code from image)</a:t>
            </a:r>
          </a:p>
          <a:p>
            <a:pPr lvl="2"/>
            <a:r>
              <a:rPr lang="da-DK" dirty="0"/>
              <a:t>Accessed by Azure</a:t>
            </a:r>
          </a:p>
          <a:p>
            <a:pPr lvl="1"/>
            <a:r>
              <a:rPr lang="da-DK" dirty="0"/>
              <a:t>Shopping firm (e.g. Nemlig.com)</a:t>
            </a:r>
          </a:p>
          <a:p>
            <a:pPr lvl="2"/>
            <a:r>
              <a:rPr lang="da-DK" dirty="0"/>
              <a:t>API for adding to shopping list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6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/>
              <a:t>Hardware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2655" y="1840356"/>
            <a:ext cx="761246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sz="1800" b="1" dirty="0"/>
              <a:t>Hardware components:</a:t>
            </a:r>
            <a:endParaRPr lang="en-GB" sz="1800" b="1" dirty="0"/>
          </a:p>
          <a:p>
            <a:r>
              <a:rPr lang="da-DK" sz="1800" dirty="0"/>
              <a:t>Cost is an important factor. </a:t>
            </a:r>
          </a:p>
          <a:p>
            <a:r>
              <a:rPr lang="da-DK" sz="1800" dirty="0"/>
              <a:t>Camera module: OV7670</a:t>
            </a:r>
          </a:p>
          <a:p>
            <a:pPr lvl="1"/>
            <a:r>
              <a:rPr lang="da-DK" sz="1400" dirty="0"/>
              <a:t>Resolution: 1MP is enough =&gt; </a:t>
            </a:r>
            <a:r>
              <a:rPr lang="da-DK" sz="1400" b="1" dirty="0">
                <a:solidFill>
                  <a:srgbClr val="FF0000"/>
                </a:solidFill>
              </a:rPr>
              <a:t>validate this assumption</a:t>
            </a:r>
          </a:p>
          <a:p>
            <a:pPr lvl="1"/>
            <a:r>
              <a:rPr lang="da-DK" sz="1400" dirty="0"/>
              <a:t>Black/white or color (cheapest) =&gt; </a:t>
            </a:r>
            <a:r>
              <a:rPr lang="da-DK" sz="1400" b="1" dirty="0">
                <a:solidFill>
                  <a:srgbClr val="FF0000"/>
                </a:solidFill>
              </a:rPr>
              <a:t>validate this assumption</a:t>
            </a:r>
          </a:p>
          <a:p>
            <a:pPr lvl="1"/>
            <a:r>
              <a:rPr lang="da-DK" sz="1400" dirty="0"/>
              <a:t>No need for high image quality.</a:t>
            </a:r>
          </a:p>
          <a:p>
            <a:pPr lvl="1"/>
            <a:r>
              <a:rPr lang="da-DK" sz="1400" dirty="0"/>
              <a:t>Lens Focus Distance: 10-30 cm</a:t>
            </a:r>
            <a:endParaRPr lang="da-DK" sz="1400" b="1" dirty="0"/>
          </a:p>
          <a:p>
            <a:r>
              <a:rPr lang="da-DK" sz="1800" dirty="0"/>
              <a:t>Processor module: TBD (Texas, Arduino, maybe the ESP8266 is enough?)</a:t>
            </a:r>
          </a:p>
          <a:p>
            <a:pPr lvl="1"/>
            <a:r>
              <a:rPr lang="da-DK" sz="1400" dirty="0"/>
              <a:t>Will probably use Arduino in prototype, but maybe the programmable ESP8266 is actually enough. Startup-time vital</a:t>
            </a:r>
          </a:p>
          <a:p>
            <a:pPr lvl="1"/>
            <a:r>
              <a:rPr lang="da-DK" sz="1400" dirty="0" err="1"/>
              <a:t>Size</a:t>
            </a:r>
            <a:r>
              <a:rPr lang="da-DK" sz="1400" dirty="0"/>
              <a:t> </a:t>
            </a:r>
            <a:r>
              <a:rPr lang="da-DK" sz="1400" dirty="0" err="1"/>
              <a:t>important</a:t>
            </a:r>
            <a:endParaRPr lang="da-DK" sz="1400" dirty="0"/>
          </a:p>
          <a:p>
            <a:pPr lvl="1"/>
            <a:r>
              <a:rPr lang="da-DK" sz="1400" dirty="0" err="1"/>
              <a:t>Preferably</a:t>
            </a:r>
            <a:r>
              <a:rPr lang="da-DK" sz="1400" dirty="0"/>
              <a:t> </a:t>
            </a:r>
            <a:r>
              <a:rPr lang="da-DK" sz="1400" dirty="0" err="1"/>
              <a:t>built</a:t>
            </a:r>
            <a:r>
              <a:rPr lang="da-DK" sz="1400" dirty="0"/>
              <a:t>-in </a:t>
            </a:r>
            <a:r>
              <a:rPr lang="da-DK" sz="1400" dirty="0" err="1"/>
              <a:t>wifi</a:t>
            </a:r>
            <a:r>
              <a:rPr lang="da-DK" sz="1400" dirty="0"/>
              <a:t> </a:t>
            </a:r>
            <a:r>
              <a:rPr lang="da-DK" sz="1400" dirty="0" err="1"/>
              <a:t>module</a:t>
            </a:r>
            <a:endParaRPr lang="da-DK" sz="1400" dirty="0"/>
          </a:p>
          <a:p>
            <a:r>
              <a:rPr lang="da-DK" sz="1800" dirty="0"/>
              <a:t>LED: Two-color (green + red). Alternative could be a small buzzer (beep)</a:t>
            </a:r>
          </a:p>
          <a:p>
            <a:r>
              <a:rPr lang="da-DK" sz="1800" dirty="0"/>
              <a:t>Box</a:t>
            </a:r>
          </a:p>
          <a:p>
            <a:pPr lvl="1"/>
            <a:r>
              <a:rPr lang="da-DK" sz="1400" dirty="0"/>
              <a:t>3D </a:t>
            </a:r>
            <a:r>
              <a:rPr lang="da-DK" sz="1400" dirty="0" err="1"/>
              <a:t>printed</a:t>
            </a:r>
            <a:r>
              <a:rPr lang="da-DK" sz="1400" dirty="0"/>
              <a:t> (for the prototypes)</a:t>
            </a:r>
          </a:p>
          <a:p>
            <a:pPr lvl="1"/>
            <a:r>
              <a:rPr lang="da-DK" sz="1400" dirty="0" err="1"/>
              <a:t>Material</a:t>
            </a:r>
            <a:r>
              <a:rPr lang="da-DK" sz="1400" dirty="0"/>
              <a:t>: Any plastic </a:t>
            </a:r>
            <a:r>
              <a:rPr lang="da-DK" sz="1400" dirty="0" err="1"/>
              <a:t>will</a:t>
            </a:r>
            <a:r>
              <a:rPr lang="da-DK" sz="1400" dirty="0"/>
              <a:t> do (</a:t>
            </a:r>
            <a:r>
              <a:rPr lang="da-DK" sz="1400" dirty="0" err="1"/>
              <a:t>will</a:t>
            </a:r>
            <a:r>
              <a:rPr lang="da-DK" sz="1400" dirty="0"/>
              <a:t> </a:t>
            </a:r>
            <a:r>
              <a:rPr lang="da-DK" sz="1400" dirty="0" err="1"/>
              <a:t>paint</a:t>
            </a:r>
            <a:r>
              <a:rPr lang="da-DK" sz="1400" dirty="0"/>
              <a:t> it in </a:t>
            </a:r>
            <a:r>
              <a:rPr lang="da-DK" sz="1400" dirty="0" err="1"/>
              <a:t>glossy</a:t>
            </a:r>
            <a:r>
              <a:rPr lang="da-DK" sz="1400" dirty="0"/>
              <a:t> </a:t>
            </a:r>
            <a:r>
              <a:rPr lang="da-DK" sz="1400" dirty="0" err="1"/>
              <a:t>white</a:t>
            </a:r>
            <a:r>
              <a:rPr lang="da-DK" sz="1400" dirty="0"/>
              <a:t>)</a:t>
            </a:r>
          </a:p>
          <a:p>
            <a:r>
              <a:rPr lang="da-DK" sz="1800" dirty="0"/>
              <a:t>Button: Metal or </a:t>
            </a:r>
            <a:r>
              <a:rPr lang="da-DK" sz="1800" dirty="0" err="1"/>
              <a:t>glossy</a:t>
            </a:r>
            <a:r>
              <a:rPr lang="da-DK" sz="1800" dirty="0"/>
              <a:t> plastic</a:t>
            </a:r>
          </a:p>
          <a:p>
            <a:r>
              <a:rPr lang="da-DK" sz="1800" dirty="0"/>
              <a:t>Battery driven (AAA)</a:t>
            </a:r>
          </a:p>
          <a:p>
            <a:r>
              <a:rPr lang="da-DK" sz="1800" dirty="0"/>
              <a:t>Battery mount: internal, i.e. need to be able to open box</a:t>
            </a:r>
          </a:p>
          <a:p>
            <a:endParaRPr lang="da-DK" sz="1800" dirty="0"/>
          </a:p>
          <a:p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5570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-1264"/>
            <a:ext cx="10515600" cy="621752"/>
          </a:xfrm>
        </p:spPr>
        <p:txBody>
          <a:bodyPr>
            <a:normAutofit fontScale="90000"/>
          </a:bodyPr>
          <a:lstStyle/>
          <a:p>
            <a:r>
              <a:rPr lang="da-DK" dirty="0"/>
              <a:t>System </a:t>
            </a:r>
            <a:r>
              <a:rPr lang="da-DK" dirty="0" err="1"/>
              <a:t>level</a:t>
            </a:r>
            <a:r>
              <a:rPr lang="da-DK" dirty="0"/>
              <a:t> Architecture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002133" y="1349076"/>
            <a:ext cx="1813363" cy="294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Microsoft Azure cloud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716" y="2569235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Image file (</a:t>
            </a:r>
            <a:r>
              <a:rPr lang="da-DK" sz="1100" dirty="0" err="1">
                <a:solidFill>
                  <a:schemeClr val="accent1">
                    <a:lumMod val="75000"/>
                  </a:schemeClr>
                </a:solidFill>
              </a:rPr>
              <a:t>tbd</a:t>
            </a:r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 format)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7459" y="3559828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/>
              <a:t>Log in to </a:t>
            </a:r>
            <a:r>
              <a:rPr lang="da-DK" sz="1100" dirty="0" err="1"/>
              <a:t>user’s</a:t>
            </a:r>
            <a:r>
              <a:rPr lang="da-DK" sz="1100" dirty="0"/>
              <a:t> shopping list </a:t>
            </a:r>
            <a:r>
              <a:rPr lang="da-DK" sz="1100" dirty="0" err="1"/>
              <a:t>account</a:t>
            </a:r>
            <a:endParaRPr lang="da-DK" sz="1100" dirty="0"/>
          </a:p>
          <a:p>
            <a:r>
              <a:rPr lang="da-DK" sz="1100" dirty="0" err="1"/>
              <a:t>Add</a:t>
            </a:r>
            <a:r>
              <a:rPr lang="da-DK" sz="1100" dirty="0"/>
              <a:t> item to list via EAN </a:t>
            </a:r>
            <a:r>
              <a:rPr lang="da-DK" sz="1100" dirty="0" err="1"/>
              <a:t>code</a:t>
            </a:r>
            <a:endParaRPr lang="en-GB" sz="1100" dirty="0"/>
          </a:p>
        </p:txBody>
      </p:sp>
      <p:cxnSp>
        <p:nvCxnSpPr>
          <p:cNvPr id="11" name="Straight Arrow Connector 10"/>
          <p:cNvCxnSpPr>
            <a:stCxn id="53" idx="3"/>
            <a:endCxn id="5" idx="1"/>
          </p:cNvCxnSpPr>
          <p:nvPr/>
        </p:nvCxnSpPr>
        <p:spPr>
          <a:xfrm flipV="1">
            <a:off x="2099777" y="2819788"/>
            <a:ext cx="1902356" cy="15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35960" y="2119839"/>
            <a:ext cx="2113644" cy="1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65609" y="2119839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EAN code </a:t>
            </a:r>
          </a:p>
        </p:txBody>
      </p:sp>
      <p:cxnSp>
        <p:nvCxnSpPr>
          <p:cNvPr id="22" name="Straight Arrow Connector 21"/>
          <p:cNvCxnSpPr>
            <a:stCxn id="9" idx="3"/>
          </p:cNvCxnSpPr>
          <p:nvPr/>
        </p:nvCxnSpPr>
        <p:spPr>
          <a:xfrm>
            <a:off x="6497250" y="3775272"/>
            <a:ext cx="1359159" cy="2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3156" y="353246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New item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56409" y="3305051"/>
            <a:ext cx="2624644" cy="306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Shoppinglist Server</a:t>
            </a:r>
            <a:br>
              <a:rPr lang="da-DK" sz="700" dirty="0">
                <a:solidFill>
                  <a:schemeClr val="tx1"/>
                </a:solidFill>
              </a:rPr>
            </a:br>
            <a:r>
              <a:rPr lang="da-DK" sz="700" dirty="0">
                <a:solidFill>
                  <a:schemeClr val="tx1"/>
                </a:solidFill>
              </a:rPr>
              <a:t>(3rd party)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56409" y="1349076"/>
            <a:ext cx="2624644" cy="13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TBD</a:t>
            </a: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Barcode service</a:t>
            </a: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815496" y="1810636"/>
            <a:ext cx="2040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56409" y="1971282"/>
            <a:ext cx="2624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Extract EAN code from photo</a:t>
            </a:r>
            <a:endParaRPr lang="en-GB" sz="1100" dirty="0"/>
          </a:p>
        </p:txBody>
      </p:sp>
      <p:sp>
        <p:nvSpPr>
          <p:cNvPr id="50" name="Rectangle 49"/>
          <p:cNvSpPr/>
          <p:nvPr/>
        </p:nvSpPr>
        <p:spPr>
          <a:xfrm>
            <a:off x="604335" y="1164305"/>
            <a:ext cx="951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Barcode</a:t>
            </a:r>
          </a:p>
          <a:p>
            <a:pPr algn="ctr"/>
            <a:r>
              <a:rPr lang="da-DK" dirty="0"/>
              <a:t>Device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3892" y="1960940"/>
            <a:ext cx="1915885" cy="2029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Barcode</a:t>
            </a:r>
            <a:r>
              <a:rPr lang="da-DK" sz="700" dirty="0">
                <a:solidFill>
                  <a:schemeClr val="tx1"/>
                </a:solidFill>
              </a:rPr>
              <a:t> Device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3891" y="4638816"/>
            <a:ext cx="1915885" cy="2029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User </a:t>
            </a:r>
            <a:r>
              <a:rPr lang="da-DK" sz="700" dirty="0" err="1">
                <a:solidFill>
                  <a:schemeClr val="tx1"/>
                </a:solidFill>
              </a:rPr>
              <a:t>App</a:t>
            </a:r>
            <a:r>
              <a:rPr lang="da-DK" sz="700" dirty="0">
                <a:solidFill>
                  <a:schemeClr val="tx1"/>
                </a:solidFill>
              </a:rPr>
              <a:t> (Setup)</a:t>
            </a:r>
            <a:endParaRPr lang="en-GB" sz="700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1" idx="3"/>
            <a:endCxn id="5" idx="1"/>
          </p:cNvCxnSpPr>
          <p:nvPr/>
        </p:nvCxnSpPr>
        <p:spPr>
          <a:xfrm flipV="1">
            <a:off x="2099776" y="2819788"/>
            <a:ext cx="1902357" cy="283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29554" y="470453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User profile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61" idx="0"/>
            <a:endCxn id="53" idx="2"/>
          </p:cNvCxnSpPr>
          <p:nvPr/>
        </p:nvCxnSpPr>
        <p:spPr>
          <a:xfrm flipV="1">
            <a:off x="1141834" y="3990715"/>
            <a:ext cx="1" cy="648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19787" y="4110591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err="1">
                <a:solidFill>
                  <a:schemeClr val="accent1">
                    <a:lumMod val="75000"/>
                  </a:schemeClr>
                </a:solidFill>
              </a:rPr>
              <a:t>WiFi</a:t>
            </a:r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100" dirty="0" err="1">
                <a:solidFill>
                  <a:schemeClr val="accent1">
                    <a:lumMod val="75000"/>
                  </a:schemeClr>
                </a:solidFill>
              </a:rPr>
              <a:t>user+pwd</a:t>
            </a:r>
            <a:endParaRPr lang="da-DK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User profile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414" y="1619857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Image file (</a:t>
            </a:r>
            <a:r>
              <a:rPr lang="da-DK" sz="1100" dirty="0" err="1">
                <a:solidFill>
                  <a:schemeClr val="accent1">
                    <a:lumMod val="75000"/>
                  </a:schemeClr>
                </a:solidFill>
              </a:rPr>
              <a:t>tbd</a:t>
            </a:r>
            <a:r>
              <a:rPr lang="da-DK" sz="1100" dirty="0">
                <a:solidFill>
                  <a:schemeClr val="accent1">
                    <a:lumMod val="75000"/>
                  </a:schemeClr>
                </a:solidFill>
              </a:rPr>
              <a:t> format)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ight Arrow 88"/>
          <p:cNvSpPr/>
          <p:nvPr/>
        </p:nvSpPr>
        <p:spPr>
          <a:xfrm>
            <a:off x="4410443" y="5195558"/>
            <a:ext cx="1626133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”</a:t>
            </a:r>
            <a:r>
              <a:rPr lang="da-DK" sz="700" dirty="0" err="1">
                <a:solidFill>
                  <a:schemeClr val="tx1"/>
                </a:solidFill>
              </a:rPr>
              <a:t>I’m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alive</a:t>
            </a:r>
            <a:r>
              <a:rPr lang="da-DK" sz="700" dirty="0">
                <a:solidFill>
                  <a:schemeClr val="tx1"/>
                </a:solidFill>
              </a:rPr>
              <a:t>” + Device ID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3" y="1148651"/>
            <a:ext cx="824831" cy="263495"/>
          </a:xfrm>
        </p:spPr>
        <p:txBody>
          <a:bodyPr>
            <a:noAutofit/>
          </a:bodyPr>
          <a:lstStyle/>
          <a:p>
            <a:r>
              <a:rPr lang="da-DK" sz="1200" dirty="0"/>
              <a:t>Normal operation</a:t>
            </a:r>
            <a:endParaRPr lang="en-GB" sz="1200" dirty="0"/>
          </a:p>
        </p:txBody>
      </p:sp>
      <p:sp>
        <p:nvSpPr>
          <p:cNvPr id="14" name="Right Arrow 13"/>
          <p:cNvSpPr/>
          <p:nvPr/>
        </p:nvSpPr>
        <p:spPr>
          <a:xfrm>
            <a:off x="2764806" y="1212590"/>
            <a:ext cx="1624185" cy="135618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Button </a:t>
            </a:r>
            <a:r>
              <a:rPr lang="da-DK" sz="700" dirty="0" err="1">
                <a:solidFill>
                  <a:schemeClr val="tx1"/>
                </a:solidFill>
              </a:rPr>
              <a:t>press</a:t>
            </a:r>
            <a:endParaRPr lang="en-GB" sz="7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58496" y="764704"/>
            <a:ext cx="343364" cy="5492353"/>
            <a:chOff x="692776" y="799378"/>
            <a:chExt cx="343364" cy="5492353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864458" y="110715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2776" y="799378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user</a:t>
              </a:r>
              <a:endParaRPr lang="en-GB" sz="7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2801" y="764704"/>
            <a:ext cx="486030" cy="5492353"/>
            <a:chOff x="2211616" y="799378"/>
            <a:chExt cx="486030" cy="5492353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454630" y="110715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11616" y="799378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Barcode</a:t>
              </a:r>
              <a:br>
                <a:rPr lang="da-DK" sz="700" dirty="0"/>
              </a:br>
              <a:r>
                <a:rPr lang="da-DK" sz="700" dirty="0" err="1"/>
                <a:t>device</a:t>
              </a:r>
              <a:endParaRPr lang="en-GB" sz="7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75373" y="764704"/>
            <a:ext cx="486030" cy="5469567"/>
            <a:chOff x="5581918" y="799378"/>
            <a:chExt cx="486030" cy="5469567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824932" y="1084369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581918" y="799378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Barcode</a:t>
              </a:r>
              <a:br>
                <a:rPr lang="da-DK" sz="700" dirty="0"/>
              </a:br>
              <a:r>
                <a:rPr lang="da-DK" sz="700" dirty="0"/>
                <a:t> service</a:t>
              </a:r>
              <a:endParaRPr lang="en-GB" sz="7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49772" y="764704"/>
            <a:ext cx="394660" cy="5491406"/>
            <a:chOff x="3873122" y="799378"/>
            <a:chExt cx="394660" cy="5491406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4070451" y="1106208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73122" y="799378"/>
              <a:ext cx="3946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Azure</a:t>
              </a:r>
              <a:endParaRPr lang="en-GB" sz="7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2344" y="764704"/>
            <a:ext cx="635109" cy="5505943"/>
            <a:chOff x="7382085" y="799378"/>
            <a:chExt cx="635109" cy="5505943"/>
          </a:xfrm>
        </p:grpSpPr>
        <p:sp>
          <p:nvSpPr>
            <p:cNvPr id="36" name="TextBox 35"/>
            <p:cNvSpPr txBox="1"/>
            <p:nvPr/>
          </p:nvSpPr>
          <p:spPr>
            <a:xfrm>
              <a:off x="7382085" y="799378"/>
              <a:ext cx="635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/>
                <a:t>Online store</a:t>
              </a:r>
            </a:p>
            <a:p>
              <a:pPr algn="ctr"/>
              <a:r>
                <a:rPr lang="da-DK" sz="700" dirty="0" err="1"/>
                <a:t>backend</a:t>
              </a:r>
              <a:endParaRPr lang="en-GB" sz="7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7699639" y="112074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0983853" y="764704"/>
            <a:ext cx="811441" cy="5474841"/>
            <a:chOff x="9118133" y="799378"/>
            <a:chExt cx="811441" cy="5474841"/>
          </a:xfrm>
        </p:grpSpPr>
        <p:sp>
          <p:nvSpPr>
            <p:cNvPr id="38" name="TextBox 37"/>
            <p:cNvSpPr txBox="1"/>
            <p:nvPr/>
          </p:nvSpPr>
          <p:spPr>
            <a:xfrm>
              <a:off x="9118133" y="799378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/>
                <a:t>Online Store </a:t>
              </a:r>
            </a:p>
            <a:p>
              <a:pPr algn="ctr"/>
              <a:r>
                <a:rPr lang="da-DK" sz="700" dirty="0"/>
                <a:t>Database (+ </a:t>
              </a:r>
              <a:r>
                <a:rPr lang="da-DK" sz="700" dirty="0" err="1"/>
                <a:t>App</a:t>
              </a:r>
              <a:r>
                <a:rPr lang="da-DK" sz="700" dirty="0"/>
                <a:t>)</a:t>
              </a:r>
              <a:endParaRPr lang="en-GB" sz="7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9523851" y="1089643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ight Arrow 51"/>
          <p:cNvSpPr/>
          <p:nvPr/>
        </p:nvSpPr>
        <p:spPr>
          <a:xfrm>
            <a:off x="4404633" y="1212591"/>
            <a:ext cx="1643445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Header + Image file + Device ID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6074942" y="1212590"/>
            <a:ext cx="1643445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Image file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flipH="1">
            <a:off x="6039988" y="1442928"/>
            <a:ext cx="1671285" cy="156474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EAN </a:t>
            </a:r>
            <a:r>
              <a:rPr lang="da-DK" sz="700" dirty="0" err="1">
                <a:solidFill>
                  <a:schemeClr val="tx1"/>
                </a:solidFill>
              </a:rPr>
              <a:t>code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6054215" y="1690923"/>
            <a:ext cx="3455683" cy="16367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EAN </a:t>
            </a:r>
            <a:r>
              <a:rPr lang="da-DK" sz="700" dirty="0" err="1">
                <a:solidFill>
                  <a:schemeClr val="tx1"/>
                </a:solidFill>
              </a:rPr>
              <a:t>code</a:t>
            </a:r>
            <a:r>
              <a:rPr lang="da-DK" sz="700" dirty="0">
                <a:solidFill>
                  <a:schemeClr val="tx1"/>
                </a:solidFill>
              </a:rPr>
              <a:t> + </a:t>
            </a:r>
            <a:r>
              <a:rPr lang="da-DK" sz="700" dirty="0" err="1">
                <a:solidFill>
                  <a:schemeClr val="tx1"/>
                </a:solidFill>
              </a:rPr>
              <a:t>user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access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key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flipH="1">
            <a:off x="6054215" y="1975914"/>
            <a:ext cx="3421055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OK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9544527" y="1975914"/>
            <a:ext cx="1841772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Populate</a:t>
            </a:r>
            <a:r>
              <a:rPr lang="da-DK" sz="700" dirty="0">
                <a:solidFill>
                  <a:schemeClr val="tx1"/>
                </a:solidFill>
              </a:rPr>
              <a:t> shopping list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flipH="1">
            <a:off x="4410443" y="1975913"/>
            <a:ext cx="1619343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OK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flipH="1">
            <a:off x="2728632" y="1975912"/>
            <a:ext cx="1619343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OK (green LED)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56305" y="3076568"/>
            <a:ext cx="824831" cy="263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1200" dirty="0"/>
              <a:t>First </a:t>
            </a:r>
            <a:r>
              <a:rPr lang="da-DK" sz="1200" dirty="0" err="1"/>
              <a:t>use</a:t>
            </a:r>
            <a:r>
              <a:rPr lang="da-DK" sz="1200" dirty="0"/>
              <a:t> &amp; Reset</a:t>
            </a:r>
            <a:endParaRPr lang="en-GB" sz="1200" dirty="0"/>
          </a:p>
        </p:txBody>
      </p:sp>
      <p:sp>
        <p:nvSpPr>
          <p:cNvPr id="64" name="Right Arrow 63"/>
          <p:cNvSpPr/>
          <p:nvPr/>
        </p:nvSpPr>
        <p:spPr>
          <a:xfrm>
            <a:off x="2737299" y="3773594"/>
            <a:ext cx="1624185" cy="135618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Press ”</a:t>
            </a:r>
            <a:r>
              <a:rPr lang="da-DK" sz="700" dirty="0" err="1">
                <a:solidFill>
                  <a:schemeClr val="tx1"/>
                </a:solidFill>
              </a:rPr>
              <a:t>init</a:t>
            </a:r>
            <a:r>
              <a:rPr lang="da-DK" sz="700" dirty="0">
                <a:solidFill>
                  <a:schemeClr val="tx1"/>
                </a:solidFill>
              </a:rPr>
              <a:t>” </a:t>
            </a:r>
            <a:r>
              <a:rPr lang="da-DK" sz="700" dirty="0" err="1">
                <a:solidFill>
                  <a:schemeClr val="tx1"/>
                </a:solidFill>
              </a:rPr>
              <a:t>button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1110050" y="4328496"/>
            <a:ext cx="3264587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User data + </a:t>
            </a:r>
            <a:r>
              <a:rPr lang="da-DK" sz="700" dirty="0" err="1">
                <a:solidFill>
                  <a:schemeClr val="tx1"/>
                </a:solidFill>
              </a:rPr>
              <a:t>wifi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SSID+pwd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1102937" y="4936280"/>
            <a:ext cx="3219417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All OK + ”go to </a:t>
            </a:r>
            <a:r>
              <a:rPr lang="da-DK" sz="700" dirty="0" err="1">
                <a:solidFill>
                  <a:schemeClr val="tx1"/>
                </a:solidFill>
              </a:rPr>
              <a:t>regular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wifi</a:t>
            </a:r>
            <a:r>
              <a:rPr lang="da-DK" sz="700" dirty="0">
                <a:solidFill>
                  <a:schemeClr val="tx1"/>
                </a:solidFill>
              </a:rPr>
              <a:t>”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flipH="1">
            <a:off x="1067360" y="3506358"/>
            <a:ext cx="4958362" cy="135625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”new </a:t>
            </a:r>
            <a:r>
              <a:rPr lang="da-DK" sz="700" dirty="0" err="1">
                <a:solidFill>
                  <a:schemeClr val="tx1"/>
                </a:solidFill>
              </a:rPr>
              <a:t>user</a:t>
            </a:r>
            <a:r>
              <a:rPr lang="da-DK" sz="700" dirty="0">
                <a:solidFill>
                  <a:schemeClr val="tx1"/>
                </a:solidFill>
              </a:rPr>
              <a:t> OK”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flipH="1">
            <a:off x="1107179" y="4040823"/>
            <a:ext cx="3252164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Connect to </a:t>
            </a:r>
            <a:r>
              <a:rPr lang="da-DK" sz="700" dirty="0" err="1">
                <a:solidFill>
                  <a:schemeClr val="tx1"/>
                </a:solidFill>
              </a:rPr>
              <a:t>hotspot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6054149" y="3302175"/>
            <a:ext cx="3455748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User OK?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flipH="1">
            <a:off x="1063990" y="3076568"/>
            <a:ext cx="1664557" cy="13991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Enter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user</a:t>
            </a:r>
            <a:r>
              <a:rPr lang="da-DK" sz="700" dirty="0">
                <a:solidFill>
                  <a:schemeClr val="tx1"/>
                </a:solidFill>
              </a:rPr>
              <a:t> data + </a:t>
            </a:r>
            <a:r>
              <a:rPr lang="da-DK" sz="700" dirty="0" err="1">
                <a:solidFill>
                  <a:schemeClr val="tx1"/>
                </a:solidFill>
              </a:rPr>
              <a:t>press</a:t>
            </a:r>
            <a:r>
              <a:rPr lang="da-DK" sz="700" dirty="0">
                <a:solidFill>
                  <a:schemeClr val="tx1"/>
                </a:solidFill>
              </a:rPr>
              <a:t> ”</a:t>
            </a:r>
            <a:r>
              <a:rPr lang="da-DK" sz="700" dirty="0" err="1">
                <a:solidFill>
                  <a:schemeClr val="tx1"/>
                </a:solidFill>
              </a:rPr>
              <a:t>setup</a:t>
            </a:r>
            <a:r>
              <a:rPr lang="da-DK" sz="700" dirty="0">
                <a:solidFill>
                  <a:schemeClr val="tx1"/>
                </a:solidFill>
              </a:rPr>
              <a:t>”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flipH="1">
            <a:off x="1115142" y="4501547"/>
            <a:ext cx="3248997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Device ID</a:t>
            </a:r>
            <a:endParaRPr lang="en-GB" sz="7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99907" y="769371"/>
            <a:ext cx="328936" cy="5492353"/>
            <a:chOff x="699990" y="799378"/>
            <a:chExt cx="328936" cy="5492353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864458" y="110715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99990" y="799378"/>
              <a:ext cx="3289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App</a:t>
              </a:r>
              <a:endParaRPr lang="en-GB" sz="700" dirty="0"/>
            </a:p>
          </p:txBody>
        </p:sp>
      </p:grpSp>
      <p:sp>
        <p:nvSpPr>
          <p:cNvPr id="84" name="Rectangle 83"/>
          <p:cNvSpPr/>
          <p:nvPr/>
        </p:nvSpPr>
        <p:spPr>
          <a:xfrm rot="16200000" flipH="1">
            <a:off x="326719" y="4295681"/>
            <a:ext cx="1429915" cy="12252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”</a:t>
            </a:r>
            <a:r>
              <a:rPr lang="da-DK" sz="700" dirty="0" err="1">
                <a:solidFill>
                  <a:schemeClr val="tx1"/>
                </a:solidFill>
              </a:rPr>
              <a:t>init</a:t>
            </a:r>
            <a:r>
              <a:rPr lang="da-DK" sz="700" dirty="0">
                <a:solidFill>
                  <a:schemeClr val="tx1"/>
                </a:solidFill>
              </a:rPr>
              <a:t>” </a:t>
            </a:r>
            <a:r>
              <a:rPr lang="da-DK" sz="700" dirty="0" err="1">
                <a:solidFill>
                  <a:schemeClr val="tx1"/>
                </a:solidFill>
              </a:rPr>
              <a:t>hotspot</a:t>
            </a:r>
            <a:r>
              <a:rPr lang="da-DK" sz="700" dirty="0">
                <a:solidFill>
                  <a:schemeClr val="tx1"/>
                </a:solidFill>
              </a:rPr>
              <a:t> ON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1087032" y="3302175"/>
            <a:ext cx="4960069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Transmit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user</a:t>
            </a:r>
            <a:r>
              <a:rPr lang="da-DK" sz="700" dirty="0">
                <a:solidFill>
                  <a:schemeClr val="tx1"/>
                </a:solidFill>
              </a:rPr>
              <a:t> data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1109984" y="4680702"/>
            <a:ext cx="4922785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Device ID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16200000" flipH="1">
            <a:off x="4074478" y="5259956"/>
            <a:ext cx="596338" cy="102772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>
                <a:solidFill>
                  <a:schemeClr val="tx1"/>
                </a:solidFill>
              </a:rPr>
              <a:t>Connect </a:t>
            </a:r>
            <a:r>
              <a:rPr lang="da-DK" sz="600" dirty="0" err="1">
                <a:solidFill>
                  <a:schemeClr val="tx1"/>
                </a:solidFill>
              </a:rPr>
              <a:t>wifi</a:t>
            </a:r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 flipH="1">
            <a:off x="6064417" y="3501008"/>
            <a:ext cx="3438879" cy="140975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User </a:t>
            </a:r>
            <a:r>
              <a:rPr lang="da-DK" sz="700" dirty="0" err="1">
                <a:solidFill>
                  <a:schemeClr val="tx1"/>
                </a:solidFill>
              </a:rPr>
              <a:t>access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key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flipH="1">
            <a:off x="4413426" y="5456564"/>
            <a:ext cx="1619343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OK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 flipH="1">
            <a:off x="1064375" y="5703153"/>
            <a:ext cx="4977628" cy="1529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OK</a:t>
            </a:r>
            <a:endParaRPr lang="en-GB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530701" y="2179948"/>
            <a:ext cx="958676" cy="46749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Store image in </a:t>
            </a:r>
            <a:r>
              <a:rPr lang="da-DK" sz="700" dirty="0" err="1">
                <a:solidFill>
                  <a:schemeClr val="tx1"/>
                </a:solidFill>
              </a:rPr>
              <a:t>blob</a:t>
            </a:r>
            <a:r>
              <a:rPr lang="da-DK" sz="700" dirty="0">
                <a:solidFill>
                  <a:schemeClr val="tx1"/>
                </a:solidFill>
              </a:rPr>
              <a:t>.</a:t>
            </a:r>
            <a:br>
              <a:rPr lang="da-DK" sz="700" dirty="0">
                <a:solidFill>
                  <a:schemeClr val="tx1"/>
                </a:solidFill>
              </a:rPr>
            </a:br>
            <a:r>
              <a:rPr lang="da-DK" sz="700" dirty="0">
                <a:solidFill>
                  <a:schemeClr val="tx1"/>
                </a:solidFill>
              </a:rPr>
              <a:t>TBD: </a:t>
            </a:r>
            <a:r>
              <a:rPr lang="da-DK" sz="700" dirty="0" err="1">
                <a:solidFill>
                  <a:schemeClr val="tx1"/>
                </a:solidFill>
              </a:rPr>
              <a:t>Convert</a:t>
            </a:r>
            <a:r>
              <a:rPr lang="da-DK" sz="700" dirty="0">
                <a:solidFill>
                  <a:schemeClr val="tx1"/>
                </a:solidFill>
              </a:rPr>
              <a:t> to jpg.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4499495" cy="263495"/>
          </a:xfrm>
        </p:spPr>
        <p:txBody>
          <a:bodyPr>
            <a:noAutofit/>
          </a:bodyPr>
          <a:lstStyle/>
          <a:p>
            <a:r>
              <a:rPr lang="da-DK" sz="1200" dirty="0"/>
              <a:t>Normal  operation – </a:t>
            </a:r>
            <a:r>
              <a:rPr lang="da-DK" sz="1200" dirty="0" err="1"/>
              <a:t>detailed</a:t>
            </a:r>
            <a:r>
              <a:rPr lang="da-DK" sz="1200" dirty="0"/>
              <a:t> breakdown</a:t>
            </a:r>
            <a:endParaRPr lang="en-GB" sz="1200" dirty="0"/>
          </a:p>
        </p:txBody>
      </p:sp>
      <p:sp>
        <p:nvSpPr>
          <p:cNvPr id="14" name="Right Arrow 13"/>
          <p:cNvSpPr/>
          <p:nvPr/>
        </p:nvSpPr>
        <p:spPr>
          <a:xfrm>
            <a:off x="2764806" y="1212590"/>
            <a:ext cx="1624185" cy="135618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Button </a:t>
            </a:r>
            <a:r>
              <a:rPr lang="da-DK" sz="700" dirty="0" err="1">
                <a:solidFill>
                  <a:schemeClr val="tx1"/>
                </a:solidFill>
              </a:rPr>
              <a:t>press</a:t>
            </a:r>
            <a:endParaRPr lang="en-GB" sz="7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58496" y="764704"/>
            <a:ext cx="343364" cy="5492353"/>
            <a:chOff x="692776" y="799378"/>
            <a:chExt cx="343364" cy="5492353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864458" y="110715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2776" y="799378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user</a:t>
              </a:r>
              <a:endParaRPr lang="en-GB" sz="7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2801" y="764704"/>
            <a:ext cx="486030" cy="5492353"/>
            <a:chOff x="2211616" y="799378"/>
            <a:chExt cx="486030" cy="5492353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454630" y="110715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11616" y="799378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Barcode</a:t>
              </a:r>
              <a:br>
                <a:rPr lang="da-DK" sz="700" dirty="0"/>
              </a:br>
              <a:r>
                <a:rPr lang="da-DK" sz="700" dirty="0" err="1"/>
                <a:t>device</a:t>
              </a:r>
              <a:endParaRPr lang="en-GB" sz="7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75373" y="764704"/>
            <a:ext cx="486030" cy="5469567"/>
            <a:chOff x="5581918" y="799378"/>
            <a:chExt cx="486030" cy="5469567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824932" y="1084369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581918" y="799378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Barcode</a:t>
              </a:r>
              <a:br>
                <a:rPr lang="da-DK" sz="700" dirty="0"/>
              </a:br>
              <a:r>
                <a:rPr lang="da-DK" sz="700" dirty="0"/>
                <a:t> service</a:t>
              </a:r>
              <a:endParaRPr lang="en-GB" sz="7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49772" y="764704"/>
            <a:ext cx="394660" cy="5491406"/>
            <a:chOff x="3873122" y="799378"/>
            <a:chExt cx="394660" cy="5491406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4070451" y="1106208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73122" y="799378"/>
              <a:ext cx="3946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Azure</a:t>
              </a:r>
              <a:endParaRPr lang="en-GB" sz="7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2344" y="764704"/>
            <a:ext cx="635109" cy="5505943"/>
            <a:chOff x="7382085" y="799378"/>
            <a:chExt cx="635109" cy="5505943"/>
          </a:xfrm>
        </p:grpSpPr>
        <p:sp>
          <p:nvSpPr>
            <p:cNvPr id="36" name="TextBox 35"/>
            <p:cNvSpPr txBox="1"/>
            <p:nvPr/>
          </p:nvSpPr>
          <p:spPr>
            <a:xfrm>
              <a:off x="7382085" y="799378"/>
              <a:ext cx="635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/>
                <a:t>Online store</a:t>
              </a:r>
            </a:p>
            <a:p>
              <a:pPr algn="ctr"/>
              <a:r>
                <a:rPr lang="da-DK" sz="700" dirty="0" err="1"/>
                <a:t>backend</a:t>
              </a:r>
              <a:endParaRPr lang="en-GB" sz="7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7699639" y="112074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0983853" y="764704"/>
            <a:ext cx="811441" cy="5474841"/>
            <a:chOff x="9118133" y="799378"/>
            <a:chExt cx="811441" cy="5474841"/>
          </a:xfrm>
        </p:grpSpPr>
        <p:sp>
          <p:nvSpPr>
            <p:cNvPr id="38" name="TextBox 37"/>
            <p:cNvSpPr txBox="1"/>
            <p:nvPr/>
          </p:nvSpPr>
          <p:spPr>
            <a:xfrm>
              <a:off x="9118133" y="799378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/>
                <a:t>Online Store </a:t>
              </a:r>
            </a:p>
            <a:p>
              <a:pPr algn="ctr"/>
              <a:r>
                <a:rPr lang="da-DK" sz="700" dirty="0"/>
                <a:t>Database (+ </a:t>
              </a:r>
              <a:r>
                <a:rPr lang="da-DK" sz="700" dirty="0" err="1"/>
                <a:t>App</a:t>
              </a:r>
              <a:r>
                <a:rPr lang="da-DK" sz="700" dirty="0"/>
                <a:t>)</a:t>
              </a:r>
              <a:endParaRPr lang="en-GB" sz="7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9523851" y="1089643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ight Arrow 51"/>
          <p:cNvSpPr/>
          <p:nvPr/>
        </p:nvSpPr>
        <p:spPr>
          <a:xfrm>
            <a:off x="4360006" y="2228679"/>
            <a:ext cx="1643445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Header + Image file + Device ID</a:t>
            </a:r>
            <a:endParaRPr lang="en-GB" sz="700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99907" y="769371"/>
            <a:ext cx="328936" cy="5492353"/>
            <a:chOff x="699990" y="799378"/>
            <a:chExt cx="328936" cy="5492353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864458" y="1107155"/>
              <a:ext cx="1" cy="51845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99990" y="799378"/>
              <a:ext cx="3289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700" dirty="0" err="1"/>
                <a:t>App</a:t>
              </a:r>
              <a:endParaRPr lang="en-GB" sz="7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937428" y="1759132"/>
            <a:ext cx="903961" cy="44247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Take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picture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Read image file.</a:t>
            </a: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Pack and </a:t>
            </a:r>
            <a:r>
              <a:rPr lang="da-DK" sz="700" dirty="0" err="1">
                <a:solidFill>
                  <a:schemeClr val="tx1"/>
                </a:solidFill>
              </a:rPr>
              <a:t>transmit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2653" y="1715197"/>
            <a:ext cx="1116909" cy="257114"/>
          </a:xfrm>
          <a:prstGeom prst="roundRect">
            <a:avLst/>
          </a:prstGeom>
          <a:noFill/>
          <a:ln w="31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752653" y="1990924"/>
            <a:ext cx="2319654" cy="401516"/>
          </a:xfrm>
          <a:prstGeom prst="roundRect">
            <a:avLst/>
          </a:prstGeom>
          <a:noFill/>
          <a:ln w="31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489461" y="2098647"/>
            <a:ext cx="2346673" cy="1687216"/>
          </a:xfrm>
          <a:prstGeom prst="roundRect">
            <a:avLst/>
          </a:prstGeom>
          <a:noFill/>
          <a:ln w="127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38703" y="2723980"/>
            <a:ext cx="958676" cy="69462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Get</a:t>
            </a:r>
            <a:r>
              <a:rPr lang="da-DK" sz="700" dirty="0">
                <a:solidFill>
                  <a:schemeClr val="tx1"/>
                </a:solidFill>
              </a:rPr>
              <a:t> EAN from </a:t>
            </a:r>
            <a:r>
              <a:rPr lang="da-DK" sz="700" dirty="0" err="1">
                <a:solidFill>
                  <a:schemeClr val="tx1"/>
                </a:solidFill>
              </a:rPr>
              <a:t>barcode</a:t>
            </a:r>
            <a:r>
              <a:rPr lang="da-DK" sz="700" dirty="0">
                <a:solidFill>
                  <a:schemeClr val="tx1"/>
                </a:solidFill>
              </a:rPr>
              <a:t> service</a:t>
            </a: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6073624" y="3140240"/>
            <a:ext cx="1643445" cy="13561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Image file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34157" y="1448327"/>
            <a:ext cx="903961" cy="20765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Transmit</a:t>
            </a:r>
            <a:r>
              <a:rPr lang="da-DK" sz="700" dirty="0">
                <a:solidFill>
                  <a:schemeClr val="tx1"/>
                </a:solidFill>
              </a:rPr>
              <a:t> via </a:t>
            </a:r>
            <a:r>
              <a:rPr lang="da-DK" sz="700" dirty="0" err="1">
                <a:solidFill>
                  <a:schemeClr val="tx1"/>
                </a:solidFill>
              </a:rPr>
              <a:t>Wifi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79363" y="1419112"/>
            <a:ext cx="1083823" cy="261885"/>
          </a:xfrm>
          <a:prstGeom prst="roundRect">
            <a:avLst/>
          </a:prstGeom>
          <a:noFill/>
          <a:ln w="31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22378" y="61587"/>
            <a:ext cx="618898" cy="207658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Wemos</a:t>
            </a:r>
            <a:r>
              <a:rPr lang="da-DK" sz="700" dirty="0">
                <a:solidFill>
                  <a:schemeClr val="tx1"/>
                </a:solidFill>
              </a:rPr>
              <a:t> D1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68645" y="61587"/>
            <a:ext cx="618898" cy="207658"/>
          </a:xfrm>
          <a:prstGeom prst="rect">
            <a:avLst/>
          </a:prstGeom>
          <a:noFill/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Arduino</a:t>
            </a:r>
            <a:r>
              <a:rPr lang="da-DK" sz="700" dirty="0">
                <a:solidFill>
                  <a:schemeClr val="tx1"/>
                </a:solidFill>
              </a:rPr>
              <a:t> UNO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29844" y="63946"/>
            <a:ext cx="618898" cy="20765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Windows (emulator)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86081" y="61587"/>
            <a:ext cx="618898" cy="20765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Azure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code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76111" y="61587"/>
            <a:ext cx="618898" cy="2147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ArduCAM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flipH="1">
            <a:off x="6049570" y="3269244"/>
            <a:ext cx="1671285" cy="142249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EAN </a:t>
            </a:r>
            <a:r>
              <a:rPr lang="da-DK" sz="700" dirty="0" err="1">
                <a:solidFill>
                  <a:schemeClr val="tx1"/>
                </a:solidFill>
              </a:rPr>
              <a:t>code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flipH="1">
            <a:off x="4376277" y="5615265"/>
            <a:ext cx="1671285" cy="156474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Result</a:t>
            </a:r>
            <a:r>
              <a:rPr lang="da-DK" sz="700" dirty="0">
                <a:solidFill>
                  <a:schemeClr val="tx1"/>
                </a:solidFill>
              </a:rPr>
              <a:t> in HTTP header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30701" y="4255602"/>
            <a:ext cx="958676" cy="69462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Login to Online Store</a:t>
            </a:r>
          </a:p>
          <a:p>
            <a:pPr algn="ctr"/>
            <a:r>
              <a:rPr lang="da-DK" sz="700" dirty="0" err="1">
                <a:solidFill>
                  <a:schemeClr val="tx1"/>
                </a:solidFill>
              </a:rPr>
              <a:t>Populate</a:t>
            </a:r>
            <a:r>
              <a:rPr lang="da-DK" sz="700" dirty="0">
                <a:solidFill>
                  <a:schemeClr val="tx1"/>
                </a:solidFill>
              </a:rPr>
              <a:t> shopping list</a:t>
            </a: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6154858" y="4653717"/>
            <a:ext cx="3322806" cy="124147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User </a:t>
            </a:r>
            <a:r>
              <a:rPr lang="da-DK" sz="700" dirty="0" err="1">
                <a:solidFill>
                  <a:schemeClr val="tx1"/>
                </a:solidFill>
              </a:rPr>
              <a:t>credentials</a:t>
            </a:r>
            <a:r>
              <a:rPr lang="da-DK" sz="700" dirty="0">
                <a:solidFill>
                  <a:schemeClr val="tx1"/>
                </a:solidFill>
              </a:rPr>
              <a:t> + EAN </a:t>
            </a:r>
            <a:r>
              <a:rPr lang="da-DK" sz="700" dirty="0" err="1">
                <a:solidFill>
                  <a:schemeClr val="tx1"/>
                </a:solidFill>
              </a:rPr>
              <a:t>code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flipH="1">
            <a:off x="6130803" y="4783024"/>
            <a:ext cx="3379094" cy="130216"/>
          </a:xfrm>
          <a:prstGeom prst="rightArrow">
            <a:avLst>
              <a:gd name="adj1" fmla="val 68289"/>
              <a:gd name="adj2" fmla="val 50000"/>
            </a:avLst>
          </a:prstGeom>
          <a:solidFill>
            <a:schemeClr val="bg1"/>
          </a:solidFill>
          <a:ln w="127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OK/NOK</a:t>
            </a:r>
            <a:endParaRPr lang="en-GB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0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Source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5"/>
            <a:ext cx="5828456" cy="4351338"/>
          </a:xfrm>
        </p:spPr>
        <p:txBody>
          <a:bodyPr>
            <a:normAutofit fontScale="85000" lnSpcReduction="20000"/>
          </a:bodyPr>
          <a:lstStyle/>
          <a:p>
            <a:r>
              <a:rPr lang="da-DK" dirty="0" err="1"/>
              <a:t>Src</a:t>
            </a:r>
            <a:endParaRPr lang="da-DK" dirty="0"/>
          </a:p>
          <a:p>
            <a:pPr lvl="1"/>
            <a:r>
              <a:rPr lang="da-DK" dirty="0" err="1"/>
              <a:t>Azure</a:t>
            </a:r>
            <a:endParaRPr lang="da-DK" dirty="0"/>
          </a:p>
          <a:p>
            <a:pPr lvl="2"/>
            <a:r>
              <a:rPr lang="en-GB" dirty="0"/>
              <a:t>3rdPartyLogin\</a:t>
            </a:r>
            <a:r>
              <a:rPr lang="en-GB" dirty="0" err="1"/>
              <a:t>AddToShoppingList</a:t>
            </a:r>
            <a:endParaRPr lang="en-GB" dirty="0"/>
          </a:p>
          <a:p>
            <a:pPr lvl="3"/>
            <a:r>
              <a:rPr lang="da-DK" dirty="0"/>
              <a:t>Http-POST-</a:t>
            </a:r>
            <a:r>
              <a:rPr lang="da-DK" dirty="0" err="1"/>
              <a:t>processing</a:t>
            </a:r>
            <a:endParaRPr lang="da-DK" dirty="0"/>
          </a:p>
          <a:p>
            <a:pPr lvl="4"/>
            <a:r>
              <a:rPr lang="da-DK" dirty="0" err="1"/>
              <a:t>Run.csx</a:t>
            </a:r>
            <a:r>
              <a:rPr lang="da-DK" dirty="0"/>
              <a:t>: </a:t>
            </a:r>
            <a:r>
              <a:rPr lang="da-DK" dirty="0" err="1"/>
              <a:t>Webjob</a:t>
            </a:r>
            <a:r>
              <a:rPr lang="da-DK" dirty="0"/>
              <a:t> for </a:t>
            </a:r>
            <a:r>
              <a:rPr lang="da-DK" dirty="0" err="1"/>
              <a:t>processing</a:t>
            </a:r>
            <a:r>
              <a:rPr lang="da-DK" dirty="0"/>
              <a:t> HTTP </a:t>
            </a:r>
            <a:r>
              <a:rPr lang="da-DK" dirty="0" err="1"/>
              <a:t>request</a:t>
            </a:r>
            <a:r>
              <a:rPr lang="da-DK" dirty="0"/>
              <a:t> (</a:t>
            </a:r>
            <a:r>
              <a:rPr lang="da-DK" dirty="0" err="1"/>
              <a:t>either</a:t>
            </a:r>
            <a:r>
              <a:rPr lang="da-DK" dirty="0"/>
              <a:t> in 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cloud</a:t>
            </a:r>
            <a:r>
              <a:rPr lang="da-DK" dirty="0"/>
              <a:t> or </a:t>
            </a:r>
            <a:r>
              <a:rPr lang="da-DK" dirty="0" err="1"/>
              <a:t>locally</a:t>
            </a:r>
            <a:r>
              <a:rPr lang="da-DK" dirty="0"/>
              <a:t>):</a:t>
            </a:r>
          </a:p>
          <a:p>
            <a:pPr lvl="5"/>
            <a:r>
              <a:rPr lang="da-DK" dirty="0" err="1"/>
              <a:t>Decode</a:t>
            </a:r>
            <a:r>
              <a:rPr lang="da-DK" dirty="0"/>
              <a:t> </a:t>
            </a:r>
            <a:r>
              <a:rPr lang="da-DK" dirty="0" err="1"/>
              <a:t>request</a:t>
            </a:r>
            <a:endParaRPr lang="da-DK" dirty="0"/>
          </a:p>
          <a:p>
            <a:pPr lvl="5"/>
            <a:r>
              <a:rPr lang="da-DK" dirty="0"/>
              <a:t>Download image from </a:t>
            </a:r>
            <a:r>
              <a:rPr lang="da-DK" dirty="0" err="1"/>
              <a:t>blob</a:t>
            </a:r>
            <a:endParaRPr lang="da-DK" dirty="0"/>
          </a:p>
          <a:p>
            <a:pPr lvl="5"/>
            <a:r>
              <a:rPr lang="da-DK" dirty="0"/>
              <a:t>Call </a:t>
            </a:r>
            <a:r>
              <a:rPr lang="da-DK" dirty="0" err="1"/>
              <a:t>barcode</a:t>
            </a:r>
            <a:endParaRPr lang="da-DK" dirty="0"/>
          </a:p>
          <a:p>
            <a:pPr lvl="5"/>
            <a:r>
              <a:rPr lang="da-DK" dirty="0"/>
              <a:t>Return </a:t>
            </a:r>
            <a:r>
              <a:rPr lang="da-DK" dirty="0" err="1"/>
              <a:t>call</a:t>
            </a:r>
            <a:endParaRPr lang="da-DK" dirty="0"/>
          </a:p>
          <a:p>
            <a:pPr lvl="2"/>
            <a:r>
              <a:rPr lang="da-DK" dirty="0" err="1"/>
              <a:t>ShoppingListHandlerWebjob</a:t>
            </a:r>
            <a:endParaRPr lang="da-DK" dirty="0"/>
          </a:p>
          <a:p>
            <a:pPr lvl="3"/>
            <a:r>
              <a:rPr lang="da-DK" dirty="0" err="1"/>
              <a:t>Functions</a:t>
            </a:r>
            <a:r>
              <a:rPr lang="da-DK" dirty="0"/>
              <a:t> to handle Nemlig.com</a:t>
            </a:r>
          </a:p>
          <a:p>
            <a:pPr lvl="1"/>
            <a:r>
              <a:rPr lang="da-DK" dirty="0"/>
              <a:t>Windows</a:t>
            </a:r>
          </a:p>
          <a:p>
            <a:pPr lvl="2"/>
            <a:r>
              <a:rPr lang="da-DK" dirty="0" err="1"/>
              <a:t>SimulatedDevice</a:t>
            </a:r>
            <a:endParaRPr lang="da-DK" dirty="0"/>
          </a:p>
          <a:p>
            <a:pPr lvl="3"/>
            <a:r>
              <a:rPr lang="da-DK" dirty="0" err="1"/>
              <a:t>Simulates</a:t>
            </a:r>
            <a:r>
              <a:rPr lang="da-DK" dirty="0"/>
              <a:t> the </a:t>
            </a:r>
            <a:r>
              <a:rPr lang="da-DK" dirty="0" err="1"/>
              <a:t>Arduino</a:t>
            </a:r>
            <a:r>
              <a:rPr lang="da-DK" dirty="0"/>
              <a:t>. </a:t>
            </a:r>
          </a:p>
          <a:p>
            <a:pPr lvl="4"/>
            <a:r>
              <a:rPr lang="da-DK" dirty="0" err="1"/>
              <a:t>Sends</a:t>
            </a:r>
            <a:r>
              <a:rPr lang="da-DK" dirty="0"/>
              <a:t> a </a:t>
            </a:r>
            <a:r>
              <a:rPr lang="da-DK" dirty="0" err="1"/>
              <a:t>blob</a:t>
            </a:r>
            <a:endParaRPr lang="da-DK" dirty="0"/>
          </a:p>
          <a:p>
            <a:pPr lvl="4"/>
            <a:r>
              <a:rPr lang="da-DK" dirty="0" err="1"/>
              <a:t>Sends</a:t>
            </a:r>
            <a:r>
              <a:rPr lang="da-DK" dirty="0"/>
              <a:t> HTTP </a:t>
            </a:r>
            <a:r>
              <a:rPr lang="da-DK" dirty="0" err="1"/>
              <a:t>request</a:t>
            </a:r>
            <a:r>
              <a:rPr lang="da-DK" dirty="0"/>
              <a:t> to </a:t>
            </a:r>
            <a:r>
              <a:rPr lang="da-DK" dirty="0" err="1"/>
              <a:t>Webjob</a:t>
            </a:r>
            <a:r>
              <a:rPr lang="da-DK" dirty="0"/>
              <a:t> (or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client</a:t>
            </a:r>
            <a:r>
              <a:rPr lang="da-DK" dirty="0"/>
              <a:t>)</a:t>
            </a:r>
          </a:p>
          <a:p>
            <a:pPr lvl="2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28456" cy="4351338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16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8964" y="2162234"/>
            <a:ext cx="9399037" cy="449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Barcode</a:t>
            </a:r>
            <a:r>
              <a:rPr lang="da-DK" sz="700" dirty="0">
                <a:solidFill>
                  <a:schemeClr val="tx1"/>
                </a:solidFill>
              </a:rPr>
              <a:t> Device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Device </a:t>
            </a:r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18" name="Rectangle 17"/>
          <p:cNvSpPr/>
          <p:nvPr/>
        </p:nvSpPr>
        <p:spPr>
          <a:xfrm>
            <a:off x="1809231" y="2959901"/>
            <a:ext cx="1058377" cy="1077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Camera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module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OV7670 w/FIFO (AL422)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77274" y="2729860"/>
            <a:ext cx="5554823" cy="355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Arduino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compatible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 err="1">
                <a:solidFill>
                  <a:schemeClr val="tx1"/>
                </a:solidFill>
              </a:rPr>
              <a:t>Wemos</a:t>
            </a:r>
            <a:r>
              <a:rPr lang="da-DK" sz="700" dirty="0">
                <a:solidFill>
                  <a:schemeClr val="tx1"/>
                </a:solidFill>
              </a:rPr>
              <a:t> D1 (rev 1)</a:t>
            </a:r>
          </a:p>
        </p:txBody>
      </p:sp>
      <p:cxnSp>
        <p:nvCxnSpPr>
          <p:cNvPr id="83" name="Straight Arrow Connector 82"/>
          <p:cNvCxnSpPr>
            <a:stCxn id="39" idx="3"/>
            <a:endCxn id="59" idx="1"/>
          </p:cNvCxnSpPr>
          <p:nvPr/>
        </p:nvCxnSpPr>
        <p:spPr>
          <a:xfrm flipV="1">
            <a:off x="2862834" y="4134580"/>
            <a:ext cx="1083021" cy="8148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316877" y="3785326"/>
            <a:ext cx="540570" cy="625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Wifi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module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ESP-12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04457" y="4410911"/>
            <a:ext cx="1058377" cy="1077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Camera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module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OV7670 w</a:t>
            </a:r>
            <a:r>
              <a:rPr lang="da-DK" sz="700" b="1" dirty="0">
                <a:solidFill>
                  <a:schemeClr val="tx1"/>
                </a:solidFill>
              </a:rPr>
              <a:t>/o</a:t>
            </a:r>
            <a:r>
              <a:rPr lang="da-DK" sz="7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64676" y="3374078"/>
            <a:ext cx="1170128" cy="7680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Image </a:t>
            </a:r>
            <a:r>
              <a:rPr lang="da-DK" sz="700" dirty="0" err="1">
                <a:solidFill>
                  <a:schemeClr val="tx1"/>
                </a:solidFill>
              </a:rPr>
              <a:t>fetch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”OV7670FIFO”</a:t>
            </a:r>
          </a:p>
        </p:txBody>
      </p:sp>
      <p:cxnSp>
        <p:nvCxnSpPr>
          <p:cNvPr id="41" name="Straight Arrow Connector 40"/>
          <p:cNvCxnSpPr>
            <a:stCxn id="18" idx="3"/>
            <a:endCxn id="59" idx="1"/>
          </p:cNvCxnSpPr>
          <p:nvPr/>
        </p:nvCxnSpPr>
        <p:spPr>
          <a:xfrm>
            <a:off x="2867608" y="3498444"/>
            <a:ext cx="1078247" cy="636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7" idx="3"/>
            <a:endCxn id="29" idx="1"/>
          </p:cNvCxnSpPr>
          <p:nvPr/>
        </p:nvCxnSpPr>
        <p:spPr>
          <a:xfrm>
            <a:off x="9038253" y="4098118"/>
            <a:ext cx="278624" cy="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3"/>
            <a:endCxn id="62" idx="1"/>
          </p:cNvCxnSpPr>
          <p:nvPr/>
        </p:nvCxnSpPr>
        <p:spPr>
          <a:xfrm flipV="1">
            <a:off x="9857447" y="4098117"/>
            <a:ext cx="1065851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45855" y="3319707"/>
            <a:ext cx="918504" cy="16297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Pins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&lt;</a:t>
            </a:r>
            <a:r>
              <a:rPr lang="da-DK" sz="700" dirty="0" err="1">
                <a:solidFill>
                  <a:schemeClr val="tx1"/>
                </a:solidFill>
              </a:rPr>
              <a:t>names</a:t>
            </a:r>
            <a:r>
              <a:rPr lang="da-DK" sz="7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63" name="Straight Arrow Connector 62"/>
          <p:cNvCxnSpPr>
            <a:stCxn id="59" idx="3"/>
            <a:endCxn id="50" idx="1"/>
          </p:cNvCxnSpPr>
          <p:nvPr/>
        </p:nvCxnSpPr>
        <p:spPr>
          <a:xfrm flipV="1">
            <a:off x="4864359" y="3758113"/>
            <a:ext cx="800317" cy="37646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26220" y="435429"/>
            <a:ext cx="2147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Black: Hardware</a:t>
            </a:r>
          </a:p>
          <a:p>
            <a:r>
              <a:rPr lang="da-DK" dirty="0"/>
              <a:t>Green: interface </a:t>
            </a:r>
            <a:r>
              <a:rPr lang="da-DK" dirty="0" err="1"/>
              <a:t>pins</a:t>
            </a:r>
            <a:endParaRPr lang="da-DK" dirty="0"/>
          </a:p>
          <a:p>
            <a:r>
              <a:rPr lang="da-DK" dirty="0"/>
              <a:t>Blue: Software</a:t>
            </a:r>
          </a:p>
          <a:p>
            <a:r>
              <a:rPr lang="da-DK" dirty="0" err="1"/>
              <a:t>Dotted</a:t>
            </a:r>
            <a:r>
              <a:rPr lang="da-DK" dirty="0"/>
              <a:t>: Test </a:t>
            </a:r>
            <a:r>
              <a:rPr lang="da-DK" dirty="0" err="1"/>
              <a:t>module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10923298" y="3890368"/>
            <a:ext cx="667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/>
              <a:t>via </a:t>
            </a:r>
            <a:r>
              <a:rPr lang="da-DK" sz="1050" dirty="0" err="1"/>
              <a:t>Wifi</a:t>
            </a:r>
            <a:endParaRPr lang="da-DK" sz="1050" dirty="0"/>
          </a:p>
          <a:p>
            <a:r>
              <a:rPr lang="da-DK" sz="1050" dirty="0"/>
              <a:t>To </a:t>
            </a:r>
            <a:r>
              <a:rPr lang="da-DK" sz="1050" dirty="0" err="1"/>
              <a:t>Azure</a:t>
            </a:r>
            <a:endParaRPr lang="en-GB" sz="1050" dirty="0"/>
          </a:p>
        </p:txBody>
      </p:sp>
      <p:sp>
        <p:nvSpPr>
          <p:cNvPr id="94" name="Rectangle 93"/>
          <p:cNvSpPr/>
          <p:nvPr/>
        </p:nvSpPr>
        <p:spPr>
          <a:xfrm>
            <a:off x="5660573" y="4222091"/>
            <a:ext cx="1170128" cy="7680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Image </a:t>
            </a:r>
            <a:r>
              <a:rPr lang="da-DK" sz="700" dirty="0" err="1">
                <a:solidFill>
                  <a:schemeClr val="tx1"/>
                </a:solidFill>
              </a:rPr>
              <a:t>fetch</a:t>
            </a:r>
            <a:br>
              <a:rPr lang="da-DK" sz="700" dirty="0">
                <a:solidFill>
                  <a:schemeClr val="tx1"/>
                </a:solidFill>
              </a:rPr>
            </a:br>
            <a:r>
              <a:rPr lang="da-DK" sz="700" dirty="0">
                <a:solidFill>
                  <a:schemeClr val="tx1"/>
                </a:solidFill>
              </a:rPr>
              <a:t>(</a:t>
            </a:r>
            <a:r>
              <a:rPr lang="da-DK" sz="700" dirty="0" err="1">
                <a:solidFill>
                  <a:schemeClr val="tx1"/>
                </a:solidFill>
              </a:rPr>
              <a:t>works</a:t>
            </a:r>
            <a:r>
              <a:rPr lang="da-DK" sz="700" dirty="0">
                <a:solidFill>
                  <a:schemeClr val="tx1"/>
                </a:solidFill>
              </a:rPr>
              <a:t> on </a:t>
            </a:r>
            <a:r>
              <a:rPr lang="da-DK" sz="700" dirty="0" err="1">
                <a:solidFill>
                  <a:schemeClr val="tx1"/>
                </a:solidFill>
              </a:rPr>
              <a:t>Arduino</a:t>
            </a:r>
            <a:r>
              <a:rPr lang="da-DK" sz="700" dirty="0">
                <a:solidFill>
                  <a:schemeClr val="tx1"/>
                </a:solidFill>
              </a:rPr>
              <a:t> UNO)</a:t>
            </a:r>
          </a:p>
        </p:txBody>
      </p:sp>
      <p:cxnSp>
        <p:nvCxnSpPr>
          <p:cNvPr id="95" name="Straight Arrow Connector 94"/>
          <p:cNvCxnSpPr>
            <a:stCxn id="94" idx="3"/>
            <a:endCxn id="107" idx="1"/>
          </p:cNvCxnSpPr>
          <p:nvPr/>
        </p:nvCxnSpPr>
        <p:spPr>
          <a:xfrm flipV="1">
            <a:off x="6830701" y="4098118"/>
            <a:ext cx="447177" cy="50800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9" idx="3"/>
            <a:endCxn id="94" idx="1"/>
          </p:cNvCxnSpPr>
          <p:nvPr/>
        </p:nvCxnSpPr>
        <p:spPr>
          <a:xfrm>
            <a:off x="4864359" y="4134580"/>
            <a:ext cx="796214" cy="47154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277878" y="3714083"/>
            <a:ext cx="1760375" cy="7680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Image send</a:t>
            </a:r>
          </a:p>
          <a:p>
            <a:pPr algn="ctr"/>
            <a:r>
              <a:rPr lang="da-DK" sz="700" dirty="0">
                <a:solidFill>
                  <a:schemeClr val="tx1"/>
                </a:solidFill>
              </a:rPr>
              <a:t>” \ESP8266-Secure-Azure-IoT-Hub-Client\</a:t>
            </a:r>
            <a:r>
              <a:rPr lang="da-DK" sz="700" dirty="0" err="1">
                <a:solidFill>
                  <a:schemeClr val="tx1"/>
                </a:solidFill>
              </a:rPr>
              <a:t>AzureClient</a:t>
            </a:r>
            <a:r>
              <a:rPr lang="da-DK" sz="7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10" name="Straight Arrow Connector 109"/>
          <p:cNvCxnSpPr>
            <a:stCxn id="50" idx="3"/>
            <a:endCxn id="107" idx="1"/>
          </p:cNvCxnSpPr>
          <p:nvPr/>
        </p:nvCxnSpPr>
        <p:spPr>
          <a:xfrm>
            <a:off x="6834804" y="3758113"/>
            <a:ext cx="443074" cy="3400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5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1160" y="439066"/>
            <a:ext cx="4043072" cy="204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b="1" dirty="0">
                <a:solidFill>
                  <a:schemeClr val="tx1"/>
                </a:solidFill>
              </a:rPr>
              <a:t>Storage </a:t>
            </a:r>
            <a:r>
              <a:rPr lang="da-DK" sz="700" b="1" dirty="0" err="1">
                <a:solidFill>
                  <a:schemeClr val="tx1"/>
                </a:solidFill>
              </a:rPr>
              <a:t>account</a:t>
            </a:r>
            <a:r>
              <a:rPr lang="da-DK" sz="700" dirty="0">
                <a:solidFill>
                  <a:schemeClr val="tx1"/>
                </a:solidFill>
              </a:rPr>
              <a:t>: </a:t>
            </a:r>
            <a:r>
              <a:rPr lang="da-DK" sz="700" dirty="0" err="1">
                <a:solidFill>
                  <a:schemeClr val="tx1"/>
                </a:solidFill>
              </a:rPr>
              <a:t>nnriothubStorage</a:t>
            </a:r>
            <a:br>
              <a:rPr lang="da-DK" sz="700" dirty="0">
                <a:solidFill>
                  <a:schemeClr val="tx1"/>
                </a:solidFill>
              </a:rPr>
            </a:br>
            <a:r>
              <a:rPr lang="da-DK" sz="700" dirty="0">
                <a:solidFill>
                  <a:schemeClr val="tx1"/>
                </a:solidFill>
              </a:rPr>
              <a:t>(</a:t>
            </a:r>
            <a:r>
              <a:rPr lang="en-GB" sz="800" dirty="0">
                <a:solidFill>
                  <a:srgbClr val="FF0000"/>
                </a:solidFill>
              </a:rPr>
              <a:t>nnriothubstorage.blob.core.windows.net</a:t>
            </a:r>
            <a:r>
              <a:rPr lang="da-DK" sz="700" dirty="0">
                <a:solidFill>
                  <a:schemeClr val="tx1"/>
                </a:solidFill>
              </a:rPr>
              <a:t>)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83806" y="1612909"/>
            <a:ext cx="3124361" cy="7951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800" dirty="0">
                <a:solidFill>
                  <a:schemeClr val="bg1">
                    <a:lumMod val="75000"/>
                  </a:schemeClr>
                </a:solidFill>
              </a:rPr>
              <a:t>Nnriothubcontainer</a:t>
            </a:r>
            <a:br>
              <a:rPr lang="da-DK" sz="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a-DK" sz="800" dirty="0">
                <a:solidFill>
                  <a:schemeClr val="bg1">
                    <a:lumMod val="75000"/>
                  </a:schemeClr>
                </a:solidFill>
              </a:rPr>
              <a:t>/&lt;device&gt;/blobs</a:t>
            </a:r>
            <a:endParaRPr lang="da-DK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34"/>
            <a:ext cx="2855640" cy="619920"/>
          </a:xfrm>
        </p:spPr>
        <p:txBody>
          <a:bodyPr>
            <a:normAutofit/>
          </a:bodyPr>
          <a:lstStyle/>
          <a:p>
            <a:r>
              <a:rPr lang="da-DK" sz="3600" dirty="0" err="1"/>
              <a:t>Azure</a:t>
            </a:r>
            <a:r>
              <a:rPr lang="da-DK" sz="3600" dirty="0"/>
              <a:t> </a:t>
            </a:r>
            <a:r>
              <a:rPr lang="da-DK" sz="3600" dirty="0" err="1"/>
              <a:t>setup</a:t>
            </a:r>
            <a:endParaRPr lang="da-DK" sz="3600" dirty="0"/>
          </a:p>
        </p:txBody>
      </p:sp>
      <p:sp>
        <p:nvSpPr>
          <p:cNvPr id="3" name="Rectangle 2"/>
          <p:cNvSpPr/>
          <p:nvPr/>
        </p:nvSpPr>
        <p:spPr>
          <a:xfrm>
            <a:off x="1948717" y="3500439"/>
            <a:ext cx="4075275" cy="2131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b="1" dirty="0" err="1">
                <a:solidFill>
                  <a:schemeClr val="tx1"/>
                </a:solidFill>
              </a:rPr>
              <a:t>IoT</a:t>
            </a:r>
            <a:r>
              <a:rPr lang="da-DK" sz="700" b="1" dirty="0">
                <a:solidFill>
                  <a:schemeClr val="tx1"/>
                </a:solidFill>
              </a:rPr>
              <a:t> HUB</a:t>
            </a:r>
            <a:r>
              <a:rPr lang="da-DK" sz="700" dirty="0">
                <a:solidFill>
                  <a:schemeClr val="tx1"/>
                </a:solidFill>
              </a:rPr>
              <a:t>: </a:t>
            </a:r>
            <a:r>
              <a:rPr lang="da-DK" sz="700" dirty="0" err="1">
                <a:solidFill>
                  <a:schemeClr val="tx1"/>
                </a:solidFill>
              </a:rPr>
              <a:t>NNRiothub</a:t>
            </a:r>
            <a:br>
              <a:rPr lang="da-DK" sz="700" b="1" dirty="0">
                <a:solidFill>
                  <a:schemeClr val="tx1"/>
                </a:solidFill>
              </a:rPr>
            </a:br>
            <a:r>
              <a:rPr lang="da-DK" sz="700" b="1" dirty="0">
                <a:solidFill>
                  <a:schemeClr val="tx1"/>
                </a:solidFill>
              </a:rPr>
              <a:t>(</a:t>
            </a:r>
            <a:r>
              <a:rPr lang="en-GB" sz="800" dirty="0">
                <a:solidFill>
                  <a:srgbClr val="FF0000"/>
                </a:solidFill>
              </a:rPr>
              <a:t>NNRiothub.azure-devices.net</a:t>
            </a:r>
            <a:r>
              <a:rPr lang="da-DK" sz="700" b="1" dirty="0">
                <a:solidFill>
                  <a:schemeClr val="tx1"/>
                </a:solidFill>
              </a:rPr>
              <a:t>)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0833" y="6011175"/>
            <a:ext cx="2679024" cy="7133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bg1">
                    <a:lumMod val="75000"/>
                  </a:schemeClr>
                </a:solidFill>
              </a:rPr>
              <a:t>nnriot</a:t>
            </a:r>
            <a:r>
              <a:rPr lang="da-DK" sz="700" b="1" dirty="0">
                <a:solidFill>
                  <a:schemeClr val="bg1">
                    <a:lumMod val="75000"/>
                  </a:schemeClr>
                </a:solidFill>
              </a:rPr>
              <a:t>ServiceBus</a:t>
            </a:r>
            <a:endParaRPr lang="en-GB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674" y="4906723"/>
            <a:ext cx="1298050" cy="56657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600" dirty="0">
                <a:solidFill>
                  <a:schemeClr val="bg1">
                    <a:lumMod val="75000"/>
                  </a:schemeClr>
                </a:solidFill>
              </a:rPr>
              <a:t>NOTE: DISABLED</a:t>
            </a:r>
            <a:br>
              <a:rPr lang="da-DK" sz="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a-DK" sz="600" dirty="0" err="1">
                <a:solidFill>
                  <a:schemeClr val="bg1">
                    <a:lumMod val="75000"/>
                  </a:schemeClr>
                </a:solidFill>
              </a:rPr>
              <a:t>Endpoint</a:t>
            </a:r>
            <a:r>
              <a:rPr lang="da-DK" sz="600" dirty="0">
                <a:solidFill>
                  <a:schemeClr val="bg1">
                    <a:lumMod val="75000"/>
                  </a:schemeClr>
                </a:solidFill>
              </a:rPr>
              <a:t>: ”DevEndpoint”</a:t>
            </a:r>
          </a:p>
          <a:p>
            <a:pPr algn="ctr"/>
            <a:r>
              <a:rPr lang="da-DK" sz="600" dirty="0">
                <a:solidFill>
                  <a:schemeClr val="bg1">
                    <a:lumMod val="75000"/>
                  </a:schemeClr>
                </a:solidFill>
              </a:rPr>
              <a:t>(links to </a:t>
            </a:r>
            <a:r>
              <a:rPr lang="da-DK" sz="600" dirty="0" err="1">
                <a:solidFill>
                  <a:schemeClr val="bg1">
                    <a:lumMod val="75000"/>
                  </a:schemeClr>
                </a:solidFill>
              </a:rPr>
              <a:t>imagequeue</a:t>
            </a:r>
            <a:r>
              <a:rPr lang="da-DK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13981" y="4932833"/>
            <a:ext cx="1066897" cy="51435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>
                <a:solidFill>
                  <a:schemeClr val="bg1">
                    <a:lumMod val="75000"/>
                  </a:schemeClr>
                </a:solidFill>
              </a:rPr>
              <a:t>NOTE: DESABLED</a:t>
            </a:r>
          </a:p>
          <a:p>
            <a:pPr algn="ctr"/>
            <a:r>
              <a:rPr lang="da-DK" sz="600" dirty="0">
                <a:solidFill>
                  <a:schemeClr val="bg1">
                    <a:lumMod val="75000"/>
                  </a:schemeClr>
                </a:solidFill>
              </a:rPr>
              <a:t>Route: ”ImageArrivalRoute”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2082800" y="3975224"/>
            <a:ext cx="874835" cy="138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42685" y="4247786"/>
            <a:ext cx="762734" cy="2022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>
                <a:solidFill>
                  <a:srgbClr val="FF0000"/>
                </a:solidFill>
              </a:rPr>
              <a:t>ArduinoD1_001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408" y="2777933"/>
            <a:ext cx="1434290" cy="41184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Arduino: </a:t>
            </a:r>
            <a:r>
              <a:rPr lang="da-DK" sz="700" dirty="0" err="1">
                <a:solidFill>
                  <a:schemeClr val="tx1"/>
                </a:solidFill>
              </a:rPr>
              <a:t>AzureClient</a:t>
            </a:r>
            <a:r>
              <a:rPr lang="da-DK" sz="700" dirty="0">
                <a:solidFill>
                  <a:schemeClr val="tx1"/>
                </a:solidFill>
              </a:rPr>
              <a:t>/</a:t>
            </a:r>
            <a:r>
              <a:rPr lang="da-DK" sz="700" dirty="0" err="1">
                <a:solidFill>
                  <a:schemeClr val="tx1"/>
                </a:solidFill>
              </a:rPr>
              <a:t>azureaunctions.ino</a:t>
            </a:r>
            <a:endParaRPr lang="da-DK" sz="700" dirty="0">
              <a:solidFill>
                <a:schemeClr val="tx1"/>
              </a:solidFill>
            </a:endParaRPr>
          </a:p>
          <a:p>
            <a:pPr algn="ctr"/>
            <a:r>
              <a:rPr lang="da-DK" sz="700" dirty="0" err="1">
                <a:solidFill>
                  <a:schemeClr val="tx1"/>
                </a:solidFill>
              </a:rPr>
              <a:t>Function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en-GB" sz="700" dirty="0" err="1">
                <a:solidFill>
                  <a:schemeClr val="tx1"/>
                </a:solidFill>
              </a:rPr>
              <a:t>azureCloudConfig</a:t>
            </a:r>
            <a:r>
              <a:rPr lang="en-GB" sz="700" dirty="0">
                <a:solidFill>
                  <a:schemeClr val="tx1"/>
                </a:solidFill>
              </a:rPr>
              <a:t>()</a:t>
            </a:r>
            <a:endParaRPr lang="da-DK" sz="7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3"/>
            <a:endCxn id="10" idx="1"/>
          </p:cNvCxnSpPr>
          <p:nvPr/>
        </p:nvCxnSpPr>
        <p:spPr>
          <a:xfrm>
            <a:off x="1511698" y="2983857"/>
            <a:ext cx="630987" cy="136504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40016" y="6256275"/>
            <a:ext cx="1013424" cy="267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bg1">
                    <a:lumMod val="75000"/>
                  </a:schemeClr>
                </a:solidFill>
              </a:rPr>
              <a:t>imagequeue</a:t>
            </a:r>
          </a:p>
        </p:txBody>
      </p: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2957635" y="4665420"/>
            <a:ext cx="256346" cy="524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5" idx="2"/>
          </p:cNvCxnSpPr>
          <p:nvPr/>
        </p:nvCxnSpPr>
        <p:spPr>
          <a:xfrm>
            <a:off x="4280878" y="5190008"/>
            <a:ext cx="1927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6"/>
            <a:endCxn id="18" idx="1"/>
          </p:cNvCxnSpPr>
          <p:nvPr/>
        </p:nvCxnSpPr>
        <p:spPr>
          <a:xfrm>
            <a:off x="5771724" y="5190008"/>
            <a:ext cx="468292" cy="11999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7408" y="2376145"/>
            <a:ext cx="1434290" cy="35262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VS: SimulatedDevice</a:t>
            </a:r>
          </a:p>
        </p:txBody>
      </p:sp>
      <p:cxnSp>
        <p:nvCxnSpPr>
          <p:cNvPr id="52" name="Straight Arrow Connector 51"/>
          <p:cNvCxnSpPr>
            <a:stCxn id="18" idx="3"/>
            <a:endCxn id="54" idx="1"/>
          </p:cNvCxnSpPr>
          <p:nvPr/>
        </p:nvCxnSpPr>
        <p:spPr>
          <a:xfrm flipV="1">
            <a:off x="7253440" y="6288886"/>
            <a:ext cx="1450174" cy="1011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703614" y="6187775"/>
            <a:ext cx="993531" cy="20222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QueusGettingStarted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703613" y="6477703"/>
            <a:ext cx="993531" cy="20222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ReadImageQueue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08167" y="3063019"/>
            <a:ext cx="1162054" cy="237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Web jobs</a:t>
            </a:r>
          </a:p>
          <a:p>
            <a:pPr algn="ctr"/>
            <a:r>
              <a:rPr lang="da-DK" sz="700" b="1" dirty="0">
                <a:solidFill>
                  <a:schemeClr val="tx1"/>
                </a:solidFill>
              </a:rPr>
              <a:t>URL: </a:t>
            </a:r>
            <a:r>
              <a:rPr lang="en-GB" sz="800" dirty="0">
                <a:solidFill>
                  <a:srgbClr val="FF0000"/>
                </a:solidFill>
              </a:rPr>
              <a:t>https://nnriotwebapps.azurewebsites.net</a:t>
            </a:r>
            <a:endParaRPr lang="en-GB" sz="700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82318" y="2663522"/>
            <a:ext cx="1269423" cy="1052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Barcode</a:t>
            </a:r>
            <a:r>
              <a:rPr lang="da-DK" sz="700" dirty="0">
                <a:solidFill>
                  <a:schemeClr val="tx1"/>
                </a:solidFill>
              </a:rPr>
              <a:t> </a:t>
            </a:r>
            <a:r>
              <a:rPr lang="da-DK" sz="700" dirty="0" err="1">
                <a:solidFill>
                  <a:schemeClr val="tx1"/>
                </a:solidFill>
              </a:rPr>
              <a:t>recognition</a:t>
            </a:r>
            <a:r>
              <a:rPr lang="da-DK" sz="7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a-DK" sz="700" b="1" dirty="0">
                <a:solidFill>
                  <a:schemeClr val="tx1"/>
                </a:solidFill>
              </a:rPr>
              <a:t>Haven </a:t>
            </a:r>
            <a:r>
              <a:rPr lang="da-DK" sz="700" b="1" dirty="0" err="1">
                <a:solidFill>
                  <a:schemeClr val="tx1"/>
                </a:solidFill>
              </a:rPr>
              <a:t>OnDemand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460122" y="4387354"/>
            <a:ext cx="1269423" cy="1052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Internet shop</a:t>
            </a:r>
            <a:endParaRPr lang="en-GB" sz="700" b="1" dirty="0">
              <a:solidFill>
                <a:schemeClr val="tx1"/>
              </a:solidFill>
            </a:endParaRPr>
          </a:p>
          <a:p>
            <a:pPr algn="ctr"/>
            <a:r>
              <a:rPr lang="en-GB" sz="700" b="1" dirty="0">
                <a:solidFill>
                  <a:schemeClr val="tx1"/>
                </a:solidFill>
              </a:rPr>
              <a:t>Shopping list</a:t>
            </a:r>
            <a:endParaRPr lang="da-DK" sz="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07915" y="3706322"/>
            <a:ext cx="995699" cy="1022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nnriotWebApps</a:t>
            </a:r>
            <a:r>
              <a:rPr lang="da-DK" sz="700" dirty="0">
                <a:solidFill>
                  <a:schemeClr val="tx1"/>
                </a:solidFill>
              </a:rPr>
              <a:t> / </a:t>
            </a:r>
            <a:r>
              <a:rPr lang="da-DK" sz="700" dirty="0" err="1">
                <a:solidFill>
                  <a:schemeClr val="tx1"/>
                </a:solidFill>
              </a:rPr>
              <a:t>HttpPOST-processing</a:t>
            </a:r>
            <a:endParaRPr lang="da-DK" sz="7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18" idx="3"/>
            <a:endCxn id="81" idx="1"/>
          </p:cNvCxnSpPr>
          <p:nvPr/>
        </p:nvCxnSpPr>
        <p:spPr>
          <a:xfrm flipV="1">
            <a:off x="7253440" y="4217742"/>
            <a:ext cx="454475" cy="21722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840416" y="548680"/>
            <a:ext cx="1391930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12682" y="323650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/>
              <a:t>relation</a:t>
            </a:r>
            <a:endParaRPr lang="en-GB" sz="9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847719" y="940348"/>
            <a:ext cx="1391930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19985" y="715318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err="1"/>
              <a:t>Trigger</a:t>
            </a:r>
            <a:r>
              <a:rPr lang="da-DK" sz="900" dirty="0"/>
              <a:t>/</a:t>
            </a:r>
            <a:r>
              <a:rPr lang="da-DK" sz="900" dirty="0" err="1"/>
              <a:t>call</a:t>
            </a:r>
            <a:endParaRPr lang="en-GB" sz="900" dirty="0"/>
          </a:p>
        </p:txBody>
      </p:sp>
      <p:sp>
        <p:nvSpPr>
          <p:cNvPr id="45" name="Rectangle 44"/>
          <p:cNvSpPr/>
          <p:nvPr/>
        </p:nvSpPr>
        <p:spPr>
          <a:xfrm>
            <a:off x="4483806" y="747043"/>
            <a:ext cx="3124361" cy="795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800" dirty="0" err="1">
                <a:solidFill>
                  <a:schemeClr val="tx1"/>
                </a:solidFill>
              </a:rPr>
              <a:t>Deviceimages</a:t>
            </a:r>
            <a:br>
              <a:rPr lang="da-DK" sz="800" dirty="0">
                <a:solidFill>
                  <a:schemeClr val="tx1"/>
                </a:solidFill>
              </a:rPr>
            </a:br>
            <a:r>
              <a:rPr lang="da-DK" sz="800" dirty="0">
                <a:solidFill>
                  <a:schemeClr val="tx1"/>
                </a:solidFill>
              </a:rPr>
              <a:t>(</a:t>
            </a:r>
            <a:r>
              <a:rPr lang="da-DK" sz="800" dirty="0">
                <a:solidFill>
                  <a:srgbClr val="FF0000"/>
                </a:solidFill>
              </a:rPr>
              <a:t>https://nnriothubstorage.blob.core.windows.net/deviceimages</a:t>
            </a:r>
            <a:r>
              <a:rPr lang="da-DK" sz="800" dirty="0">
                <a:solidFill>
                  <a:schemeClr val="tx1"/>
                </a:solidFill>
              </a:rPr>
              <a:t>)</a:t>
            </a:r>
            <a:endParaRPr lang="da-DK" sz="700" dirty="0">
              <a:solidFill>
                <a:schemeClr val="tx1"/>
              </a:solidFill>
            </a:endParaRPr>
          </a:p>
        </p:txBody>
      </p:sp>
      <p:sp>
        <p:nvSpPr>
          <p:cNvPr id="46" name="Snip Single Corner Rectangle 45"/>
          <p:cNvSpPr/>
          <p:nvPr/>
        </p:nvSpPr>
        <p:spPr>
          <a:xfrm>
            <a:off x="4586948" y="1133653"/>
            <a:ext cx="1312821" cy="23739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Blob</a:t>
            </a:r>
            <a:r>
              <a:rPr lang="da-DK" sz="700" dirty="0">
                <a:solidFill>
                  <a:schemeClr val="tx1"/>
                </a:solidFill>
              </a:rPr>
              <a:t> (image file)</a:t>
            </a:r>
          </a:p>
          <a:p>
            <a:pPr algn="ctr"/>
            <a:r>
              <a:rPr lang="da-DK" sz="700" dirty="0">
                <a:solidFill>
                  <a:srgbClr val="FF0000"/>
                </a:solidFill>
              </a:rPr>
              <a:t>/&lt;</a:t>
            </a:r>
            <a:r>
              <a:rPr lang="da-DK" sz="700" dirty="0" err="1">
                <a:solidFill>
                  <a:srgbClr val="FF0000"/>
                </a:solidFill>
              </a:rPr>
              <a:t>device</a:t>
            </a:r>
            <a:r>
              <a:rPr lang="da-DK" sz="700" dirty="0">
                <a:solidFill>
                  <a:srgbClr val="FF0000"/>
                </a:solidFill>
              </a:rPr>
              <a:t>&gt;/</a:t>
            </a:r>
            <a:r>
              <a:rPr lang="da-DK" sz="700" dirty="0" err="1">
                <a:solidFill>
                  <a:srgbClr val="FF0000"/>
                </a:solidFill>
              </a:rPr>
              <a:t>blobs</a:t>
            </a:r>
            <a:endParaRPr lang="da-DK" sz="700" dirty="0">
              <a:solidFill>
                <a:srgbClr val="FF0000"/>
              </a:solidFill>
            </a:endParaRPr>
          </a:p>
        </p:txBody>
      </p:sp>
      <p:sp>
        <p:nvSpPr>
          <p:cNvPr id="47" name="Snip Single Corner Rectangle 46"/>
          <p:cNvSpPr/>
          <p:nvPr/>
        </p:nvSpPr>
        <p:spPr>
          <a:xfrm>
            <a:off x="4595003" y="1996214"/>
            <a:ext cx="1312821" cy="23739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>
                <a:solidFill>
                  <a:schemeClr val="bg1">
                    <a:lumMod val="75000"/>
                  </a:schemeClr>
                </a:solidFill>
              </a:rPr>
              <a:t>Blob</a:t>
            </a:r>
            <a:r>
              <a:rPr lang="da-DK" sz="700" dirty="0">
                <a:solidFill>
                  <a:schemeClr val="bg1">
                    <a:lumMod val="75000"/>
                  </a:schemeClr>
                </a:solidFill>
              </a:rPr>
              <a:t> (image file)</a:t>
            </a:r>
          </a:p>
          <a:p>
            <a:pPr algn="ctr"/>
            <a:r>
              <a:rPr lang="da-DK" sz="700" dirty="0">
                <a:solidFill>
                  <a:schemeClr val="bg1">
                    <a:lumMod val="75000"/>
                  </a:schemeClr>
                </a:solidFill>
              </a:rPr>
              <a:t>/&lt;</a:t>
            </a:r>
            <a:r>
              <a:rPr lang="da-DK" sz="700" dirty="0" err="1">
                <a:solidFill>
                  <a:schemeClr val="bg1">
                    <a:lumMod val="75000"/>
                  </a:schemeClr>
                </a:solidFill>
              </a:rPr>
              <a:t>device</a:t>
            </a:r>
            <a:r>
              <a:rPr lang="da-DK" sz="700" dirty="0">
                <a:solidFill>
                  <a:schemeClr val="bg1">
                    <a:lumMod val="75000"/>
                  </a:schemeClr>
                </a:solidFill>
              </a:rPr>
              <a:t>&gt;/</a:t>
            </a:r>
            <a:r>
              <a:rPr lang="da-DK" sz="700" dirty="0" err="1">
                <a:solidFill>
                  <a:schemeClr val="bg1">
                    <a:lumMod val="75000"/>
                  </a:schemeClr>
                </a:solidFill>
              </a:rPr>
              <a:t>blobs</a:t>
            </a:r>
            <a:endParaRPr lang="da-DK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408" y="1981450"/>
            <a:ext cx="1434290" cy="35262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>
                <a:solidFill>
                  <a:schemeClr val="tx1"/>
                </a:solidFill>
              </a:rPr>
              <a:t>PostMan</a:t>
            </a:r>
            <a:r>
              <a:rPr lang="da-DK" sz="700" dirty="0">
                <a:solidFill>
                  <a:schemeClr val="tx1"/>
                </a:solidFill>
              </a:rPr>
              <a:t>: </a:t>
            </a:r>
            <a:r>
              <a:rPr lang="da-DK" sz="700" dirty="0" err="1">
                <a:solidFill>
                  <a:schemeClr val="tx1"/>
                </a:solidFill>
              </a:rPr>
              <a:t>HttpPOST-processing</a:t>
            </a:r>
            <a:endParaRPr lang="da-DK" sz="7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9840416" y="1361964"/>
            <a:ext cx="1391930" cy="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012682" y="1136934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/>
              <a:t>reference</a:t>
            </a:r>
            <a:endParaRPr lang="en-GB" sz="900" dirty="0"/>
          </a:p>
        </p:txBody>
      </p:sp>
      <p:cxnSp>
        <p:nvCxnSpPr>
          <p:cNvPr id="68" name="Straight Arrow Connector 67"/>
          <p:cNvCxnSpPr>
            <a:stCxn id="11" idx="3"/>
            <a:endCxn id="3" idx="1"/>
          </p:cNvCxnSpPr>
          <p:nvPr/>
        </p:nvCxnSpPr>
        <p:spPr>
          <a:xfrm>
            <a:off x="1511698" y="2983857"/>
            <a:ext cx="437019" cy="1582284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1" idx="3"/>
            <a:endCxn id="6" idx="1"/>
          </p:cNvCxnSpPr>
          <p:nvPr/>
        </p:nvCxnSpPr>
        <p:spPr>
          <a:xfrm flipV="1">
            <a:off x="1511698" y="1463645"/>
            <a:ext cx="2629462" cy="152021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3"/>
            <a:endCxn id="81" idx="1"/>
          </p:cNvCxnSpPr>
          <p:nvPr/>
        </p:nvCxnSpPr>
        <p:spPr>
          <a:xfrm>
            <a:off x="1511698" y="2983857"/>
            <a:ext cx="6196217" cy="12338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1" idx="3"/>
            <a:endCxn id="77" idx="1"/>
          </p:cNvCxnSpPr>
          <p:nvPr/>
        </p:nvCxnSpPr>
        <p:spPr>
          <a:xfrm flipV="1">
            <a:off x="8703614" y="3189781"/>
            <a:ext cx="1078704" cy="102796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1"/>
            <a:endCxn id="46" idx="1"/>
          </p:cNvCxnSpPr>
          <p:nvPr/>
        </p:nvCxnSpPr>
        <p:spPr>
          <a:xfrm flipH="1" flipV="1">
            <a:off x="5243359" y="1371046"/>
            <a:ext cx="4538959" cy="181873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  <a:endCxn id="46" idx="2"/>
          </p:cNvCxnSpPr>
          <p:nvPr/>
        </p:nvCxnSpPr>
        <p:spPr>
          <a:xfrm flipV="1">
            <a:off x="1511698" y="1252350"/>
            <a:ext cx="3075250" cy="173150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4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1160" y="439066"/>
            <a:ext cx="2022248" cy="204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nnriothubStorage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627" y="629563"/>
            <a:ext cx="1261694" cy="1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800" dirty="0">
                <a:solidFill>
                  <a:schemeClr val="tx1"/>
                </a:solidFill>
              </a:rPr>
              <a:t>Nnriothubcontainer</a:t>
            </a:r>
            <a:br>
              <a:rPr lang="da-DK" sz="800" dirty="0">
                <a:solidFill>
                  <a:schemeClr val="tx1"/>
                </a:solidFill>
              </a:rPr>
            </a:br>
            <a:r>
              <a:rPr lang="da-DK" sz="800" dirty="0">
                <a:solidFill>
                  <a:schemeClr val="tx1"/>
                </a:solidFill>
              </a:rPr>
              <a:t>/&lt;device&gt;/blobs</a:t>
            </a:r>
            <a:endParaRPr lang="da-DK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setup</a:t>
            </a:r>
            <a:br>
              <a:rPr lang="da-DK" dirty="0"/>
            </a:br>
            <a:r>
              <a:rPr lang="da-DK" dirty="0"/>
              <a:t>OUTDATED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2686" y="3044702"/>
            <a:ext cx="3615837" cy="2131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nnr</a:t>
            </a:r>
            <a:r>
              <a:rPr lang="da-DK" sz="700" b="1" dirty="0">
                <a:solidFill>
                  <a:schemeClr val="tx1"/>
                </a:solidFill>
              </a:rPr>
              <a:t>iothub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1788" y="3057887"/>
            <a:ext cx="1018927" cy="237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nnriot</a:t>
            </a:r>
            <a:r>
              <a:rPr lang="da-DK" sz="700" b="1" dirty="0">
                <a:solidFill>
                  <a:schemeClr val="tx1"/>
                </a:solidFill>
              </a:rPr>
              <a:t>ServiceBus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04847" y="3850661"/>
            <a:ext cx="1090246" cy="791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600" dirty="0">
                <a:solidFill>
                  <a:schemeClr val="tx1"/>
                </a:solidFill>
              </a:rPr>
              <a:t>Endpoint: ”DevEndpoint”</a:t>
            </a:r>
          </a:p>
          <a:p>
            <a:pPr algn="ctr"/>
            <a:r>
              <a:rPr lang="da-DK" sz="600" dirty="0">
                <a:solidFill>
                  <a:schemeClr val="tx1"/>
                </a:solidFill>
              </a:rPr>
              <a:t>(links to imagequeue)</a:t>
            </a:r>
          </a:p>
          <a:p>
            <a:pPr algn="ctr"/>
            <a:endParaRPr lang="da-DK" sz="6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15702" y="3994271"/>
            <a:ext cx="771527" cy="5143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>
                <a:solidFill>
                  <a:schemeClr val="tx1"/>
                </a:solidFill>
              </a:rPr>
              <a:t>Route:</a:t>
            </a:r>
            <a:br>
              <a:rPr lang="da-DK" sz="600" dirty="0">
                <a:solidFill>
                  <a:schemeClr val="tx1"/>
                </a:solidFill>
              </a:rPr>
            </a:br>
            <a:r>
              <a:rPr lang="da-DK" sz="600" dirty="0">
                <a:solidFill>
                  <a:schemeClr val="tx1"/>
                </a:solidFill>
              </a:rPr>
              <a:t>”ImageArrivalRoute”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996772" y="1148308"/>
            <a:ext cx="701923" cy="23739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Blob</a:t>
            </a:r>
            <a:br>
              <a:rPr lang="da-DK" sz="700" dirty="0">
                <a:solidFill>
                  <a:schemeClr val="tx1"/>
                </a:solidFill>
              </a:rPr>
            </a:br>
            <a:r>
              <a:rPr lang="da-DK" sz="700" dirty="0">
                <a:solidFill>
                  <a:schemeClr val="tx1"/>
                </a:solidFill>
              </a:rPr>
              <a:t>(image file)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6769" y="3519487"/>
            <a:ext cx="874835" cy="138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18870" y="3792049"/>
            <a:ext cx="650631" cy="2022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>
                <a:solidFill>
                  <a:schemeClr val="tx1"/>
                </a:solidFill>
              </a:rPr>
              <a:t>ArduinoD1_001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3238" y="2217128"/>
            <a:ext cx="993531" cy="20222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Arduino: AzureClient</a:t>
            </a:r>
          </a:p>
        </p:txBody>
      </p:sp>
      <p:cxnSp>
        <p:nvCxnSpPr>
          <p:cNvPr id="13" name="Straight Arrow Connector 12"/>
          <p:cNvCxnSpPr>
            <a:stCxn id="11" idx="3"/>
            <a:endCxn id="8" idx="2"/>
          </p:cNvCxnSpPr>
          <p:nvPr/>
        </p:nvCxnSpPr>
        <p:spPr>
          <a:xfrm flipV="1">
            <a:off x="1406769" y="1267005"/>
            <a:ext cx="3590003" cy="10512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0" idx="1"/>
          </p:cNvCxnSpPr>
          <p:nvPr/>
        </p:nvCxnSpPr>
        <p:spPr>
          <a:xfrm>
            <a:off x="1406769" y="2318239"/>
            <a:ext cx="112101" cy="15749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04152" y="3719144"/>
            <a:ext cx="659255" cy="1022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imagequeue</a:t>
            </a:r>
          </a:p>
        </p:txBody>
      </p: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2281604" y="4209683"/>
            <a:ext cx="334098" cy="4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5" idx="2"/>
          </p:cNvCxnSpPr>
          <p:nvPr/>
        </p:nvCxnSpPr>
        <p:spPr>
          <a:xfrm flipV="1">
            <a:off x="3387229" y="4246315"/>
            <a:ext cx="217618" cy="51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6"/>
            <a:endCxn id="18" idx="1"/>
          </p:cNvCxnSpPr>
          <p:nvPr/>
        </p:nvCxnSpPr>
        <p:spPr>
          <a:xfrm flipV="1">
            <a:off x="4695093" y="4230564"/>
            <a:ext cx="809059" cy="15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13238" y="1969478"/>
            <a:ext cx="993531" cy="20222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VS: SimulatedDevice</a:t>
            </a:r>
          </a:p>
        </p:txBody>
      </p:sp>
      <p:cxnSp>
        <p:nvCxnSpPr>
          <p:cNvPr id="52" name="Straight Arrow Connector 51"/>
          <p:cNvCxnSpPr>
            <a:stCxn id="18" idx="2"/>
            <a:endCxn id="54" idx="0"/>
          </p:cNvCxnSpPr>
          <p:nvPr/>
        </p:nvCxnSpPr>
        <p:spPr>
          <a:xfrm>
            <a:off x="5833780" y="4741983"/>
            <a:ext cx="148088" cy="1257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485102" y="5999294"/>
            <a:ext cx="993531" cy="20222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QueusGettingStarted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494060" y="6309952"/>
            <a:ext cx="993531" cy="20222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ReadImageQueue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45876" y="3054960"/>
            <a:ext cx="1269423" cy="237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Web jobs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460123" y="3057887"/>
            <a:ext cx="1269423" cy="1052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Barcode recognition</a:t>
            </a:r>
            <a:endParaRPr lang="en-GB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460122" y="4387354"/>
            <a:ext cx="1269423" cy="1052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 dirty="0">
                <a:solidFill>
                  <a:schemeClr val="tx1"/>
                </a:solidFill>
              </a:rPr>
              <a:t>Internet shop</a:t>
            </a:r>
            <a:endParaRPr lang="en-GB" sz="700" b="1" dirty="0">
              <a:solidFill>
                <a:schemeClr val="tx1"/>
              </a:solidFill>
            </a:endParaRPr>
          </a:p>
          <a:p>
            <a:pPr algn="ctr"/>
            <a:r>
              <a:rPr lang="en-GB" sz="700" b="1" dirty="0">
                <a:solidFill>
                  <a:schemeClr val="tx1"/>
                </a:solidFill>
              </a:rPr>
              <a:t>Shopping list</a:t>
            </a:r>
            <a:endParaRPr lang="da-DK" sz="7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8" idx="1"/>
            <a:endCxn id="81" idx="1"/>
          </p:cNvCxnSpPr>
          <p:nvPr/>
        </p:nvCxnSpPr>
        <p:spPr>
          <a:xfrm>
            <a:off x="5347734" y="1385701"/>
            <a:ext cx="1664497" cy="28448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012231" y="3719143"/>
            <a:ext cx="874835" cy="1022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00">
                <a:solidFill>
                  <a:schemeClr val="tx1"/>
                </a:solidFill>
              </a:rPr>
              <a:t>nnriothubProcessImageA</a:t>
            </a:r>
            <a:endParaRPr lang="da-DK" sz="7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18" idx="3"/>
            <a:endCxn id="81" idx="1"/>
          </p:cNvCxnSpPr>
          <p:nvPr/>
        </p:nvCxnSpPr>
        <p:spPr>
          <a:xfrm flipV="1">
            <a:off x="6163407" y="4230563"/>
            <a:ext cx="84882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use</a:t>
            </a:r>
            <a:r>
              <a:rPr lang="da-DK" dirty="0"/>
              <a:t> cases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4174" y="1838974"/>
            <a:ext cx="3600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b="1" dirty="0"/>
              <a:t>Normal operation: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800" dirty="0"/>
              <a:t>Start: User </a:t>
            </a:r>
            <a:r>
              <a:rPr lang="da-DK" sz="1800" dirty="0" err="1"/>
              <a:t>press</a:t>
            </a:r>
            <a:r>
              <a:rPr lang="da-DK" sz="1800" dirty="0"/>
              <a:t> the </a:t>
            </a:r>
            <a:r>
              <a:rPr lang="da-DK" sz="1800" dirty="0" err="1"/>
              <a:t>button</a:t>
            </a:r>
            <a:endParaRPr lang="da-DK" sz="1800" dirty="0"/>
          </a:p>
          <a:p>
            <a:pPr marL="342900" indent="-342900">
              <a:buFont typeface="+mj-lt"/>
              <a:buAutoNum type="arabicPeriod"/>
            </a:pPr>
            <a:r>
              <a:rPr lang="da-DK" sz="1800" dirty="0"/>
              <a:t>Switch on </a:t>
            </a:r>
            <a:r>
              <a:rPr lang="da-DK" sz="1800" dirty="0" err="1"/>
              <a:t>device</a:t>
            </a:r>
            <a:endParaRPr lang="da-DK" sz="1800" dirty="0"/>
          </a:p>
          <a:p>
            <a:pPr marL="342900" indent="-342900">
              <a:buFont typeface="+mj-lt"/>
              <a:buAutoNum type="arabicPeriod"/>
            </a:pPr>
            <a:r>
              <a:rPr lang="da-DK" sz="1800" dirty="0"/>
              <a:t>LED </a:t>
            </a:r>
            <a:r>
              <a:rPr lang="da-DK" sz="1800" dirty="0" err="1"/>
              <a:t>blinking</a:t>
            </a:r>
            <a:r>
              <a:rPr lang="da-DK" sz="1800" dirty="0"/>
              <a:t> green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800" dirty="0" err="1"/>
              <a:t>Take</a:t>
            </a:r>
            <a:r>
              <a:rPr lang="da-DK" sz="1800" dirty="0"/>
              <a:t> </a:t>
            </a:r>
            <a:r>
              <a:rPr lang="da-DK" sz="1800" dirty="0" err="1"/>
              <a:t>picture</a:t>
            </a:r>
            <a:endParaRPr lang="da-DK" sz="1800" dirty="0"/>
          </a:p>
          <a:p>
            <a:pPr marL="342900" indent="-342900">
              <a:buFont typeface="+mj-lt"/>
              <a:buAutoNum type="arabicPeriod"/>
            </a:pPr>
            <a:r>
              <a:rPr lang="da-DK" sz="1800" dirty="0"/>
              <a:t>Send </a:t>
            </a:r>
            <a:r>
              <a:rPr lang="da-DK" sz="1800" dirty="0" err="1"/>
              <a:t>picture</a:t>
            </a:r>
            <a:r>
              <a:rPr lang="da-DK" sz="1800" dirty="0"/>
              <a:t> to server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800" dirty="0"/>
              <a:t>Solid green light in LED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800" dirty="0" err="1"/>
              <a:t>Shut</a:t>
            </a:r>
            <a:r>
              <a:rPr lang="da-DK" sz="1800" dirty="0"/>
              <a:t> </a:t>
            </a:r>
            <a:r>
              <a:rPr lang="da-DK" sz="1800" dirty="0" err="1"/>
              <a:t>down</a:t>
            </a:r>
            <a:r>
              <a:rPr lang="da-DK" sz="1800" dirty="0"/>
              <a:t> </a:t>
            </a:r>
            <a:r>
              <a:rPr lang="da-DK" sz="1800" dirty="0" err="1"/>
              <a:t>device</a:t>
            </a:r>
            <a:endParaRPr lang="da-DK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56633" y="1838974"/>
            <a:ext cx="3600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b="1" dirty="0" err="1"/>
              <a:t>Initialization</a:t>
            </a:r>
            <a:r>
              <a:rPr lang="da-DK" sz="1800" b="1" dirty="0"/>
              <a:t> / Setup:</a:t>
            </a:r>
            <a:endParaRPr lang="en-GB" sz="1800" b="1" dirty="0"/>
          </a:p>
          <a:p>
            <a:r>
              <a:rPr lang="da-DK" sz="1800" dirty="0"/>
              <a:t>Simple </a:t>
            </a:r>
            <a:r>
              <a:rPr lang="da-DK" sz="1800" dirty="0" err="1"/>
              <a:t>setup</a:t>
            </a:r>
            <a:r>
              <a:rPr lang="da-DK" sz="1800" dirty="0"/>
              <a:t> </a:t>
            </a:r>
            <a:r>
              <a:rPr lang="da-DK" sz="1800" dirty="0" err="1"/>
              <a:t>through</a:t>
            </a:r>
            <a:r>
              <a:rPr lang="da-DK" sz="1800" dirty="0"/>
              <a:t> a </a:t>
            </a:r>
            <a:r>
              <a:rPr lang="da-DK" sz="1800" dirty="0" err="1"/>
              <a:t>web-site</a:t>
            </a:r>
            <a:r>
              <a:rPr lang="da-DK" sz="1800" dirty="0"/>
              <a:t>, i.e. </a:t>
            </a:r>
            <a:r>
              <a:rPr lang="da-DK" sz="1800" i="1" dirty="0"/>
              <a:t>not</a:t>
            </a:r>
            <a:r>
              <a:rPr lang="da-DK" sz="1800" dirty="0"/>
              <a:t> an </a:t>
            </a:r>
            <a:r>
              <a:rPr lang="da-DK" sz="1800" dirty="0" err="1"/>
              <a:t>app</a:t>
            </a:r>
            <a:r>
              <a:rPr lang="da-DK" sz="1800" dirty="0"/>
              <a:t>.</a:t>
            </a:r>
          </a:p>
          <a:p>
            <a:pPr lvl="1"/>
            <a:r>
              <a:rPr lang="da-DK" sz="1600" dirty="0" err="1"/>
              <a:t>Get</a:t>
            </a:r>
            <a:r>
              <a:rPr lang="da-DK" sz="1600" dirty="0"/>
              <a:t> </a:t>
            </a:r>
            <a:r>
              <a:rPr lang="da-DK" sz="1600" dirty="0" err="1"/>
              <a:t>inpiration</a:t>
            </a:r>
            <a:r>
              <a:rPr lang="da-DK" sz="1600" dirty="0"/>
              <a:t> from the </a:t>
            </a:r>
            <a:r>
              <a:rPr lang="da-DK" sz="1600" dirty="0" err="1"/>
              <a:t>withings</a:t>
            </a:r>
            <a:r>
              <a:rPr lang="da-DK" sz="1600" dirty="0"/>
              <a:t> </a:t>
            </a:r>
            <a:r>
              <a:rPr lang="da-DK" sz="1600" dirty="0" err="1"/>
              <a:t>weight</a:t>
            </a:r>
            <a:endParaRPr lang="da-DK" sz="1600" dirty="0"/>
          </a:p>
          <a:p>
            <a:r>
              <a:rPr lang="da-DK" sz="1800" dirty="0" err="1"/>
              <a:t>Get</a:t>
            </a:r>
            <a:r>
              <a:rPr lang="da-DK" sz="1800" dirty="0"/>
              <a:t> </a:t>
            </a:r>
            <a:r>
              <a:rPr lang="da-DK" sz="1800" dirty="0" err="1"/>
              <a:t>access</a:t>
            </a:r>
            <a:r>
              <a:rPr lang="da-DK" sz="1800" dirty="0"/>
              <a:t> to </a:t>
            </a:r>
            <a:r>
              <a:rPr lang="da-DK" sz="1800" dirty="0" err="1"/>
              <a:t>user’s</a:t>
            </a:r>
            <a:r>
              <a:rPr lang="da-DK" sz="1800" dirty="0"/>
              <a:t> </a:t>
            </a:r>
            <a:r>
              <a:rPr lang="da-DK" sz="1800" dirty="0" err="1"/>
              <a:t>wifi</a:t>
            </a:r>
            <a:endParaRPr lang="da-DK" sz="1800" dirty="0"/>
          </a:p>
          <a:p>
            <a:r>
              <a:rPr lang="da-DK" sz="1800" dirty="0"/>
              <a:t>Make </a:t>
            </a:r>
            <a:r>
              <a:rPr lang="da-DK" sz="1800" dirty="0" err="1"/>
              <a:t>connection</a:t>
            </a:r>
            <a:r>
              <a:rPr lang="da-DK" sz="1800" dirty="0"/>
              <a:t> </a:t>
            </a:r>
            <a:r>
              <a:rPr lang="da-DK" sz="1800" dirty="0" err="1"/>
              <a:t>between</a:t>
            </a:r>
            <a:r>
              <a:rPr lang="da-DK" sz="1800" dirty="0"/>
              <a:t> </a:t>
            </a:r>
            <a:r>
              <a:rPr lang="da-DK" sz="1800" dirty="0" err="1"/>
              <a:t>user’s</a:t>
            </a:r>
            <a:r>
              <a:rPr lang="da-DK" sz="1800" dirty="0"/>
              <a:t> IP-</a:t>
            </a:r>
            <a:r>
              <a:rPr lang="da-DK" sz="1800" dirty="0" err="1"/>
              <a:t>address</a:t>
            </a:r>
            <a:r>
              <a:rPr lang="da-DK" sz="1800" dirty="0"/>
              <a:t> and </a:t>
            </a:r>
            <a:r>
              <a:rPr lang="da-DK" sz="1800" dirty="0" err="1"/>
              <a:t>user’s</a:t>
            </a:r>
            <a:r>
              <a:rPr lang="da-DK" sz="1800" dirty="0"/>
              <a:t> </a:t>
            </a:r>
            <a:r>
              <a:rPr lang="da-DK" sz="1800" dirty="0" err="1"/>
              <a:t>email</a:t>
            </a:r>
            <a:endParaRPr lang="da-DK" sz="1800" dirty="0"/>
          </a:p>
          <a:p>
            <a:r>
              <a:rPr lang="da-DK" sz="1800" dirty="0" err="1"/>
              <a:t>Get</a:t>
            </a:r>
            <a:r>
              <a:rPr lang="da-DK" sz="1800" dirty="0"/>
              <a:t> login permissions to 3rd party </a:t>
            </a:r>
            <a:r>
              <a:rPr lang="da-DK" sz="1800" dirty="0" err="1"/>
              <a:t>web-site</a:t>
            </a:r>
            <a:endParaRPr lang="da-DK" sz="18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269092" y="1838974"/>
            <a:ext cx="36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800" b="1" dirty="0" err="1"/>
              <a:t>Error</a:t>
            </a:r>
            <a:r>
              <a:rPr lang="da-DK" sz="1800" b="1" dirty="0"/>
              <a:t> cases at </a:t>
            </a:r>
            <a:r>
              <a:rPr lang="da-DK" sz="1800" b="1" dirty="0" err="1"/>
              <a:t>device</a:t>
            </a:r>
            <a:endParaRPr lang="en-GB" sz="1800" b="1" dirty="0"/>
          </a:p>
          <a:p>
            <a:r>
              <a:rPr lang="da-DK" sz="1800" dirty="0" err="1"/>
              <a:t>Battery</a:t>
            </a:r>
            <a:r>
              <a:rPr lang="da-DK" sz="1800" dirty="0"/>
              <a:t> </a:t>
            </a:r>
            <a:r>
              <a:rPr lang="da-DK" sz="1800" dirty="0" err="1"/>
              <a:t>low</a:t>
            </a:r>
            <a:endParaRPr lang="da-DK" sz="1800" dirty="0"/>
          </a:p>
          <a:p>
            <a:r>
              <a:rPr lang="da-DK" sz="1800" dirty="0" err="1"/>
              <a:t>Cannot</a:t>
            </a:r>
            <a:r>
              <a:rPr lang="da-DK" sz="1800" dirty="0"/>
              <a:t> </a:t>
            </a:r>
            <a:r>
              <a:rPr lang="da-DK" sz="1800" dirty="0" err="1"/>
              <a:t>access</a:t>
            </a:r>
            <a:r>
              <a:rPr lang="da-DK" sz="1800" dirty="0"/>
              <a:t> </a:t>
            </a:r>
            <a:r>
              <a:rPr lang="da-DK" sz="1800" dirty="0" err="1"/>
              <a:t>wifi</a:t>
            </a:r>
            <a:endParaRPr lang="da-DK" sz="1800" dirty="0"/>
          </a:p>
          <a:p>
            <a:endParaRPr lang="da-DK" sz="1800" dirty="0"/>
          </a:p>
          <a:p>
            <a:pPr marL="0" indent="0">
              <a:buNone/>
            </a:pPr>
            <a:r>
              <a:rPr lang="da-DK" sz="1800" b="1" dirty="0" err="1"/>
              <a:t>Error</a:t>
            </a:r>
            <a:r>
              <a:rPr lang="da-DK" sz="1800" b="1" dirty="0"/>
              <a:t> cases at server side</a:t>
            </a:r>
          </a:p>
          <a:p>
            <a:r>
              <a:rPr lang="da-DK" sz="1800" dirty="0" err="1"/>
              <a:t>Unsharp</a:t>
            </a:r>
            <a:r>
              <a:rPr lang="da-DK" sz="1800" dirty="0"/>
              <a:t> / </a:t>
            </a:r>
            <a:r>
              <a:rPr lang="da-DK" sz="1800" err="1"/>
              <a:t>unusable</a:t>
            </a:r>
            <a:r>
              <a:rPr lang="da-DK" sz="1800"/>
              <a:t> photo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3340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">
          <a:solidFill>
            <a:schemeClr val="tx1"/>
          </a:solidFill>
          <a:prstDash val="sysDot"/>
        </a:ln>
      </a:spPr>
      <a:bodyPr rtlCol="0" anchor="ctr"/>
      <a:lstStyle>
        <a:defPPr algn="ctr">
          <a:defRPr sz="7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913</Words>
  <Application>Microsoft Office PowerPoint</Application>
  <PresentationFormat>Widescreen</PresentationFormat>
  <Paragraphs>257</Paragraphs>
  <Slides>11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FridgeShopper Concept</vt:lpstr>
      <vt:lpstr>System level Architecture</vt:lpstr>
      <vt:lpstr>Normal operation</vt:lpstr>
      <vt:lpstr>Normal  operation – detailed breakdown</vt:lpstr>
      <vt:lpstr>Source code overview</vt:lpstr>
      <vt:lpstr>Device architecture</vt:lpstr>
      <vt:lpstr>Azure setup</vt:lpstr>
      <vt:lpstr>Azure setup OUTDATED</vt:lpstr>
      <vt:lpstr>Main use cases</vt:lpstr>
      <vt:lpstr>Software</vt:lpstr>
      <vt:lpstr>Hardware</vt:lpstr>
    </vt:vector>
  </TitlesOfParts>
  <Company>Volvo Car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Nøhr-Rasmussen, Nikolaj</dc:creator>
  <cp:lastModifiedBy>Nikolaj Nøhr-Rasmussen</cp:lastModifiedBy>
  <cp:revision>68</cp:revision>
  <dcterms:created xsi:type="dcterms:W3CDTF">2016-08-08T11:59:31Z</dcterms:created>
  <dcterms:modified xsi:type="dcterms:W3CDTF">2018-02-08T19:24:40Z</dcterms:modified>
</cp:coreProperties>
</file>