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DAA23-E9A0-57B2-C67E-6C07FFDAB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rtl="0"/>
            <a:br>
              <a:rPr lang="en-US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рынка вакансий </a:t>
            </a:r>
            <a:br>
              <a:rPr lang="en-US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</a:t>
            </a:r>
            <a:br>
              <a:rPr lang="en-US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br>
              <a:rPr lang="en-US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5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Scientyst</a:t>
            </a:r>
            <a:br>
              <a:rPr lang="ru-RU" sz="1500" b="1" i="0" dirty="0">
                <a:solidFill>
                  <a:srgbClr val="000000"/>
                </a:solidFill>
                <a:effectLst/>
                <a:latin typeface="inherit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EFB49-B646-3B0B-DAFD-1F18E1C8F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Выявить различия в предлагаемых вакансиях для Аналитиков данных и Дата-сайентистов, на основании двух представленных дата фреймов, содержащих информацию о вакансиях для дата-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саентистов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дата аналитиков (данные взяты с сайта Head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Hunter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за период с 02.2024 - 06.2024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91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8382D-0005-F150-284E-6288DC3A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830459"/>
          </a:xfrm>
        </p:spPr>
        <p:txBody>
          <a:bodyPr>
            <a:normAutofit fontScale="90000"/>
          </a:bodyPr>
          <a:lstStyle/>
          <a:p>
            <a:br>
              <a:rPr lang="ru-RU" sz="1200" dirty="0"/>
            </a:br>
            <a: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различия:</a:t>
            </a:r>
            <a:b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Фокус и роль: Дата аналитики обычно сосредоточены на анализе данных и создании отчетов для поддержки бизнес-решений. Дата-сайентисты больше занимаются исследованием данных, разработкой моделей машинного обучения и созданием методов для предсказания и автоматизации.</a:t>
            </a:r>
            <a:b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Навыки и инструменты: Дата аналитики могут основывать свою работу на SQL и инструментах BI, тогда как дата-сайентисты должны иметь глубокие знания в области машинного обучения и владеть продвинутыми библиотеками для анализа данных и моделирования.</a:t>
            </a:r>
            <a:b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Цель : Основная цель дата аналитиков - предоставить прозрачную и понятную информацию для принятия решений, в то время как дата-сайентисты стремятся находить скрытые инсайты, строить предиктивные модели и создавать алгоритмы, которые могут быть внедрены в бизнес-процессы.</a:t>
            </a:r>
            <a:b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Важно понимать, что реальная граница между этими ролями может быть размытой, и они могут пересекаться в зависимости от специфики компании и задач.</a:t>
            </a:r>
            <a:b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F4D646-13FE-0B56-263D-37286BA41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831975"/>
            <a:ext cx="3474720" cy="4361435"/>
          </a:xfrm>
        </p:spPr>
        <p:txBody>
          <a:bodyPr>
            <a:normAutofit fontScale="77500" lnSpcReduction="20000"/>
          </a:bodyPr>
          <a:lstStyle/>
          <a:p>
            <a:r>
              <a:rPr lang="ru-RU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</a:t>
            </a:r>
            <a:b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Анализ и интерпретация данных.</a:t>
            </a:r>
            <a:b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Выполнение запросов к базам данных с использованием SQL.</a:t>
            </a:r>
            <a:b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Создание отчетов и визуализаций с использованием инструментов BI (Business Intelligence - Проведение описательной статистики и базовой аналитики.</a:t>
            </a:r>
            <a:b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Помощь в принятии бизнес-решений на основе данных.</a:t>
            </a:r>
            <a:b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 skills </a:t>
            </a:r>
            <a:r>
              <a:rPr lang="ru-RU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SQL</a:t>
            </a:r>
            <a:b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Excel</a:t>
            </a:r>
            <a:b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Power BI</a:t>
            </a:r>
            <a:b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Python или R (для анализа данных)</a:t>
            </a:r>
            <a:b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Google Analytics (для веб-аналитики)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299708-4C1D-4E82-F95A-5B7AF66B7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41443" y="2026763"/>
            <a:ext cx="3751740" cy="3927533"/>
          </a:xfrm>
        </p:spPr>
        <p:txBody>
          <a:bodyPr>
            <a:normAutofit fontScale="77500" lnSpcReduction="20000"/>
          </a:bodyPr>
          <a:lstStyle/>
          <a:p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Основные задачи: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Разработка и внедрение сложных моделей машинного обучения.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Проведение экспериментальных и исследовательских проектов на больших наборах данных.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Создание предиктивных моделей и алгоритмов.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Работать с неструктурированными данными.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Проектирование и использование статистических и математических моделей для анализа данных.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Работа на пересечении аналитики, программирования и предметной области.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Hard skills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Python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TensorFlow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Keras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PyTorch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SQL 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NoSQL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базы данных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Big Data технологии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Hadoop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Spark)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Cloud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сервисы (AWS, GCP, Azure)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7E71A179-7A51-85B0-9C91-61B656299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150" y="1023938"/>
            <a:ext cx="3475038" cy="808037"/>
          </a:xfrm>
        </p:spPr>
        <p:txBody>
          <a:bodyPr/>
          <a:lstStyle/>
          <a:p>
            <a:pPr algn="ctr"/>
            <a:r>
              <a:rPr lang="en-US" dirty="0"/>
              <a:t>Data scientist</a:t>
            </a:r>
            <a:endParaRPr lang="ru-RU" dirty="0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43E7C8E1-AE12-0D87-835B-EACE2E823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8438" y="1023938"/>
            <a:ext cx="3475037" cy="812800"/>
          </a:xfrm>
        </p:spPr>
        <p:txBody>
          <a:bodyPr/>
          <a:lstStyle/>
          <a:p>
            <a:pPr algn="ctr"/>
            <a:r>
              <a:rPr lang="en-US" b="1" dirty="0"/>
              <a:t>Data analyst</a:t>
            </a:r>
            <a:endParaRPr lang="ru-RU" b="1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2236E34C-EADD-8DA4-C31E-7196A7BC2B8B}"/>
              </a:ext>
            </a:extLst>
          </p:cNvPr>
          <p:cNvSpPr txBox="1">
            <a:spLocks/>
          </p:cNvSpPr>
          <p:nvPr/>
        </p:nvSpPr>
        <p:spPr>
          <a:xfrm>
            <a:off x="7818463" y="1404594"/>
            <a:ext cx="3474720" cy="43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Data analyst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E5DDD2-D8BD-A84E-13F8-DD0C4C81C663}"/>
              </a:ext>
            </a:extLst>
          </p:cNvPr>
          <p:cNvSpPr/>
          <p:nvPr/>
        </p:nvSpPr>
        <p:spPr>
          <a:xfrm>
            <a:off x="4506012" y="518474"/>
            <a:ext cx="5863473" cy="568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356730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028D5-B5A8-4782-0B19-07952A66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Наибольшее кол-во требуемых специалистов DA уровня 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Junior+(1-3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- 60.59% 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Middle (3-6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- 30,85%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Наибольшее кол-во требуемых специалистов DS уровня 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Junior+(1-3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- 44.46% 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 (3-6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- 47,74%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в области DS наиболее востребованными специалистами являются специалисты уровня  Junior+ и Middle, тогда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как в области DA преобладает спрос на специалистов Junior+.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2456A8F-3126-85D8-2FF8-42156B55A5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53906" y="868679"/>
            <a:ext cx="4703974" cy="3505358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7840926F-4D19-384A-2C16-43A379AF13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04115" y="2696066"/>
            <a:ext cx="4496585" cy="3355943"/>
          </a:xfrm>
        </p:spPr>
      </p:pic>
    </p:spTree>
    <p:extLst>
      <p:ext uri="{BB962C8B-B14F-4D97-AF65-F5344CB8AC3E}">
        <p14:creationId xmlns:p14="http://schemas.microsoft.com/office/powerpoint/2010/main" val="338053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87A67EB9-6FA0-0576-5EDD-C331D11922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26004" y="2243580"/>
            <a:ext cx="4568890" cy="4345756"/>
          </a:xfr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85458543-A6C7-F38A-DDD3-F7A0D31E9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1310326"/>
            <a:ext cx="3474720" cy="520980"/>
          </a:xfrm>
        </p:spPr>
        <p:txBody>
          <a:bodyPr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scientyst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0B7CFA-E9BF-FAAE-1B8D-73ABA8501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8463" y="1310326"/>
            <a:ext cx="3474720" cy="526431"/>
          </a:xfrm>
        </p:spPr>
        <p:txBody>
          <a:bodyPr/>
          <a:lstStyle/>
          <a:p>
            <a:pPr algn="ctr"/>
            <a:r>
              <a:rPr lang="en-US" dirty="0"/>
              <a:t>Data analyst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02F9285-A026-E60E-7ED8-8144FEA007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94894" y="2243580"/>
            <a:ext cx="4099203" cy="4076302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AF53E6-0701-EB8C-D9C8-403D32C7578B}"/>
              </a:ext>
            </a:extLst>
          </p:cNvPr>
          <p:cNvSpPr/>
          <p:nvPr/>
        </p:nvSpPr>
        <p:spPr>
          <a:xfrm>
            <a:off x="4506012" y="518474"/>
            <a:ext cx="5863473" cy="568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Топ 5 работодателей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31B75-6B29-BCF1-1BA3-FB14654A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32980"/>
            <a:ext cx="2773085" cy="4739919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1000" dirty="0"/>
              <a:t>. </a:t>
            </a:r>
            <a:r>
              <a:rPr lang="ru-RU" sz="1000" dirty="0">
                <a:solidFill>
                  <a:schemeClr val="tx1"/>
                </a:solidFill>
              </a:rPr>
              <a:t>Наиболее активный работодатель для DS сегмента - Сбер 198 вакансий по всем грейдам (66,67%). Он же является топовым работодателем в разделах DS Junior -12 вакансий (46,15%), DS Junior+ (69,57%)-96 вакансий, DS Middle – 88 вакансий (56,41%). </a:t>
            </a:r>
            <a:br>
              <a:rPr lang="ru-RU" sz="1000" dirty="0">
                <a:solidFill>
                  <a:schemeClr val="tx1"/>
                </a:solidFill>
              </a:rPr>
            </a:br>
            <a:r>
              <a:rPr lang="ru-RU" sz="1000" dirty="0">
                <a:solidFill>
                  <a:schemeClr val="tx1"/>
                </a:solidFill>
              </a:rPr>
              <a:t> </a:t>
            </a:r>
            <a:br>
              <a:rPr lang="ru-RU" sz="1000" dirty="0">
                <a:solidFill>
                  <a:schemeClr val="tx1"/>
                </a:solidFill>
              </a:rPr>
            </a:br>
            <a:br>
              <a:rPr lang="ru-RU" sz="1000" dirty="0">
                <a:solidFill>
                  <a:schemeClr val="tx1"/>
                </a:solidFill>
              </a:rPr>
            </a:br>
            <a:r>
              <a:rPr lang="ru-RU" sz="1000" dirty="0">
                <a:solidFill>
                  <a:schemeClr val="tx1"/>
                </a:solidFill>
              </a:rPr>
              <a:t> Аналогичная ситуация с DA. Сбер является топовым работодателем – им опубликовано 243 вакансии (64.97%) для всех грейдов DA сегмента. Он же является топовым работодателем в разделах DA Junior -13 или 43,33% вакансий, DA Junior+ - 159 вакансий (68,83%), DA Middle – 71 вакансий (48,3%).</a:t>
            </a:r>
            <a:br>
              <a:rPr lang="ru-RU" sz="1000" dirty="0">
                <a:solidFill>
                  <a:schemeClr val="tx1"/>
                </a:solidFill>
              </a:rPr>
            </a:br>
            <a:r>
              <a:rPr lang="ru-RU" sz="1000" dirty="0">
                <a:solidFill>
                  <a:schemeClr val="tx1"/>
                </a:solidFill>
              </a:rPr>
              <a:t> </a:t>
            </a:r>
            <a:br>
              <a:rPr lang="ru-RU" sz="1000" dirty="0">
                <a:solidFill>
                  <a:schemeClr val="tx1"/>
                </a:solidFill>
              </a:rPr>
            </a:br>
            <a:br>
              <a:rPr lang="ru-RU" sz="1000" dirty="0">
                <a:solidFill>
                  <a:schemeClr val="tx1"/>
                </a:solidFill>
              </a:rPr>
            </a:br>
            <a:r>
              <a:rPr lang="ru-RU" sz="1000" dirty="0">
                <a:solidFill>
                  <a:schemeClr val="tx1"/>
                </a:solidFill>
              </a:rPr>
              <a:t>        Для Junior сегмента вакансий Data </a:t>
            </a:r>
            <a:r>
              <a:rPr lang="ru-RU" sz="1000" dirty="0" err="1">
                <a:solidFill>
                  <a:schemeClr val="tx1"/>
                </a:solidFill>
              </a:rPr>
              <a:t>Analyst</a:t>
            </a:r>
            <a:r>
              <a:rPr lang="ru-RU" sz="1000" dirty="0">
                <a:solidFill>
                  <a:schemeClr val="tx1"/>
                </a:solidFill>
              </a:rPr>
              <a:t> представлена в большей части розничная торговля (Магнит, DNS), у  Data </a:t>
            </a:r>
            <a:r>
              <a:rPr lang="ru-RU" sz="1000" dirty="0" err="1">
                <a:solidFill>
                  <a:schemeClr val="tx1"/>
                </a:solidFill>
              </a:rPr>
              <a:t>Scientisе</a:t>
            </a:r>
            <a:r>
              <a:rPr lang="ru-RU" sz="1000" dirty="0">
                <a:solidFill>
                  <a:schemeClr val="tx1"/>
                </a:solidFill>
              </a:rPr>
              <a:t> в вакансиях для специалистов без опыта работы преобладают маркет плейсы (OZON и </a:t>
            </a:r>
            <a:r>
              <a:rPr lang="ru-RU" sz="1000" dirty="0" err="1">
                <a:solidFill>
                  <a:schemeClr val="tx1"/>
                </a:solidFill>
              </a:rPr>
              <a:t>Lamoda</a:t>
            </a:r>
            <a:r>
              <a:rPr lang="ru-RU" sz="1000" dirty="0">
                <a:solidFill>
                  <a:schemeClr val="tx1"/>
                </a:solidFill>
              </a:rPr>
              <a:t>) но в целом данное  различие не является кардинальным. </a:t>
            </a:r>
            <a:br>
              <a:rPr lang="ru-RU" sz="1000" dirty="0">
                <a:solidFill>
                  <a:schemeClr val="tx1"/>
                </a:solidFill>
              </a:rPr>
            </a:br>
            <a:r>
              <a:rPr lang="ru-RU" sz="1000" dirty="0">
                <a:solidFill>
                  <a:schemeClr val="tx1"/>
                </a:solidFill>
              </a:rPr>
              <a:t>         Для Junior+ в обоих сегментах представлены Банк ВТБ и представители телекоммуникационных компаний (Ростелеком и Билайн) . В большей степени для Junior+ специалистов преобладает розничный сегмент (OZON, Wildberries, Магнит). </a:t>
            </a:r>
            <a:br>
              <a:rPr lang="ru-RU" sz="1000" dirty="0">
                <a:solidFill>
                  <a:schemeClr val="tx1"/>
                </a:solidFill>
              </a:rPr>
            </a:br>
            <a:r>
              <a:rPr lang="ru-RU" sz="1000" dirty="0">
                <a:solidFill>
                  <a:schemeClr val="tx1"/>
                </a:solidFill>
              </a:rPr>
              <a:t>Для Middle специалистов также в обоих сегментов мы видим представителей розничной торговли ( </a:t>
            </a:r>
            <a:r>
              <a:rPr lang="ru-RU" sz="1000" dirty="0" err="1">
                <a:solidFill>
                  <a:schemeClr val="tx1"/>
                </a:solidFill>
              </a:rPr>
              <a:t>Ozon</a:t>
            </a:r>
            <a:r>
              <a:rPr lang="ru-RU" sz="1000" dirty="0">
                <a:solidFill>
                  <a:schemeClr val="tx1"/>
                </a:solidFill>
              </a:rPr>
              <a:t>, Wildberries ) Также появляются IT компании Яндекс и Samokat. </a:t>
            </a:r>
            <a:br>
              <a:rPr lang="ru-RU" sz="1000" dirty="0">
                <a:solidFill>
                  <a:schemeClr val="tx1"/>
                </a:solidFill>
              </a:rPr>
            </a:br>
            <a:r>
              <a:rPr lang="ru-RU" sz="1000" dirty="0">
                <a:solidFill>
                  <a:schemeClr val="tx1"/>
                </a:solidFill>
              </a:rPr>
              <a:t>Специалисты уровня </a:t>
            </a:r>
            <a:r>
              <a:rPr lang="ru-RU" sz="1000" dirty="0" err="1">
                <a:solidFill>
                  <a:schemeClr val="tx1"/>
                </a:solidFill>
              </a:rPr>
              <a:t>Senior</a:t>
            </a:r>
            <a:r>
              <a:rPr lang="ru-RU" sz="1000" dirty="0">
                <a:solidFill>
                  <a:schemeClr val="tx1"/>
                </a:solidFill>
              </a:rPr>
              <a:t> являются более уникальными и редкими. Поэтому топ 5 работодателей для 2ух  сегмента не похожи друг на друга. </a:t>
            </a:r>
          </a:p>
        </p:txBody>
      </p:sp>
    </p:spTree>
    <p:extLst>
      <p:ext uri="{BB962C8B-B14F-4D97-AF65-F5344CB8AC3E}">
        <p14:creationId xmlns:p14="http://schemas.microsoft.com/office/powerpoint/2010/main" val="234025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CF685-B957-CF13-72FE-863088B4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just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работы специалистов DS и DA: основная часть вакансий представлена на полный рабочий день, также требуется работники на удаленную работу, с  гибким графиком и сменным графиком (доля двух последних категорий не значительна.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.Для специалистов в области аналитики и специалистов в области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работы аналогичны для всех грейдов: большая часть около 70-80% это вакансии с полным рабочим днем, далее удаленная работа -15-20% и оставшееся это гибкий график и сменная работа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B65BB91-583E-7A8E-901E-B7F72A6158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38367" y="2140991"/>
            <a:ext cx="4141787" cy="3920443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7B270C97-98A7-C314-6EE8-BADF886A84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24903" y="2171847"/>
            <a:ext cx="4141786" cy="3743008"/>
          </a:xfr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7EEA6B88-6AB5-1584-A262-BC9A4EC6D8C1}"/>
              </a:ext>
            </a:extLst>
          </p:cNvPr>
          <p:cNvSpPr txBox="1">
            <a:spLocks/>
          </p:cNvSpPr>
          <p:nvPr/>
        </p:nvSpPr>
        <p:spPr>
          <a:xfrm>
            <a:off x="3771900" y="1429484"/>
            <a:ext cx="3474720" cy="52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</a:t>
            </a:r>
            <a:r>
              <a:rPr lang="en-US" dirty="0" err="1"/>
              <a:t>scientyst</a:t>
            </a:r>
            <a:endParaRPr lang="ru-RU" dirty="0"/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942A8B9A-E466-26F9-7A6F-A5C10ADB0ADD}"/>
              </a:ext>
            </a:extLst>
          </p:cNvPr>
          <p:cNvSpPr txBox="1">
            <a:spLocks/>
          </p:cNvSpPr>
          <p:nvPr/>
        </p:nvSpPr>
        <p:spPr>
          <a:xfrm>
            <a:off x="7818119" y="1530303"/>
            <a:ext cx="3474720" cy="45101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analyst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34C6266-962F-E62A-33A0-0D26F76CC8E4}"/>
              </a:ext>
            </a:extLst>
          </p:cNvPr>
          <p:cNvSpPr/>
          <p:nvPr/>
        </p:nvSpPr>
        <p:spPr>
          <a:xfrm>
            <a:off x="4506012" y="518474"/>
            <a:ext cx="5863473" cy="568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График работы</a:t>
            </a:r>
          </a:p>
        </p:txBody>
      </p:sp>
    </p:spTree>
    <p:extLst>
      <p:ext uri="{BB962C8B-B14F-4D97-AF65-F5344CB8AC3E}">
        <p14:creationId xmlns:p14="http://schemas.microsoft.com/office/powerpoint/2010/main" val="318386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CED243A8-85EE-B865-B31F-0CA74E768A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67149" y="2224727"/>
            <a:ext cx="3693147" cy="3742440"/>
          </a:xfrm>
        </p:spPr>
      </p:pic>
      <p:sp>
        <p:nvSpPr>
          <p:cNvPr id="14" name="Текст 4">
            <a:extLst>
              <a:ext uri="{FF2B5EF4-FFF2-40B4-BE49-F238E27FC236}">
                <a16:creationId xmlns:a16="http://schemas.microsoft.com/office/drawing/2014/main" id="{829BAA6F-DF6D-FD71-407A-462C74EB741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818438" y="1449420"/>
            <a:ext cx="3475037" cy="38731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analyst</a:t>
            </a:r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DD72780-022A-9F02-E40C-0941234A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Тип занятости:  : большая часть около 95% это вакансии полной занятостью, для специалистов без опыта также предлагаются стажировки. Для специалистов уровня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иные типы занятости, кроме полной, не представлены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AF712A50-6AE2-21B1-F2FC-B9ABB515C4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67150" y="1352145"/>
            <a:ext cx="3475038" cy="479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</a:t>
            </a:r>
            <a:r>
              <a:rPr lang="en-US" dirty="0" err="1"/>
              <a:t>scientyst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2109E5C-ECA6-1D8D-8DD8-053824095EAD}"/>
              </a:ext>
            </a:extLst>
          </p:cNvPr>
          <p:cNvSpPr/>
          <p:nvPr/>
        </p:nvSpPr>
        <p:spPr>
          <a:xfrm>
            <a:off x="4506012" y="518474"/>
            <a:ext cx="5863473" cy="568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Тип занятости </a:t>
            </a:r>
          </a:p>
        </p:txBody>
      </p:sp>
      <p:pic>
        <p:nvPicPr>
          <p:cNvPr id="23" name="Объект 22">
            <a:extLst>
              <a:ext uri="{FF2B5EF4-FFF2-40B4-BE49-F238E27FC236}">
                <a16:creationId xmlns:a16="http://schemas.microsoft.com/office/drawing/2014/main" id="{7410A015-675D-AA1E-68A7-D499920E8A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18438" y="2130458"/>
            <a:ext cx="3804811" cy="3836709"/>
          </a:xfrm>
        </p:spPr>
      </p:pic>
    </p:spTree>
    <p:extLst>
      <p:ext uri="{BB962C8B-B14F-4D97-AF65-F5344CB8AC3E}">
        <p14:creationId xmlns:p14="http://schemas.microsoft.com/office/powerpoint/2010/main" val="376843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D242E-8707-7B64-AECB-21E19A93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"/>
            <a:ext cx="2947482" cy="6381946"/>
          </a:xfrm>
        </p:spPr>
        <p:txBody>
          <a:bodyPr>
            <a:normAutofit/>
          </a:bodyPr>
          <a:lstStyle/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заработной платы в целом у специалистов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DataScientist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выше чем у специалистов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DataAnalyst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Однако в анализируемой совокупности 91,58% или 892 вакансии представлены без указания заработной платы. Из оставшейся совокупности можно сделать следующие выводы о средней заработной платы по грейдам: DS Junior - менее 100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DS Junior+ от 200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до 300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- 10 вакансий, больше 300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предлагают в 17 вакансиях. </a:t>
            </a:r>
            <a:b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Middle - больше 300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предлагают в 22 вакансиях, </a:t>
            </a:r>
            <a:b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больше 300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предлагают в 2 вакансиях,</a:t>
            </a:r>
            <a:b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Вакансии для специалистов в области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DataAnalyst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в большинстве случаев опубликованы без указания заработной платы. </a:t>
            </a:r>
            <a:b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Она не указана в 87,33% случаев. </a:t>
            </a:r>
            <a:b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Junior - менее 100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 бол-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вакансий </a:t>
            </a:r>
            <a:b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Junior+  от 100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до 200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73 вакансии</a:t>
            </a:r>
            <a:b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 Middle - больше 300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предлагают в 26 вакансиях</a:t>
            </a:r>
            <a:b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от 200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до 300 тыс. руб. уровень зарплаты указанный в 2 вакансиях. 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884E71C-6433-F790-6FB8-A2F1413D3C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03076" y="1507358"/>
            <a:ext cx="4141788" cy="4412675"/>
          </a:xfr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77CEAF3B-2719-B945-89EB-9862B54104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44864" y="1630838"/>
            <a:ext cx="3748612" cy="4176074"/>
          </a:xfrm>
        </p:spPr>
      </p:pic>
      <p:sp>
        <p:nvSpPr>
          <p:cNvPr id="5" name="Текст 2">
            <a:extLst>
              <a:ext uri="{FF2B5EF4-FFF2-40B4-BE49-F238E27FC236}">
                <a16:creationId xmlns:a16="http://schemas.microsoft.com/office/drawing/2014/main" id="{58D17D56-7918-EDA2-DD34-C37537B7DAEA}"/>
              </a:ext>
            </a:extLst>
          </p:cNvPr>
          <p:cNvSpPr txBox="1">
            <a:spLocks/>
          </p:cNvSpPr>
          <p:nvPr/>
        </p:nvSpPr>
        <p:spPr>
          <a:xfrm>
            <a:off x="3867150" y="1051090"/>
            <a:ext cx="3475037" cy="353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Data scientist</a:t>
            </a:r>
            <a:endParaRPr lang="ru-RU" b="1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D0A03899-547E-1357-C076-E2831E4DB044}"/>
              </a:ext>
            </a:extLst>
          </p:cNvPr>
          <p:cNvSpPr txBox="1">
            <a:spLocks/>
          </p:cNvSpPr>
          <p:nvPr/>
        </p:nvSpPr>
        <p:spPr>
          <a:xfrm>
            <a:off x="7818438" y="1051090"/>
            <a:ext cx="3475037" cy="28751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Data analyst</a:t>
            </a:r>
            <a:endParaRPr lang="ru-RU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2AAE435-C2EA-5D5E-A280-C58EB7112F44}"/>
              </a:ext>
            </a:extLst>
          </p:cNvPr>
          <p:cNvSpPr/>
          <p:nvPr/>
        </p:nvSpPr>
        <p:spPr>
          <a:xfrm>
            <a:off x="4515439" y="347217"/>
            <a:ext cx="5863473" cy="568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Уровень заработной платы</a:t>
            </a:r>
          </a:p>
        </p:txBody>
      </p:sp>
    </p:spTree>
    <p:extLst>
      <p:ext uri="{BB962C8B-B14F-4D97-AF65-F5344CB8AC3E}">
        <p14:creationId xmlns:p14="http://schemas.microsoft.com/office/powerpoint/2010/main" val="64800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E3B5D-6921-0A06-2F64-D0ABC1A7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 основные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skills:  </a:t>
            </a:r>
            <a:b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DS  Junior: Python, Machine Learning, Data Mining, Git, </a:t>
            </a:r>
            <a: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данных,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b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DS Junior+ </a:t>
            </a:r>
            <a: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знать: 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SQL, Python, Machine Learning, BI </a:t>
            </a:r>
            <a: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Системы, бизнес анализ,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Power Point,</a:t>
            </a:r>
            <a:b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DS Middle: Python, Machine Learning, SQL,  Data Science, </a:t>
            </a:r>
            <a: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данных, 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Spark, Pandas, 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NLP,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Doker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 перечень инструментов становится больше и разнообразнее. </a:t>
            </a:r>
            <a:b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Senior:  Python, Machine Learning, </a:t>
            </a:r>
            <a: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данных,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SQL,  Data Science, , 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CV, A\B </a:t>
            </a:r>
            <a: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тесты.</a:t>
            </a:r>
            <a:b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 Junior  </a:t>
            </a:r>
            <a: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часто требуется знание: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SQL, Python, Machine Learning, BI </a:t>
            </a:r>
            <a: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Системы,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Power Point, </a:t>
            </a:r>
            <a: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Бизнес-анализ</a:t>
            </a:r>
            <a:b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Middle - SQL, Python, Machine Learning, BI </a:t>
            </a:r>
            <a: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Системы, бизнес анализ, А\Б тесты</a:t>
            </a:r>
            <a:b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Senior:  Python, Machine Learning, </a:t>
            </a:r>
            <a: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данных, 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SQL,  Data Science, , 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CV, A\B </a:t>
            </a:r>
            <a: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тесты.</a:t>
            </a:r>
            <a:b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Senior:  Python, SQL , BI </a:t>
            </a:r>
            <a: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Системы, А\Б тесты</a:t>
            </a:r>
            <a:b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1524C40-8547-C7F1-87EB-4F5EC3DDB6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00275" y="2017336"/>
            <a:ext cx="4197730" cy="4458878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D7A4BD36-07EB-F787-9C96-5BB13A904C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98005" y="2017336"/>
            <a:ext cx="4197730" cy="4267196"/>
          </a:xfrm>
        </p:spPr>
      </p:pic>
      <p:sp>
        <p:nvSpPr>
          <p:cNvPr id="5" name="Текст 2">
            <a:extLst>
              <a:ext uri="{FF2B5EF4-FFF2-40B4-BE49-F238E27FC236}">
                <a16:creationId xmlns:a16="http://schemas.microsoft.com/office/drawing/2014/main" id="{5D8240B2-5748-B867-E93A-70672BF0FA69}"/>
              </a:ext>
            </a:extLst>
          </p:cNvPr>
          <p:cNvSpPr txBox="1">
            <a:spLocks/>
          </p:cNvSpPr>
          <p:nvPr/>
        </p:nvSpPr>
        <p:spPr>
          <a:xfrm>
            <a:off x="3867150" y="1536569"/>
            <a:ext cx="3475038" cy="480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Data scientist</a:t>
            </a:r>
            <a:endParaRPr lang="ru-RU" b="1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929DBA1C-0DBC-4006-5D70-1AE32D814B50}"/>
              </a:ext>
            </a:extLst>
          </p:cNvPr>
          <p:cNvSpPr txBox="1">
            <a:spLocks/>
          </p:cNvSpPr>
          <p:nvPr/>
        </p:nvSpPr>
        <p:spPr>
          <a:xfrm>
            <a:off x="7818120" y="1536569"/>
            <a:ext cx="3475037" cy="37707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Data analyst</a:t>
            </a:r>
            <a:endParaRPr lang="ru-RU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5EEFD5-F6BB-013B-0227-4106C0A34246}"/>
              </a:ext>
            </a:extLst>
          </p:cNvPr>
          <p:cNvSpPr/>
          <p:nvPr/>
        </p:nvSpPr>
        <p:spPr>
          <a:xfrm>
            <a:off x="4506012" y="518474"/>
            <a:ext cx="5863473" cy="568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SKILLS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28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86FF3-A6B2-3CE2-C5ED-76FA9CD5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000" dirty="0">
                <a:solidFill>
                  <a:schemeClr val="tx1"/>
                </a:solidFill>
              </a:rPr>
              <a:t>Soft </a:t>
            </a:r>
            <a:r>
              <a:rPr lang="ru-RU" sz="1000" dirty="0" err="1">
                <a:solidFill>
                  <a:schemeClr val="tx1"/>
                </a:solidFill>
              </a:rPr>
              <a:t>skills</a:t>
            </a:r>
            <a:r>
              <a:rPr lang="ru-RU" sz="1000" dirty="0">
                <a:solidFill>
                  <a:schemeClr val="tx1"/>
                </a:solidFill>
              </a:rPr>
              <a:t> в целом похожи для обоих областей. Чаще всего в опубликованных вакансиях встречаются следующие </a:t>
            </a:r>
            <a:r>
              <a:rPr lang="ru-RU" sz="1000" dirty="0" err="1">
                <a:solidFill>
                  <a:schemeClr val="tx1"/>
                </a:solidFill>
              </a:rPr>
              <a:t>soft</a:t>
            </a:r>
            <a:r>
              <a:rPr lang="ru-RU" sz="1000" dirty="0">
                <a:solidFill>
                  <a:schemeClr val="tx1"/>
                </a:solidFill>
              </a:rPr>
              <a:t> </a:t>
            </a:r>
            <a:r>
              <a:rPr lang="ru-RU" sz="1000" dirty="0" err="1">
                <a:solidFill>
                  <a:schemeClr val="tx1"/>
                </a:solidFill>
              </a:rPr>
              <a:t>skills</a:t>
            </a:r>
            <a:r>
              <a:rPr lang="ru-RU" sz="1000" dirty="0">
                <a:solidFill>
                  <a:schemeClr val="tx1"/>
                </a:solidFill>
              </a:rPr>
              <a:t>: математическая статистика, математическое моделирование, базы данных, аналитической мышление, Линукс, Работа с большим объёмом информации, Английский язык.</a:t>
            </a:r>
            <a:br>
              <a:rPr lang="en-US" sz="1000" dirty="0">
                <a:solidFill>
                  <a:schemeClr val="tx1"/>
                </a:solidFill>
              </a:rPr>
            </a:br>
            <a:endParaRPr lang="ru-RU" sz="1000" dirty="0">
              <a:solidFill>
                <a:schemeClr val="tx1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C885794-EEAB-E1E3-79C9-0C4F32E170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50458" y="1913451"/>
            <a:ext cx="4023705" cy="4426075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1BE871F1-FE2B-07DB-32E0-BE884E933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8463" y="1451727"/>
            <a:ext cx="3474720" cy="385030"/>
          </a:xfrm>
        </p:spPr>
        <p:txBody>
          <a:bodyPr/>
          <a:lstStyle/>
          <a:p>
            <a:pPr algn="ctr"/>
            <a:r>
              <a:rPr lang="en-US" b="1" dirty="0"/>
              <a:t>Data analyst</a:t>
            </a:r>
            <a:endParaRPr lang="ru-RU" b="1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808E492-AE8B-9F5C-7F13-AA21E0B3E7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38515" y="1831974"/>
            <a:ext cx="4342015" cy="4776216"/>
          </a:xfrm>
          <a:prstGeom prst="rect">
            <a:avLst/>
          </a:prstGeom>
        </p:spPr>
      </p:pic>
      <p:sp>
        <p:nvSpPr>
          <p:cNvPr id="7" name="Текст 2">
            <a:extLst>
              <a:ext uri="{FF2B5EF4-FFF2-40B4-BE49-F238E27FC236}">
                <a16:creationId xmlns:a16="http://schemas.microsoft.com/office/drawing/2014/main" id="{C8467F6F-5760-E800-1FB1-738D73D5D9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67150" y="1451727"/>
            <a:ext cx="3475038" cy="38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scientist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ED2FE17-5650-4B07-1BCD-C60591FCAB3D}"/>
              </a:ext>
            </a:extLst>
          </p:cNvPr>
          <p:cNvSpPr/>
          <p:nvPr/>
        </p:nvSpPr>
        <p:spPr>
          <a:xfrm>
            <a:off x="4506012" y="518474"/>
            <a:ext cx="5863473" cy="568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Тип занятости </a:t>
            </a:r>
          </a:p>
        </p:txBody>
      </p:sp>
    </p:spTree>
    <p:extLst>
      <p:ext uri="{BB962C8B-B14F-4D97-AF65-F5344CB8AC3E}">
        <p14:creationId xmlns:p14="http://schemas.microsoft.com/office/powerpoint/2010/main" val="263821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B93CD-A4B6-04ED-A269-94468FEE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всего вакансий по всем грейдам для дата аналитиков было в мае (35,19% или 633 вакансии), далее апрель - 490 вакансий или 27,24%, в июне - 388 вакансий или 21,57%.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Аналогичная динамика представлена по всем грейдам. В области дата сеансу же максимальное кол-во вакансий было в апреле 295 или 30,29% , далее май, март и июнь - примерно одинаковое кол-во вакансий (220-230 вакансий). данная динамика также прослеживается по всем грейдам (кроме Junior)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207A41-6A0B-EED3-31E9-260026520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1399142"/>
            <a:ext cx="3474720" cy="432163"/>
          </a:xfrm>
        </p:spPr>
        <p:txBody>
          <a:bodyPr/>
          <a:lstStyle/>
          <a:p>
            <a:pPr algn="ctr"/>
            <a:r>
              <a:rPr lang="en-US" dirty="0"/>
              <a:t>Data scientist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73C3341-F15A-F4F0-9310-E54E7C9A4E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95307" y="2056930"/>
            <a:ext cx="3855563" cy="4282596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2AC068DD-CABA-7559-EC45-9F82A0E89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8463" y="1404594"/>
            <a:ext cx="3474720" cy="432163"/>
          </a:xfrm>
        </p:spPr>
        <p:txBody>
          <a:bodyPr/>
          <a:lstStyle/>
          <a:p>
            <a:pPr algn="ctr"/>
            <a:r>
              <a:rPr lang="en-US" b="1" dirty="0"/>
              <a:t>Data analyst</a:t>
            </a:r>
            <a:endParaRPr lang="ru-RU" b="1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3AD8E5E-3E8E-53F0-87EC-566FD4A153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35712" y="2056930"/>
            <a:ext cx="3657764" cy="402336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0288DB2-37EB-3DFB-A30D-EFFDE27051DF}"/>
              </a:ext>
            </a:extLst>
          </p:cNvPr>
          <p:cNvSpPr/>
          <p:nvPr/>
        </p:nvSpPr>
        <p:spPr>
          <a:xfrm>
            <a:off x="4506012" y="518474"/>
            <a:ext cx="5863473" cy="568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Месячная динамика вакансий</a:t>
            </a:r>
          </a:p>
        </p:txBody>
      </p:sp>
    </p:spTree>
    <p:extLst>
      <p:ext uri="{BB962C8B-B14F-4D97-AF65-F5344CB8AC3E}">
        <p14:creationId xmlns:p14="http://schemas.microsoft.com/office/powerpoint/2010/main" val="1320101294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458</TotalTime>
  <Words>1478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Corbel</vt:lpstr>
      <vt:lpstr>inherit</vt:lpstr>
      <vt:lpstr>Times New Roman</vt:lpstr>
      <vt:lpstr>Wingdings 2</vt:lpstr>
      <vt:lpstr>Рамка</vt:lpstr>
      <vt:lpstr>      Исследование рынка вакансий  Data Analyst  и  Data Scientyst </vt:lpstr>
      <vt:lpstr>Наибольшее кол-во требуемых специалистов DA уровня  Junior+(1-3 years) - 60.59%   Middle (3-6 years) - 30,85%         Наибольшее кол-во требуемых специалистов DS уровня  Junior+(1-3 years) - 44.46%  Middle (3-6 years) - 47,74%      Таким образом, в области DS наиболее востребованными специалистами являются специалисты уровня  Junior+ и Middle, тогда  как в области DA преобладает спрос на специалистов Junior+. </vt:lpstr>
      <vt:lpstr>. Наиболее активный работодатель для DS сегмента - Сбер 198 вакансий по всем грейдам (66,67%). Он же является топовым работодателем в разделах DS Junior -12 вакансий (46,15%), DS Junior+ (69,57%)-96 вакансий, DS Middle – 88 вакансий (56,41%).      Аналогичная ситуация с DA. Сбер является топовым работодателем – им опубликовано 243 вакансии (64.97%) для всех грейдов DA сегмента. Он же является топовым работодателем в разделах DA Junior -13 или 43,33% вакансий, DA Junior+ - 159 вакансий (68,83%), DA Middle – 71 вакансий (48,3%).            Для Junior сегмента вакансий Data Analyst представлена в большей части розничная торговля (Магнит, DNS), у  Data Scientisе в вакансиях для специалистов без опыта работы преобладают маркет плейсы (OZON и Lamoda) но в целом данное  различие не является кардинальным.           Для Junior+ в обоих сегментах представлены Банк ВТБ и представители телекоммуникационных компаний (Ростелеком и Билайн) . В большей степени для Junior+ специалистов преобладает розничный сегмент (OZON, Wildberries, Магнит).  Для Middle специалистов также в обоих сегментов мы видим представителей розничной торговли ( Ozon, Wildberries ) Также появляются IT компании Яндекс и Samokat.  Специалисты уровня Senior являются более уникальными и редкими. Поэтому топ 5 работодателей для 2ух  сегмента не похожи друг на друга. </vt:lpstr>
      <vt:lpstr>График работы специалистов DS и DA: основная часть вакансий представлена на полный рабочий день, также требуется работники на удаленную работу, с  гибким графиком и сменным графиком (доля двух последних категорий не значительна.  .Для специалистов в области аналитики и специалистов в области Data science графики работы аналогичны для всех грейдов: большая часть около 70-80% это вакансии с полным рабочим днем, далее удаленная работа -15-20% и оставшееся это гибкий график и сменная работа </vt:lpstr>
      <vt:lpstr>  Тип занятости:  : большая часть около 95% это вакансии полной занятостью, для специалистов без опыта также предлагаются стажировки. Для специалистов уровня Senior иные типы занятости, кроме полной, не представлены</vt:lpstr>
      <vt:lpstr>Уровень заработной платы в целом у специалистов DataScientist выше чем у специалистов DataAnalyst. Однако в анализируемой совокупности 91,58% или 892 вакансии представлены без указания заработной платы. Из оставшейся совокупности можно сделать следующие выводы о средней заработной платы по грейдам: DS Junior - менее 100 тыс.руб.  DS Junior+ от 200 тыс.руб. до 300 тыс.руб. - 10 вакансий, больше 300 тыс.руб. – предлагают в 17 вакансиях.  DS Middle - больше 300 тыс.руб. – предлагают в 22 вакансиях,  DS Senior - больше 300 тыс.руб. – предлагают в 2 вакансиях,    Вакансии для специалистов в области DataAnalyst также в большинстве случаев опубликованы без указания заработной платы.  Она не указана в 87,33% случаев.  DA Junior - менее 100 тыс.руб. в бол-ве вакансий  DA Junior+  от 100 тыс.руб. до 200 тыс.руб. 73 вакансии . DA Middle - больше 300 тыс.руб. – предлагают в 26 вакансиях  DA Senior - от 200 тыс.руб. до 300 тыс. руб. уровень зарплаты указанный в 2 вакансиях. </vt:lpstr>
      <vt:lpstr> Так основные hard skills:      DS  Junior: Python, Machine Learning, Data Mining, Git, Анализ данных, SQL     DS Junior+ должны знать:  SQL, Python, Machine Learning, BI Системы, бизнес анализ, MS Power Point,   DS Middle: Python, Machine Learning, SQL,  Data Science, Анализ данных,  Spark, Pandas,  Pytorch, NLP, Doker – в целом перечень инструментов становится больше и разнообразнее.   DS Senior:  Python, Machine Learning, Анализ данных, SQL,  Data Science, ,  Pytorch, CV, A\B тесты.  DA  Junior  наиболее часто требуется знание: SQL, Python, Machine Learning, BI Системы, MS Power Point, Бизнес-анализ  DA Middle - SQL, Python, Machine Learning, BI Системы, бизнес анализ, А\Б тесты  DS Senior:  Python, Machine Learning, Анализ данных,  SQL,  Data Science, ,  Pytorch, CV, A\B тесты.  DA Senior:  Python, SQL , BI Системы, А\Б тесты </vt:lpstr>
      <vt:lpstr>Soft skills в целом похожи для обоих областей. Чаще всего в опубликованных вакансиях встречаются следующие soft skills: математическая статистика, математическое моделирование, базы данных, аналитической мышление, Линукс, Работа с большим объёмом информации, Английский язык. </vt:lpstr>
      <vt:lpstr> больше всего вакансий по всем грейдам для дата аналитиков было в мае (35,19% или 633 вакансии), далее апрель - 490 вакансий или 27,24%, в июне - 388 вакансий или 21,57%.   Аналогичная динамика представлена по всем грейдам. В области дата сеансу же максимальное кол-во вакансий было в апреле 295 или 30,29% , далее май, март и июнь - примерно одинаковое кол-во вакансий (220-230 вакансий). данная динамика также прослеживается по всем грейдам (кроме Junior)</vt:lpstr>
      <vt:lpstr> Основные различия:  1. Фокус и роль: Дата аналитики обычно сосредоточены на анализе данных и создании отчетов для поддержки бизнес-решений. Дата-сайентисты больше занимаются исследованием данных, разработкой моделей машинного обучения и созданием методов для предсказания и автоматизации.  2. Навыки и инструменты: Дата аналитики могут основывать свою работу на SQL и инструментах BI, тогда как дата-сайентисты должны иметь глубокие знания в области машинного обучения и владеть продвинутыми библиотеками для анализа данных и моделирования.  3. Цель : Основная цель дата аналитиков - предоставить прозрачную и понятную информацию для принятия решений, в то время как дата-сайентисты стремятся находить скрытые инсайты, строить предиктивные модели и создавать алгоритмы, которые могут быть внедрены в бизнес-процессы. Важно понимать, что реальная граница между этими ролями может быть размытой, и они могут пересекаться в зависимости от специфики компании и задач.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NA321</dc:creator>
  <cp:lastModifiedBy>NA321</cp:lastModifiedBy>
  <cp:revision>1</cp:revision>
  <dcterms:created xsi:type="dcterms:W3CDTF">2024-07-03T11:12:04Z</dcterms:created>
  <dcterms:modified xsi:type="dcterms:W3CDTF">2024-07-03T18:50:35Z</dcterms:modified>
</cp:coreProperties>
</file>