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67" r:id="rId11"/>
    <p:sldId id="276" r:id="rId12"/>
    <p:sldId id="268" r:id="rId13"/>
    <p:sldId id="269" r:id="rId14"/>
    <p:sldId id="270" r:id="rId15"/>
    <p:sldId id="275" r:id="rId16"/>
    <p:sldId id="277" r:id="rId17"/>
    <p:sldId id="282" r:id="rId18"/>
    <p:sldId id="289" r:id="rId19"/>
    <p:sldId id="293" r:id="rId20"/>
    <p:sldId id="29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F123DE-BA8D-1796-ED12-991BF4021471}" v="2325" dt="2021-08-17T00:45:31.911"/>
    <p1510:client id="{6682E43C-8941-6B6A-EF3A-B6C26C868517}" v="144" dt="2021-08-15T15:44:45.632"/>
    <p1510:client id="{82830E33-BA02-4555-81E1-D26CFF6EFE6F}" v="16" dt="2021-08-15T02:54:26.641"/>
    <p1510:client id="{96C3D43A-1FD3-4431-B5AC-BD59EBE63F30}" v="2639" dt="2021-08-16T02:53:02.003"/>
    <p1510:client id="{B6C5A13A-0E2F-43C9-8A9D-C2D6F7C46380}" v="5148" dt="2021-08-14T22:10:26.9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jpeg"/></Relationships>
</file>

<file path=ppt/slides/_rels/slide3.xml.rels><?xml version="1.0" encoding="UTF-8" standalone="yes"?>
<Relationships xmlns="http://schemas.openxmlformats.org/package/2006/relationships"><Relationship Id="rId2" Type="http://schemas.openxmlformats.org/officeDocument/2006/relationships/hyperlink" Target="https://www.cftc.gov/files/dea/history/fut_fin_xls_YEAR.zi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cs typeface="Calibri Light"/>
              </a:rPr>
              <a:t>Bitcoin Price Prediction Using LSTM Model with COT Inputs</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endParaRPr lang="en-US" dirty="0"/>
          </a:p>
          <a:p>
            <a:r>
              <a:rPr lang="en-US" dirty="0"/>
              <a:t>Prepared By: Jason Wang</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6C7B-5602-48B5-AB93-7FD509054960}"/>
              </a:ext>
            </a:extLst>
          </p:cNvPr>
          <p:cNvSpPr>
            <a:spLocks noGrp="1"/>
          </p:cNvSpPr>
          <p:nvPr>
            <p:ph type="title"/>
          </p:nvPr>
        </p:nvSpPr>
        <p:spPr/>
        <p:txBody>
          <a:bodyPr/>
          <a:lstStyle/>
          <a:p>
            <a:r>
              <a:rPr lang="en-US">
                <a:cs typeface="Calibri Light"/>
              </a:rPr>
              <a:t>Code Files</a:t>
            </a:r>
          </a:p>
        </p:txBody>
      </p:sp>
      <p:sp>
        <p:nvSpPr>
          <p:cNvPr id="3" name="Content Placeholder 2">
            <a:extLst>
              <a:ext uri="{FF2B5EF4-FFF2-40B4-BE49-F238E27FC236}">
                <a16:creationId xmlns:a16="http://schemas.microsoft.com/office/drawing/2014/main" id="{943E7545-A3E2-4DDF-8B9A-6AF285412485}"/>
              </a:ext>
            </a:extLst>
          </p:cNvPr>
          <p:cNvSpPr>
            <a:spLocks noGrp="1"/>
          </p:cNvSpPr>
          <p:nvPr>
            <p:ph idx="1"/>
          </p:nvPr>
        </p:nvSpPr>
        <p:spPr>
          <a:xfrm>
            <a:off x="838200" y="1552074"/>
            <a:ext cx="10515600" cy="5137483"/>
          </a:xfrm>
        </p:spPr>
        <p:txBody>
          <a:bodyPr vert="horz" lIns="91440" tIns="45720" rIns="91440" bIns="45720" rtlCol="0" anchor="t">
            <a:normAutofit fontScale="77500" lnSpcReduction="20000"/>
          </a:bodyPr>
          <a:lstStyle/>
          <a:p>
            <a:r>
              <a:rPr lang="en-US" dirty="0" err="1">
                <a:cs typeface="Calibri"/>
              </a:rPr>
              <a:t>main.py</a:t>
            </a:r>
            <a:r>
              <a:rPr lang="en-US" dirty="0">
                <a:cs typeface="Calibri"/>
              </a:rPr>
              <a:t> is used to run the program and begin training the LSTM model</a:t>
            </a:r>
          </a:p>
          <a:p>
            <a:r>
              <a:rPr lang="en-US" dirty="0" err="1">
                <a:cs typeface="Calibri"/>
              </a:rPr>
              <a:t>config.json</a:t>
            </a:r>
            <a:r>
              <a:rPr lang="en-US" dirty="0">
                <a:cs typeface="Calibri"/>
              </a:rPr>
              <a:t> is where all the settings are specified. Includes input filename, train-test split values, hyperparameters, etc.</a:t>
            </a:r>
          </a:p>
          <a:p>
            <a:r>
              <a:rPr lang="en-US" dirty="0" err="1">
                <a:cs typeface="Calibri"/>
              </a:rPr>
              <a:t>detrend.py</a:t>
            </a:r>
            <a:r>
              <a:rPr lang="en-US" dirty="0">
                <a:cs typeface="Calibri"/>
              </a:rPr>
              <a:t> and WhiteRealityCheckFor1.py were included in order to evaluate the model's performance using White's Reality Check</a:t>
            </a:r>
          </a:p>
          <a:p>
            <a:r>
              <a:rPr lang="en-US" dirty="0">
                <a:cs typeface="Calibri"/>
              </a:rPr>
              <a:t>The remaining files are helper functions required for </a:t>
            </a:r>
            <a:r>
              <a:rPr lang="en-US" dirty="0" err="1">
                <a:cs typeface="Calibri"/>
              </a:rPr>
              <a:t>main.py</a:t>
            </a:r>
            <a:r>
              <a:rPr lang="en-US" dirty="0">
                <a:cs typeface="Calibri"/>
              </a:rPr>
              <a:t> to run</a:t>
            </a:r>
          </a:p>
          <a:p>
            <a:pPr lvl="1"/>
            <a:r>
              <a:rPr lang="en-US" dirty="0">
                <a:ea typeface="+mn-lt"/>
                <a:cs typeface="+mn-lt"/>
              </a:rPr>
              <a:t>Note: window normalization is used in </a:t>
            </a:r>
            <a:r>
              <a:rPr lang="en-US" dirty="0" err="1">
                <a:ea typeface="+mn-lt"/>
                <a:cs typeface="+mn-lt"/>
              </a:rPr>
              <a:t>dataloader.py</a:t>
            </a:r>
            <a:endParaRPr lang="en-US" dirty="0">
              <a:ea typeface="+mn-lt"/>
              <a:cs typeface="+mn-lt"/>
            </a:endParaRPr>
          </a:p>
          <a:p>
            <a:r>
              <a:rPr lang="en-US" dirty="0">
                <a:cs typeface="Calibri"/>
              </a:rPr>
              <a:t>The </a:t>
            </a:r>
            <a:r>
              <a:rPr lang="en-US" dirty="0" err="1">
                <a:cs typeface="Calibri"/>
              </a:rPr>
              <a:t>venv</a:t>
            </a:r>
            <a:r>
              <a:rPr lang="en-US" dirty="0">
                <a:cs typeface="Calibri"/>
              </a:rPr>
              <a:t> (virtual environment) used for this project contained the following libraries:</a:t>
            </a:r>
          </a:p>
          <a:p>
            <a:pPr lvl="1"/>
            <a:r>
              <a:rPr lang="en-US" dirty="0">
                <a:cs typeface="Calibri"/>
              </a:rPr>
              <a:t>Pandas</a:t>
            </a:r>
          </a:p>
          <a:p>
            <a:pPr lvl="1"/>
            <a:r>
              <a:rPr lang="en-US" dirty="0" err="1">
                <a:cs typeface="Calibri"/>
              </a:rPr>
              <a:t>Tensorflow</a:t>
            </a:r>
            <a:endParaRPr lang="en-US" dirty="0">
              <a:cs typeface="Calibri"/>
            </a:endParaRPr>
          </a:p>
          <a:p>
            <a:pPr lvl="1"/>
            <a:r>
              <a:rPr lang="en-US" dirty="0">
                <a:cs typeface="Calibri"/>
              </a:rPr>
              <a:t>Matplotlib</a:t>
            </a:r>
          </a:p>
          <a:p>
            <a:r>
              <a:rPr lang="en-US" dirty="0">
                <a:cs typeface="Calibri"/>
              </a:rPr>
              <a:t>These libraries can be found in </a:t>
            </a:r>
            <a:r>
              <a:rPr lang="en-US" dirty="0" err="1">
                <a:cs typeface="Calibri"/>
              </a:rPr>
              <a:t>LSTMBitcoin_Code</a:t>
            </a:r>
            <a:r>
              <a:rPr lang="en-US" dirty="0">
                <a:cs typeface="Calibri"/>
              </a:rPr>
              <a:t>/</a:t>
            </a:r>
            <a:r>
              <a:rPr lang="en-US" dirty="0" err="1">
                <a:cs typeface="Calibri"/>
              </a:rPr>
              <a:t>requirements.txt</a:t>
            </a:r>
            <a:endParaRPr lang="en-US" dirty="0">
              <a:cs typeface="Calibri"/>
            </a:endParaRPr>
          </a:p>
          <a:p>
            <a:pPr lvl="1"/>
            <a:r>
              <a:rPr lang="en-US" dirty="0">
                <a:cs typeface="Calibri"/>
              </a:rPr>
              <a:t>(On Mac) open terminal, cd to </a:t>
            </a:r>
            <a:r>
              <a:rPr lang="en-US" dirty="0" err="1">
                <a:cs typeface="Calibri"/>
              </a:rPr>
              <a:t>LSTMBitcoin_Code</a:t>
            </a:r>
            <a:r>
              <a:rPr lang="en-US" dirty="0">
                <a:cs typeface="Calibri"/>
              </a:rPr>
              <a:t> folder, and run the following commands:</a:t>
            </a:r>
          </a:p>
          <a:p>
            <a:pPr lvl="1"/>
            <a:r>
              <a:rPr lang="en-CA" dirty="0"/>
              <a:t>python3 -m </a:t>
            </a:r>
            <a:r>
              <a:rPr lang="en-CA" dirty="0" err="1"/>
              <a:t>venv</a:t>
            </a:r>
            <a:r>
              <a:rPr lang="en-CA" dirty="0"/>
              <a:t> </a:t>
            </a:r>
            <a:r>
              <a:rPr lang="en-CA" dirty="0" err="1"/>
              <a:t>venv</a:t>
            </a:r>
            <a:endParaRPr lang="en-CA" dirty="0"/>
          </a:p>
          <a:p>
            <a:pPr lvl="1"/>
            <a:r>
              <a:rPr lang="en-CA" dirty="0"/>
              <a:t>. </a:t>
            </a:r>
            <a:r>
              <a:rPr lang="en-CA" dirty="0" err="1"/>
              <a:t>venv</a:t>
            </a:r>
            <a:r>
              <a:rPr lang="en-CA" dirty="0"/>
              <a:t>/bin/activate</a:t>
            </a:r>
          </a:p>
          <a:p>
            <a:pPr lvl="1"/>
            <a:r>
              <a:rPr lang="en-CA" dirty="0"/>
              <a:t>pip3 install -r </a:t>
            </a:r>
            <a:r>
              <a:rPr lang="en-CA" dirty="0" err="1"/>
              <a:t>requirements.txt</a:t>
            </a:r>
            <a:r>
              <a:rPr lang="en-CA" dirty="0"/>
              <a:t> </a:t>
            </a:r>
            <a:endParaRPr lang="en-US" dirty="0">
              <a:cs typeface="Calibri"/>
            </a:endParaRPr>
          </a:p>
        </p:txBody>
      </p:sp>
    </p:spTree>
    <p:extLst>
      <p:ext uri="{BB962C8B-B14F-4D97-AF65-F5344CB8AC3E}">
        <p14:creationId xmlns:p14="http://schemas.microsoft.com/office/powerpoint/2010/main" val="4030902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8325-9365-43AA-AB52-58706A712263}"/>
              </a:ext>
            </a:extLst>
          </p:cNvPr>
          <p:cNvSpPr>
            <a:spLocks noGrp="1"/>
          </p:cNvSpPr>
          <p:nvPr>
            <p:ph type="title"/>
          </p:nvPr>
        </p:nvSpPr>
        <p:spPr/>
        <p:txBody>
          <a:bodyPr/>
          <a:lstStyle/>
          <a:p>
            <a:r>
              <a:rPr lang="en-US">
                <a:cs typeface="Calibri Light"/>
              </a:rPr>
              <a:t>Utils.py</a:t>
            </a:r>
            <a:endParaRPr lang="en-US"/>
          </a:p>
        </p:txBody>
      </p:sp>
      <p:sp>
        <p:nvSpPr>
          <p:cNvPr id="3" name="Content Placeholder 2">
            <a:extLst>
              <a:ext uri="{FF2B5EF4-FFF2-40B4-BE49-F238E27FC236}">
                <a16:creationId xmlns:a16="http://schemas.microsoft.com/office/drawing/2014/main" id="{8E2B7A16-09ED-40DA-8257-D4C68EC96FB4}"/>
              </a:ext>
            </a:extLst>
          </p:cNvPr>
          <p:cNvSpPr>
            <a:spLocks noGrp="1"/>
          </p:cNvSpPr>
          <p:nvPr>
            <p:ph idx="1"/>
          </p:nvPr>
        </p:nvSpPr>
        <p:spPr>
          <a:xfrm>
            <a:off x="771358" y="1478046"/>
            <a:ext cx="11170652" cy="969128"/>
          </a:xfrm>
        </p:spPr>
        <p:txBody>
          <a:bodyPr vert="horz" lIns="91440" tIns="45720" rIns="91440" bIns="45720" rtlCol="0" anchor="t">
            <a:normAutofit/>
          </a:bodyPr>
          <a:lstStyle/>
          <a:p>
            <a:r>
              <a:rPr lang="en-US">
                <a:cs typeface="Calibri"/>
              </a:rPr>
              <a:t>A new function was included in utils.py to compute White's Reality Check</a:t>
            </a:r>
            <a:endParaRPr lang="en-US"/>
          </a:p>
        </p:txBody>
      </p:sp>
      <p:pic>
        <p:nvPicPr>
          <p:cNvPr id="4" name="Picture 4" descr="Text&#10;&#10;Description automatically generated">
            <a:extLst>
              <a:ext uri="{FF2B5EF4-FFF2-40B4-BE49-F238E27FC236}">
                <a16:creationId xmlns:a16="http://schemas.microsoft.com/office/drawing/2014/main" id="{DAF51BBA-C07F-45EC-8B0E-0066B5BC2C78}"/>
              </a:ext>
            </a:extLst>
          </p:cNvPr>
          <p:cNvPicPr>
            <a:picLocks noChangeAspect="1"/>
          </p:cNvPicPr>
          <p:nvPr/>
        </p:nvPicPr>
        <p:blipFill>
          <a:blip r:embed="rId2"/>
          <a:stretch>
            <a:fillRect/>
          </a:stretch>
        </p:blipFill>
        <p:spPr>
          <a:xfrm>
            <a:off x="2759242" y="2062337"/>
            <a:ext cx="7014410" cy="1476695"/>
          </a:xfrm>
          <a:prstGeom prst="rect">
            <a:avLst/>
          </a:prstGeom>
        </p:spPr>
      </p:pic>
      <p:sp>
        <p:nvSpPr>
          <p:cNvPr id="7" name="Content Placeholder 2">
            <a:extLst>
              <a:ext uri="{FF2B5EF4-FFF2-40B4-BE49-F238E27FC236}">
                <a16:creationId xmlns:a16="http://schemas.microsoft.com/office/drawing/2014/main" id="{D9669D09-2E49-47DD-8489-C5CBEBD21CBB}"/>
              </a:ext>
            </a:extLst>
          </p:cNvPr>
          <p:cNvSpPr txBox="1">
            <a:spLocks/>
          </p:cNvSpPr>
          <p:nvPr/>
        </p:nvSpPr>
        <p:spPr>
          <a:xfrm>
            <a:off x="770022" y="3642393"/>
            <a:ext cx="10796336" cy="96912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cs typeface="Calibri"/>
              </a:rPr>
              <a:t>Since our returns are now on a weekly basis we need to modify the compute_metrics() method to use a period of 52 instead of 252</a:t>
            </a:r>
            <a:endParaRPr lang="en-US"/>
          </a:p>
        </p:txBody>
      </p:sp>
      <p:pic>
        <p:nvPicPr>
          <p:cNvPr id="8" name="Picture 8" descr="Text&#10;&#10;Description automatically generated">
            <a:extLst>
              <a:ext uri="{FF2B5EF4-FFF2-40B4-BE49-F238E27FC236}">
                <a16:creationId xmlns:a16="http://schemas.microsoft.com/office/drawing/2014/main" id="{479130EC-9EF2-4CBC-9A78-3E54F415CF16}"/>
              </a:ext>
            </a:extLst>
          </p:cNvPr>
          <p:cNvPicPr>
            <a:picLocks noChangeAspect="1"/>
          </p:cNvPicPr>
          <p:nvPr/>
        </p:nvPicPr>
        <p:blipFill>
          <a:blip r:embed="rId3"/>
          <a:stretch>
            <a:fillRect/>
          </a:stretch>
        </p:blipFill>
        <p:spPr>
          <a:xfrm>
            <a:off x="3354137" y="4654028"/>
            <a:ext cx="4842042" cy="2075156"/>
          </a:xfrm>
          <a:prstGeom prst="rect">
            <a:avLst/>
          </a:prstGeom>
        </p:spPr>
      </p:pic>
    </p:spTree>
    <p:extLst>
      <p:ext uri="{BB962C8B-B14F-4D97-AF65-F5344CB8AC3E}">
        <p14:creationId xmlns:p14="http://schemas.microsoft.com/office/powerpoint/2010/main" val="2531934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6C7B-5602-48B5-AB93-7FD509054960}"/>
              </a:ext>
            </a:extLst>
          </p:cNvPr>
          <p:cNvSpPr>
            <a:spLocks noGrp="1"/>
          </p:cNvSpPr>
          <p:nvPr>
            <p:ph type="title"/>
          </p:nvPr>
        </p:nvSpPr>
        <p:spPr/>
        <p:txBody>
          <a:bodyPr/>
          <a:lstStyle/>
          <a:p>
            <a:r>
              <a:rPr lang="en-US">
                <a:cs typeface="Calibri Light"/>
              </a:rPr>
              <a:t>Model Architecture</a:t>
            </a:r>
            <a:endParaRPr lang="en-US"/>
          </a:p>
        </p:txBody>
      </p:sp>
      <p:sp>
        <p:nvSpPr>
          <p:cNvPr id="3" name="Content Placeholder 2">
            <a:extLst>
              <a:ext uri="{FF2B5EF4-FFF2-40B4-BE49-F238E27FC236}">
                <a16:creationId xmlns:a16="http://schemas.microsoft.com/office/drawing/2014/main" id="{943E7545-A3E2-4DDF-8B9A-6AF285412485}"/>
              </a:ext>
            </a:extLst>
          </p:cNvPr>
          <p:cNvSpPr>
            <a:spLocks noGrp="1"/>
          </p:cNvSpPr>
          <p:nvPr>
            <p:ph idx="1"/>
          </p:nvPr>
        </p:nvSpPr>
        <p:spPr>
          <a:xfrm>
            <a:off x="838200" y="1825625"/>
            <a:ext cx="7628022" cy="4351338"/>
          </a:xfrm>
        </p:spPr>
        <p:txBody>
          <a:bodyPr vert="horz" lIns="91440" tIns="45720" rIns="91440" bIns="45720" rtlCol="0" anchor="t">
            <a:normAutofit/>
          </a:bodyPr>
          <a:lstStyle/>
          <a:p>
            <a:r>
              <a:rPr lang="en-US" dirty="0">
                <a:cs typeface="Calibri"/>
              </a:rPr>
              <a:t>The final model consists of four layers of neural net, first three layers being LSTM (number of neurons = 25, 50, 100 respectively), followed by a dense layer </a:t>
            </a:r>
          </a:p>
          <a:p>
            <a:r>
              <a:rPr lang="en-US" dirty="0">
                <a:cs typeface="Calibri"/>
              </a:rPr>
              <a:t>Dropout layers are added at the input layer and the third LSTM layer with 0.05 dropout rate </a:t>
            </a:r>
          </a:p>
          <a:p>
            <a:r>
              <a:rPr lang="en-US" dirty="0" err="1">
                <a:cs typeface="Calibri"/>
              </a:rPr>
              <a:t>Checkpoint_params</a:t>
            </a:r>
            <a:r>
              <a:rPr lang="en-US" dirty="0">
                <a:cs typeface="Calibri"/>
              </a:rPr>
              <a:t>, </a:t>
            </a:r>
            <a:r>
              <a:rPr lang="en-US" dirty="0" err="1">
                <a:cs typeface="Calibri"/>
              </a:rPr>
              <a:t>reduce_lr_params</a:t>
            </a:r>
            <a:r>
              <a:rPr lang="en-US" dirty="0">
                <a:cs typeface="Calibri"/>
              </a:rPr>
              <a:t> and </a:t>
            </a:r>
            <a:r>
              <a:rPr lang="en-US" dirty="0" err="1">
                <a:cs typeface="Calibri"/>
              </a:rPr>
              <a:t>early_stopping_params</a:t>
            </a:r>
            <a:r>
              <a:rPr lang="en-US" dirty="0">
                <a:cs typeface="Calibri"/>
              </a:rPr>
              <a:t> are all set to be validation loss to avoid overfitting</a:t>
            </a:r>
          </a:p>
          <a:p>
            <a:endParaRPr lang="en-US" dirty="0">
              <a:cs typeface="Calibri"/>
            </a:endParaRPr>
          </a:p>
          <a:p>
            <a:endParaRPr lang="en-US" dirty="0">
              <a:cs typeface="Calibri"/>
            </a:endParaRPr>
          </a:p>
          <a:p>
            <a:endParaRPr lang="en-US" dirty="0">
              <a:cs typeface="Calibri"/>
            </a:endParaRPr>
          </a:p>
        </p:txBody>
      </p:sp>
      <p:pic>
        <p:nvPicPr>
          <p:cNvPr id="4" name="Picture 4">
            <a:extLst>
              <a:ext uri="{FF2B5EF4-FFF2-40B4-BE49-F238E27FC236}">
                <a16:creationId xmlns:a16="http://schemas.microsoft.com/office/drawing/2014/main" id="{91C173CB-D085-4651-BB00-F83383798F98}"/>
              </a:ext>
            </a:extLst>
          </p:cNvPr>
          <p:cNvPicPr>
            <a:picLocks noChangeAspect="1"/>
          </p:cNvPicPr>
          <p:nvPr/>
        </p:nvPicPr>
        <p:blipFill>
          <a:blip r:embed="rId2"/>
          <a:stretch>
            <a:fillRect/>
          </a:stretch>
        </p:blipFill>
        <p:spPr>
          <a:xfrm>
            <a:off x="8964320" y="890337"/>
            <a:ext cx="2565149" cy="5451642"/>
          </a:xfrm>
          <a:prstGeom prst="rect">
            <a:avLst/>
          </a:prstGeom>
        </p:spPr>
      </p:pic>
    </p:spTree>
    <p:extLst>
      <p:ext uri="{BB962C8B-B14F-4D97-AF65-F5344CB8AC3E}">
        <p14:creationId xmlns:p14="http://schemas.microsoft.com/office/powerpoint/2010/main" val="3199843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6C7B-5602-48B5-AB93-7FD509054960}"/>
              </a:ext>
            </a:extLst>
          </p:cNvPr>
          <p:cNvSpPr>
            <a:spLocks noGrp="1"/>
          </p:cNvSpPr>
          <p:nvPr>
            <p:ph type="title"/>
          </p:nvPr>
        </p:nvSpPr>
        <p:spPr/>
        <p:txBody>
          <a:bodyPr/>
          <a:lstStyle/>
          <a:p>
            <a:r>
              <a:rPr lang="en-US">
                <a:cs typeface="Calibri Light"/>
              </a:rPr>
              <a:t>Model Configs Used</a:t>
            </a:r>
            <a:endParaRPr lang="en-US"/>
          </a:p>
        </p:txBody>
      </p:sp>
      <p:sp>
        <p:nvSpPr>
          <p:cNvPr id="3" name="Content Placeholder 2">
            <a:extLst>
              <a:ext uri="{FF2B5EF4-FFF2-40B4-BE49-F238E27FC236}">
                <a16:creationId xmlns:a16="http://schemas.microsoft.com/office/drawing/2014/main" id="{943E7545-A3E2-4DDF-8B9A-6AF285412485}"/>
              </a:ext>
            </a:extLst>
          </p:cNvPr>
          <p:cNvSpPr>
            <a:spLocks noGrp="1"/>
          </p:cNvSpPr>
          <p:nvPr>
            <p:ph idx="1"/>
          </p:nvPr>
        </p:nvSpPr>
        <p:spPr>
          <a:xfrm>
            <a:off x="838200" y="1825625"/>
            <a:ext cx="6678864" cy="4351338"/>
          </a:xfrm>
        </p:spPr>
        <p:txBody>
          <a:bodyPr vert="horz" lIns="91440" tIns="45720" rIns="91440" bIns="45720" rtlCol="0" anchor="t">
            <a:normAutofit lnSpcReduction="10000"/>
          </a:bodyPr>
          <a:lstStyle/>
          <a:p>
            <a:r>
              <a:rPr lang="en-US">
                <a:ea typeface="+mn-lt"/>
                <a:cs typeface="+mn-lt"/>
              </a:rPr>
              <a:t>Epochs = 40, batch_size = 16, val_split = 0.2</a:t>
            </a:r>
          </a:p>
          <a:p>
            <a:r>
              <a:rPr lang="en-US">
                <a:ea typeface="+mn-lt"/>
                <a:cs typeface="+mn-lt"/>
              </a:rPr>
              <a:t>Train_test_split = 0.8</a:t>
            </a:r>
          </a:p>
          <a:p>
            <a:r>
              <a:rPr lang="en-US">
                <a:ea typeface="+mn-lt"/>
                <a:cs typeface="+mn-lt"/>
              </a:rPr>
              <a:t>Sequence_length = 7</a:t>
            </a:r>
          </a:p>
          <a:p>
            <a:r>
              <a:rPr lang="en-US">
                <a:cs typeface="Calibri"/>
              </a:rPr>
              <a:t>Initial testing showed that the following two features degraded the LSTM's performance and were thus dropped:</a:t>
            </a:r>
          </a:p>
          <a:p>
            <a:pPr lvl="1"/>
            <a:r>
              <a:rPr lang="en-US" err="1">
                <a:ea typeface="+mn-lt"/>
                <a:cs typeface="+mn-lt"/>
              </a:rPr>
              <a:t>Pct_Change_Dealer_Net_Position</a:t>
            </a:r>
            <a:endParaRPr lang="en-US">
              <a:ea typeface="+mn-lt"/>
              <a:cs typeface="+mn-lt"/>
            </a:endParaRPr>
          </a:p>
          <a:p>
            <a:pPr lvl="1"/>
            <a:r>
              <a:rPr lang="en-US" err="1">
                <a:ea typeface="+mn-lt"/>
                <a:cs typeface="+mn-lt"/>
              </a:rPr>
              <a:t>Pct_Change_Lev_Money_Net_Position</a:t>
            </a:r>
            <a:endParaRPr lang="en-US">
              <a:ea typeface="+mn-lt"/>
              <a:cs typeface="+mn-lt"/>
            </a:endParaRPr>
          </a:p>
          <a:p>
            <a:r>
              <a:rPr lang="en-US">
                <a:ea typeface="+mn-lt"/>
                <a:cs typeface="+mn-lt"/>
              </a:rPr>
              <a:t>Therefore 23 columns in total were used as specified in config.py</a:t>
            </a:r>
          </a:p>
        </p:txBody>
      </p:sp>
      <p:pic>
        <p:nvPicPr>
          <p:cNvPr id="4" name="Picture 4" descr="Text&#10;&#10;Description automatically generated">
            <a:extLst>
              <a:ext uri="{FF2B5EF4-FFF2-40B4-BE49-F238E27FC236}">
                <a16:creationId xmlns:a16="http://schemas.microsoft.com/office/drawing/2014/main" id="{A8A9A61C-A503-4FBC-98F7-4B3BF7493538}"/>
              </a:ext>
            </a:extLst>
          </p:cNvPr>
          <p:cNvPicPr>
            <a:picLocks noChangeAspect="1"/>
          </p:cNvPicPr>
          <p:nvPr/>
        </p:nvPicPr>
        <p:blipFill>
          <a:blip r:embed="rId2"/>
          <a:stretch>
            <a:fillRect/>
          </a:stretch>
        </p:blipFill>
        <p:spPr>
          <a:xfrm>
            <a:off x="8724232" y="2125160"/>
            <a:ext cx="2743200" cy="3622916"/>
          </a:xfrm>
          <a:prstGeom prst="rect">
            <a:avLst/>
          </a:prstGeom>
        </p:spPr>
      </p:pic>
    </p:spTree>
    <p:extLst>
      <p:ext uri="{BB962C8B-B14F-4D97-AF65-F5344CB8AC3E}">
        <p14:creationId xmlns:p14="http://schemas.microsoft.com/office/powerpoint/2010/main" val="3290689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6C7B-5602-48B5-AB93-7FD509054960}"/>
              </a:ext>
            </a:extLst>
          </p:cNvPr>
          <p:cNvSpPr>
            <a:spLocks noGrp="1"/>
          </p:cNvSpPr>
          <p:nvPr>
            <p:ph type="title"/>
          </p:nvPr>
        </p:nvSpPr>
        <p:spPr>
          <a:xfrm>
            <a:off x="838200" y="502285"/>
            <a:ext cx="10515600" cy="1325563"/>
          </a:xfrm>
        </p:spPr>
        <p:txBody>
          <a:bodyPr/>
          <a:lstStyle/>
          <a:p>
            <a:r>
              <a:rPr lang="en-US">
                <a:cs typeface="Calibri Light"/>
              </a:rPr>
              <a:t>Results  - Original BTC Features Only</a:t>
            </a:r>
            <a:endParaRPr lang="en-US"/>
          </a:p>
        </p:txBody>
      </p:sp>
      <p:sp>
        <p:nvSpPr>
          <p:cNvPr id="3" name="Content Placeholder 2">
            <a:extLst>
              <a:ext uri="{FF2B5EF4-FFF2-40B4-BE49-F238E27FC236}">
                <a16:creationId xmlns:a16="http://schemas.microsoft.com/office/drawing/2014/main" id="{943E7545-A3E2-4DDF-8B9A-6AF285412485}"/>
              </a:ext>
            </a:extLst>
          </p:cNvPr>
          <p:cNvSpPr>
            <a:spLocks noGrp="1"/>
          </p:cNvSpPr>
          <p:nvPr>
            <p:ph idx="1"/>
          </p:nvPr>
        </p:nvSpPr>
        <p:spPr/>
        <p:txBody>
          <a:bodyPr vert="horz" lIns="91440" tIns="45720" rIns="91440" bIns="45720" rtlCol="0" anchor="t">
            <a:normAutofit/>
          </a:bodyPr>
          <a:lstStyle/>
          <a:p>
            <a:r>
              <a:rPr lang="en-US">
                <a:cs typeface="Calibri"/>
              </a:rPr>
              <a:t>Model was trained using the original 16 columns found in </a:t>
            </a:r>
            <a:r>
              <a:rPr lang="en-US">
                <a:ea typeface="+mn-lt"/>
                <a:cs typeface="+mn-lt"/>
              </a:rPr>
              <a:t>weekly BTC data without any additional inputs</a:t>
            </a:r>
            <a:endParaRPr lang="en-US">
              <a:cs typeface="Calibri"/>
            </a:endParaRPr>
          </a:p>
        </p:txBody>
      </p:sp>
      <p:pic>
        <p:nvPicPr>
          <p:cNvPr id="4" name="Picture 4" descr="Chart, line chart&#10;&#10;Description automatically generated">
            <a:extLst>
              <a:ext uri="{FF2B5EF4-FFF2-40B4-BE49-F238E27FC236}">
                <a16:creationId xmlns:a16="http://schemas.microsoft.com/office/drawing/2014/main" id="{724192EA-ACD2-4EBA-AF2E-6230E814EBFD}"/>
              </a:ext>
            </a:extLst>
          </p:cNvPr>
          <p:cNvPicPr>
            <a:picLocks noChangeAspect="1"/>
          </p:cNvPicPr>
          <p:nvPr/>
        </p:nvPicPr>
        <p:blipFill>
          <a:blip r:embed="rId2"/>
          <a:stretch>
            <a:fillRect/>
          </a:stretch>
        </p:blipFill>
        <p:spPr>
          <a:xfrm>
            <a:off x="328838" y="2825313"/>
            <a:ext cx="4075754" cy="3068103"/>
          </a:xfrm>
          <a:prstGeom prst="rect">
            <a:avLst/>
          </a:prstGeom>
        </p:spPr>
      </p:pic>
      <p:pic>
        <p:nvPicPr>
          <p:cNvPr id="6" name="Picture 4" descr="Chart, line chart&#10;&#10;Description automatically generated">
            <a:extLst>
              <a:ext uri="{FF2B5EF4-FFF2-40B4-BE49-F238E27FC236}">
                <a16:creationId xmlns:a16="http://schemas.microsoft.com/office/drawing/2014/main" id="{A21B5965-F995-4872-97B9-23544F8D0038}"/>
              </a:ext>
            </a:extLst>
          </p:cNvPr>
          <p:cNvPicPr>
            <a:picLocks noChangeAspect="1"/>
          </p:cNvPicPr>
          <p:nvPr/>
        </p:nvPicPr>
        <p:blipFill>
          <a:blip r:embed="rId3"/>
          <a:stretch>
            <a:fillRect/>
          </a:stretch>
        </p:blipFill>
        <p:spPr>
          <a:xfrm>
            <a:off x="4263436" y="2801710"/>
            <a:ext cx="4132642" cy="3095853"/>
          </a:xfrm>
          <a:prstGeom prst="rect">
            <a:avLst/>
          </a:prstGeom>
        </p:spPr>
      </p:pic>
      <p:pic>
        <p:nvPicPr>
          <p:cNvPr id="8" name="Picture 4" descr="Chart, line chart&#10;&#10;Description automatically generated">
            <a:extLst>
              <a:ext uri="{FF2B5EF4-FFF2-40B4-BE49-F238E27FC236}">
                <a16:creationId xmlns:a16="http://schemas.microsoft.com/office/drawing/2014/main" id="{FBE78198-2A08-4461-8C7A-5AA2D14783F7}"/>
              </a:ext>
            </a:extLst>
          </p:cNvPr>
          <p:cNvPicPr>
            <a:picLocks noChangeAspect="1"/>
          </p:cNvPicPr>
          <p:nvPr/>
        </p:nvPicPr>
        <p:blipFill>
          <a:blip r:embed="rId4"/>
          <a:stretch>
            <a:fillRect/>
          </a:stretch>
        </p:blipFill>
        <p:spPr>
          <a:xfrm>
            <a:off x="8191270" y="2827302"/>
            <a:ext cx="3932878" cy="2937532"/>
          </a:xfrm>
          <a:prstGeom prst="rect">
            <a:avLst/>
          </a:prstGeom>
        </p:spPr>
      </p:pic>
      <p:sp>
        <p:nvSpPr>
          <p:cNvPr id="9" name="TextBox 8">
            <a:extLst>
              <a:ext uri="{FF2B5EF4-FFF2-40B4-BE49-F238E27FC236}">
                <a16:creationId xmlns:a16="http://schemas.microsoft.com/office/drawing/2014/main" id="{938428F3-AF03-42A3-80C3-DFD5101C8778}"/>
              </a:ext>
            </a:extLst>
          </p:cNvPr>
          <p:cNvSpPr txBox="1"/>
          <p:nvPr/>
        </p:nvSpPr>
        <p:spPr>
          <a:xfrm>
            <a:off x="5105400" y="589413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Next Day Price Prediction</a:t>
            </a:r>
          </a:p>
        </p:txBody>
      </p:sp>
      <p:sp>
        <p:nvSpPr>
          <p:cNvPr id="10" name="TextBox 9">
            <a:extLst>
              <a:ext uri="{FF2B5EF4-FFF2-40B4-BE49-F238E27FC236}">
                <a16:creationId xmlns:a16="http://schemas.microsoft.com/office/drawing/2014/main" id="{DB74850E-EE86-42C3-BF44-DC0B3AFE8B9B}"/>
              </a:ext>
            </a:extLst>
          </p:cNvPr>
          <p:cNvSpPr txBox="1"/>
          <p:nvPr/>
        </p:nvSpPr>
        <p:spPr>
          <a:xfrm>
            <a:off x="1217696" y="590332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Training and Testing Losses</a:t>
            </a:r>
          </a:p>
        </p:txBody>
      </p:sp>
      <p:sp>
        <p:nvSpPr>
          <p:cNvPr id="11" name="TextBox 10">
            <a:extLst>
              <a:ext uri="{FF2B5EF4-FFF2-40B4-BE49-F238E27FC236}">
                <a16:creationId xmlns:a16="http://schemas.microsoft.com/office/drawing/2014/main" id="{36C6BFF3-1472-4506-BF81-8580D6204853}"/>
              </a:ext>
            </a:extLst>
          </p:cNvPr>
          <p:cNvSpPr txBox="1"/>
          <p:nvPr/>
        </p:nvSpPr>
        <p:spPr>
          <a:xfrm>
            <a:off x="8821820" y="5894136"/>
            <a:ext cx="28902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Change In Equity Over Time</a:t>
            </a:r>
          </a:p>
        </p:txBody>
      </p:sp>
    </p:spTree>
    <p:extLst>
      <p:ext uri="{BB962C8B-B14F-4D97-AF65-F5344CB8AC3E}">
        <p14:creationId xmlns:p14="http://schemas.microsoft.com/office/powerpoint/2010/main" val="799792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6C7B-5602-48B5-AB93-7FD509054960}"/>
              </a:ext>
            </a:extLst>
          </p:cNvPr>
          <p:cNvSpPr>
            <a:spLocks noGrp="1"/>
          </p:cNvSpPr>
          <p:nvPr>
            <p:ph type="title"/>
          </p:nvPr>
        </p:nvSpPr>
        <p:spPr/>
        <p:txBody>
          <a:bodyPr/>
          <a:lstStyle/>
          <a:p>
            <a:r>
              <a:rPr lang="en-US">
                <a:ea typeface="+mj-lt"/>
                <a:cs typeface="+mj-lt"/>
              </a:rPr>
              <a:t>Results  - Original BTC Features Only</a:t>
            </a:r>
          </a:p>
        </p:txBody>
      </p:sp>
      <p:sp>
        <p:nvSpPr>
          <p:cNvPr id="3" name="Content Placeholder 2">
            <a:extLst>
              <a:ext uri="{FF2B5EF4-FFF2-40B4-BE49-F238E27FC236}">
                <a16:creationId xmlns:a16="http://schemas.microsoft.com/office/drawing/2014/main" id="{943E7545-A3E2-4DDF-8B9A-6AF285412485}"/>
              </a:ext>
            </a:extLst>
          </p:cNvPr>
          <p:cNvSpPr>
            <a:spLocks noGrp="1"/>
          </p:cNvSpPr>
          <p:nvPr>
            <p:ph idx="1"/>
          </p:nvPr>
        </p:nvSpPr>
        <p:spPr>
          <a:xfrm>
            <a:off x="838200" y="1825625"/>
            <a:ext cx="10515600" cy="2386181"/>
          </a:xfrm>
        </p:spPr>
        <p:txBody>
          <a:bodyPr vert="horz" lIns="91440" tIns="45720" rIns="91440" bIns="45720" rtlCol="0" anchor="t">
            <a:normAutofit/>
          </a:bodyPr>
          <a:lstStyle/>
          <a:p>
            <a:r>
              <a:rPr lang="en-US">
                <a:cs typeface="Calibri"/>
              </a:rPr>
              <a:t>The system equity curve is slightly above market equity curve</a:t>
            </a:r>
          </a:p>
          <a:p>
            <a:r>
              <a:rPr lang="en-US">
                <a:cs typeface="Calibri"/>
              </a:rPr>
              <a:t>The system CAGR (49.0%) is way above market CAGR (23.7%) and the system Sharpe ratio (0.9) is also higher than market Sharpe (0.5)</a:t>
            </a:r>
          </a:p>
          <a:p>
            <a:r>
              <a:rPr lang="en-US">
                <a:cs typeface="Calibri"/>
              </a:rPr>
              <a:t>The large p-value (0.0836) does not reject the null hypothesis that the expected return is zero or less </a:t>
            </a:r>
          </a:p>
          <a:p>
            <a:endParaRPr lang="en-US">
              <a:cs typeface="Calibri"/>
            </a:endParaRPr>
          </a:p>
          <a:p>
            <a:endParaRPr lang="en-US">
              <a:cs typeface="Calibri"/>
            </a:endParaRPr>
          </a:p>
        </p:txBody>
      </p:sp>
      <p:pic>
        <p:nvPicPr>
          <p:cNvPr id="5" name="Picture 4" descr="Text&#10;&#10;Description automatically generated">
            <a:extLst>
              <a:ext uri="{FF2B5EF4-FFF2-40B4-BE49-F238E27FC236}">
                <a16:creationId xmlns:a16="http://schemas.microsoft.com/office/drawing/2014/main" id="{59FA9B78-EC2E-4558-843D-268167C76DD8}"/>
              </a:ext>
            </a:extLst>
          </p:cNvPr>
          <p:cNvPicPr>
            <a:picLocks noChangeAspect="1"/>
          </p:cNvPicPr>
          <p:nvPr/>
        </p:nvPicPr>
        <p:blipFill>
          <a:blip r:embed="rId2"/>
          <a:stretch>
            <a:fillRect/>
          </a:stretch>
        </p:blipFill>
        <p:spPr>
          <a:xfrm>
            <a:off x="2241884" y="4440741"/>
            <a:ext cx="7975600" cy="2204628"/>
          </a:xfrm>
          <a:prstGeom prst="rect">
            <a:avLst/>
          </a:prstGeom>
        </p:spPr>
      </p:pic>
    </p:spTree>
    <p:extLst>
      <p:ext uri="{BB962C8B-B14F-4D97-AF65-F5344CB8AC3E}">
        <p14:creationId xmlns:p14="http://schemas.microsoft.com/office/powerpoint/2010/main" val="2310378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B13A0-2DCB-4FD7-A046-1AD1FBA99801}"/>
              </a:ext>
            </a:extLst>
          </p:cNvPr>
          <p:cNvSpPr>
            <a:spLocks noGrp="1"/>
          </p:cNvSpPr>
          <p:nvPr>
            <p:ph type="title"/>
          </p:nvPr>
        </p:nvSpPr>
        <p:spPr/>
        <p:txBody>
          <a:bodyPr/>
          <a:lstStyle/>
          <a:p>
            <a:r>
              <a:rPr lang="en-US">
                <a:ea typeface="+mj-lt"/>
                <a:cs typeface="+mj-lt"/>
              </a:rPr>
              <a:t>Results  - Original BTC Features + COT Inputs</a:t>
            </a:r>
          </a:p>
        </p:txBody>
      </p:sp>
      <p:pic>
        <p:nvPicPr>
          <p:cNvPr id="4" name="Picture 4" descr="Chart, line chart&#10;&#10;Description automatically generated">
            <a:extLst>
              <a:ext uri="{FF2B5EF4-FFF2-40B4-BE49-F238E27FC236}">
                <a16:creationId xmlns:a16="http://schemas.microsoft.com/office/drawing/2014/main" id="{9A454CD4-356A-401D-9F26-7941A8CE6397}"/>
              </a:ext>
            </a:extLst>
          </p:cNvPr>
          <p:cNvPicPr>
            <a:picLocks noGrp="1" noChangeAspect="1"/>
          </p:cNvPicPr>
          <p:nvPr>
            <p:ph idx="1"/>
          </p:nvPr>
        </p:nvPicPr>
        <p:blipFill>
          <a:blip r:embed="rId2"/>
          <a:stretch>
            <a:fillRect/>
          </a:stretch>
        </p:blipFill>
        <p:spPr>
          <a:xfrm>
            <a:off x="357184" y="2800756"/>
            <a:ext cx="4217627" cy="3168233"/>
          </a:xfrm>
        </p:spPr>
      </p:pic>
      <p:sp>
        <p:nvSpPr>
          <p:cNvPr id="6" name="Content Placeholder 2">
            <a:extLst>
              <a:ext uri="{FF2B5EF4-FFF2-40B4-BE49-F238E27FC236}">
                <a16:creationId xmlns:a16="http://schemas.microsoft.com/office/drawing/2014/main" id="{91754B3E-4303-4973-B536-6B0AC3218F02}"/>
              </a:ext>
            </a:extLst>
          </p:cNvPr>
          <p:cNvSpPr txBox="1">
            <a:spLocks/>
          </p:cNvSpPr>
          <p:nvPr/>
        </p:nvSpPr>
        <p:spPr>
          <a:xfrm>
            <a:off x="838200" y="1825625"/>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cs typeface="Calibri"/>
              </a:rPr>
              <a:t>Model was trained using the original 16 columns found in </a:t>
            </a:r>
            <a:r>
              <a:rPr lang="en-US">
                <a:ea typeface="+mn-lt"/>
                <a:cs typeface="+mn-lt"/>
              </a:rPr>
              <a:t>weekly BTC data along with the 4 COT inputs for a total of 20 features</a:t>
            </a:r>
            <a:endParaRPr lang="en-US">
              <a:cs typeface="Calibri"/>
            </a:endParaRPr>
          </a:p>
        </p:txBody>
      </p:sp>
      <p:pic>
        <p:nvPicPr>
          <p:cNvPr id="8" name="Picture 4" descr="Chart, line chart&#10;&#10;Description automatically generated">
            <a:extLst>
              <a:ext uri="{FF2B5EF4-FFF2-40B4-BE49-F238E27FC236}">
                <a16:creationId xmlns:a16="http://schemas.microsoft.com/office/drawing/2014/main" id="{12F8EF4F-ED17-45F0-9850-359298BE9CEB}"/>
              </a:ext>
            </a:extLst>
          </p:cNvPr>
          <p:cNvPicPr>
            <a:picLocks noChangeAspect="1"/>
          </p:cNvPicPr>
          <p:nvPr/>
        </p:nvPicPr>
        <p:blipFill>
          <a:blip r:embed="rId3"/>
          <a:stretch>
            <a:fillRect/>
          </a:stretch>
        </p:blipFill>
        <p:spPr>
          <a:xfrm>
            <a:off x="4324739" y="2796746"/>
            <a:ext cx="4152503" cy="3119533"/>
          </a:xfrm>
          <a:prstGeom prst="rect">
            <a:avLst/>
          </a:prstGeom>
        </p:spPr>
      </p:pic>
      <p:pic>
        <p:nvPicPr>
          <p:cNvPr id="10" name="Picture 4" descr="Chart, line chart&#10;&#10;Description automatically generated">
            <a:extLst>
              <a:ext uri="{FF2B5EF4-FFF2-40B4-BE49-F238E27FC236}">
                <a16:creationId xmlns:a16="http://schemas.microsoft.com/office/drawing/2014/main" id="{045EC137-F339-486D-8E7D-795C1AB12D55}"/>
              </a:ext>
            </a:extLst>
          </p:cNvPr>
          <p:cNvPicPr>
            <a:picLocks noChangeAspect="1"/>
          </p:cNvPicPr>
          <p:nvPr/>
        </p:nvPicPr>
        <p:blipFill>
          <a:blip r:embed="rId4"/>
          <a:stretch>
            <a:fillRect/>
          </a:stretch>
        </p:blipFill>
        <p:spPr>
          <a:xfrm>
            <a:off x="8301464" y="2891661"/>
            <a:ext cx="3885899" cy="2928938"/>
          </a:xfrm>
          <a:prstGeom prst="rect">
            <a:avLst/>
          </a:prstGeom>
        </p:spPr>
      </p:pic>
      <p:sp>
        <p:nvSpPr>
          <p:cNvPr id="12" name="TextBox 11">
            <a:extLst>
              <a:ext uri="{FF2B5EF4-FFF2-40B4-BE49-F238E27FC236}">
                <a16:creationId xmlns:a16="http://schemas.microsoft.com/office/drawing/2014/main" id="{2C59A165-2E3B-4E1E-BABB-7B639863DCF8}"/>
              </a:ext>
            </a:extLst>
          </p:cNvPr>
          <p:cNvSpPr txBox="1"/>
          <p:nvPr/>
        </p:nvSpPr>
        <p:spPr>
          <a:xfrm>
            <a:off x="5092032" y="602782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Next Day Price Prediction</a:t>
            </a:r>
          </a:p>
        </p:txBody>
      </p:sp>
      <p:sp>
        <p:nvSpPr>
          <p:cNvPr id="14" name="TextBox 13">
            <a:extLst>
              <a:ext uri="{FF2B5EF4-FFF2-40B4-BE49-F238E27FC236}">
                <a16:creationId xmlns:a16="http://schemas.microsoft.com/office/drawing/2014/main" id="{A95EC6C2-4B22-4347-B5CA-E8D3CDE3D849}"/>
              </a:ext>
            </a:extLst>
          </p:cNvPr>
          <p:cNvSpPr txBox="1"/>
          <p:nvPr/>
        </p:nvSpPr>
        <p:spPr>
          <a:xfrm>
            <a:off x="1204328" y="603701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Training and Testing Losses</a:t>
            </a:r>
          </a:p>
        </p:txBody>
      </p:sp>
      <p:sp>
        <p:nvSpPr>
          <p:cNvPr id="16" name="TextBox 15">
            <a:extLst>
              <a:ext uri="{FF2B5EF4-FFF2-40B4-BE49-F238E27FC236}">
                <a16:creationId xmlns:a16="http://schemas.microsoft.com/office/drawing/2014/main" id="{9CC0D9AB-47B6-44B8-B8B4-91B0435ACFE6}"/>
              </a:ext>
            </a:extLst>
          </p:cNvPr>
          <p:cNvSpPr txBox="1"/>
          <p:nvPr/>
        </p:nvSpPr>
        <p:spPr>
          <a:xfrm>
            <a:off x="8808452" y="6027820"/>
            <a:ext cx="28902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Change In Equity Over Time</a:t>
            </a:r>
          </a:p>
        </p:txBody>
      </p:sp>
    </p:spTree>
    <p:extLst>
      <p:ext uri="{BB962C8B-B14F-4D97-AF65-F5344CB8AC3E}">
        <p14:creationId xmlns:p14="http://schemas.microsoft.com/office/powerpoint/2010/main" val="769262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38732-7626-4E87-9944-0CC46FB2D9DF}"/>
              </a:ext>
            </a:extLst>
          </p:cNvPr>
          <p:cNvSpPr>
            <a:spLocks noGrp="1"/>
          </p:cNvSpPr>
          <p:nvPr>
            <p:ph type="title"/>
          </p:nvPr>
        </p:nvSpPr>
        <p:spPr/>
        <p:txBody>
          <a:bodyPr/>
          <a:lstStyle/>
          <a:p>
            <a:r>
              <a:rPr lang="en-US">
                <a:ea typeface="+mj-lt"/>
                <a:cs typeface="+mj-lt"/>
              </a:rPr>
              <a:t>Results  - Original BTC Features + COT Inputs</a:t>
            </a:r>
          </a:p>
        </p:txBody>
      </p:sp>
      <p:sp>
        <p:nvSpPr>
          <p:cNvPr id="3" name="Content Placeholder 2">
            <a:extLst>
              <a:ext uri="{FF2B5EF4-FFF2-40B4-BE49-F238E27FC236}">
                <a16:creationId xmlns:a16="http://schemas.microsoft.com/office/drawing/2014/main" id="{5CC2F20D-4064-460A-A047-563369DB666F}"/>
              </a:ext>
            </a:extLst>
          </p:cNvPr>
          <p:cNvSpPr>
            <a:spLocks noGrp="1"/>
          </p:cNvSpPr>
          <p:nvPr>
            <p:ph idx="1"/>
          </p:nvPr>
        </p:nvSpPr>
        <p:spPr>
          <a:xfrm>
            <a:off x="838200" y="1598362"/>
            <a:ext cx="10515600" cy="2961023"/>
          </a:xfrm>
        </p:spPr>
        <p:txBody>
          <a:bodyPr vert="horz" lIns="91440" tIns="45720" rIns="91440" bIns="45720" rtlCol="0" anchor="t">
            <a:normAutofit fontScale="92500" lnSpcReduction="20000"/>
          </a:bodyPr>
          <a:lstStyle/>
          <a:p>
            <a:r>
              <a:rPr lang="en-US">
                <a:cs typeface="Calibri"/>
              </a:rPr>
              <a:t>Flat training curves of both train and validation indicates potential underfitting of the model </a:t>
            </a:r>
          </a:p>
          <a:p>
            <a:r>
              <a:rPr lang="en-US">
                <a:cs typeface="Calibri"/>
              </a:rPr>
              <a:t>System equity curve is below market equity which indicates the COT inputs are not helpful to improve model performance </a:t>
            </a:r>
          </a:p>
          <a:p>
            <a:r>
              <a:rPr lang="en-US">
                <a:cs typeface="Calibri"/>
              </a:rPr>
              <a:t>Negative system CAGR and Sharpe indicates again that the COT inputs are not useful features </a:t>
            </a:r>
          </a:p>
          <a:p>
            <a:r>
              <a:rPr lang="en-US">
                <a:cs typeface="Calibri"/>
              </a:rPr>
              <a:t>High p-value indicates that the null hypothesis that expected return is zero or less is not rejected </a:t>
            </a:r>
          </a:p>
          <a:p>
            <a:endParaRPr lang="en-US">
              <a:cs typeface="Calibri"/>
            </a:endParaRPr>
          </a:p>
          <a:p>
            <a:endParaRPr lang="en-US">
              <a:cs typeface="Calibri"/>
            </a:endParaRPr>
          </a:p>
        </p:txBody>
      </p:sp>
      <p:pic>
        <p:nvPicPr>
          <p:cNvPr id="5" name="Picture 4" descr="Text&#10;&#10;Description automatically generated">
            <a:extLst>
              <a:ext uri="{FF2B5EF4-FFF2-40B4-BE49-F238E27FC236}">
                <a16:creationId xmlns:a16="http://schemas.microsoft.com/office/drawing/2014/main" id="{2B11BB12-5FE8-4AD9-ACE0-DC8162FD77F7}"/>
              </a:ext>
            </a:extLst>
          </p:cNvPr>
          <p:cNvPicPr>
            <a:picLocks noChangeAspect="1"/>
          </p:cNvPicPr>
          <p:nvPr/>
        </p:nvPicPr>
        <p:blipFill>
          <a:blip r:embed="rId2"/>
          <a:stretch>
            <a:fillRect/>
          </a:stretch>
        </p:blipFill>
        <p:spPr>
          <a:xfrm>
            <a:off x="2587935" y="4561666"/>
            <a:ext cx="7707086" cy="2143444"/>
          </a:xfrm>
          <a:prstGeom prst="rect">
            <a:avLst/>
          </a:prstGeom>
        </p:spPr>
      </p:pic>
    </p:spTree>
    <p:extLst>
      <p:ext uri="{BB962C8B-B14F-4D97-AF65-F5344CB8AC3E}">
        <p14:creationId xmlns:p14="http://schemas.microsoft.com/office/powerpoint/2010/main" val="723399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7ECC5-5613-4829-A0F1-348F9E45D3D4}"/>
              </a:ext>
            </a:extLst>
          </p:cNvPr>
          <p:cNvSpPr>
            <a:spLocks noGrp="1"/>
          </p:cNvSpPr>
          <p:nvPr>
            <p:ph type="title"/>
          </p:nvPr>
        </p:nvSpPr>
        <p:spPr/>
        <p:txBody>
          <a:bodyPr/>
          <a:lstStyle/>
          <a:p>
            <a:r>
              <a:rPr lang="en-US">
                <a:ea typeface="+mj-lt"/>
                <a:cs typeface="+mj-lt"/>
              </a:rPr>
              <a:t>Results  - Original BTC Features + Exponential Smoothing Inputs</a:t>
            </a:r>
            <a:endParaRPr lang="en-US"/>
          </a:p>
        </p:txBody>
      </p:sp>
      <p:pic>
        <p:nvPicPr>
          <p:cNvPr id="4" name="Picture 4" descr="Chart, line chart&#10;&#10;Description automatically generated">
            <a:extLst>
              <a:ext uri="{FF2B5EF4-FFF2-40B4-BE49-F238E27FC236}">
                <a16:creationId xmlns:a16="http://schemas.microsoft.com/office/drawing/2014/main" id="{FA8A6ED5-7E19-4987-AEFF-7931B08AC5CF}"/>
              </a:ext>
            </a:extLst>
          </p:cNvPr>
          <p:cNvPicPr>
            <a:picLocks noGrp="1" noChangeAspect="1"/>
          </p:cNvPicPr>
          <p:nvPr>
            <p:ph idx="1"/>
          </p:nvPr>
        </p:nvPicPr>
        <p:blipFill>
          <a:blip r:embed="rId2"/>
          <a:stretch>
            <a:fillRect/>
          </a:stretch>
        </p:blipFill>
        <p:spPr>
          <a:xfrm>
            <a:off x="955897" y="3596940"/>
            <a:ext cx="3442257" cy="2580022"/>
          </a:xfrm>
        </p:spPr>
      </p:pic>
      <p:pic>
        <p:nvPicPr>
          <p:cNvPr id="3" name="Picture 4" descr="Chart, line chart&#10;&#10;Description automatically generated">
            <a:extLst>
              <a:ext uri="{FF2B5EF4-FFF2-40B4-BE49-F238E27FC236}">
                <a16:creationId xmlns:a16="http://schemas.microsoft.com/office/drawing/2014/main" id="{94255652-8067-47F8-95D9-E407B16A7EF5}"/>
              </a:ext>
            </a:extLst>
          </p:cNvPr>
          <p:cNvPicPr>
            <a:picLocks noChangeAspect="1"/>
          </p:cNvPicPr>
          <p:nvPr/>
        </p:nvPicPr>
        <p:blipFill>
          <a:blip r:embed="rId3"/>
          <a:stretch>
            <a:fillRect/>
          </a:stretch>
        </p:blipFill>
        <p:spPr>
          <a:xfrm>
            <a:off x="4531951" y="3556836"/>
            <a:ext cx="3435573" cy="2573338"/>
          </a:xfrm>
          <a:prstGeom prst="rect">
            <a:avLst/>
          </a:prstGeom>
        </p:spPr>
      </p:pic>
      <p:pic>
        <p:nvPicPr>
          <p:cNvPr id="7" name="Picture 4" descr="Chart, line chart&#10;&#10;Description automatically generated">
            <a:extLst>
              <a:ext uri="{FF2B5EF4-FFF2-40B4-BE49-F238E27FC236}">
                <a16:creationId xmlns:a16="http://schemas.microsoft.com/office/drawing/2014/main" id="{EA51023B-5EFB-4198-8EDB-F43DD390A5D1}"/>
              </a:ext>
            </a:extLst>
          </p:cNvPr>
          <p:cNvPicPr>
            <a:picLocks noChangeAspect="1"/>
          </p:cNvPicPr>
          <p:nvPr/>
        </p:nvPicPr>
        <p:blipFill>
          <a:blip r:embed="rId4"/>
          <a:stretch>
            <a:fillRect/>
          </a:stretch>
        </p:blipFill>
        <p:spPr>
          <a:xfrm>
            <a:off x="8077256" y="3543659"/>
            <a:ext cx="3447796" cy="2593964"/>
          </a:xfrm>
          <a:prstGeom prst="rect">
            <a:avLst/>
          </a:prstGeom>
        </p:spPr>
      </p:pic>
      <p:sp>
        <p:nvSpPr>
          <p:cNvPr id="10" name="Content Placeholder 2">
            <a:extLst>
              <a:ext uri="{FF2B5EF4-FFF2-40B4-BE49-F238E27FC236}">
                <a16:creationId xmlns:a16="http://schemas.microsoft.com/office/drawing/2014/main" id="{DE49E6EE-0D18-4E3F-91A9-88B0CF58A72A}"/>
              </a:ext>
            </a:extLst>
          </p:cNvPr>
          <p:cNvSpPr txBox="1">
            <a:spLocks/>
          </p:cNvSpPr>
          <p:nvPr/>
        </p:nvSpPr>
        <p:spPr>
          <a:xfrm>
            <a:off x="838200" y="1825625"/>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cs typeface="Calibri"/>
              </a:rPr>
              <a:t>Model was trained using the original 16 columns found in </a:t>
            </a:r>
            <a:r>
              <a:rPr lang="en-US">
                <a:ea typeface="+mn-lt"/>
                <a:cs typeface="+mn-lt"/>
              </a:rPr>
              <a:t>weekly BTC data along with the 3 Exponential Smoothing inputs for a total of 19 features</a:t>
            </a:r>
          </a:p>
          <a:p>
            <a:r>
              <a:rPr lang="en-US">
                <a:cs typeface="Calibri"/>
              </a:rPr>
              <a:t>No COT inputs were used</a:t>
            </a:r>
          </a:p>
        </p:txBody>
      </p:sp>
      <p:sp>
        <p:nvSpPr>
          <p:cNvPr id="12" name="TextBox 11">
            <a:extLst>
              <a:ext uri="{FF2B5EF4-FFF2-40B4-BE49-F238E27FC236}">
                <a16:creationId xmlns:a16="http://schemas.microsoft.com/office/drawing/2014/main" id="{46DFDCE0-2D32-478C-B04B-97E93C8FB3C0}"/>
              </a:ext>
            </a:extLst>
          </p:cNvPr>
          <p:cNvSpPr txBox="1"/>
          <p:nvPr/>
        </p:nvSpPr>
        <p:spPr>
          <a:xfrm>
            <a:off x="4878138" y="620829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Next Day Price Prediction</a:t>
            </a:r>
          </a:p>
        </p:txBody>
      </p:sp>
      <p:sp>
        <p:nvSpPr>
          <p:cNvPr id="14" name="TextBox 13">
            <a:extLst>
              <a:ext uri="{FF2B5EF4-FFF2-40B4-BE49-F238E27FC236}">
                <a16:creationId xmlns:a16="http://schemas.microsoft.com/office/drawing/2014/main" id="{B6F8B5DB-F792-4ACD-A50B-46B0257434AC}"/>
              </a:ext>
            </a:extLst>
          </p:cNvPr>
          <p:cNvSpPr txBox="1"/>
          <p:nvPr/>
        </p:nvSpPr>
        <p:spPr>
          <a:xfrm>
            <a:off x="1304591" y="62108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Training and Testing Losses</a:t>
            </a:r>
          </a:p>
        </p:txBody>
      </p:sp>
      <p:sp>
        <p:nvSpPr>
          <p:cNvPr id="16" name="TextBox 15">
            <a:extLst>
              <a:ext uri="{FF2B5EF4-FFF2-40B4-BE49-F238E27FC236}">
                <a16:creationId xmlns:a16="http://schemas.microsoft.com/office/drawing/2014/main" id="{86479329-40D3-40FF-948A-FBC0090E87D9}"/>
              </a:ext>
            </a:extLst>
          </p:cNvPr>
          <p:cNvSpPr txBox="1"/>
          <p:nvPr/>
        </p:nvSpPr>
        <p:spPr>
          <a:xfrm>
            <a:off x="8474242" y="6201609"/>
            <a:ext cx="28902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Change In Equity Over Time</a:t>
            </a:r>
          </a:p>
        </p:txBody>
      </p:sp>
    </p:spTree>
    <p:extLst>
      <p:ext uri="{BB962C8B-B14F-4D97-AF65-F5344CB8AC3E}">
        <p14:creationId xmlns:p14="http://schemas.microsoft.com/office/powerpoint/2010/main" val="674637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23AE25-A8E4-4CD1-B1D4-4CE4E73FC75E}"/>
              </a:ext>
            </a:extLst>
          </p:cNvPr>
          <p:cNvSpPr>
            <a:spLocks noGrp="1"/>
          </p:cNvSpPr>
          <p:nvPr>
            <p:ph idx="1"/>
          </p:nvPr>
        </p:nvSpPr>
        <p:spPr>
          <a:xfrm>
            <a:off x="838200" y="1825625"/>
            <a:ext cx="11155680" cy="4351338"/>
          </a:xfrm>
        </p:spPr>
        <p:txBody>
          <a:bodyPr vert="horz" lIns="91440" tIns="45720" rIns="91440" bIns="45720" rtlCol="0" anchor="t">
            <a:normAutofit/>
          </a:bodyPr>
          <a:lstStyle/>
          <a:p>
            <a:r>
              <a:rPr lang="en-US">
                <a:cs typeface="Calibri"/>
              </a:rPr>
              <a:t>Strictly decreasing training curves indicate the best result among all cases </a:t>
            </a:r>
          </a:p>
          <a:p>
            <a:r>
              <a:rPr lang="en-US">
                <a:cs typeface="Calibri"/>
              </a:rPr>
              <a:t>System curve is slightly above market curve </a:t>
            </a:r>
          </a:p>
          <a:p>
            <a:r>
              <a:rPr lang="en-US">
                <a:cs typeface="Calibri"/>
              </a:rPr>
              <a:t>System CAGR is slightly greater than market CAGR </a:t>
            </a:r>
          </a:p>
          <a:p>
            <a:r>
              <a:rPr lang="en-US">
                <a:ea typeface="+mn-lt"/>
                <a:cs typeface="+mn-lt"/>
              </a:rPr>
              <a:t>High</a:t>
            </a:r>
            <a:r>
              <a:rPr lang="en-US">
                <a:cs typeface="Calibri"/>
              </a:rPr>
              <a:t> p-value indicates that the null hypothesis that expected return is zero or less is not rejected </a:t>
            </a:r>
          </a:p>
          <a:p>
            <a:endParaRPr lang="en-US">
              <a:cs typeface="Calibri"/>
            </a:endParaRPr>
          </a:p>
          <a:p>
            <a:endParaRPr lang="en-US">
              <a:cs typeface="Calibri"/>
            </a:endParaRPr>
          </a:p>
        </p:txBody>
      </p:sp>
      <p:sp>
        <p:nvSpPr>
          <p:cNvPr id="7" name="Title 1">
            <a:extLst>
              <a:ext uri="{FF2B5EF4-FFF2-40B4-BE49-F238E27FC236}">
                <a16:creationId xmlns:a16="http://schemas.microsoft.com/office/drawing/2014/main" id="{898AE3D6-779E-4560-975D-FA5FBC5CFB77}"/>
              </a:ext>
            </a:extLst>
          </p:cNvPr>
          <p:cNvSpPr txBox="1">
            <a:spLocks/>
          </p:cNvSpPr>
          <p:nvPr/>
        </p:nvSpPr>
        <p:spPr>
          <a:xfrm>
            <a:off x="836863" y="38384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ea typeface="+mj-lt"/>
                <a:cs typeface="+mj-lt"/>
              </a:rPr>
              <a:t>Results  - Original BTC Features + Exponential Smoothing Inputs</a:t>
            </a:r>
            <a:endParaRPr lang="en-US"/>
          </a:p>
        </p:txBody>
      </p:sp>
      <p:pic>
        <p:nvPicPr>
          <p:cNvPr id="9" name="Picture 4" descr="Text&#10;&#10;Description automatically generated">
            <a:extLst>
              <a:ext uri="{FF2B5EF4-FFF2-40B4-BE49-F238E27FC236}">
                <a16:creationId xmlns:a16="http://schemas.microsoft.com/office/drawing/2014/main" id="{888C023A-AE66-4F3B-B5E0-25156E4991BD}"/>
              </a:ext>
            </a:extLst>
          </p:cNvPr>
          <p:cNvPicPr>
            <a:picLocks noChangeAspect="1"/>
          </p:cNvPicPr>
          <p:nvPr/>
        </p:nvPicPr>
        <p:blipFill>
          <a:blip r:embed="rId2"/>
          <a:stretch>
            <a:fillRect/>
          </a:stretch>
        </p:blipFill>
        <p:spPr>
          <a:xfrm>
            <a:off x="2261937" y="4432978"/>
            <a:ext cx="7660507" cy="2127148"/>
          </a:xfrm>
          <a:prstGeom prst="rect">
            <a:avLst/>
          </a:prstGeom>
        </p:spPr>
      </p:pic>
    </p:spTree>
    <p:extLst>
      <p:ext uri="{BB962C8B-B14F-4D97-AF65-F5344CB8AC3E}">
        <p14:creationId xmlns:p14="http://schemas.microsoft.com/office/powerpoint/2010/main" val="86775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6C7B-5602-48B5-AB93-7FD509054960}"/>
              </a:ext>
            </a:extLst>
          </p:cNvPr>
          <p:cNvSpPr>
            <a:spLocks noGrp="1"/>
          </p:cNvSpPr>
          <p:nvPr>
            <p:ph type="title"/>
          </p:nvPr>
        </p:nvSpPr>
        <p:spPr/>
        <p:txBody>
          <a:bodyPr/>
          <a:lstStyle/>
          <a:p>
            <a:r>
              <a:rPr lang="en-US">
                <a:cs typeface="Calibri Light"/>
              </a:rPr>
              <a:t>Project Goals and Motivation</a:t>
            </a:r>
            <a:endParaRPr lang="en-US"/>
          </a:p>
        </p:txBody>
      </p:sp>
      <p:sp>
        <p:nvSpPr>
          <p:cNvPr id="3" name="Content Placeholder 2">
            <a:extLst>
              <a:ext uri="{FF2B5EF4-FFF2-40B4-BE49-F238E27FC236}">
                <a16:creationId xmlns:a16="http://schemas.microsoft.com/office/drawing/2014/main" id="{943E7545-A3E2-4DDF-8B9A-6AF285412485}"/>
              </a:ext>
            </a:extLst>
          </p:cNvPr>
          <p:cNvSpPr>
            <a:spLocks noGrp="1"/>
          </p:cNvSpPr>
          <p:nvPr>
            <p:ph idx="1"/>
          </p:nvPr>
        </p:nvSpPr>
        <p:spPr/>
        <p:txBody>
          <a:bodyPr vert="horz" lIns="91440" tIns="45720" rIns="91440" bIns="45720" rtlCol="0" anchor="t">
            <a:normAutofit/>
          </a:bodyPr>
          <a:lstStyle/>
          <a:p>
            <a:r>
              <a:rPr lang="en-US" dirty="0">
                <a:cs typeface="Calibri"/>
              </a:rPr>
              <a:t>To determine if including new inputs can improve an LSTM's ability to predict the price of Bitcoin</a:t>
            </a:r>
          </a:p>
          <a:p>
            <a:r>
              <a:rPr lang="en-US" dirty="0">
                <a:cs typeface="Calibri"/>
              </a:rPr>
              <a:t>Such inputs include:</a:t>
            </a:r>
          </a:p>
          <a:p>
            <a:pPr lvl="1"/>
            <a:r>
              <a:rPr lang="en-US" dirty="0">
                <a:cs typeface="Calibri"/>
              </a:rPr>
              <a:t>Commitment of Traders (COT) inputs</a:t>
            </a:r>
          </a:p>
          <a:p>
            <a:pPr lvl="1"/>
            <a:r>
              <a:rPr lang="en-US" dirty="0">
                <a:cs typeface="Calibri"/>
              </a:rPr>
              <a:t>Inputs based on Holt Winter's Exponential Smoothing forecast method</a:t>
            </a:r>
          </a:p>
          <a:p>
            <a:pPr lvl="1"/>
            <a:endParaRPr lang="en-US" dirty="0">
              <a:cs typeface="Calibri"/>
            </a:endParaRPr>
          </a:p>
        </p:txBody>
      </p:sp>
    </p:spTree>
    <p:extLst>
      <p:ext uri="{BB962C8B-B14F-4D97-AF65-F5344CB8AC3E}">
        <p14:creationId xmlns:p14="http://schemas.microsoft.com/office/powerpoint/2010/main" val="2806769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1F3631-A2D9-4282-8275-5B18D9BCD3AA}"/>
              </a:ext>
            </a:extLst>
          </p:cNvPr>
          <p:cNvSpPr>
            <a:spLocks noGrp="1"/>
          </p:cNvSpPr>
          <p:nvPr>
            <p:ph idx="1"/>
          </p:nvPr>
        </p:nvSpPr>
        <p:spPr>
          <a:xfrm>
            <a:off x="771358" y="114467"/>
            <a:ext cx="10515600" cy="4612022"/>
          </a:xfrm>
        </p:spPr>
        <p:txBody>
          <a:bodyPr vert="horz" lIns="91440" tIns="45720" rIns="91440" bIns="45720" rtlCol="0" anchor="t">
            <a:normAutofit fontScale="77500" lnSpcReduction="20000"/>
          </a:bodyPr>
          <a:lstStyle/>
          <a:p>
            <a:r>
              <a:rPr lang="en-US">
                <a:cs typeface="Calibri"/>
              </a:rPr>
              <a:t>We lost a lot of useful data for two reasons: 1) we had to convert our daily BTC data to weekly to match the COT data and 2) we had to filter dates in our BTC data to match the limited subset of dates in the COT data</a:t>
            </a:r>
          </a:p>
          <a:p>
            <a:r>
              <a:rPr lang="en-US">
                <a:cs typeface="Calibri"/>
              </a:rPr>
              <a:t>Looking at the # of records, we only have 5% of the data as compared to the original daily BTC data. This small amount of available data resulted in very inconsistent, poor model performance</a:t>
            </a:r>
          </a:p>
          <a:p>
            <a:r>
              <a:rPr lang="en-US">
                <a:cs typeface="Calibri"/>
              </a:rPr>
              <a:t>To try and alleviate this, we repeated the steps in slide 8 and 9 but this time using the original daily BTC data (no COT data)</a:t>
            </a:r>
          </a:p>
          <a:p>
            <a:pPr lvl="1"/>
            <a:r>
              <a:rPr lang="en-US" sz="2300">
                <a:ea typeface="+mn-lt"/>
                <a:cs typeface="+mn-lt"/>
              </a:rPr>
              <a:t>Seen in </a:t>
            </a:r>
            <a:r>
              <a:rPr lang="en-US" sz="2300" b="1">
                <a:ea typeface="+mn-lt"/>
                <a:cs typeface="+mn-lt"/>
              </a:rPr>
              <a:t>ai_in_finance_optimization_exponential_smoothing_EXTENDED.ipynb</a:t>
            </a:r>
            <a:endParaRPr lang="en-US" sz="2300" b="1">
              <a:cs typeface="Calibri"/>
            </a:endParaRPr>
          </a:p>
          <a:p>
            <a:pPr lvl="1"/>
            <a:r>
              <a:rPr lang="en-US" sz="2300">
                <a:cs typeface="Calibri"/>
              </a:rPr>
              <a:t>Generated new dataset to use: </a:t>
            </a:r>
            <a:r>
              <a:rPr lang="en-US" sz="2300" b="1">
                <a:ea typeface="+mn-lt"/>
                <a:cs typeface="+mn-lt"/>
              </a:rPr>
              <a:t>btc_dataset_exponentialsmoothing.csv</a:t>
            </a:r>
            <a:endParaRPr lang="en-US" sz="2300" b="1">
              <a:cs typeface="Calibri"/>
            </a:endParaRPr>
          </a:p>
          <a:p>
            <a:r>
              <a:rPr lang="en-US">
                <a:cs typeface="Calibri"/>
              </a:rPr>
              <a:t>We then used a model with the following configs and saw improved, much more consistent performance:</a:t>
            </a:r>
          </a:p>
          <a:p>
            <a:pPr lvl="1"/>
            <a:r>
              <a:rPr lang="en-US">
                <a:cs typeface="Calibri"/>
              </a:rPr>
              <a:t># of columns: 19 (16 original BTC columns + 3 exponential smoothing inputs)</a:t>
            </a:r>
          </a:p>
          <a:p>
            <a:pPr lvl="1"/>
            <a:r>
              <a:rPr lang="en-US">
                <a:ea typeface="+mn-lt"/>
                <a:cs typeface="+mn-lt"/>
              </a:rPr>
              <a:t>Sequence length: 21</a:t>
            </a:r>
          </a:p>
          <a:p>
            <a:pPr lvl="1"/>
            <a:r>
              <a:rPr lang="en-US">
                <a:ea typeface="+mn-lt"/>
                <a:cs typeface="+mn-lt"/>
              </a:rPr>
              <a:t>Period (in compute_metrics() in utils.py): 252</a:t>
            </a:r>
          </a:p>
          <a:p>
            <a:pPr lvl="1"/>
            <a:r>
              <a:rPr lang="en-US">
                <a:cs typeface="Calibri"/>
              </a:rPr>
              <a:t>Remaining configs same as before</a:t>
            </a:r>
          </a:p>
          <a:p>
            <a:pPr lvl="1"/>
            <a:endParaRPr lang="en-US">
              <a:cs typeface="Calibri"/>
            </a:endParaRPr>
          </a:p>
          <a:p>
            <a:pPr lvl="1"/>
            <a:endParaRPr lang="en-US">
              <a:cs typeface="Calibri"/>
            </a:endParaRPr>
          </a:p>
          <a:p>
            <a:pPr lvl="1"/>
            <a:endParaRPr lang="en-US">
              <a:cs typeface="Calibri"/>
            </a:endParaRPr>
          </a:p>
          <a:p>
            <a:endParaRPr lang="en-US">
              <a:cs typeface="Calibri"/>
            </a:endParaRPr>
          </a:p>
        </p:txBody>
      </p:sp>
      <p:pic>
        <p:nvPicPr>
          <p:cNvPr id="6" name="Picture 6" descr="Chart, line chart&#10;&#10;Description automatically generated">
            <a:extLst>
              <a:ext uri="{FF2B5EF4-FFF2-40B4-BE49-F238E27FC236}">
                <a16:creationId xmlns:a16="http://schemas.microsoft.com/office/drawing/2014/main" id="{EA46AE65-A113-483E-9A07-A6299C1B93CB}"/>
              </a:ext>
            </a:extLst>
          </p:cNvPr>
          <p:cNvPicPr>
            <a:picLocks noChangeAspect="1"/>
          </p:cNvPicPr>
          <p:nvPr/>
        </p:nvPicPr>
        <p:blipFill>
          <a:blip r:embed="rId2"/>
          <a:stretch>
            <a:fillRect/>
          </a:stretch>
        </p:blipFill>
        <p:spPr>
          <a:xfrm>
            <a:off x="198693" y="4549222"/>
            <a:ext cx="2743200" cy="2066925"/>
          </a:xfrm>
          <a:prstGeom prst="rect">
            <a:avLst/>
          </a:prstGeom>
        </p:spPr>
      </p:pic>
      <p:pic>
        <p:nvPicPr>
          <p:cNvPr id="7" name="Picture 7" descr="Chart, line chart&#10;&#10;Description automatically generated">
            <a:extLst>
              <a:ext uri="{FF2B5EF4-FFF2-40B4-BE49-F238E27FC236}">
                <a16:creationId xmlns:a16="http://schemas.microsoft.com/office/drawing/2014/main" id="{F821EA90-0D04-4A53-9C60-5E544689FCE8}"/>
              </a:ext>
            </a:extLst>
          </p:cNvPr>
          <p:cNvPicPr>
            <a:picLocks noChangeAspect="1"/>
          </p:cNvPicPr>
          <p:nvPr/>
        </p:nvPicPr>
        <p:blipFill>
          <a:blip r:embed="rId3"/>
          <a:stretch>
            <a:fillRect/>
          </a:stretch>
        </p:blipFill>
        <p:spPr>
          <a:xfrm>
            <a:off x="2679032" y="4547854"/>
            <a:ext cx="2743200" cy="2066925"/>
          </a:xfrm>
          <a:prstGeom prst="rect">
            <a:avLst/>
          </a:prstGeom>
        </p:spPr>
      </p:pic>
      <p:pic>
        <p:nvPicPr>
          <p:cNvPr id="8" name="Picture 8" descr="Chart, line chart&#10;&#10;Description automatically generated">
            <a:extLst>
              <a:ext uri="{FF2B5EF4-FFF2-40B4-BE49-F238E27FC236}">
                <a16:creationId xmlns:a16="http://schemas.microsoft.com/office/drawing/2014/main" id="{3CFDA54E-9737-47F2-8488-49BA2F248C6D}"/>
              </a:ext>
            </a:extLst>
          </p:cNvPr>
          <p:cNvPicPr>
            <a:picLocks noChangeAspect="1"/>
          </p:cNvPicPr>
          <p:nvPr/>
        </p:nvPicPr>
        <p:blipFill>
          <a:blip r:embed="rId4"/>
          <a:stretch>
            <a:fillRect/>
          </a:stretch>
        </p:blipFill>
        <p:spPr>
          <a:xfrm>
            <a:off x="5252261" y="4551088"/>
            <a:ext cx="2743200" cy="2057400"/>
          </a:xfrm>
          <a:prstGeom prst="rect">
            <a:avLst/>
          </a:prstGeom>
        </p:spPr>
      </p:pic>
      <p:pic>
        <p:nvPicPr>
          <p:cNvPr id="9" name="Picture 9" descr="Graphical user interface, text&#10;&#10;Description automatically generated">
            <a:extLst>
              <a:ext uri="{FF2B5EF4-FFF2-40B4-BE49-F238E27FC236}">
                <a16:creationId xmlns:a16="http://schemas.microsoft.com/office/drawing/2014/main" id="{BE944375-E66D-453B-9716-6B48ED5067E3}"/>
              </a:ext>
            </a:extLst>
          </p:cNvPr>
          <p:cNvPicPr>
            <a:picLocks noChangeAspect="1"/>
          </p:cNvPicPr>
          <p:nvPr/>
        </p:nvPicPr>
        <p:blipFill>
          <a:blip r:embed="rId5"/>
          <a:stretch>
            <a:fillRect/>
          </a:stretch>
        </p:blipFill>
        <p:spPr>
          <a:xfrm>
            <a:off x="7880111" y="5043451"/>
            <a:ext cx="4216400" cy="1082221"/>
          </a:xfrm>
          <a:prstGeom prst="rect">
            <a:avLst/>
          </a:prstGeom>
        </p:spPr>
      </p:pic>
    </p:spTree>
    <p:extLst>
      <p:ext uri="{BB962C8B-B14F-4D97-AF65-F5344CB8AC3E}">
        <p14:creationId xmlns:p14="http://schemas.microsoft.com/office/powerpoint/2010/main" val="1953851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6C7B-5602-48B5-AB93-7FD509054960}"/>
              </a:ext>
            </a:extLst>
          </p:cNvPr>
          <p:cNvSpPr>
            <a:spLocks noGrp="1"/>
          </p:cNvSpPr>
          <p:nvPr>
            <p:ph type="title"/>
          </p:nvPr>
        </p:nvSpPr>
        <p:spPr/>
        <p:txBody>
          <a:bodyPr/>
          <a:lstStyle/>
          <a:p>
            <a:r>
              <a:rPr lang="en-US">
                <a:cs typeface="Calibri Light"/>
              </a:rPr>
              <a:t>Data</a:t>
            </a:r>
            <a:endParaRPr lang="en-US"/>
          </a:p>
        </p:txBody>
      </p:sp>
      <p:sp>
        <p:nvSpPr>
          <p:cNvPr id="3" name="Content Placeholder 2">
            <a:extLst>
              <a:ext uri="{FF2B5EF4-FFF2-40B4-BE49-F238E27FC236}">
                <a16:creationId xmlns:a16="http://schemas.microsoft.com/office/drawing/2014/main" id="{943E7545-A3E2-4DDF-8B9A-6AF285412485}"/>
              </a:ext>
            </a:extLst>
          </p:cNvPr>
          <p:cNvSpPr>
            <a:spLocks noGrp="1"/>
          </p:cNvSpPr>
          <p:nvPr>
            <p:ph idx="1"/>
          </p:nvPr>
        </p:nvSpPr>
        <p:spPr/>
        <p:txBody>
          <a:bodyPr vert="horz" lIns="91440" tIns="45720" rIns="91440" bIns="45720" rtlCol="0" anchor="t">
            <a:normAutofit fontScale="92500" lnSpcReduction="10000"/>
          </a:bodyPr>
          <a:lstStyle/>
          <a:p>
            <a:r>
              <a:rPr lang="en-US" dirty="0">
                <a:cs typeface="Calibri"/>
              </a:rPr>
              <a:t>There are 2 data sources involved in this project, both of which are needed to be preprocessed prior to merging into a single dataset</a:t>
            </a:r>
          </a:p>
          <a:p>
            <a:r>
              <a:rPr lang="en-US" dirty="0">
                <a:cs typeface="Calibri"/>
              </a:rPr>
              <a:t>1) Daily Bitcoin Data</a:t>
            </a:r>
          </a:p>
          <a:p>
            <a:pPr lvl="1"/>
            <a:r>
              <a:rPr lang="en-US" dirty="0">
                <a:cs typeface="Calibri"/>
              </a:rPr>
              <a:t>Provided in </a:t>
            </a:r>
            <a:r>
              <a:rPr lang="en-US" dirty="0" err="1">
                <a:cs typeface="Calibri"/>
              </a:rPr>
              <a:t>btc_dataset.csv</a:t>
            </a:r>
            <a:endParaRPr lang="en-US" dirty="0">
              <a:cs typeface="Calibri"/>
            </a:endParaRPr>
          </a:p>
          <a:p>
            <a:pPr lvl="1"/>
            <a:r>
              <a:rPr lang="en-US" dirty="0">
                <a:cs typeface="Calibri"/>
              </a:rPr>
              <a:t>Contains 17 columns (16 features and the target: "Closing Price")</a:t>
            </a:r>
          </a:p>
          <a:p>
            <a:pPr lvl="1"/>
            <a:r>
              <a:rPr lang="en-US" dirty="0">
                <a:cs typeface="Calibri"/>
              </a:rPr>
              <a:t>Includes data between 2013/10/01 and 2020/10/09</a:t>
            </a:r>
          </a:p>
          <a:p>
            <a:r>
              <a:rPr lang="en-US" dirty="0">
                <a:cs typeface="Calibri"/>
              </a:rPr>
              <a:t>2) Weekly COT Data</a:t>
            </a:r>
          </a:p>
          <a:p>
            <a:pPr lvl="1"/>
            <a:r>
              <a:rPr lang="en-US" dirty="0">
                <a:ea typeface="+mn-lt"/>
                <a:cs typeface="+mn-lt"/>
              </a:rPr>
              <a:t>The COT data for each year can be downloaded from the following link:</a:t>
            </a:r>
          </a:p>
          <a:p>
            <a:pPr lvl="1"/>
            <a:r>
              <a:rPr lang="en-US" dirty="0">
                <a:ea typeface="+mn-lt"/>
                <a:cs typeface="+mn-lt"/>
                <a:hlinkClick r:id="rId2"/>
              </a:rPr>
              <a:t>https://www.cftc.gov/files/dea/history/fut_fin_xls_YEAR.zip</a:t>
            </a:r>
          </a:p>
          <a:p>
            <a:pPr lvl="1"/>
            <a:r>
              <a:rPr lang="en-US" dirty="0">
                <a:cs typeface="Calibri"/>
              </a:rPr>
              <a:t>Contain 84 columns for various assets but we only select a subset of these columns for Bitcoin</a:t>
            </a:r>
          </a:p>
          <a:p>
            <a:pPr lvl="1"/>
            <a:r>
              <a:rPr lang="en-US" dirty="0">
                <a:cs typeface="Calibri"/>
              </a:rPr>
              <a:t>Includes data between 2018/04/10 and 2020/10/13</a:t>
            </a:r>
          </a:p>
          <a:p>
            <a:pPr lvl="1"/>
            <a:endParaRPr lang="en-US" dirty="0">
              <a:cs typeface="Calibri"/>
            </a:endParaRPr>
          </a:p>
        </p:txBody>
      </p:sp>
    </p:spTree>
    <p:extLst>
      <p:ext uri="{BB962C8B-B14F-4D97-AF65-F5344CB8AC3E}">
        <p14:creationId xmlns:p14="http://schemas.microsoft.com/office/powerpoint/2010/main" val="1203302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6C7B-5602-48B5-AB93-7FD509054960}"/>
              </a:ext>
            </a:extLst>
          </p:cNvPr>
          <p:cNvSpPr>
            <a:spLocks noGrp="1"/>
          </p:cNvSpPr>
          <p:nvPr>
            <p:ph type="title"/>
          </p:nvPr>
        </p:nvSpPr>
        <p:spPr/>
        <p:txBody>
          <a:bodyPr/>
          <a:lstStyle/>
          <a:p>
            <a:r>
              <a:rPr lang="en-US">
                <a:cs typeface="Calibri Light"/>
              </a:rPr>
              <a:t>Daily Bitcoin Data</a:t>
            </a:r>
            <a:endParaRPr lang="en-US"/>
          </a:p>
        </p:txBody>
      </p:sp>
      <p:sp>
        <p:nvSpPr>
          <p:cNvPr id="3" name="Content Placeholder 2">
            <a:extLst>
              <a:ext uri="{FF2B5EF4-FFF2-40B4-BE49-F238E27FC236}">
                <a16:creationId xmlns:a16="http://schemas.microsoft.com/office/drawing/2014/main" id="{943E7545-A3E2-4DDF-8B9A-6AF285412485}"/>
              </a:ext>
            </a:extLst>
          </p:cNvPr>
          <p:cNvSpPr>
            <a:spLocks noGrp="1"/>
          </p:cNvSpPr>
          <p:nvPr>
            <p:ph idx="1"/>
          </p:nvPr>
        </p:nvSpPr>
        <p:spPr>
          <a:xfrm>
            <a:off x="838200" y="1825625"/>
            <a:ext cx="4954337" cy="4351338"/>
          </a:xfrm>
        </p:spPr>
        <p:txBody>
          <a:bodyPr vert="horz" lIns="91440" tIns="45720" rIns="91440" bIns="45720" rtlCol="0" anchor="t">
            <a:normAutofit fontScale="92500" lnSpcReduction="10000"/>
          </a:bodyPr>
          <a:lstStyle/>
          <a:p>
            <a:r>
              <a:rPr lang="en-US">
                <a:cs typeface="Calibri"/>
              </a:rPr>
              <a:t>Since our two data sources have different frequencies we need to convert our daily bitcoin data to be on a weekly basis</a:t>
            </a:r>
          </a:p>
          <a:p>
            <a:r>
              <a:rPr lang="en-US">
                <a:cs typeface="Calibri"/>
              </a:rPr>
              <a:t>This is done by running the "BTC_daily_to_weekly.py" script using btc_dataset.csv as input</a:t>
            </a:r>
          </a:p>
          <a:p>
            <a:r>
              <a:rPr lang="en-US">
                <a:cs typeface="Calibri"/>
              </a:rPr>
              <a:t>Uses Pandas to aggregate each column to a weekly basis (week starts on a Tuesday in our case)</a:t>
            </a:r>
          </a:p>
          <a:p>
            <a:r>
              <a:rPr lang="en-US">
                <a:cs typeface="Calibri"/>
              </a:rPr>
              <a:t>Outputs the weekly data in "Weekly_BTC.csv"</a:t>
            </a:r>
          </a:p>
          <a:p>
            <a:endParaRPr lang="en-US">
              <a:cs typeface="Calibri"/>
            </a:endParaRPr>
          </a:p>
        </p:txBody>
      </p:sp>
      <p:pic>
        <p:nvPicPr>
          <p:cNvPr id="4" name="Picture 4" descr="Text&#10;&#10;Description automatically generated">
            <a:extLst>
              <a:ext uri="{FF2B5EF4-FFF2-40B4-BE49-F238E27FC236}">
                <a16:creationId xmlns:a16="http://schemas.microsoft.com/office/drawing/2014/main" id="{C000870D-D884-4152-98BA-44775DED3E60}"/>
              </a:ext>
            </a:extLst>
          </p:cNvPr>
          <p:cNvPicPr>
            <a:picLocks noChangeAspect="1"/>
          </p:cNvPicPr>
          <p:nvPr/>
        </p:nvPicPr>
        <p:blipFill>
          <a:blip r:embed="rId2"/>
          <a:stretch>
            <a:fillRect/>
          </a:stretch>
        </p:blipFill>
        <p:spPr>
          <a:xfrm>
            <a:off x="5760453" y="1849485"/>
            <a:ext cx="6319252" cy="4195082"/>
          </a:xfrm>
          <a:prstGeom prst="rect">
            <a:avLst/>
          </a:prstGeom>
        </p:spPr>
      </p:pic>
    </p:spTree>
    <p:extLst>
      <p:ext uri="{BB962C8B-B14F-4D97-AF65-F5344CB8AC3E}">
        <p14:creationId xmlns:p14="http://schemas.microsoft.com/office/powerpoint/2010/main" val="2324672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6C7B-5602-48B5-AB93-7FD509054960}"/>
              </a:ext>
            </a:extLst>
          </p:cNvPr>
          <p:cNvSpPr>
            <a:spLocks noGrp="1"/>
          </p:cNvSpPr>
          <p:nvPr>
            <p:ph type="title"/>
          </p:nvPr>
        </p:nvSpPr>
        <p:spPr/>
        <p:txBody>
          <a:bodyPr/>
          <a:lstStyle/>
          <a:p>
            <a:r>
              <a:rPr lang="en-US">
                <a:cs typeface="Calibri Light"/>
              </a:rPr>
              <a:t>Weekly COT Data</a:t>
            </a:r>
            <a:endParaRPr lang="en-US"/>
          </a:p>
        </p:txBody>
      </p:sp>
      <p:sp>
        <p:nvSpPr>
          <p:cNvPr id="3" name="Content Placeholder 2">
            <a:extLst>
              <a:ext uri="{FF2B5EF4-FFF2-40B4-BE49-F238E27FC236}">
                <a16:creationId xmlns:a16="http://schemas.microsoft.com/office/drawing/2014/main" id="{943E7545-A3E2-4DDF-8B9A-6AF285412485}"/>
              </a:ext>
            </a:extLst>
          </p:cNvPr>
          <p:cNvSpPr>
            <a:spLocks noGrp="1"/>
          </p:cNvSpPr>
          <p:nvPr>
            <p:ph idx="1"/>
          </p:nvPr>
        </p:nvSpPr>
        <p:spPr/>
        <p:txBody>
          <a:bodyPr vert="horz" lIns="91440" tIns="45720" rIns="91440" bIns="45720" rtlCol="0" anchor="t">
            <a:normAutofit lnSpcReduction="10000"/>
          </a:bodyPr>
          <a:lstStyle/>
          <a:p>
            <a:r>
              <a:rPr lang="en-US">
                <a:cs typeface="Calibri"/>
              </a:rPr>
              <a:t>Our COT data is found in 3 files: </a:t>
            </a:r>
          </a:p>
          <a:p>
            <a:pPr lvl="1"/>
            <a:r>
              <a:rPr lang="en-US">
                <a:cs typeface="Calibri"/>
              </a:rPr>
              <a:t>2018.xls, 2019.xls, 2020.xls</a:t>
            </a:r>
          </a:p>
          <a:p>
            <a:r>
              <a:rPr lang="en-US">
                <a:cs typeface="Calibri"/>
              </a:rPr>
              <a:t>We select a subset of columns that could be useful as Bitcoin predictors:</a:t>
            </a:r>
          </a:p>
          <a:p>
            <a:pPr marL="685800">
              <a:spcBef>
                <a:spcPts val="500"/>
              </a:spcBef>
            </a:pPr>
            <a:r>
              <a:rPr lang="en-US" sz="2000" err="1">
                <a:cs typeface="Calibri"/>
              </a:rPr>
              <a:t>Pct_of_OI_Dealer_Long_All</a:t>
            </a:r>
            <a:r>
              <a:rPr lang="en-US" sz="2000">
                <a:cs typeface="Calibri"/>
              </a:rPr>
              <a:t> -- commercial hedger: % open interest long</a:t>
            </a:r>
          </a:p>
          <a:p>
            <a:pPr lvl="1"/>
            <a:r>
              <a:rPr lang="en-US" sz="2000" err="1">
                <a:cs typeface="Calibri"/>
              </a:rPr>
              <a:t>Pct_of_OI_Dealer_Short_All</a:t>
            </a:r>
            <a:r>
              <a:rPr lang="en-US" sz="2000">
                <a:cs typeface="Calibri"/>
              </a:rPr>
              <a:t> --commercial hedger: % open interest short</a:t>
            </a:r>
          </a:p>
          <a:p>
            <a:pPr lvl="1"/>
            <a:r>
              <a:rPr lang="en-US" sz="2000" err="1">
                <a:cs typeface="Calibri"/>
              </a:rPr>
              <a:t>Pct_of_OI_Lev_Money_Long_All</a:t>
            </a:r>
            <a:r>
              <a:rPr lang="en-US" sz="2000">
                <a:cs typeface="Calibri"/>
              </a:rPr>
              <a:t> --hedge fund speculator: % open interest long</a:t>
            </a:r>
          </a:p>
          <a:p>
            <a:pPr lvl="1"/>
            <a:r>
              <a:rPr lang="en-US" sz="2000" err="1">
                <a:cs typeface="Calibri"/>
              </a:rPr>
              <a:t>Pct_of_OI_Lev_Money_Short_All</a:t>
            </a:r>
            <a:r>
              <a:rPr lang="en-US" sz="2000">
                <a:cs typeface="Calibri"/>
              </a:rPr>
              <a:t> --hedge fund speculator: % open interest short</a:t>
            </a:r>
          </a:p>
          <a:p>
            <a:r>
              <a:rPr lang="en-US" sz="2400">
                <a:cs typeface="Calibri"/>
              </a:rPr>
              <a:t>We also calculate and use 2 other variables:</a:t>
            </a:r>
          </a:p>
          <a:p>
            <a:pPr lvl="1"/>
            <a:r>
              <a:rPr lang="en-US" sz="2000">
                <a:cs typeface="Calibri"/>
              </a:rPr>
              <a:t>Percent change in net position for commercial hedgers: (</a:t>
            </a:r>
            <a:r>
              <a:rPr lang="en-US" sz="2000" err="1">
                <a:cs typeface="Calibri"/>
              </a:rPr>
              <a:t>Dealer_net_position_t</a:t>
            </a:r>
            <a:r>
              <a:rPr lang="en-US" sz="2000">
                <a:cs typeface="Calibri"/>
              </a:rPr>
              <a:t> - Dealer_net_position_t-1)/Dealer_net_position_t-1</a:t>
            </a:r>
          </a:p>
          <a:p>
            <a:pPr lvl="1"/>
            <a:r>
              <a:rPr lang="en-US" sz="2000">
                <a:cs typeface="Calibri"/>
              </a:rPr>
              <a:t>Percent change in net position for hedge fund speculators: (</a:t>
            </a:r>
            <a:r>
              <a:rPr lang="en-US" sz="2000" err="1">
                <a:cs typeface="Calibri"/>
              </a:rPr>
              <a:t>Lev_Money_net_position_t</a:t>
            </a:r>
            <a:r>
              <a:rPr lang="en-US" sz="2000">
                <a:cs typeface="Calibri"/>
              </a:rPr>
              <a:t> - Lev_Moeny_net_position_t-1)/Lev_Money_net_position_t-1</a:t>
            </a:r>
          </a:p>
          <a:p>
            <a:pPr lvl="1"/>
            <a:endParaRPr lang="en-US" sz="2000">
              <a:cs typeface="Calibri"/>
            </a:endParaRPr>
          </a:p>
          <a:p>
            <a:pPr lvl="1"/>
            <a:endParaRPr lang="en-US" sz="2000">
              <a:cs typeface="Calibri"/>
            </a:endParaRPr>
          </a:p>
        </p:txBody>
      </p:sp>
    </p:spTree>
    <p:extLst>
      <p:ext uri="{BB962C8B-B14F-4D97-AF65-F5344CB8AC3E}">
        <p14:creationId xmlns:p14="http://schemas.microsoft.com/office/powerpoint/2010/main" val="1168184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6C7B-5602-48B5-AB93-7FD509054960}"/>
              </a:ext>
            </a:extLst>
          </p:cNvPr>
          <p:cNvSpPr>
            <a:spLocks noGrp="1"/>
          </p:cNvSpPr>
          <p:nvPr>
            <p:ph type="title"/>
          </p:nvPr>
        </p:nvSpPr>
        <p:spPr/>
        <p:txBody>
          <a:bodyPr/>
          <a:lstStyle/>
          <a:p>
            <a:r>
              <a:rPr lang="en-US">
                <a:cs typeface="Calibri Light"/>
              </a:rPr>
              <a:t>Weekly COT Data  - Continued</a:t>
            </a:r>
            <a:endParaRPr lang="en-US"/>
          </a:p>
        </p:txBody>
      </p:sp>
      <p:sp>
        <p:nvSpPr>
          <p:cNvPr id="3" name="Content Placeholder 2">
            <a:extLst>
              <a:ext uri="{FF2B5EF4-FFF2-40B4-BE49-F238E27FC236}">
                <a16:creationId xmlns:a16="http://schemas.microsoft.com/office/drawing/2014/main" id="{943E7545-A3E2-4DDF-8B9A-6AF285412485}"/>
              </a:ext>
            </a:extLst>
          </p:cNvPr>
          <p:cNvSpPr>
            <a:spLocks noGrp="1"/>
          </p:cNvSpPr>
          <p:nvPr>
            <p:ph idx="1"/>
          </p:nvPr>
        </p:nvSpPr>
        <p:spPr>
          <a:xfrm>
            <a:off x="838200" y="1825625"/>
            <a:ext cx="5168233" cy="4351338"/>
          </a:xfrm>
        </p:spPr>
        <p:txBody>
          <a:bodyPr vert="horz" lIns="91440" tIns="45720" rIns="91440" bIns="45720" rtlCol="0" anchor="t">
            <a:normAutofit fontScale="92500" lnSpcReduction="20000"/>
          </a:bodyPr>
          <a:lstStyle/>
          <a:p>
            <a:r>
              <a:rPr lang="en-US">
                <a:cs typeface="Calibri"/>
              </a:rPr>
              <a:t>The script "COT_Input.py" accepts as input the COT data (</a:t>
            </a:r>
            <a:r>
              <a:rPr lang="en-US">
                <a:ea typeface="+mn-lt"/>
                <a:cs typeface="+mn-lt"/>
              </a:rPr>
              <a:t>2018</a:t>
            </a:r>
            <a:r>
              <a:rPr lang="en-US" sz="2800">
                <a:ea typeface="+mn-lt"/>
                <a:cs typeface="+mn-lt"/>
              </a:rPr>
              <a:t>.xls, 2019.xls, 2020.xls</a:t>
            </a:r>
            <a:r>
              <a:rPr lang="en-US">
                <a:ea typeface="+mn-lt"/>
                <a:cs typeface="+mn-lt"/>
              </a:rPr>
              <a:t>) and outputs the weekly Bitcoin COT data to use in our model as "COT_Input.csv"</a:t>
            </a:r>
          </a:p>
          <a:p>
            <a:r>
              <a:rPr lang="en-US">
                <a:cs typeface="Calibri"/>
              </a:rPr>
              <a:t>The script filters the assets to only include Bitcoin data</a:t>
            </a:r>
          </a:p>
          <a:p>
            <a:r>
              <a:rPr lang="en-US">
                <a:cs typeface="Calibri"/>
              </a:rPr>
              <a:t>The script filters the dates to only include dates that match the weekly BTC data generated on Slide 4 ("Weekly_BTC.csv")</a:t>
            </a:r>
          </a:p>
          <a:p>
            <a:r>
              <a:rPr lang="en-US">
                <a:cs typeface="Calibri"/>
              </a:rPr>
              <a:t>It also fills in missing values and inf/-inf values appropriately</a:t>
            </a:r>
          </a:p>
          <a:p>
            <a:endParaRPr lang="en-US">
              <a:cs typeface="Calibri"/>
            </a:endParaRPr>
          </a:p>
        </p:txBody>
      </p:sp>
      <p:pic>
        <p:nvPicPr>
          <p:cNvPr id="4" name="Picture 4" descr="Text&#10;&#10;Description automatically generated">
            <a:extLst>
              <a:ext uri="{FF2B5EF4-FFF2-40B4-BE49-F238E27FC236}">
                <a16:creationId xmlns:a16="http://schemas.microsoft.com/office/drawing/2014/main" id="{4765A634-1978-49DE-9657-A9BCB6CDE79E}"/>
              </a:ext>
            </a:extLst>
          </p:cNvPr>
          <p:cNvPicPr>
            <a:picLocks noChangeAspect="1"/>
          </p:cNvPicPr>
          <p:nvPr/>
        </p:nvPicPr>
        <p:blipFill>
          <a:blip r:embed="rId2"/>
          <a:stretch>
            <a:fillRect/>
          </a:stretch>
        </p:blipFill>
        <p:spPr>
          <a:xfrm>
            <a:off x="6221664" y="1699741"/>
            <a:ext cx="5844672" cy="4942414"/>
          </a:xfrm>
          <a:prstGeom prst="rect">
            <a:avLst/>
          </a:prstGeom>
        </p:spPr>
      </p:pic>
    </p:spTree>
    <p:extLst>
      <p:ext uri="{BB962C8B-B14F-4D97-AF65-F5344CB8AC3E}">
        <p14:creationId xmlns:p14="http://schemas.microsoft.com/office/powerpoint/2010/main" val="2383427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6C7B-5602-48B5-AB93-7FD509054960}"/>
              </a:ext>
            </a:extLst>
          </p:cNvPr>
          <p:cNvSpPr>
            <a:spLocks noGrp="1"/>
          </p:cNvSpPr>
          <p:nvPr>
            <p:ph type="title"/>
          </p:nvPr>
        </p:nvSpPr>
        <p:spPr/>
        <p:txBody>
          <a:bodyPr/>
          <a:lstStyle/>
          <a:p>
            <a:r>
              <a:rPr lang="en-US">
                <a:cs typeface="Calibri Light"/>
              </a:rPr>
              <a:t>Merge Both Data Sources</a:t>
            </a:r>
            <a:endParaRPr lang="en-US"/>
          </a:p>
        </p:txBody>
      </p:sp>
      <p:sp>
        <p:nvSpPr>
          <p:cNvPr id="3" name="Content Placeholder 2">
            <a:extLst>
              <a:ext uri="{FF2B5EF4-FFF2-40B4-BE49-F238E27FC236}">
                <a16:creationId xmlns:a16="http://schemas.microsoft.com/office/drawing/2014/main" id="{943E7545-A3E2-4DDF-8B9A-6AF285412485}"/>
              </a:ext>
            </a:extLst>
          </p:cNvPr>
          <p:cNvSpPr>
            <a:spLocks noGrp="1"/>
          </p:cNvSpPr>
          <p:nvPr>
            <p:ph idx="1"/>
          </p:nvPr>
        </p:nvSpPr>
        <p:spPr>
          <a:xfrm>
            <a:off x="838200" y="1825625"/>
            <a:ext cx="3510548" cy="3067970"/>
          </a:xfrm>
        </p:spPr>
        <p:txBody>
          <a:bodyPr vert="horz" lIns="91440" tIns="45720" rIns="91440" bIns="45720" rtlCol="0" anchor="t">
            <a:normAutofit fontScale="92500" lnSpcReduction="20000"/>
          </a:bodyPr>
          <a:lstStyle/>
          <a:p>
            <a:r>
              <a:rPr lang="en-US">
                <a:cs typeface="Calibri"/>
              </a:rPr>
              <a:t>We then combine both datasets into a single dataset using the "merged.py" script</a:t>
            </a:r>
          </a:p>
          <a:p>
            <a:r>
              <a:rPr lang="en-US">
                <a:cs typeface="Calibri"/>
              </a:rPr>
              <a:t>Accepts as input:</a:t>
            </a:r>
          </a:p>
          <a:p>
            <a:pPr lvl="1"/>
            <a:r>
              <a:rPr lang="en-US">
                <a:cs typeface="Calibri"/>
              </a:rPr>
              <a:t>Weekly_BTC.csv</a:t>
            </a:r>
          </a:p>
          <a:p>
            <a:pPr lvl="1"/>
            <a:r>
              <a:rPr lang="en-US">
                <a:cs typeface="Calibri"/>
              </a:rPr>
              <a:t>COT_Input.csv</a:t>
            </a:r>
          </a:p>
          <a:p>
            <a:r>
              <a:rPr lang="en-US">
                <a:cs typeface="Calibri"/>
              </a:rPr>
              <a:t>Outputs:</a:t>
            </a:r>
          </a:p>
          <a:p>
            <a:pPr lvl="1"/>
            <a:r>
              <a:rPr lang="en-US">
                <a:cs typeface="Calibri"/>
              </a:rPr>
              <a:t>merged.csv</a:t>
            </a:r>
          </a:p>
        </p:txBody>
      </p:sp>
      <p:pic>
        <p:nvPicPr>
          <p:cNvPr id="4" name="Picture 4" descr="Text&#10;&#10;Description automatically generated">
            <a:extLst>
              <a:ext uri="{FF2B5EF4-FFF2-40B4-BE49-F238E27FC236}">
                <a16:creationId xmlns:a16="http://schemas.microsoft.com/office/drawing/2014/main" id="{3BD5B78C-192C-4B5B-B016-50233A84BBC0}"/>
              </a:ext>
            </a:extLst>
          </p:cNvPr>
          <p:cNvPicPr>
            <a:picLocks noChangeAspect="1"/>
          </p:cNvPicPr>
          <p:nvPr/>
        </p:nvPicPr>
        <p:blipFill>
          <a:blip r:embed="rId2"/>
          <a:stretch>
            <a:fillRect/>
          </a:stretch>
        </p:blipFill>
        <p:spPr>
          <a:xfrm>
            <a:off x="4737768" y="1822319"/>
            <a:ext cx="7054515" cy="3794890"/>
          </a:xfrm>
          <a:prstGeom prst="rect">
            <a:avLst/>
          </a:prstGeom>
        </p:spPr>
      </p:pic>
    </p:spTree>
    <p:extLst>
      <p:ext uri="{BB962C8B-B14F-4D97-AF65-F5344CB8AC3E}">
        <p14:creationId xmlns:p14="http://schemas.microsoft.com/office/powerpoint/2010/main" val="3622602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6C7B-5602-48B5-AB93-7FD509054960}"/>
              </a:ext>
            </a:extLst>
          </p:cNvPr>
          <p:cNvSpPr>
            <a:spLocks noGrp="1"/>
          </p:cNvSpPr>
          <p:nvPr>
            <p:ph type="title"/>
          </p:nvPr>
        </p:nvSpPr>
        <p:spPr/>
        <p:txBody>
          <a:bodyPr/>
          <a:lstStyle/>
          <a:p>
            <a:r>
              <a:rPr lang="en-US">
                <a:ea typeface="+mj-lt"/>
                <a:cs typeface="+mj-lt"/>
              </a:rPr>
              <a:t>Holt Winter's Exponential Smoothing Inputs</a:t>
            </a:r>
          </a:p>
        </p:txBody>
      </p:sp>
      <p:sp>
        <p:nvSpPr>
          <p:cNvPr id="3" name="Content Placeholder 2">
            <a:extLst>
              <a:ext uri="{FF2B5EF4-FFF2-40B4-BE49-F238E27FC236}">
                <a16:creationId xmlns:a16="http://schemas.microsoft.com/office/drawing/2014/main" id="{943E7545-A3E2-4DDF-8B9A-6AF285412485}"/>
              </a:ext>
            </a:extLst>
          </p:cNvPr>
          <p:cNvSpPr>
            <a:spLocks noGrp="1"/>
          </p:cNvSpPr>
          <p:nvPr>
            <p:ph idx="1"/>
          </p:nvPr>
        </p:nvSpPr>
        <p:spPr>
          <a:xfrm>
            <a:off x="838200" y="1825625"/>
            <a:ext cx="10996863" cy="4351338"/>
          </a:xfrm>
        </p:spPr>
        <p:txBody>
          <a:bodyPr vert="horz" lIns="91440" tIns="45720" rIns="91440" bIns="45720" rtlCol="0" anchor="t">
            <a:normAutofit/>
          </a:bodyPr>
          <a:lstStyle/>
          <a:p>
            <a:r>
              <a:rPr lang="en-US" dirty="0">
                <a:cs typeface="Calibri"/>
              </a:rPr>
              <a:t>The notebook can be found in:</a:t>
            </a:r>
          </a:p>
          <a:p>
            <a:pPr lvl="1"/>
            <a:r>
              <a:rPr lang="en-US" dirty="0" err="1">
                <a:ea typeface="+mn-lt"/>
                <a:cs typeface="+mn-lt"/>
              </a:rPr>
              <a:t>ai_in_finance_optimization_exponential_smoothing.ipynb</a:t>
            </a:r>
            <a:endParaRPr lang="en-US" dirty="0">
              <a:cs typeface="Calibri"/>
            </a:endParaRPr>
          </a:p>
          <a:p>
            <a:r>
              <a:rPr lang="en-US" dirty="0">
                <a:cs typeface="Calibri"/>
              </a:rPr>
              <a:t>Use grid search to find the best configuration values that minimize the mean squared error (MSE)</a:t>
            </a:r>
          </a:p>
          <a:p>
            <a:pPr lvl="1"/>
            <a:endParaRPr lang="en-US" dirty="0">
              <a:cs typeface="Calibri"/>
            </a:endParaRPr>
          </a:p>
        </p:txBody>
      </p:sp>
      <p:pic>
        <p:nvPicPr>
          <p:cNvPr id="4" name="Picture 4" descr="Text&#10;&#10;Description automatically generated">
            <a:extLst>
              <a:ext uri="{FF2B5EF4-FFF2-40B4-BE49-F238E27FC236}">
                <a16:creationId xmlns:a16="http://schemas.microsoft.com/office/drawing/2014/main" id="{6D02C358-D76F-4376-B6A1-BE2E6F327791}"/>
              </a:ext>
            </a:extLst>
          </p:cNvPr>
          <p:cNvPicPr>
            <a:picLocks noChangeAspect="1"/>
          </p:cNvPicPr>
          <p:nvPr/>
        </p:nvPicPr>
        <p:blipFill>
          <a:blip r:embed="rId2"/>
          <a:stretch>
            <a:fillRect/>
          </a:stretch>
        </p:blipFill>
        <p:spPr>
          <a:xfrm>
            <a:off x="3057174" y="4001294"/>
            <a:ext cx="5664200" cy="1688881"/>
          </a:xfrm>
          <a:prstGeom prst="rect">
            <a:avLst/>
          </a:prstGeom>
          <a:ln>
            <a:solidFill>
              <a:schemeClr val="tx1"/>
            </a:solidFill>
          </a:ln>
        </p:spPr>
      </p:pic>
    </p:spTree>
    <p:extLst>
      <p:ext uri="{BB962C8B-B14F-4D97-AF65-F5344CB8AC3E}">
        <p14:creationId xmlns:p14="http://schemas.microsoft.com/office/powerpoint/2010/main" val="1708851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6C7B-5602-48B5-AB93-7FD509054960}"/>
              </a:ext>
            </a:extLst>
          </p:cNvPr>
          <p:cNvSpPr>
            <a:spLocks noGrp="1"/>
          </p:cNvSpPr>
          <p:nvPr>
            <p:ph type="title"/>
          </p:nvPr>
        </p:nvSpPr>
        <p:spPr/>
        <p:txBody>
          <a:bodyPr/>
          <a:lstStyle/>
          <a:p>
            <a:r>
              <a:rPr lang="en-US">
                <a:ea typeface="+mj-lt"/>
                <a:cs typeface="+mj-lt"/>
              </a:rPr>
              <a:t>Holt Winter's Exponential Smoothing Inputs</a:t>
            </a:r>
          </a:p>
        </p:txBody>
      </p:sp>
      <p:sp>
        <p:nvSpPr>
          <p:cNvPr id="3" name="Content Placeholder 2">
            <a:extLst>
              <a:ext uri="{FF2B5EF4-FFF2-40B4-BE49-F238E27FC236}">
                <a16:creationId xmlns:a16="http://schemas.microsoft.com/office/drawing/2014/main" id="{943E7545-A3E2-4DDF-8B9A-6AF285412485}"/>
              </a:ext>
            </a:extLst>
          </p:cNvPr>
          <p:cNvSpPr>
            <a:spLocks noGrp="1"/>
          </p:cNvSpPr>
          <p:nvPr>
            <p:ph idx="1"/>
          </p:nvPr>
        </p:nvSpPr>
        <p:spPr>
          <a:xfrm>
            <a:off x="838200" y="1464678"/>
            <a:ext cx="10515600" cy="5206917"/>
          </a:xfrm>
        </p:spPr>
        <p:txBody>
          <a:bodyPr vert="horz" lIns="91440" tIns="45720" rIns="91440" bIns="45720" rtlCol="0" anchor="t">
            <a:normAutofit/>
          </a:bodyPr>
          <a:lstStyle/>
          <a:p>
            <a:r>
              <a:rPr lang="en-US">
                <a:cs typeface="Calibri"/>
              </a:rPr>
              <a:t>We then instantiate a new </a:t>
            </a:r>
            <a:r>
              <a:rPr lang="en-US" err="1">
                <a:cs typeface="Calibri"/>
              </a:rPr>
              <a:t>ExponentialSmoothing</a:t>
            </a:r>
            <a:r>
              <a:rPr lang="en-US">
                <a:cs typeface="Calibri"/>
              </a:rPr>
              <a:t> model using the best set of configs and fit it to the data</a:t>
            </a:r>
          </a:p>
          <a:p>
            <a:r>
              <a:rPr lang="en-US">
                <a:ea typeface="+mn-lt"/>
                <a:cs typeface="+mn-lt"/>
              </a:rPr>
              <a:t>The </a:t>
            </a:r>
            <a:r>
              <a:rPr lang="en-US" err="1">
                <a:ea typeface="+mn-lt"/>
                <a:cs typeface="+mn-lt"/>
              </a:rPr>
              <a:t>ExponentialSmoothing</a:t>
            </a:r>
            <a:r>
              <a:rPr lang="en-US">
                <a:ea typeface="+mn-lt"/>
                <a:cs typeface="+mn-lt"/>
              </a:rPr>
              <a:t> function allows us to decompose the time series into level, trend and seasonality components</a:t>
            </a:r>
          </a:p>
          <a:p>
            <a:pPr lvl="1"/>
            <a:r>
              <a:rPr lang="en-US">
                <a:ea typeface="+mn-lt"/>
                <a:cs typeface="+mn-lt"/>
              </a:rPr>
              <a:t>We want to use these 3 components as inputs to our LSTM</a:t>
            </a:r>
            <a:endParaRPr lang="en-US">
              <a:cs typeface="Calibri"/>
            </a:endParaRPr>
          </a:p>
          <a:p>
            <a:pPr lvl="1"/>
            <a:endParaRPr lang="en-US">
              <a:cs typeface="Calibri"/>
            </a:endParaRPr>
          </a:p>
          <a:p>
            <a:pPr lvl="1"/>
            <a:endParaRPr lang="en-US">
              <a:cs typeface="Calibri"/>
            </a:endParaRPr>
          </a:p>
          <a:p>
            <a:pPr marL="457200" lvl="1" indent="0">
              <a:buNone/>
            </a:pPr>
            <a:endParaRPr lang="en-US">
              <a:cs typeface="Calibri"/>
            </a:endParaRPr>
          </a:p>
          <a:p>
            <a:pPr marL="457200" lvl="1" indent="0">
              <a:buNone/>
            </a:pPr>
            <a:endParaRPr lang="en-US">
              <a:cs typeface="Calibri"/>
            </a:endParaRPr>
          </a:p>
          <a:p>
            <a:r>
              <a:rPr lang="en-US">
                <a:cs typeface="Calibri"/>
              </a:rPr>
              <a:t>We then combine these 3 columns with our dataset (merged.csv)</a:t>
            </a:r>
          </a:p>
          <a:p>
            <a:pPr lvl="1"/>
            <a:r>
              <a:rPr lang="en-US">
                <a:cs typeface="Calibri"/>
              </a:rPr>
              <a:t>Script outputs the file as "merged_exponentialsmoothing.csv"</a:t>
            </a:r>
          </a:p>
          <a:p>
            <a:pPr lvl="1"/>
            <a:r>
              <a:rPr lang="en-US">
                <a:cs typeface="Calibri"/>
              </a:rPr>
              <a:t>This csv file is now ready to be used as input into our LSTM model</a:t>
            </a:r>
          </a:p>
        </p:txBody>
      </p:sp>
      <p:pic>
        <p:nvPicPr>
          <p:cNvPr id="4" name="Picture 4">
            <a:extLst>
              <a:ext uri="{FF2B5EF4-FFF2-40B4-BE49-F238E27FC236}">
                <a16:creationId xmlns:a16="http://schemas.microsoft.com/office/drawing/2014/main" id="{575F5453-854F-4D8A-8B67-FA164A214114}"/>
              </a:ext>
            </a:extLst>
          </p:cNvPr>
          <p:cNvPicPr>
            <a:picLocks noChangeAspect="1"/>
          </p:cNvPicPr>
          <p:nvPr/>
        </p:nvPicPr>
        <p:blipFill>
          <a:blip r:embed="rId2"/>
          <a:stretch>
            <a:fillRect/>
          </a:stretch>
        </p:blipFill>
        <p:spPr>
          <a:xfrm>
            <a:off x="3471206" y="3625475"/>
            <a:ext cx="3977679" cy="1597796"/>
          </a:xfrm>
          <a:prstGeom prst="rect">
            <a:avLst/>
          </a:prstGeom>
        </p:spPr>
      </p:pic>
    </p:spTree>
    <p:extLst>
      <p:ext uri="{BB962C8B-B14F-4D97-AF65-F5344CB8AC3E}">
        <p14:creationId xmlns:p14="http://schemas.microsoft.com/office/powerpoint/2010/main" val="17764534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TotalTime>
  <Words>1625</Words>
  <Application>Microsoft Macintosh PowerPoint</Application>
  <PresentationFormat>Widescreen</PresentationFormat>
  <Paragraphs>135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Bitcoin Price Prediction Using LSTM Model with COT Inputs</vt:lpstr>
      <vt:lpstr>Project Goals and Motivation</vt:lpstr>
      <vt:lpstr>Data</vt:lpstr>
      <vt:lpstr>Daily Bitcoin Data</vt:lpstr>
      <vt:lpstr>Weekly COT Data</vt:lpstr>
      <vt:lpstr>Weekly COT Data  - Continued</vt:lpstr>
      <vt:lpstr>Merge Both Data Sources</vt:lpstr>
      <vt:lpstr>Holt Winter's Exponential Smoothing Inputs</vt:lpstr>
      <vt:lpstr>Holt Winter's Exponential Smoothing Inputs</vt:lpstr>
      <vt:lpstr>Code Files</vt:lpstr>
      <vt:lpstr>Utils.py</vt:lpstr>
      <vt:lpstr>Model Architecture</vt:lpstr>
      <vt:lpstr>Model Configs Used</vt:lpstr>
      <vt:lpstr>Results  - Original BTC Features Only</vt:lpstr>
      <vt:lpstr>Results  - Original BTC Features Only</vt:lpstr>
      <vt:lpstr>Results  - Original BTC Features + COT Inputs</vt:lpstr>
      <vt:lpstr>Results  - Original BTC Features + COT Inputs</vt:lpstr>
      <vt:lpstr>Results  - Original BTC Features + Exponential Smoothing Inputs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Qianzhe Wang</cp:lastModifiedBy>
  <cp:revision>16</cp:revision>
  <dcterms:created xsi:type="dcterms:W3CDTF">2021-08-14T20:41:06Z</dcterms:created>
  <dcterms:modified xsi:type="dcterms:W3CDTF">2022-01-21T00:27:32Z</dcterms:modified>
</cp:coreProperties>
</file>