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68" r:id="rId3"/>
    <p:sldId id="269" r:id="rId4"/>
    <p:sldId id="270" r:id="rId5"/>
    <p:sldId id="271" r:id="rId6"/>
    <p:sldId id="272" r:id="rId7"/>
    <p:sldId id="257" r:id="rId8"/>
    <p:sldId id="273" r:id="rId9"/>
    <p:sldId id="263" r:id="rId10"/>
    <p:sldId id="258" r:id="rId11"/>
    <p:sldId id="259" r:id="rId12"/>
    <p:sldId id="264" r:id="rId13"/>
    <p:sldId id="274" r:id="rId14"/>
    <p:sldId id="260" r:id="rId15"/>
    <p:sldId id="265" r:id="rId16"/>
    <p:sldId id="275" r:id="rId17"/>
    <p:sldId id="261" r:id="rId18"/>
    <p:sldId id="262" r:id="rId19"/>
    <p:sldId id="266" r:id="rId20"/>
    <p:sldId id="267" r:id="rId21"/>
    <p:sldId id="276" r:id="rId22"/>
    <p:sldId id="277" r:id="rId23"/>
    <p:sldId id="278" r:id="rId24"/>
    <p:sldId id="279" r:id="rId25"/>
    <p:sldId id="280" r:id="rId26"/>
    <p:sldId id="281" r:id="rId27"/>
    <p:sldId id="286" r:id="rId28"/>
    <p:sldId id="287" r:id="rId29"/>
    <p:sldId id="288" r:id="rId30"/>
    <p:sldId id="282" r:id="rId31"/>
    <p:sldId id="283" r:id="rId32"/>
    <p:sldId id="28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3268" autoAdjust="0"/>
  </p:normalViewPr>
  <p:slideViewPr>
    <p:cSldViewPr snapToGrid="0">
      <p:cViewPr varScale="1">
        <p:scale>
          <a:sx n="114" d="100"/>
          <a:sy n="114" d="100"/>
        </p:scale>
        <p:origin x="1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30FE8-0E0C-463B-BAA8-5ED6BE7DD484}" type="datetimeFigureOut">
              <a:rPr lang="it-IT" smtClean="0"/>
              <a:t>01/12/2015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64B3-5822-4DE2-BE83-0D97F1FF87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46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Ripartiamo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alcune applicazioni delle funzioni.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A64B3-5822-4DE2-BE83-0D97F1FF8711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6171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 questa versione, ogni</a:t>
            </a:r>
            <a:r>
              <a:rPr lang="en-US" baseline="0" smtClean="0"/>
              <a:t> funzione ritorna un numero diverso. Invece di assegnare una closure direttamente dentro l'array, una ulteriore funzione anonima viene create e invocate subito (fare notare '(i)' )</a:t>
            </a:r>
            <a:r>
              <a:rPr lang="en-US" smtClean="0"/>
              <a:t>.</a:t>
            </a:r>
          </a:p>
          <a:p>
            <a:r>
              <a:rPr lang="it-IT" smtClean="0"/>
              <a:t>La af</a:t>
            </a:r>
            <a:r>
              <a:rPr lang="it-IT" baseline="0" smtClean="0"/>
              <a:t> esterna ha un param 'num' che è il valore che deve ritornare. La variabile 'i' viene passata a questa funzione eseguendola </a:t>
            </a:r>
            <a:r>
              <a:rPr lang="it-IT" baseline="0" smtClean="0"/>
              <a:t>(notare </a:t>
            </a:r>
            <a:r>
              <a:rPr lang="it-IT" baseline="0" smtClean="0"/>
              <a:t>ancora </a:t>
            </a:r>
            <a:r>
              <a:rPr lang="it-IT" baseline="0" smtClean="0"/>
              <a:t>(</a:t>
            </a:r>
            <a:r>
              <a:rPr lang="it-IT" baseline="0" smtClean="0"/>
              <a:t>i))</a:t>
            </a:r>
            <a:r>
              <a:rPr lang="en-US" smtClean="0"/>
              <a:t>. quella</a:t>
            </a:r>
            <a:r>
              <a:rPr lang="en-US" baseline="0" smtClean="0"/>
              <a:t> esterna esegue e crea e ritorna una funzione che ha accesso ai suoi argomenti ('num') che quindi vengono racchiusi in una closure e di conseguenza ogni func in array ha la sua copia di </a:t>
            </a:r>
            <a:r>
              <a:rPr lang="en-US" baseline="0" smtClean="0"/>
              <a:t>num _ vediamo il risultato</a:t>
            </a:r>
            <a:endParaRPr lang="en-US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DF47F-DD26-4CC0-9D98-C0F426DA141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5308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stiamo per</a:t>
            </a:r>
            <a:r>
              <a:rPr lang="it-IT" baseline="0" smtClean="0"/>
              <a:t> complicare le cose con il 'this'</a:t>
            </a:r>
            <a:endParaRPr lang="en-US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DF47F-DD26-4CC0-9D98-C0F426DA141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1717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usare this in una closure introduce un</a:t>
            </a:r>
            <a:r>
              <a:rPr lang="en-US" baseline="0" smtClean="0"/>
              <a:t> comportamento complicato perché l'oggetto this è definito a run-time (js pt 1) sulla base del contesto in cui </a:t>
            </a:r>
            <a:r>
              <a:rPr lang="it-IT" baseline="0" noProof="1" smtClean="0"/>
              <a:t>la funzione è eseguita: in funzioni globali this è 'window' in non-strict mode, 'undefined' in strict mode; invece è un oggetto quando viene eseguita come metodo [dell'oggetto] -- </a:t>
            </a:r>
            <a:r>
              <a:rPr lang="en-US" smtClean="0"/>
              <a:t>queste</a:t>
            </a:r>
            <a:r>
              <a:rPr lang="en-US" baseline="0" smtClean="0"/>
              <a:t> af non sono bound ad un oggetto in esecuzione (nonostante lo sembrino a write-time) quindi this è window (in n-s-m) e undefined (in s-m)</a:t>
            </a:r>
            <a:r>
              <a:rPr lang="en-US" smtClean="0"/>
              <a:t> </a:t>
            </a:r>
          </a:p>
          <a:p>
            <a:r>
              <a:rPr lang="en-US" smtClean="0"/>
              <a:t>notare come per il</a:t>
            </a:r>
            <a:r>
              <a:rPr lang="en-US" baseline="0" smtClean="0"/>
              <a:t> modo con cui sono scritte le c. questo fatto non sia ovvio</a:t>
            </a:r>
            <a:endParaRPr lang="en-US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DF47F-DD26-4CC0-9D98-C0F426DA141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44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usare this in una closure introduce un</a:t>
            </a:r>
            <a:r>
              <a:rPr lang="en-US" baseline="0" smtClean="0"/>
              <a:t> comportamento complicato perché l'oggetto this è definito a run-time (js pt 1) sulla base del contesto in cui </a:t>
            </a:r>
            <a:r>
              <a:rPr lang="it-IT" baseline="0" noProof="1" smtClean="0"/>
              <a:t>la funzione è eseguita: in funzioni globali this è 'window' in non-strict mode, 'undefined' in strict mode; invece è un oggetto quando viene eseguita come metodo [dell'oggetto] -- </a:t>
            </a:r>
            <a:r>
              <a:rPr lang="en-US" smtClean="0"/>
              <a:t>queste</a:t>
            </a:r>
            <a:r>
              <a:rPr lang="en-US" baseline="0" smtClean="0"/>
              <a:t> af non sono bound ad un oggetto in esecuzione (nonostante lo sembrino a write-time) quindi this è window (in n-s-m) e undefined (in s-m)</a:t>
            </a:r>
            <a:r>
              <a:rPr lang="en-US" smtClean="0"/>
              <a:t> </a:t>
            </a:r>
          </a:p>
          <a:p>
            <a:r>
              <a:rPr lang="en-US" smtClean="0"/>
              <a:t>notare come per il</a:t>
            </a:r>
            <a:r>
              <a:rPr lang="en-US" baseline="0" smtClean="0"/>
              <a:t> modo con cui sono scritte le c. questo fatto non sia ovvio</a:t>
            </a:r>
            <a:endParaRPr lang="en-US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DF47F-DD26-4CC0-9D98-C0F426DA141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5398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parlando di closure (molto potenti e dopo</a:t>
            </a:r>
            <a:r>
              <a:rPr lang="it-IT" baseline="0" smtClean="0"/>
              <a:t> vedremo quanto) stabiliamo subito che le closure sono anche la causa (difficile ma non improbabile) dei memory leaks in js</a:t>
            </a:r>
          </a:p>
          <a:p>
            <a:r>
              <a:rPr lang="it-IT" baseline="0" smtClean="0"/>
              <a:t>cosa è un </a:t>
            </a:r>
            <a:r>
              <a:rPr lang="it-IT" baseline="0" smtClean="0"/>
              <a:t>ml </a:t>
            </a:r>
            <a:r>
              <a:rPr lang="it-IT" baseline="0" smtClean="0"/>
              <a:t>? memoria che non si riesce a reclamare</a:t>
            </a:r>
          </a:p>
          <a:p>
            <a:r>
              <a:rPr lang="it-IT" baseline="0" smtClean="0"/>
              <a:t>parliamo della memoria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DF47F-DD26-4CC0-9D98-C0F426DA141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0687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JS</a:t>
            </a:r>
            <a:r>
              <a:rPr lang="it-IT" baseline="0" smtClean="0"/>
              <a:t> è un linguaggio con GC, che significa che l'ambiente è responsabile di gestire la memoria, a differenza di C / C++ in cui ne è responsabile il dev.</a:t>
            </a:r>
          </a:p>
          <a:p>
            <a:r>
              <a:rPr lang="it-IT" baseline="0" smtClean="0"/>
              <a:t>in JS allochiamo le var che ci servono in stack (o heap), il sistema capisce quando non sono più utilizzate e periodicamente esegue una pulizia (collection)</a:t>
            </a:r>
          </a:p>
          <a:p>
            <a:r>
              <a:rPr lang="it-IT" baseline="0" smtClean="0"/>
              <a:t>M&amp;S : </a:t>
            </a:r>
            <a:r>
              <a:rPr lang="it-IT" baseline="0" smtClean="0"/>
              <a:t>le variabili sono flaggate quando hanno un contesto (oppure ci sono due liste "in-c." / "out-of-c</a:t>
            </a:r>
            <a:r>
              <a:rPr lang="it-IT" baseline="0" smtClean="0"/>
              <a:t>.") - tutti </a:t>
            </a:r>
            <a:r>
              <a:rPr lang="it-IT" baseline="0" smtClean="0"/>
              <a:t>i browser usano questa strategia a partire dal </a:t>
            </a:r>
            <a:r>
              <a:rPr lang="it-IT" baseline="0" smtClean="0"/>
              <a:t>2008 (almeno per ES)</a:t>
            </a:r>
            <a:endParaRPr lang="it-IT" baseline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A64B3-5822-4DE2-BE83-0D97F1FF8711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2683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ml a </a:t>
            </a:r>
            <a:r>
              <a:rPr lang="it-IT" smtClean="0"/>
              <a:t>causa del garbage collector,</a:t>
            </a:r>
            <a:r>
              <a:rPr lang="it-IT" baseline="0" smtClean="0"/>
              <a:t> vero soprattutto in IE</a:t>
            </a:r>
          </a:p>
          <a:p>
            <a:r>
              <a:rPr lang="it-IT" baseline="0" smtClean="0"/>
              <a:t>a partire da IE 9 non è più vero per il DOM/BOM</a:t>
            </a:r>
          </a:p>
          <a:p>
            <a:r>
              <a:rPr lang="it-IT" baseline="0" smtClean="0"/>
              <a:t>ma bisogna ricordarsi degli ActiveX esterni (succede ancora per esempio con gli oggetti di XmlHttpRequest)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DF47F-DD26-4CC0-9D98-C0F426DA141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8703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in questo caso </a:t>
            </a:r>
            <a:r>
              <a:rPr lang="it-IT" smtClean="0"/>
              <a:t>specifico basta usare una funzione che tiene il valore 'id' </a:t>
            </a:r>
            <a:r>
              <a:rPr lang="it-IT" smtClean="0"/>
              <a:t>- generalmente</a:t>
            </a:r>
            <a:r>
              <a:rPr lang="it-IT" baseline="0" smtClean="0"/>
              <a:t> si usa 'event', 'event.target', '.getElement', etc.</a:t>
            </a:r>
          </a:p>
          <a:p>
            <a:endParaRPr lang="it-IT" baseline="0" smtClean="0"/>
          </a:p>
          <a:p>
            <a:r>
              <a:rPr lang="it-IT" baseline="0" smtClean="0"/>
              <a:t>per vedere come sfruttare </a:t>
            </a:r>
            <a:r>
              <a:rPr lang="it-IT" baseline="0" smtClean="0"/>
              <a:t>le closures, ritorniamo alle funzioni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DF47F-DD26-4CC0-9D98-C0F426DA141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8321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In JS non esiste il concerto di membro</a:t>
            </a:r>
            <a:r>
              <a:rPr lang="it-IT" baseline="0" smtClean="0"/>
              <a:t> privato, tutte le prop e i met sono pubblici. </a:t>
            </a:r>
          </a:p>
          <a:p>
            <a:r>
              <a:rPr lang="it-IT" baseline="0" smtClean="0"/>
              <a:t>MA </a:t>
            </a:r>
            <a:r>
              <a:rPr lang="it-IT" baseline="0" smtClean="0"/>
              <a:t>esistono </a:t>
            </a:r>
            <a:r>
              <a:rPr lang="it-IT" baseline="0" smtClean="0"/>
              <a:t>le variabili </a:t>
            </a:r>
            <a:r>
              <a:rPr lang="it-IT" baseline="0" smtClean="0"/>
              <a:t>private! </a:t>
            </a:r>
            <a:r>
              <a:rPr lang="it-IT" baseline="0" smtClean="0"/>
              <a:t>arg, var, e fn definite in altre funzioni sono private.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in questa funzione ce</a:t>
            </a:r>
            <a:r>
              <a:rPr lang="en-US" baseline="0" smtClean="0"/>
              <a:t> ne sono 3: num1, num2 e sum che non accessibili dall'esterno -- a</a:t>
            </a:r>
            <a:r>
              <a:rPr lang="en-US" smtClean="0"/>
              <a:t> </a:t>
            </a:r>
            <a:r>
              <a:rPr lang="en-US" smtClean="0"/>
              <a:t>meno di non usare una closure!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A64B3-5822-4DE2-BE83-0D97F1FF8711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4963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Ma</a:t>
            </a:r>
            <a:r>
              <a:rPr lang="it-IT" baseline="0" smtClean="0"/>
              <a:t> abbiamo detto </a:t>
            </a:r>
            <a:r>
              <a:rPr lang="it-IT" baseline="0" smtClean="0"/>
              <a:t>nei gg precedenti (js pt1) </a:t>
            </a:r>
            <a:r>
              <a:rPr lang="it-IT" baseline="0" smtClean="0"/>
              <a:t>che JS non distingue tra funzione e costruttore quindi </a:t>
            </a:r>
            <a:r>
              <a:rPr lang="it-IT" baseline="0" smtClean="0"/>
              <a:t>adattiamo l'esempio per costruire qualcosa (e ricordare/notare </a:t>
            </a:r>
            <a:r>
              <a:rPr lang="it-IT" baseline="0" smtClean="0"/>
              <a:t>il case del </a:t>
            </a:r>
            <a:r>
              <a:rPr lang="it-IT" baseline="0" smtClean="0"/>
              <a:t>nome)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A64B3-5822-4DE2-BE83-0D97F1FF8711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41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così è evidente che non si tratta</a:t>
            </a:r>
            <a:r>
              <a:rPr lang="it-IT" baseline="0" smtClean="0"/>
              <a:t> di niente di diverso che assegnare una variabile locale ad un valore (istanza di funzione)</a:t>
            </a:r>
          </a:p>
          <a:p>
            <a:endParaRPr lang="it-IT" baseline="0" smtClean="0"/>
          </a:p>
          <a:p>
            <a:r>
              <a:rPr lang="it-IT" baseline="0" smtClean="0"/>
              <a:t>quindi possiamo anche utilizzarla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A64B3-5822-4DE2-BE83-0D97F1FF8711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0805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i datamember privati</a:t>
            </a:r>
            <a:r>
              <a:rPr lang="it-IT" baseline="0" smtClean="0"/>
              <a:t> possono essere acceduti solo da quelli pubblici, che in questo caso vengono chiamati </a:t>
            </a:r>
            <a:r>
              <a:rPr lang="it-IT" baseline="0" smtClean="0"/>
              <a:t>Privilegiati (privileged)</a:t>
            </a:r>
            <a:endParaRPr lang="it-IT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smtClean="0"/>
              <a:t>quando le f sono scritte nel costruttore, diventano closures che possono accedere i var privati</a:t>
            </a:r>
            <a:endParaRPr lang="en-US" smtClean="0"/>
          </a:p>
          <a:p>
            <a:endParaRPr lang="it-IT" baseline="0" smtClean="0"/>
          </a:p>
          <a:p>
            <a:r>
              <a:rPr lang="it-IT" baseline="0" smtClean="0"/>
              <a:t>si potrebbe riscrivere l'esempio con Person creando una funzione changeName che modifica la variabile interna, senza avere la Person.name pubblica</a:t>
            </a:r>
          </a:p>
          <a:p>
            <a:endParaRPr lang="it-IT" baseline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A64B3-5822-4DE2-BE83-0D97F1FF8711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0445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questo esempio</a:t>
            </a:r>
            <a:r>
              <a:rPr lang="it-IT" baseline="0" smtClean="0"/>
              <a:t> è comune ma facile - </a:t>
            </a:r>
            <a:r>
              <a:rPr lang="it-IT" smtClean="0"/>
              <a:t>se  invece volessimo </a:t>
            </a:r>
            <a:r>
              <a:rPr lang="it-IT" smtClean="0"/>
              <a:t>una var statica (condivisa tra tutte le istanze)</a:t>
            </a:r>
            <a:r>
              <a:rPr lang="it-IT" baseline="0" smtClean="0"/>
              <a:t> ?</a:t>
            </a:r>
          </a:p>
          <a:p>
            <a:r>
              <a:rPr lang="it-IT" baseline="0" smtClean="0"/>
              <a:t>prima di tutto vorremmo anche un metodo statico, quindi dovremmo ritornare al pattern constructor + prototype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A64B3-5822-4DE2-BE83-0D97F1FF8711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8551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si ma abbiamo detto che</a:t>
            </a:r>
            <a:r>
              <a:rPr lang="it-IT" baseline="0" smtClean="0"/>
              <a:t> le private non sono accessibili fuori (1)</a:t>
            </a:r>
          </a:p>
          <a:p>
            <a:r>
              <a:rPr lang="it-IT" baseline="0" smtClean="0"/>
              <a:t>in più 'privar' non è 'statica'</a:t>
            </a:r>
          </a:p>
          <a:p>
            <a:endParaRPr lang="it-IT" baseline="0" smtClean="0"/>
          </a:p>
          <a:p>
            <a:r>
              <a:rPr lang="it-IT" baseline="0" smtClean="0"/>
              <a:t>perché NON funziona: per </a:t>
            </a:r>
            <a:r>
              <a:rPr lang="it-IT" baseline="0" smtClean="0"/>
              <a:t>far si che publicmethod sia una closure valida deve avere i metodi nello stesso scope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A64B3-5822-4DE2-BE83-0D97F1FF8711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441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smtClean="0"/>
              <a:t>far notare che </a:t>
            </a:r>
            <a:r>
              <a:rPr lang="it-IT" smtClean="0"/>
              <a:t>ora sono allo stesso livello (visivamente</a:t>
            </a:r>
            <a:r>
              <a:rPr lang="it-IT" smtClean="0"/>
              <a:t>) ma è incompleto (privar</a:t>
            </a:r>
            <a:r>
              <a:rPr lang="it-IT" baseline="0" smtClean="0"/>
              <a:t> e prifunc sono in global)</a:t>
            </a:r>
            <a:endParaRPr lang="it-IT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smtClean="0"/>
              <a:t>quindi andrebbero </a:t>
            </a:r>
            <a:r>
              <a:rPr lang="it-IT" baseline="0" smtClean="0"/>
              <a:t>tutti racchiusi quindi in ulteriore </a:t>
            </a:r>
            <a:r>
              <a:rPr lang="it-IT" baseline="0" smtClean="0"/>
              <a:t>scope - come </a:t>
            </a:r>
            <a:r>
              <a:rPr lang="it-IT" baseline="0" smtClean="0"/>
              <a:t>quello di una </a:t>
            </a:r>
            <a:r>
              <a:rPr lang="it-IT" baseline="0" smtClean="0"/>
              <a:t>function - </a:t>
            </a:r>
            <a:r>
              <a:rPr lang="it-IT" baseline="0" smtClean="0"/>
              <a:t>ma chi la chiamerebbe?</a:t>
            </a:r>
            <a:endParaRPr lang="it-IT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A64B3-5822-4DE2-BE83-0D97F1FF8711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038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con M</a:t>
            </a:r>
            <a:r>
              <a:rPr lang="it-IT" baseline="0" smtClean="0"/>
              <a:t> si intende imitare il comportamento degli scope a block: la funzione viene eseguita immediatamente e pertanto ciò che è privato resta li dentro </a:t>
            </a:r>
          </a:p>
          <a:p>
            <a:endParaRPr lang="it-IT" baseline="0" smtClean="0"/>
          </a:p>
          <a:p>
            <a:r>
              <a:rPr lang="it-IT" baseline="0" smtClean="0"/>
              <a:t>il M è potente: si risolve ad esempio il problema dei for senza scope, oppure il conflitto tra nomi</a:t>
            </a:r>
          </a:p>
          <a:p>
            <a:endParaRPr lang="it-IT" baseline="0" smtClean="0"/>
          </a:p>
          <a:p>
            <a:r>
              <a:rPr lang="it-IT" baseline="0" smtClean="0"/>
              <a:t>il risultato della sostituzione si </a:t>
            </a:r>
            <a:r>
              <a:rPr lang="it-IT" baseline="0" smtClean="0"/>
              <a:t>chiama IIFE o </a:t>
            </a:r>
            <a:r>
              <a:rPr lang="it-IT" baseline="0" smtClean="0"/>
              <a:t>SIF o SIFE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A64B3-5822-4DE2-BE83-0D97F1FF8711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0330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mtClean="0"/>
              <a:t>se</a:t>
            </a:r>
            <a:r>
              <a:rPr lang="it-IT" baseline="0" smtClean="0"/>
              <a:t> creiamo due </a:t>
            </a:r>
            <a:r>
              <a:rPr lang="it-IT" baseline="0" smtClean="0"/>
              <a:t>new </a:t>
            </a:r>
            <a:r>
              <a:rPr lang="it-IT" baseline="0" smtClean="0"/>
              <a:t>MyObject  i pubmet puntano alle stesse prifu e </a:t>
            </a:r>
            <a:r>
              <a:rPr lang="it-IT" baseline="0" smtClean="0"/>
              <a:t>priva </a:t>
            </a:r>
            <a:r>
              <a:rPr lang="it-IT" baseline="0" smtClean="0"/>
              <a:t>(che viene </a:t>
            </a:r>
            <a:r>
              <a:rPr lang="it-IT" baseline="0" smtClean="0"/>
              <a:t>++)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smtClean="0"/>
              <a:t>funziona!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smtClean="0"/>
              <a:t>vediamo anche esempi di passaggio di argomenti</a:t>
            </a:r>
            <a:endParaRPr lang="it-IT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A64B3-5822-4DE2-BE83-0D97F1FF8711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3281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smtClean="0"/>
              <a:t>è </a:t>
            </a:r>
            <a:r>
              <a:rPr lang="it-IT" baseline="0" smtClean="0"/>
              <a:t>possibile sfruttare la possibilità di passare argomenti; come utilizzare?</a:t>
            </a:r>
            <a:endParaRPr lang="it-IT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A64B3-5822-4DE2-BE83-0D97F1FF8711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2909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mtClean="0"/>
              <a:t>come argomenti per il costruttore</a:t>
            </a:r>
            <a:r>
              <a:rPr lang="it-IT" baseline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smtClean="0"/>
              <a:t>MA attenzione: sono praticamente i default PER OGNI </a:t>
            </a:r>
            <a:r>
              <a:rPr lang="it-IT" baseline="0" smtClean="0"/>
              <a:t>istanza (perché la iife esegue una volta sola e args rimangono in closure)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smtClean="0"/>
              <a:t>in pratica questo è lecito (e funziona) ma non si usa</a:t>
            </a:r>
            <a:endParaRPr lang="it-IT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A64B3-5822-4DE2-BE83-0D97F1FF8711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6650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mtClean="0"/>
              <a:t>questo invece è fondamentale: un oggetto (notare</a:t>
            </a:r>
            <a:r>
              <a:rPr lang="it-IT" baseline="0" smtClean="0"/>
              <a:t> maiuscola) viene promosso a contenitore per altri oggetti/tipi e quindi assurge al ruolo di namespace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smtClean="0"/>
              <a:t>notare/illustrare il pattern o = o || {}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smtClean="0"/>
              <a:t>ora vediamo questo pattern nella sua struttura (con l'aiuto di commenti)</a:t>
            </a:r>
            <a:endParaRPr lang="it-IT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A64B3-5822-4DE2-BE83-0D97F1FF8711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5112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questo solo per identificare delle zone che siamo abituati a riconoscere in altri linguaggi</a:t>
            </a:r>
          </a:p>
          <a:p>
            <a:endParaRPr lang="it-IT" smtClean="0"/>
          </a:p>
          <a:p>
            <a:r>
              <a:rPr lang="it-IT" smtClean="0"/>
              <a:t>in realtà</a:t>
            </a:r>
            <a:r>
              <a:rPr lang="it-IT" baseline="0" smtClean="0"/>
              <a:t> questo ci porta verso un altro pattern, ben più interessante</a:t>
            </a:r>
          </a:p>
          <a:p>
            <a:endParaRPr lang="it-IT" baseline="0" smtClean="0"/>
          </a:p>
          <a:p>
            <a:r>
              <a:rPr lang="it-IT" baseline="0" smtClean="0"/>
              <a:t>all'inizio della lezione abbiamo visto che una funzione può ritornare una funzione (che altro non è che un oggetto) e  quindi può in realtà ritornare qualunque </a:t>
            </a:r>
            <a:r>
              <a:rPr lang="it-IT" baseline="0" smtClean="0"/>
              <a:t>oggetto, </a:t>
            </a:r>
            <a:r>
              <a:rPr lang="it-IT" baseline="0" smtClean="0"/>
              <a:t>anche un singleton. COS'É?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A64B3-5822-4DE2-BE83-0D97F1FF8711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1592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'i' e 'doSomethingElse'</a:t>
            </a:r>
            <a:r>
              <a:rPr lang="it-IT" baseline="0" smtClean="0"/>
              <a:t> sono variabili locali alla function, ma grazie al return 'i' viene passata fuori</a:t>
            </a:r>
            <a:endParaRPr lang="it-IT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A64B3-5822-4DE2-BE83-0D97F1FF871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33623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lo abbiamo già visto, è (new Object) versione literal, aumentato con un paio di metodi</a:t>
            </a:r>
          </a:p>
          <a:p>
            <a:endParaRPr lang="it-IT" smtClean="0"/>
          </a:p>
          <a:p>
            <a:r>
              <a:rPr lang="it-IT" smtClean="0"/>
              <a:t>il literal non ci consente</a:t>
            </a:r>
            <a:r>
              <a:rPr lang="it-IT" baseline="0" smtClean="0"/>
              <a:t> di scrivere codice (se non all'interno di funzioni) o di utilizzare gli scope, allora usiamo il mimicking ed il pattern precedente per ottenere il singleton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A64B3-5822-4DE2-BE83-0D97F1FF8711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15683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mtClean="0"/>
              <a:t>privar in prop assurge a costante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mtClean="0"/>
              <a:t>method è una closure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mtClean="0"/>
              <a:t>questo pattern si chiama...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A64B3-5822-4DE2-BE83-0D97F1FF8711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07800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mtClean="0"/>
              <a:t>Module </a:t>
            </a:r>
            <a:r>
              <a:rPr lang="it-IT" smtClean="0"/>
              <a:t>Pattern : </a:t>
            </a:r>
            <a:r>
              <a:rPr lang="it-IT" smtClean="0"/>
              <a:t>è il mattoncino fondamentale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A64B3-5822-4DE2-BE83-0D97F1FF8711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32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in</a:t>
            </a:r>
            <a:r>
              <a:rPr lang="it-IT" baseline="0" smtClean="0"/>
              <a:t> questo modo anche la funzione interna esce dalla funzione</a:t>
            </a:r>
          </a:p>
          <a:p>
            <a:endParaRPr lang="it-IT" baseline="0" smtClean="0"/>
          </a:p>
          <a:p>
            <a:r>
              <a:rPr lang="it-IT" baseline="0" smtClean="0"/>
              <a:t>ma come si usa?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A64B3-5822-4DE2-BE83-0D97F1FF8711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826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notare: ritorna un</a:t>
            </a:r>
            <a:r>
              <a:rPr lang="it-IT" baseline="0" smtClean="0"/>
              <a:t> valore "altro": tornare </a:t>
            </a:r>
            <a:r>
              <a:rPr lang="it-IT" baseline="0" smtClean="0"/>
              <a:t>alla precedente </a:t>
            </a:r>
            <a:r>
              <a:rPr lang="it-IT" baseline="0" smtClean="0"/>
              <a:t>e </a:t>
            </a:r>
            <a:r>
              <a:rPr lang="it-IT" baseline="0" smtClean="0"/>
              <a:t>provare a </a:t>
            </a:r>
            <a:r>
              <a:rPr lang="it-IT" baseline="0" smtClean="0"/>
              <a:t>ritornare il member </a:t>
            </a:r>
            <a:r>
              <a:rPr lang="it-IT" baseline="0" smtClean="0"/>
              <a:t>i (che vedremo nella successiva)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A64B3-5822-4DE2-BE83-0D97F1FF8711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643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mtClean="0"/>
              <a:t>fare notare che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function interna ha accesso alle variabili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un'altra funzione attraverso la sua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 chain</a:t>
            </a:r>
            <a:endParaRPr lang="it-IT" smtClean="0"/>
          </a:p>
          <a:p>
            <a:r>
              <a:rPr lang="it-IT" smtClean="0"/>
              <a:t>fare notare</a:t>
            </a:r>
            <a:r>
              <a:rPr lang="it-IT" baseline="0" smtClean="0"/>
              <a:t> che ci sono 2 return (dentro e fuori)</a:t>
            </a:r>
          </a:p>
          <a:p>
            <a:r>
              <a:rPr lang="it-IT" baseline="0" smtClean="0"/>
              <a:t>fare notare che abbiamo reso pubblico un member privato</a:t>
            </a:r>
          </a:p>
          <a:p>
            <a:r>
              <a:rPr lang="it-IT" baseline="0" smtClean="0"/>
              <a:t>fare notare che al momento dell'esecuzione il contesto di dosomething era stato </a:t>
            </a:r>
            <a:r>
              <a:rPr lang="it-IT" baseline="0" smtClean="0"/>
              <a:t>già </a:t>
            </a:r>
            <a:r>
              <a:rPr lang="it-IT" baseline="0" smtClean="0"/>
              <a:t>distrutto</a:t>
            </a:r>
          </a:p>
          <a:p>
            <a:r>
              <a:rPr lang="it-IT" baseline="0" smtClean="0"/>
              <a:t>dire che questa è una closure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A64B3-5822-4DE2-BE83-0D97F1FF8711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04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Tentativo di definizione: di solito si dice 'una funzione che vive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oltre lo scope della funzione originale' ma la definizione più ampia è:  una 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closure 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il modo con cui una funzione racchiude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sue variabili e crea per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loro un nuovo 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</a:p>
          <a:p>
            <a:endParaRPr lang="en-US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stiamo per complicare l'esempio con più di una funzione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A64B3-5822-4DE2-BE83-0D97F1FF8711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023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Questa volta ritorniamo un array; per ogni i da 0 in</a:t>
            </a:r>
            <a:r>
              <a:rPr lang="it-IT" baseline="0" smtClean="0"/>
              <a:t> avanti ritorniamo una nuova funzione che ha sua volta ritorna la variabile indice dell'enumerazione</a:t>
            </a:r>
          </a:p>
          <a:p>
            <a:r>
              <a:rPr lang="it-IT" baseline="0" smtClean="0"/>
              <a:t>Cosa si ottiene?</a:t>
            </a:r>
            <a:endParaRPr lang="en-US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A64B3-5822-4DE2-BE83-0D97F1FF8711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9056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spiegare che la closure chiude</a:t>
            </a:r>
            <a:r>
              <a:rPr lang="it-IT" baseline="0" smtClean="0"/>
              <a:t> il suo scope con tutte le variabili della funzione originale. poiché tutte le funzioni costruite fanno riferimento alla stessa closure (</a:t>
            </a:r>
            <a:r>
              <a:rPr lang="en-US" smtClean="0"/>
              <a:t>activation</a:t>
            </a:r>
            <a:r>
              <a:rPr lang="en-US" baseline="0" smtClean="0"/>
              <a:t> </a:t>
            </a:r>
            <a:r>
              <a:rPr lang="en-US" smtClean="0"/>
              <a:t>object)</a:t>
            </a:r>
            <a:r>
              <a:rPr lang="en-US" baseline="0" smtClean="0"/>
              <a:t> tutte fanno riferimento alla stessa variabile i</a:t>
            </a:r>
            <a:r>
              <a:rPr lang="en-US" smtClean="0"/>
              <a:t>, che</a:t>
            </a:r>
            <a:r>
              <a:rPr lang="en-US" baseline="0" smtClean="0"/>
              <a:t> quando finisce l'esecuzione di doSomething vale 10</a:t>
            </a:r>
          </a:p>
          <a:p>
            <a:endParaRPr lang="it-IT" baseline="0" smtClean="0"/>
          </a:p>
          <a:p>
            <a:r>
              <a:rPr lang="it-IT" baseline="0" smtClean="0"/>
              <a:t>ma possiamo fissarlo facilmente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A64B3-5822-4DE2-BE83-0D97F1FF8711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7925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mtClean="0"/>
              <a:t>JavaScript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mtClean="0"/>
              <a:t>In </a:t>
            </a:r>
            <a:r>
              <a:rPr lang="it-IT" smtClean="0"/>
              <a:t>pratica</a:t>
            </a:r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418858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Closure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92925" y="1839786"/>
            <a:ext cx="8915400" cy="501821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doSomething()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= </a:t>
            </a:r>
            <a:r>
              <a:rPr lang="nn-NO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[];</a:t>
            </a:r>
            <a:endParaRPr lang="en-US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nn-NO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i++){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result[i] =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it-IT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doSomething(); </a:t>
            </a:r>
            <a:r>
              <a:rPr lang="en-US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[function() { return i; }, ...]</a:t>
            </a:r>
            <a:endParaRPr lang="en-US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f[0](); </a:t>
            </a:r>
            <a:r>
              <a:rPr lang="en-US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10</a:t>
            </a:r>
            <a:endParaRPr lang="en-US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f[9](); </a:t>
            </a:r>
            <a:r>
              <a:rPr lang="en-US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10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73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Closure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Autofit/>
          </a:bodyPr>
          <a:lstStyle/>
          <a:p>
            <a:pPr marL="0" lvl="0" indent="0">
              <a:spcBef>
                <a:spcPts val="600"/>
              </a:spcBef>
              <a:buClr>
                <a:srgbClr val="353535"/>
              </a:buClr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doSomething()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lvl="0" indent="0">
              <a:spcBef>
                <a:spcPts val="600"/>
              </a:spcBef>
              <a:buClr>
                <a:srgbClr val="353535"/>
              </a:buClr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nn-NO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Clr>
                <a:srgbClr val="353535"/>
              </a:buClr>
              <a:buNone/>
            </a:pPr>
            <a:r>
              <a:rPr lang="nn-NO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</a:t>
            </a:r>
            <a:r>
              <a:rPr lang="nn-NO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{</a:t>
            </a:r>
            <a:endParaRPr lang="nn-NO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Clr>
                <a:srgbClr val="353535"/>
              </a:buClr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result[i] = </a:t>
            </a:r>
            <a:r>
              <a:rPr lang="en-US" b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(num) {</a:t>
            </a:r>
          </a:p>
          <a:p>
            <a:pPr marL="0" lvl="0" indent="0">
              <a:spcBef>
                <a:spcPts val="600"/>
              </a:spcBef>
              <a:buClr>
                <a:srgbClr val="353535"/>
              </a:buClr>
              <a:buNone/>
            </a:pP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lvl="0" indent="0">
              <a:spcBef>
                <a:spcPts val="600"/>
              </a:spcBef>
              <a:buClr>
                <a:srgbClr val="353535"/>
              </a:buClr>
              <a:buNone/>
            </a:pP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num;</a:t>
            </a:r>
          </a:p>
          <a:p>
            <a:pPr marL="0" lvl="0" indent="0">
              <a:spcBef>
                <a:spcPts val="600"/>
              </a:spcBef>
              <a:buClr>
                <a:srgbClr val="353535"/>
              </a:buClr>
              <a:buNone/>
            </a:pP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};</a:t>
            </a:r>
          </a:p>
          <a:p>
            <a:pPr marL="0" lvl="0" indent="0">
              <a:spcBef>
                <a:spcPts val="600"/>
              </a:spcBef>
              <a:buClr>
                <a:srgbClr val="353535"/>
              </a:buClr>
              <a:buNone/>
            </a:pP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(i)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Clr>
                <a:srgbClr val="353535"/>
              </a:buClr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lvl="0" indent="0">
              <a:spcBef>
                <a:spcPts val="600"/>
              </a:spcBef>
              <a:buClr>
                <a:srgbClr val="353535"/>
              </a:buClr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pPr marL="0" lvl="0" indent="0">
              <a:spcBef>
                <a:spcPts val="600"/>
              </a:spcBef>
              <a:buClr>
                <a:srgbClr val="353535"/>
              </a:buClr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Closure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42756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7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7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</a:t>
            </a: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7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doSomething(); </a:t>
            </a:r>
            <a:r>
              <a:rPr lang="en-US" sz="17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[function() { return </a:t>
            </a:r>
            <a:r>
              <a:rPr lang="en-US" sz="17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num; </a:t>
            </a:r>
            <a:r>
              <a:rPr lang="en-US" sz="17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</a:t>
            </a:r>
            <a:r>
              <a:rPr lang="en-US" sz="17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...]</a:t>
            </a:r>
          </a:p>
          <a:p>
            <a:pPr marL="0" indent="0">
              <a:spcBef>
                <a:spcPts val="600"/>
              </a:spcBef>
              <a:buNone/>
            </a:pPr>
            <a:endParaRPr lang="en-US" sz="17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7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f[0</a:t>
            </a: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](); </a:t>
            </a:r>
            <a:r>
              <a:rPr lang="en-US" sz="17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7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sz="17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7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f[9</a:t>
            </a: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](); </a:t>
            </a:r>
            <a:r>
              <a:rPr lang="en-US" sz="17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7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</a:p>
          <a:p>
            <a:pPr marL="0" indent="0">
              <a:spcBef>
                <a:spcPts val="600"/>
              </a:spcBef>
              <a:buNone/>
            </a:pPr>
            <a:endParaRPr lang="en-US" sz="17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it-IT"/>
              <a:t>Ovviamente è vero anche </a:t>
            </a:r>
            <a:r>
              <a:rPr lang="it-IT" smtClean="0"/>
              <a:t>senza </a:t>
            </a:r>
            <a:r>
              <a:rPr lang="it-IT"/>
              <a:t>una variabile</a:t>
            </a:r>
          </a:p>
          <a:p>
            <a:pPr marL="0" indent="0">
              <a:spcBef>
                <a:spcPts val="600"/>
              </a:spcBef>
              <a:buNone/>
            </a:pPr>
            <a:endParaRPr lang="en-US" sz="17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7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doSomething()[0</a:t>
            </a: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](); </a:t>
            </a:r>
            <a:r>
              <a:rPr lang="en-US" sz="17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0</a:t>
            </a:r>
            <a:endParaRPr lang="en-US" sz="17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doSomething()</a:t>
            </a:r>
            <a:r>
              <a:rPr lang="en-US" sz="17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9](); </a:t>
            </a:r>
            <a:r>
              <a:rPr lang="en-US" sz="17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7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endParaRPr lang="en-US" sz="170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1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Closure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1662545"/>
            <a:ext cx="8915400" cy="4909705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Window"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 =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name: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 Object"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getNameFunc: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this.name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object.getNameFunc();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alert(f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3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Closure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1662545"/>
            <a:ext cx="8915400" cy="4909705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Window"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 =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name: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 Object"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getNameFunc: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this.name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object.getNameFunc();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alert(f()); 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Window"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Closure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1662545"/>
            <a:ext cx="8915400" cy="4909705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Window"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 =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name: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 Object"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getNameFunc: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self =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self.name;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object.getNameFunc ();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alert(f()); 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 Object"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25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Garbage Collection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63683"/>
          </a:xfrm>
        </p:spPr>
        <p:txBody>
          <a:bodyPr>
            <a:normAutofit/>
          </a:bodyPr>
          <a:lstStyle/>
          <a:p>
            <a:r>
              <a:rPr lang="it-IT" smtClean="0"/>
              <a:t>JavaScript è un linguaggio che utilizza un Garbage Collector</a:t>
            </a:r>
          </a:p>
          <a:p>
            <a:endParaRPr lang="it-IT"/>
          </a:p>
          <a:p>
            <a:r>
              <a:rPr lang="it-IT" smtClean="0"/>
              <a:t>Il GC è responsabile di individuare le variabili non più in uso e liberare la relativa memoria</a:t>
            </a:r>
          </a:p>
          <a:p>
            <a:pPr marL="0" indent="0">
              <a:buNone/>
            </a:pPr>
            <a:endParaRPr lang="it-IT" smtClean="0"/>
          </a:p>
          <a:p>
            <a:pPr marL="0" indent="0">
              <a:buNone/>
            </a:pPr>
            <a:r>
              <a:rPr lang="it-IT" smtClean="0"/>
              <a:t>Le strategie sono tradizionalmente due:</a:t>
            </a:r>
          </a:p>
          <a:p>
            <a:pPr marL="0" indent="0">
              <a:buNone/>
            </a:pPr>
            <a:endParaRPr lang="it-IT"/>
          </a:p>
          <a:p>
            <a:r>
              <a:rPr lang="it-IT" smtClean="0"/>
              <a:t>Mark-and-Sweep</a:t>
            </a:r>
          </a:p>
          <a:p>
            <a:endParaRPr lang="it-IT"/>
          </a:p>
          <a:p>
            <a:r>
              <a:rPr lang="it-IT" smtClean="0"/>
              <a:t>Reference Counting</a:t>
            </a:r>
          </a:p>
        </p:txBody>
      </p:sp>
    </p:spTree>
    <p:extLst>
      <p:ext uri="{BB962C8B-B14F-4D97-AF65-F5344CB8AC3E}">
        <p14:creationId xmlns:p14="http://schemas.microsoft.com/office/powerpoint/2010/main" val="14266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Closure (Memory Leaks)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assignHandler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element = document.getElementById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"elem1"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element.onclick =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alert(element.id);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Closure (Memory Leaks)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assignHandler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element = document.getElementById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"elem1"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 id = element.id;</a:t>
            </a:r>
            <a:endParaRPr lang="en-US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element.onclick =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 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Private Variables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add(num1, num2) {</a:t>
            </a: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num1 + num2;</a:t>
            </a: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sum;</a:t>
            </a:r>
          </a:p>
          <a:p>
            <a:pPr marL="0" indent="0">
              <a:buNone/>
            </a:pPr>
            <a:r>
              <a:rPr lang="it-IT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add(1</a:t>
            </a: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it-IT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4); </a:t>
            </a:r>
            <a:r>
              <a:rPr lang="it-IT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it-IT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580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Funzioni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mtClean="0"/>
              <a:t>La seguente funzione è una funzione valida?</a:t>
            </a:r>
          </a:p>
          <a:p>
            <a:pPr marL="0" indent="0">
              <a:buNone/>
            </a:pPr>
            <a:endParaRPr lang="it-IT" smtClean="0"/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doSomething() {</a:t>
            </a:r>
          </a:p>
          <a:p>
            <a:pPr marL="0" indent="0">
              <a:spcBef>
                <a:spcPts val="600"/>
              </a:spcBef>
              <a:buNone/>
            </a:pP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"some value"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doSomethingElse()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"some message"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Private Variables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add(num1, num2) {</a:t>
            </a: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</a:t>
            </a:r>
            <a:r>
              <a:rPr lang="it-IT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function() {</a:t>
            </a:r>
          </a:p>
          <a:p>
            <a:pPr marL="0" indent="0">
              <a:buNone/>
            </a:pPr>
            <a:r>
              <a:rPr lang="it-IT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it-IT" b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it-IT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num1 </a:t>
            </a:r>
            <a:r>
              <a:rPr lang="it-IT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num2</a:t>
            </a:r>
            <a:r>
              <a:rPr lang="it-IT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r>
              <a:rPr lang="it-IT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it-IT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sum;</a:t>
            </a:r>
            <a:endParaRPr lang="it-IT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add(1, 4</a:t>
            </a:r>
            <a:r>
              <a:rPr lang="it-IT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)(); </a:t>
            </a:r>
            <a:r>
              <a:rPr lang="it-IT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it-IT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471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Private Variables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MyObject()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privateVariable = 10;</a:t>
            </a:r>
          </a:p>
          <a:p>
            <a:pPr marL="0" indent="0">
              <a:spcBef>
                <a:spcPts val="600"/>
              </a:spcBef>
              <a:buNone/>
            </a:pP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privateFunction()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.publicMethod =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(privateFunction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++privateVariable;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0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Private (Static?) Variables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MyObject()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privateVariable = 10;</a:t>
            </a:r>
          </a:p>
          <a:p>
            <a:pPr marL="0" indent="0">
              <a:spcBef>
                <a:spcPts val="600"/>
              </a:spcBef>
              <a:buNone/>
            </a:pP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privateFunction()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.publicMethod =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(privateFunction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++privateVariable;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5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Private Static Variables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MyObject()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privateVariable = 10;</a:t>
            </a:r>
          </a:p>
          <a:p>
            <a:pPr marL="0" indent="0">
              <a:spcBef>
                <a:spcPts val="600"/>
              </a:spcBef>
              <a:buNone/>
            </a:pP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privateFunction()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MyObject.prototype.publicMethod =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(privateFunction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++privateVariable;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9194334" y="6327746"/>
            <a:ext cx="231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smtClean="0"/>
              <a:t>NON FUNZIONA!</a:t>
            </a: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408989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Private Static Variables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privateVariable = 10;</a:t>
            </a:r>
          </a:p>
          <a:p>
            <a:pPr marL="0" indent="0">
              <a:spcBef>
                <a:spcPts val="600"/>
              </a:spcBef>
              <a:buNone/>
            </a:pP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privateFunction()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MyObject =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MyObject.prototype.publicMethod =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(privateFunction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++privateVariable;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7505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Mimicking</a:t>
            </a:r>
            <a:br>
              <a:rPr lang="it-IT" smtClean="0"/>
            </a:b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it-IT"/>
              <a:t>Per dichiarare una funzione</a:t>
            </a:r>
          </a:p>
          <a:p>
            <a:pPr marL="0" indent="0">
              <a:buNone/>
            </a:pPr>
            <a:endParaRPr lang="en-US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};</a:t>
            </a:r>
          </a:p>
          <a:p>
            <a:pPr marL="0" indent="0">
              <a:buNone/>
            </a:pPr>
            <a:endParaRPr lang="it-IT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/>
              <a:t>Per eseguire una funzione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f();</a:t>
            </a:r>
          </a:p>
          <a:p>
            <a:pPr marL="0" indent="0">
              <a:buNone/>
            </a:pPr>
            <a:endParaRPr lang="it-IT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mtClean="0"/>
              <a:t>Sostituendo otteniamo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)()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Private Static Variables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1639019"/>
            <a:ext cx="8915400" cy="5218981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endParaRPr lang="en-US" sz="1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privateVariable = 10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8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privateFunction()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endParaRPr lang="en-US" sz="8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MyObject =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};</a:t>
            </a:r>
          </a:p>
          <a:p>
            <a:pPr marL="0" indent="0">
              <a:spcBef>
                <a:spcPts val="600"/>
              </a:spcBef>
              <a:buNone/>
            </a:pPr>
            <a:endParaRPr lang="en-US" sz="8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MyObject.prototype.publicMethod =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(privateFunction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++privateVariable;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spcBef>
                <a:spcPts val="600"/>
              </a:spcBef>
              <a:buNone/>
            </a:pPr>
            <a:endParaRPr lang="en-US" sz="8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})();</a:t>
            </a:r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Private Static Pattern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1639019"/>
            <a:ext cx="8915400" cy="5218981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arg1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arg2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endParaRPr lang="en-US" sz="1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privateVariable = 10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8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privateFunction()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endParaRPr lang="en-US" sz="8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MyObject =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};</a:t>
            </a:r>
          </a:p>
          <a:p>
            <a:pPr marL="0" indent="0">
              <a:spcBef>
                <a:spcPts val="600"/>
              </a:spcBef>
              <a:buNone/>
            </a:pPr>
            <a:endParaRPr lang="en-US" sz="8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MyObject.prototype.publicMethod =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(privateFunction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++privateVariable;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spcBef>
                <a:spcPts val="600"/>
              </a:spcBef>
              <a:buNone/>
            </a:pPr>
            <a:endParaRPr lang="en-US" sz="8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</a:t>
            </a:r>
            <a:r>
              <a:rPr lang="en-US" sz="1600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argval1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argval2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42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Private Static Pattern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1639019"/>
            <a:ext cx="8915400" cy="5218981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arg1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arg2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endParaRPr lang="en-US" sz="1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t-IT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MyObject 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t-IT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this.prop1 = </a:t>
            </a:r>
            <a:r>
              <a:rPr lang="it-IT" sz="1600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arg1</a:t>
            </a:r>
            <a:r>
              <a:rPr lang="it-IT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t-IT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this.prop2 = </a:t>
            </a:r>
            <a:r>
              <a:rPr lang="it-IT" sz="1600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arg2</a:t>
            </a:r>
            <a:r>
              <a:rPr lang="it-IT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8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t-IT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16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8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</a:t>
            </a:r>
            <a:r>
              <a:rPr lang="en-US" sz="1600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argval1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argval2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7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Private Static Pattern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1639019"/>
            <a:ext cx="8915400" cy="5218981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 </a:t>
            </a:r>
            <a:r>
              <a:rPr lang="en-US" sz="1600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Ifm = </a:t>
            </a:r>
            <a:r>
              <a:rPr lang="en-US" sz="1600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Ifm || { </a:t>
            </a:r>
            <a:r>
              <a:rPr lang="en-US" sz="1600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endParaRPr lang="en-US" sz="1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t-IT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ns.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MyObject 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r>
              <a:rPr lang="it-IT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8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ns.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MyObject.prototype 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t-IT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16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8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</a:t>
            </a:r>
            <a:r>
              <a:rPr lang="en-US" sz="1600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Ifm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3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Funzioni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mtClean="0"/>
              <a:t>Possiamo riscriverla equivalentemente così</a:t>
            </a:r>
          </a:p>
          <a:p>
            <a:pPr marL="0" indent="0">
              <a:buNone/>
            </a:pPr>
            <a:endParaRPr lang="it-IT" smtClean="0"/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doSomething() {</a:t>
            </a:r>
          </a:p>
          <a:p>
            <a:pPr marL="0" indent="0">
              <a:spcBef>
                <a:spcPts val="600"/>
              </a:spcBef>
              <a:buNone/>
            </a:pP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44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doSomethingElse =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"some message"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Private </a:t>
            </a:r>
            <a:r>
              <a:rPr lang="it-IT" smtClean="0"/>
              <a:t>Static Pattern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2122098"/>
            <a:ext cx="8915400" cy="473590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/** Private Members (vars e functions) **/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privateVariable = ...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privateFunction() { ...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/** Public Constructor (type function) **/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MyObject =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</a:t>
            </a:r>
          </a:p>
          <a:p>
            <a:pPr marL="0" indent="0">
              <a:spcBef>
                <a:spcPts val="600"/>
              </a:spcBef>
              <a:buNone/>
            </a:pP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/** Privileged Methods (instance &amp; proto) **/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MyObject.publicMethod =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...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MyObject.prototype.publicProtoMethod =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...</a:t>
            </a:r>
          </a:p>
          <a:p>
            <a:pPr marL="0" indent="0">
              <a:spcBef>
                <a:spcPts val="600"/>
              </a:spcBef>
              <a:buNone/>
            </a:pP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})();</a:t>
            </a:r>
          </a:p>
          <a:p>
            <a:pPr marL="0" indent="0">
              <a:spcBef>
                <a:spcPts val="600"/>
              </a:spcBef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Singleton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mtClean="0"/>
              <a:t>I singleton sono oggetti di cui ne esiste una sola istanza</a:t>
            </a:r>
          </a:p>
          <a:p>
            <a:endParaRPr lang="it-IT" smtClean="0"/>
          </a:p>
          <a:p>
            <a:pPr marL="0" indent="0"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singleton = 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property: value,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method: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(anothervalue);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866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Singleton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1414731"/>
            <a:ext cx="8915400" cy="5443269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singleton = (</a:t>
            </a:r>
            <a:r>
              <a:rPr lang="en-US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endParaRPr lang="en-US" sz="1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privateVariable = 10;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privateFunction()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endParaRPr lang="en-US" sz="1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property: privateVariable,</a:t>
            </a:r>
          </a:p>
          <a:p>
            <a:pPr marL="0" indent="0">
              <a:spcBef>
                <a:spcPts val="600"/>
              </a:spcBef>
              <a:buNone/>
            </a:pPr>
            <a:endParaRPr lang="en-US" sz="1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method: </a:t>
            </a:r>
            <a:r>
              <a:rPr lang="en-US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(!privateFunction())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++privateVariable;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)()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148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Module Pattern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1328469"/>
            <a:ext cx="8915400" cy="5529532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singleton = (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400"/>
              </a:spcBef>
              <a:buNone/>
            </a:pPr>
            <a:endParaRPr lang="en-US" sz="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/** Private Members (vars e functions) **/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privateVariable = ...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privateFunction() { ...</a:t>
            </a:r>
          </a:p>
          <a:p>
            <a:pPr marL="0" indent="0">
              <a:spcBef>
                <a:spcPts val="400"/>
              </a:spcBef>
              <a:buNone/>
            </a:pPr>
            <a:endParaRPr lang="en-US" sz="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/** Code (single run) **/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il corpo della IIFE è funzionalmente</a:t>
            </a:r>
            <a:endParaRPr lang="it-IT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equivalente ad un costruttore e </a:t>
            </a:r>
            <a:endParaRPr lang="it-IT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it-IT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come una normale funzione esegue </a:t>
            </a:r>
            <a:endParaRPr lang="it-IT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codice prima di </a:t>
            </a:r>
            <a:r>
              <a:rPr lang="en-US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ritornare...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/** Public (Privileged) Methods **/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endParaRPr lang="en-US" sz="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property: privateVariable,</a:t>
            </a:r>
          </a:p>
          <a:p>
            <a:pPr marL="0" indent="0">
              <a:spcBef>
                <a:spcPts val="400"/>
              </a:spcBef>
              <a:buNone/>
            </a:pPr>
            <a:endParaRPr lang="en-US" sz="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method: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endParaRPr lang="en-US" sz="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28348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Funzioni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46430"/>
          </a:xfrm>
        </p:spPr>
        <p:txBody>
          <a:bodyPr>
            <a:normAutofit fontScale="92500" lnSpcReduction="20000"/>
          </a:bodyPr>
          <a:lstStyle/>
          <a:p>
            <a:r>
              <a:rPr lang="it-IT" smtClean="0"/>
              <a:t>Utilizziamo la funzione</a:t>
            </a:r>
          </a:p>
          <a:p>
            <a:pPr marL="0" indent="0">
              <a:buNone/>
            </a:pPr>
            <a:endParaRPr lang="it-IT" smtClean="0"/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doSomething() {</a:t>
            </a:r>
          </a:p>
          <a:p>
            <a:pPr marL="0" indent="0">
              <a:spcBef>
                <a:spcPts val="600"/>
              </a:spcBef>
              <a:buNone/>
            </a:pPr>
            <a:endParaRPr lang="en-US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44;</a:t>
            </a:r>
          </a:p>
          <a:p>
            <a:pPr marL="0" indent="0">
              <a:spcBef>
                <a:spcPts val="600"/>
              </a:spcBef>
              <a:buNone/>
            </a:pPr>
            <a:endParaRPr lang="en-US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doSomethingElse =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</a:t>
            </a:r>
            <a:r>
              <a:rPr lang="en-US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"some message"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endParaRPr lang="it-IT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doSomethingElse();</a:t>
            </a:r>
          </a:p>
          <a:p>
            <a:pPr marL="0" indent="0">
              <a:spcBef>
                <a:spcPts val="600"/>
              </a:spcBef>
              <a:buNone/>
            </a:pPr>
            <a:endParaRPr lang="en-US" b="1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84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Funzioni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46430"/>
          </a:xfrm>
        </p:spPr>
        <p:txBody>
          <a:bodyPr>
            <a:normAutofit lnSpcReduction="10000"/>
          </a:bodyPr>
          <a:lstStyle/>
          <a:p>
            <a:r>
              <a:rPr lang="it-IT" smtClean="0"/>
              <a:t>Oppure rendiamo la funzione utilizzabile</a:t>
            </a:r>
          </a:p>
          <a:p>
            <a:pPr marL="0" indent="0">
              <a:buNone/>
            </a:pPr>
            <a:endParaRPr lang="it-IT" smtClean="0"/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doSomething() {</a:t>
            </a:r>
          </a:p>
          <a:p>
            <a:pPr marL="0" indent="0">
              <a:spcBef>
                <a:spcPts val="600"/>
              </a:spcBef>
              <a:buNone/>
            </a:pPr>
            <a:endParaRPr lang="en-US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44;</a:t>
            </a:r>
          </a:p>
          <a:p>
            <a:pPr marL="0" indent="0">
              <a:spcBef>
                <a:spcPts val="600"/>
              </a:spcBef>
              <a:buNone/>
            </a:pPr>
            <a:endParaRPr lang="en-US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doSomethingElse =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</a:t>
            </a:r>
            <a:r>
              <a:rPr lang="en-US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"some message"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endParaRPr lang="it-IT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doSomethingElse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40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Funzioni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46430"/>
          </a:xfrm>
        </p:spPr>
        <p:txBody>
          <a:bodyPr>
            <a:normAutofit/>
          </a:bodyPr>
          <a:lstStyle/>
          <a:p>
            <a:r>
              <a:rPr lang="it-IT" smtClean="0"/>
              <a:t>Come si usa</a:t>
            </a:r>
          </a:p>
          <a:p>
            <a:pPr marL="0" indent="0">
              <a:buNone/>
            </a:pPr>
            <a:endParaRPr lang="it-IT" smtClean="0"/>
          </a:p>
          <a:p>
            <a:pPr marL="0" indent="0"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doSomething(); 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function() { alert(...) }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f();                   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"some message"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oppure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doSomething()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"some message"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23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Funzioni ...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34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doSomething() 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= 44;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result;</a:t>
            </a:r>
          </a:p>
          <a:p>
            <a:pPr marL="0" indent="0"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doSomething(); 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function() { return i; }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f(); 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44</a:t>
            </a:r>
            <a:endParaRPr lang="it-IT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2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Closure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34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doSomething() 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= 44;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b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i;</a:t>
            </a: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result;</a:t>
            </a:r>
          </a:p>
          <a:p>
            <a:pPr marL="0" indent="0"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doSomething(); 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function() { return i; }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f(); 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44</a:t>
            </a:r>
            <a:endParaRPr lang="it-IT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4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Closure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2116973"/>
            <a:ext cx="8915400" cy="4414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doSomething() {</a:t>
            </a:r>
          </a:p>
          <a:p>
            <a:pPr marL="0" indent="0">
              <a:buNone/>
            </a:pPr>
            <a:r>
              <a:rPr lang="nn-NO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= []; </a:t>
            </a:r>
            <a:r>
              <a:rPr lang="nn-NO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nota: [] === new Array();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nn-NO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i++){</a:t>
            </a:r>
          </a:p>
          <a:p>
            <a:pPr marL="0" indent="0"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result[i] =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1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715</TotalTime>
  <Words>2971</Words>
  <Application>Microsoft Office PowerPoint</Application>
  <PresentationFormat>Widescreen</PresentationFormat>
  <Paragraphs>548</Paragraphs>
  <Slides>33</Slides>
  <Notes>32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9" baseType="lpstr">
      <vt:lpstr>Arial</vt:lpstr>
      <vt:lpstr>Calibri</vt:lpstr>
      <vt:lpstr>Century Gothic</vt:lpstr>
      <vt:lpstr>Consolas</vt:lpstr>
      <vt:lpstr>Wingdings 3</vt:lpstr>
      <vt:lpstr>Wisp</vt:lpstr>
      <vt:lpstr>JavaScript</vt:lpstr>
      <vt:lpstr>Funzioni</vt:lpstr>
      <vt:lpstr>Funzioni</vt:lpstr>
      <vt:lpstr>Funzioni</vt:lpstr>
      <vt:lpstr>Funzioni</vt:lpstr>
      <vt:lpstr>Funzioni</vt:lpstr>
      <vt:lpstr>Funzioni ...</vt:lpstr>
      <vt:lpstr>Closure</vt:lpstr>
      <vt:lpstr>Closure</vt:lpstr>
      <vt:lpstr>Closure</vt:lpstr>
      <vt:lpstr>Closure</vt:lpstr>
      <vt:lpstr>Closure</vt:lpstr>
      <vt:lpstr>Closure</vt:lpstr>
      <vt:lpstr>Closure</vt:lpstr>
      <vt:lpstr>Closure</vt:lpstr>
      <vt:lpstr>Garbage Collection</vt:lpstr>
      <vt:lpstr>Closure (Memory Leaks)</vt:lpstr>
      <vt:lpstr>Closure (Memory Leaks)</vt:lpstr>
      <vt:lpstr>Private Variables</vt:lpstr>
      <vt:lpstr>Private Variables</vt:lpstr>
      <vt:lpstr>Private Variables</vt:lpstr>
      <vt:lpstr>Private (Static?) Variables</vt:lpstr>
      <vt:lpstr>Private Static Variables</vt:lpstr>
      <vt:lpstr>Private Static Variables</vt:lpstr>
      <vt:lpstr>Mimicking </vt:lpstr>
      <vt:lpstr>Private Static Variables</vt:lpstr>
      <vt:lpstr>Private Static Pattern</vt:lpstr>
      <vt:lpstr>Private Static Pattern</vt:lpstr>
      <vt:lpstr>Private Static Pattern</vt:lpstr>
      <vt:lpstr>Private Static Pattern</vt:lpstr>
      <vt:lpstr>Singleton</vt:lpstr>
      <vt:lpstr>Singleton</vt:lpstr>
      <vt:lpstr>Module Pattern</vt:lpstr>
    </vt:vector>
  </TitlesOfParts>
  <Company>IFM Infomaster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Microsoft account</dc:creator>
  <cp:lastModifiedBy>Mario Dentone</cp:lastModifiedBy>
  <cp:revision>47</cp:revision>
  <dcterms:created xsi:type="dcterms:W3CDTF">2015-11-30T16:17:26Z</dcterms:created>
  <dcterms:modified xsi:type="dcterms:W3CDTF">2015-12-01T18:26:16Z</dcterms:modified>
</cp:coreProperties>
</file>