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BBF645-D003-4394-8F16-D5B37776272C}">
          <p14:sldIdLst>
            <p14:sldId id="256"/>
            <p14:sldId id="257"/>
            <p14:sldId id="258"/>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DA20C-3528-407C-A37D-4002F9F742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3036E2-889B-400E-8F3A-11DAE2CECA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63443F-D23F-43B2-895F-592EF825FA8B}"/>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5" name="Footer Placeholder 4">
            <a:extLst>
              <a:ext uri="{FF2B5EF4-FFF2-40B4-BE49-F238E27FC236}">
                <a16:creationId xmlns:a16="http://schemas.microsoft.com/office/drawing/2014/main" id="{72882DBA-4BC1-43CF-898A-226ED09AD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18B73-135A-4E98-B259-8C378A0BC181}"/>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785701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A851-8CED-4960-BF2A-9CA5BDE1E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A50260-2DA5-4129-9E0E-0B163ABA18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759E7-1FCB-44BE-ABF7-050822E526A2}"/>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5" name="Footer Placeholder 4">
            <a:extLst>
              <a:ext uri="{FF2B5EF4-FFF2-40B4-BE49-F238E27FC236}">
                <a16:creationId xmlns:a16="http://schemas.microsoft.com/office/drawing/2014/main" id="{50A4F71A-3978-4411-B7D7-EB5231944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563F9-F2AD-44CF-B936-FA74C8FF9017}"/>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566496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9BB4C3-2EEC-4F9E-B24D-A9BB380E7B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FB1E01-9C5F-4134-B74A-15161205FD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5384F-C3DB-4575-B84C-B355CD02323B}"/>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5" name="Footer Placeholder 4">
            <a:extLst>
              <a:ext uri="{FF2B5EF4-FFF2-40B4-BE49-F238E27FC236}">
                <a16:creationId xmlns:a16="http://schemas.microsoft.com/office/drawing/2014/main" id="{73DCA64B-C273-483A-BE9C-440763063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5B677-8EA0-4365-9725-D0B6A4F69FB7}"/>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194980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ED952-FC04-43F0-9B68-6B0B1ED036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18ED01-BA10-413E-82D7-2839AE7DA9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8A5B7-040E-4DAB-85CA-BD353AB410F7}"/>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5" name="Footer Placeholder 4">
            <a:extLst>
              <a:ext uri="{FF2B5EF4-FFF2-40B4-BE49-F238E27FC236}">
                <a16:creationId xmlns:a16="http://schemas.microsoft.com/office/drawing/2014/main" id="{A2EF3782-6BE9-4390-8360-E683B9253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C78B7-18BB-438E-8DB8-1A828268D2AA}"/>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232526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C4F0-49F5-4C49-B10B-678AF7B487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B138CF-EC90-4A1C-8692-3425FD4C0F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ADB6C1-5A3A-4D35-9E58-2E14DCA4758F}"/>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5" name="Footer Placeholder 4">
            <a:extLst>
              <a:ext uri="{FF2B5EF4-FFF2-40B4-BE49-F238E27FC236}">
                <a16:creationId xmlns:a16="http://schemas.microsoft.com/office/drawing/2014/main" id="{39FC416F-6811-4872-BAFC-864C0717B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35FF5-8CEB-45AD-8ECC-7416CD8DCD0A}"/>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314294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870B5-A72B-49A3-B898-7C0960A6B1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BFA18-55C3-4277-822C-DEC0A77D90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83B771-8DF6-4A6F-94D2-40AC93DCBB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2FC71D-171F-401A-A56A-58C741C239DE}"/>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6" name="Footer Placeholder 5">
            <a:extLst>
              <a:ext uri="{FF2B5EF4-FFF2-40B4-BE49-F238E27FC236}">
                <a16:creationId xmlns:a16="http://schemas.microsoft.com/office/drawing/2014/main" id="{ADA05984-88AF-4836-8C16-3A2FD7226D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F2554B-3200-42D8-BFA5-DE48BB70FECC}"/>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205285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14A8-6B49-4A6D-B9FF-AA8F4D8656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6937A-F09D-4BBE-AA96-4C5C79F975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EB1C74-893E-4F68-898A-69A1BEC35E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F10216-056B-495D-A24A-C77941B2DC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754A56-31DB-4F79-B9E6-E8D51F0C9C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C8653B-E835-4717-93F1-AB22FFA5DC13}"/>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8" name="Footer Placeholder 7">
            <a:extLst>
              <a:ext uri="{FF2B5EF4-FFF2-40B4-BE49-F238E27FC236}">
                <a16:creationId xmlns:a16="http://schemas.microsoft.com/office/drawing/2014/main" id="{B864FD2D-CFEB-4EB4-BFBE-F90E46CF4B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5DC26E-6F7E-4A7B-80F3-ECC2AEC9E2EE}"/>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1700158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B8EB-ABD7-49CF-836B-C8E5573537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1F2AAE-4501-45D2-962D-6DF253FC67FF}"/>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4" name="Footer Placeholder 3">
            <a:extLst>
              <a:ext uri="{FF2B5EF4-FFF2-40B4-BE49-F238E27FC236}">
                <a16:creationId xmlns:a16="http://schemas.microsoft.com/office/drawing/2014/main" id="{1CA7FEE3-BC3B-4F9B-A96D-05975092DF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DA4F5B-0F27-4602-8C85-141C51F58092}"/>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140951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5EF0CF-710E-4106-B0D7-EEEF6E389D29}"/>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3" name="Footer Placeholder 2">
            <a:extLst>
              <a:ext uri="{FF2B5EF4-FFF2-40B4-BE49-F238E27FC236}">
                <a16:creationId xmlns:a16="http://schemas.microsoft.com/office/drawing/2014/main" id="{C9785CD5-69FC-44E1-AC7A-9303229104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A7A1AE-3099-4028-8AC2-2FAA056A6957}"/>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140804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96D3-5452-4D71-875C-713B7705D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6C0702-C2AA-4419-8728-9AA7CB78DD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593839-B155-4912-B1BE-14D20DE67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ADD4D-6ABB-4879-B833-9C8CDFFD4AC9}"/>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6" name="Footer Placeholder 5">
            <a:extLst>
              <a:ext uri="{FF2B5EF4-FFF2-40B4-BE49-F238E27FC236}">
                <a16:creationId xmlns:a16="http://schemas.microsoft.com/office/drawing/2014/main" id="{1916A17E-BE61-4D0B-AB49-78CFDFBEA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399BD-C6F4-4361-938D-080C25BEDD4B}"/>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2248056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25728-7BD2-4A0F-806E-76323F270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CC5651-7BF7-421F-B627-45655EC64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AB89EE-7CD1-4BD7-8203-37017B293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08551-B4C9-406E-8BAF-3AC1E635E010}"/>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6" name="Footer Placeholder 5">
            <a:extLst>
              <a:ext uri="{FF2B5EF4-FFF2-40B4-BE49-F238E27FC236}">
                <a16:creationId xmlns:a16="http://schemas.microsoft.com/office/drawing/2014/main" id="{E9A656C9-8BC8-48BD-B9F6-3475014D0C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FD16B1-36A7-40A1-ABB0-82FAF3F6E8FC}"/>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2647300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63CC4D-C90E-4B5F-BDDB-65B2994B51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09C5B3-7FBB-4628-9E62-FD2269B3B8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D9681-A513-4088-97A6-6639803F1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34E2E-C4E8-446D-8198-833A3F010224}" type="datetimeFigureOut">
              <a:rPr lang="en-US" smtClean="0"/>
              <a:t>4/7/2022</a:t>
            </a:fld>
            <a:endParaRPr lang="en-US"/>
          </a:p>
        </p:txBody>
      </p:sp>
      <p:sp>
        <p:nvSpPr>
          <p:cNvPr id="5" name="Footer Placeholder 4">
            <a:extLst>
              <a:ext uri="{FF2B5EF4-FFF2-40B4-BE49-F238E27FC236}">
                <a16:creationId xmlns:a16="http://schemas.microsoft.com/office/drawing/2014/main" id="{F3FA7C92-05D2-46EF-AD13-7D0956CFCA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F16A27-82B9-441F-9395-08F501963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765B5-74EB-402C-8F83-62D21409FA84}" type="slidenum">
              <a:rPr lang="en-US" smtClean="0"/>
              <a:t>‹#›</a:t>
            </a:fld>
            <a:endParaRPr lang="en-US"/>
          </a:p>
        </p:txBody>
      </p:sp>
    </p:spTree>
    <p:extLst>
      <p:ext uri="{BB962C8B-B14F-4D97-AF65-F5344CB8AC3E}">
        <p14:creationId xmlns:p14="http://schemas.microsoft.com/office/powerpoint/2010/main" val="79882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4" name="Freeform: Shape 23">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5FB41CEC-98AC-41C9-A97A-A28F05490B30}"/>
              </a:ext>
            </a:extLst>
          </p:cNvPr>
          <p:cNvSpPr txBox="1"/>
          <p:nvPr/>
        </p:nvSpPr>
        <p:spPr>
          <a:xfrm>
            <a:off x="3204642" y="2353641"/>
            <a:ext cx="5782716" cy="2150719"/>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i="0" kern="1200">
                <a:solidFill>
                  <a:srgbClr val="080808"/>
                </a:solidFill>
                <a:effectLst/>
                <a:latin typeface="+mj-lt"/>
                <a:ea typeface="+mj-ea"/>
                <a:cs typeface="+mj-cs"/>
              </a:rPr>
              <a:t>Collections in C#</a:t>
            </a:r>
            <a:endParaRPr lang="en-US" sz="3600" kern="1200">
              <a:solidFill>
                <a:srgbClr val="080808"/>
              </a:solidFill>
              <a:latin typeface="+mj-lt"/>
              <a:ea typeface="+mj-ea"/>
              <a:cs typeface="+mj-cs"/>
            </a:endParaRPr>
          </a:p>
        </p:txBody>
      </p:sp>
      <p:sp>
        <p:nvSpPr>
          <p:cNvPr id="26" name="Freeform: Shape 25">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73846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64C57D-B3B8-484D-BAEA-9B2944A4FFB2}"/>
              </a:ext>
            </a:extLst>
          </p:cNvPr>
          <p:cNvSpPr txBox="1"/>
          <p:nvPr/>
        </p:nvSpPr>
        <p:spPr>
          <a:xfrm>
            <a:off x="0" y="0"/>
            <a:ext cx="12192000" cy="923330"/>
          </a:xfrm>
          <a:prstGeom prst="rect">
            <a:avLst/>
          </a:prstGeom>
          <a:noFill/>
        </p:spPr>
        <p:txBody>
          <a:bodyPr wrap="square">
            <a:spAutoFit/>
          </a:bodyPr>
          <a:lstStyle/>
          <a:p>
            <a:pPr algn="l" fontAlgn="base"/>
            <a:r>
              <a:rPr lang="en-US" b="1" i="0" dirty="0">
                <a:solidFill>
                  <a:srgbClr val="000000"/>
                </a:solidFill>
                <a:effectLst/>
                <a:latin typeface="Segoe UI" panose="020B0502040204020203" pitchFamily="34" charset="0"/>
                <a:cs typeface="Segoe UI" panose="020B0502040204020203" pitchFamily="34" charset="0"/>
              </a:rPr>
              <a:t>What is an Array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In simple words, we can define an array as a collection of similar types of values that are stored in sequential order i.e. they are stored in a contiguous memory location.</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BA7738FF-72BD-477B-9220-3443D6311295}"/>
              </a:ext>
            </a:extLst>
          </p:cNvPr>
          <p:cNvSpPr txBox="1"/>
          <p:nvPr/>
        </p:nvSpPr>
        <p:spPr>
          <a:xfrm>
            <a:off x="79409" y="1022063"/>
            <a:ext cx="6145730" cy="369332"/>
          </a:xfrm>
          <a:prstGeom prst="rect">
            <a:avLst/>
          </a:prstGeom>
          <a:noFill/>
        </p:spPr>
        <p:txBody>
          <a:bodyPr wrap="square">
            <a:spAutoFit/>
          </a:bodyPr>
          <a:lstStyle/>
          <a:p>
            <a:pPr algn="l" fontAlgn="base"/>
            <a:r>
              <a:rPr lang="en-US" b="1" i="0" dirty="0">
                <a:solidFill>
                  <a:srgbClr val="000000"/>
                </a:solidFill>
                <a:effectLst/>
                <a:latin typeface="arial" panose="020B0604020202020204" pitchFamily="34" charset="0"/>
              </a:rPr>
              <a:t>Memory Representation of Arrays in C#:</a:t>
            </a:r>
            <a:endParaRPr lang="en-US" b="0" i="0" dirty="0">
              <a:solidFill>
                <a:srgbClr val="3A3A3A"/>
              </a:solidFill>
              <a:effectLst/>
              <a:latin typeface="-apple-system"/>
            </a:endParaRPr>
          </a:p>
        </p:txBody>
      </p:sp>
      <p:pic>
        <p:nvPicPr>
          <p:cNvPr id="10" name="Picture 9">
            <a:extLst>
              <a:ext uri="{FF2B5EF4-FFF2-40B4-BE49-F238E27FC236}">
                <a16:creationId xmlns:a16="http://schemas.microsoft.com/office/drawing/2014/main" id="{E7BE68DE-FD70-4C8D-84F9-0C86353F6E55}"/>
              </a:ext>
            </a:extLst>
          </p:cNvPr>
          <p:cNvPicPr>
            <a:picLocks noChangeAspect="1"/>
          </p:cNvPicPr>
          <p:nvPr/>
        </p:nvPicPr>
        <p:blipFill>
          <a:blip r:embed="rId2"/>
          <a:stretch>
            <a:fillRect/>
          </a:stretch>
        </p:blipFill>
        <p:spPr>
          <a:xfrm>
            <a:off x="79409" y="1391395"/>
            <a:ext cx="6274122" cy="2578233"/>
          </a:xfrm>
          <a:prstGeom prst="rect">
            <a:avLst/>
          </a:prstGeom>
        </p:spPr>
      </p:pic>
      <p:sp>
        <p:nvSpPr>
          <p:cNvPr id="12" name="TextBox 11">
            <a:extLst>
              <a:ext uri="{FF2B5EF4-FFF2-40B4-BE49-F238E27FC236}">
                <a16:creationId xmlns:a16="http://schemas.microsoft.com/office/drawing/2014/main" id="{B5F3EA12-6397-4FF6-9F96-E020F740AEDA}"/>
              </a:ext>
            </a:extLst>
          </p:cNvPr>
          <p:cNvSpPr txBox="1"/>
          <p:nvPr/>
        </p:nvSpPr>
        <p:spPr>
          <a:xfrm>
            <a:off x="6353531" y="1292662"/>
            <a:ext cx="5759060" cy="2585323"/>
          </a:xfrm>
          <a:prstGeom prst="rect">
            <a:avLst/>
          </a:prstGeom>
          <a:noFill/>
        </p:spPr>
        <p:txBody>
          <a:bodyPr wrap="square">
            <a:spAutoFit/>
          </a:bodyPr>
          <a:lstStyle/>
          <a:p>
            <a:pPr algn="just" fontAlgn="base">
              <a:buFont typeface="+mj-lt"/>
              <a:buAutoNum type="arabicPeriod"/>
            </a:pPr>
            <a:r>
              <a:rPr lang="en-US" b="1" i="0" dirty="0">
                <a:solidFill>
                  <a:srgbClr val="000000"/>
                </a:solidFill>
                <a:effectLst/>
                <a:latin typeface="arial" panose="020B0604020202020204" pitchFamily="34" charset="0"/>
              </a:rPr>
              <a:t>Sort(&lt;array&gt;): </a:t>
            </a:r>
            <a:r>
              <a:rPr lang="en-US" b="0" i="0" dirty="0">
                <a:solidFill>
                  <a:srgbClr val="000000"/>
                </a:solidFill>
                <a:effectLst/>
                <a:latin typeface="arial" panose="020B0604020202020204" pitchFamily="34" charset="0"/>
              </a:rPr>
              <a:t>Sorting the array elements</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20204" pitchFamily="34" charset="0"/>
              </a:rPr>
              <a:t>Reverse (&lt;array&gt;): </a:t>
            </a:r>
            <a:r>
              <a:rPr lang="en-US" b="0" i="0" dirty="0">
                <a:solidFill>
                  <a:srgbClr val="000000"/>
                </a:solidFill>
                <a:effectLst/>
                <a:latin typeface="arial" panose="020B0604020202020204" pitchFamily="34" charset="0"/>
              </a:rPr>
              <a:t>Reversing the array elements</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20204" pitchFamily="34" charset="0"/>
              </a:rPr>
              <a:t>Copy (</a:t>
            </a:r>
            <a:r>
              <a:rPr lang="en-US" b="1" i="0" dirty="0" err="1">
                <a:solidFill>
                  <a:srgbClr val="000000"/>
                </a:solidFill>
                <a:effectLst/>
                <a:latin typeface="arial" panose="020B0604020202020204" pitchFamily="34" charset="0"/>
              </a:rPr>
              <a:t>src</a:t>
            </a:r>
            <a:r>
              <a:rPr lang="en-US" b="1" i="0" dirty="0">
                <a:solidFill>
                  <a:srgbClr val="000000"/>
                </a:solidFill>
                <a:effectLst/>
                <a:latin typeface="arial" panose="020B0604020202020204" pitchFamily="34" charset="0"/>
              </a:rPr>
              <a:t>, </a:t>
            </a:r>
            <a:r>
              <a:rPr lang="en-US" b="1" i="0" dirty="0" err="1">
                <a:solidFill>
                  <a:srgbClr val="000000"/>
                </a:solidFill>
                <a:effectLst/>
                <a:latin typeface="arial" panose="020B0604020202020204" pitchFamily="34" charset="0"/>
              </a:rPr>
              <a:t>dest</a:t>
            </a:r>
            <a:r>
              <a:rPr lang="en-US" b="1" i="0" dirty="0">
                <a:solidFill>
                  <a:srgbClr val="000000"/>
                </a:solidFill>
                <a:effectLst/>
                <a:latin typeface="arial" panose="020B0604020202020204" pitchFamily="34" charset="0"/>
              </a:rPr>
              <a:t>, n): </a:t>
            </a:r>
            <a:r>
              <a:rPr lang="en-US" b="0" i="0" dirty="0">
                <a:solidFill>
                  <a:srgbClr val="000000"/>
                </a:solidFill>
                <a:effectLst/>
                <a:latin typeface="arial" panose="020B0604020202020204" pitchFamily="34" charset="0"/>
              </a:rPr>
              <a:t>Copying some of the elements or all elements from the old array to the new array</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GetLength</a:t>
            </a:r>
            <a:r>
              <a:rPr lang="en-US" b="1" i="0" dirty="0">
                <a:solidFill>
                  <a:srgbClr val="000000"/>
                </a:solidFill>
                <a:effectLst/>
                <a:latin typeface="arial" panose="020B0604020202020204" pitchFamily="34" charset="0"/>
              </a:rPr>
              <a:t>(int): </a:t>
            </a:r>
            <a:r>
              <a:rPr lang="en-US" b="0" i="0" dirty="0">
                <a:solidFill>
                  <a:srgbClr val="000000"/>
                </a:solidFill>
                <a:effectLst/>
                <a:latin typeface="arial" panose="020B0604020202020204" pitchFamily="34" charset="0"/>
              </a:rPr>
              <a:t>A 32-bit integer that represents the number of elements in the specified dimension.</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20204" pitchFamily="34" charset="0"/>
              </a:rPr>
              <a:t>Length: </a:t>
            </a:r>
            <a:r>
              <a:rPr lang="en-US" b="0" i="0" dirty="0">
                <a:solidFill>
                  <a:srgbClr val="000000"/>
                </a:solidFill>
                <a:effectLst/>
                <a:latin typeface="arial" panose="020B0604020202020204" pitchFamily="34" charset="0"/>
              </a:rPr>
              <a:t>It Returns the total number of elements in all the dimensions of the Array; zero if there are no elements in the array. </a:t>
            </a:r>
            <a:endParaRPr lang="en-US" b="0" i="0" dirty="0">
              <a:solidFill>
                <a:srgbClr val="212529"/>
              </a:solidFill>
              <a:effectLst/>
              <a:latin typeface="-apple-system"/>
            </a:endParaRPr>
          </a:p>
        </p:txBody>
      </p:sp>
      <p:sp>
        <p:nvSpPr>
          <p:cNvPr id="14" name="TextBox 13">
            <a:extLst>
              <a:ext uri="{FF2B5EF4-FFF2-40B4-BE49-F238E27FC236}">
                <a16:creationId xmlns:a16="http://schemas.microsoft.com/office/drawing/2014/main" id="{CCC351DC-906A-49A3-9E32-6C186C7A029F}"/>
              </a:ext>
            </a:extLst>
          </p:cNvPr>
          <p:cNvSpPr txBox="1"/>
          <p:nvPr/>
        </p:nvSpPr>
        <p:spPr>
          <a:xfrm>
            <a:off x="79408" y="4217403"/>
            <a:ext cx="12112591" cy="2308324"/>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Disadvantages of using Arrays in C#:</a:t>
            </a:r>
            <a:endParaRPr lang="en-US" b="0" i="0" dirty="0">
              <a:solidFill>
                <a:srgbClr val="3A3A3A"/>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The array size is fixed. So, we should know in advance how many elements are going to be stored in the array. Once the array is created, then we can never increase the size of an array. If you want then we can do it manually by creating a new array and copying the old array elements into the new array.</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As the array size is fixed, if we allocate more memory than the requirement then the extra memory will be wasted. On the other hand, if we allocate less memory than the requirement, then it will create the problem.</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We can never insert an element into the middle of an array. It is also not possible to delete or remove elements from the middle of an array.</a:t>
            </a:r>
            <a:endParaRPr lang="en-US" b="0" i="0" dirty="0">
              <a:solidFill>
                <a:srgbClr val="212529"/>
              </a:solidFill>
              <a:effectLst/>
              <a:latin typeface="-apple-system"/>
            </a:endParaRPr>
          </a:p>
        </p:txBody>
      </p:sp>
    </p:spTree>
    <p:extLst>
      <p:ext uri="{BB962C8B-B14F-4D97-AF65-F5344CB8AC3E}">
        <p14:creationId xmlns:p14="http://schemas.microsoft.com/office/powerpoint/2010/main" val="284354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7E7F2B-B893-4C3D-9B2E-020AD7CFE72F}"/>
              </a:ext>
            </a:extLst>
          </p:cNvPr>
          <p:cNvSpPr txBox="1"/>
          <p:nvPr/>
        </p:nvSpPr>
        <p:spPr>
          <a:xfrm>
            <a:off x="0" y="0"/>
            <a:ext cx="12192000" cy="1200329"/>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What is a Collection in C#?</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Collections in C#</a:t>
            </a:r>
            <a:r>
              <a:rPr lang="en-US" b="0" i="0" dirty="0">
                <a:solidFill>
                  <a:srgbClr val="000000"/>
                </a:solidFill>
                <a:effectLst/>
                <a:latin typeface="arial" panose="020B0604020202020204" pitchFamily="34" charset="0"/>
              </a:rPr>
              <a:t> are a set of predefined classes that are present in the </a:t>
            </a:r>
            <a:r>
              <a:rPr lang="en-US" b="1" i="0" dirty="0" err="1">
                <a:solidFill>
                  <a:srgbClr val="000000"/>
                </a:solidFill>
                <a:effectLst/>
                <a:latin typeface="arial" panose="020B0604020202020204" pitchFamily="34" charset="0"/>
              </a:rPr>
              <a:t>System.Collections</a:t>
            </a:r>
            <a:r>
              <a:rPr lang="en-US" b="0" i="0" dirty="0">
                <a:solidFill>
                  <a:srgbClr val="000000"/>
                </a:solidFill>
                <a:effectLst/>
                <a:latin typeface="arial" panose="020B0604020202020204" pitchFamily="34" charset="0"/>
              </a:rPr>
              <a:t> namespace that provides greater capabilities than the traditional arrays. The collections in C# are reusable, more powerful, more efficient and most importantly they have been designed and tested to ensure quality and performance.</a:t>
            </a:r>
            <a:endParaRPr lang="en-US" b="0" i="0" dirty="0">
              <a:solidFill>
                <a:srgbClr val="212529"/>
              </a:solidFill>
              <a:effectLst/>
              <a:latin typeface="-apple-system"/>
            </a:endParaRPr>
          </a:p>
        </p:txBody>
      </p:sp>
      <p:sp>
        <p:nvSpPr>
          <p:cNvPr id="5" name="TextBox 4">
            <a:extLst>
              <a:ext uri="{FF2B5EF4-FFF2-40B4-BE49-F238E27FC236}">
                <a16:creationId xmlns:a16="http://schemas.microsoft.com/office/drawing/2014/main" id="{18FEBB72-F8EE-4DAB-8199-3557AA0BDA1C}"/>
              </a:ext>
            </a:extLst>
          </p:cNvPr>
          <p:cNvSpPr txBox="1"/>
          <p:nvPr/>
        </p:nvSpPr>
        <p:spPr>
          <a:xfrm>
            <a:off x="0" y="1300825"/>
            <a:ext cx="10595009" cy="923330"/>
          </a:xfrm>
          <a:prstGeom prst="rect">
            <a:avLst/>
          </a:prstGeom>
          <a:noFill/>
        </p:spPr>
        <p:txBody>
          <a:bodyPr wrap="square">
            <a:spAutoFit/>
          </a:bodyPr>
          <a:lstStyle/>
          <a:p>
            <a:pPr algn="just" fontAlgn="base">
              <a:buFont typeface="+mj-lt"/>
              <a:buAutoNum type="arabicPeriod"/>
            </a:pPr>
            <a:r>
              <a:rPr lang="en-US" b="0" i="0" dirty="0">
                <a:solidFill>
                  <a:srgbClr val="000000"/>
                </a:solidFill>
                <a:effectLst/>
                <a:latin typeface="arial" panose="020B0604020202020204" pitchFamily="34" charset="0"/>
              </a:rPr>
              <a:t>Size can be increased dynamically.</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We can insert an element into the middle of a collection.</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It also provides the facility to remove or delete elements from the middle of a collection.</a:t>
            </a:r>
            <a:endParaRPr lang="en-US" b="0" i="0" dirty="0">
              <a:solidFill>
                <a:srgbClr val="212529"/>
              </a:solidFill>
              <a:effectLst/>
              <a:latin typeface="-apple-system"/>
            </a:endParaRPr>
          </a:p>
        </p:txBody>
      </p:sp>
      <p:sp>
        <p:nvSpPr>
          <p:cNvPr id="7" name="TextBox 6">
            <a:extLst>
              <a:ext uri="{FF2B5EF4-FFF2-40B4-BE49-F238E27FC236}">
                <a16:creationId xmlns:a16="http://schemas.microsoft.com/office/drawing/2014/main" id="{515E4F04-71F8-4939-8A95-A6695D4A88B5}"/>
              </a:ext>
            </a:extLst>
          </p:cNvPr>
          <p:cNvSpPr txBox="1"/>
          <p:nvPr/>
        </p:nvSpPr>
        <p:spPr>
          <a:xfrm>
            <a:off x="0" y="2925686"/>
            <a:ext cx="12019547" cy="3416320"/>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Auto-Resizing of collections:</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The capacity of a collection increases dynamically i.e. when we keep adding new elements, then the size of the collection keeps increasing automatically. Every collection class has three constructors and the behavior of collections will be as following when created using a different constructor.</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20204" pitchFamily="34" charset="0"/>
              </a:rPr>
              <a:t>Default Constructor:</a:t>
            </a:r>
            <a:r>
              <a:rPr lang="en-US" b="0" i="0" dirty="0">
                <a:solidFill>
                  <a:srgbClr val="000000"/>
                </a:solidFill>
                <a:effectLst/>
                <a:latin typeface="arial" panose="020B0604020202020204" pitchFamily="34" charset="0"/>
              </a:rPr>
              <a:t> It Initializes a new instance of the collection class that is empty and has the default initial capacity as zero which becomes four after adding the first element and whenever needed the current capacity becomes double.</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20204" pitchFamily="34" charset="0"/>
              </a:rPr>
              <a:t>Collection (int capacity):</a:t>
            </a:r>
            <a:r>
              <a:rPr lang="en-US" b="0" i="0" dirty="0">
                <a:solidFill>
                  <a:srgbClr val="000000"/>
                </a:solidFill>
                <a:effectLst/>
                <a:latin typeface="arial" panose="020B0604020202020204" pitchFamily="34" charset="0"/>
              </a:rPr>
              <a:t> This constructor initializes a new instance of the collection class that is empty and has the specified initial capacity, here also when the requirement comes current capacity doubles.</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20204" pitchFamily="34" charset="0"/>
              </a:rPr>
              <a:t>Collection (Collection):</a:t>
            </a:r>
            <a:r>
              <a:rPr lang="en-US" b="0" i="0" dirty="0">
                <a:solidFill>
                  <a:srgbClr val="000000"/>
                </a:solidFill>
                <a:effectLst/>
                <a:latin typeface="arial" panose="020B0604020202020204" pitchFamily="34" charset="0"/>
              </a:rPr>
              <a:t> It Initializes a new instance of the collection class that contains elements copied from the specified collection and that has the same initial capacity as the number of elements copied, here also when the requirement comes current capacity doubles.</a:t>
            </a:r>
            <a:endParaRPr lang="en-US" b="0" i="0" dirty="0">
              <a:solidFill>
                <a:srgbClr val="212529"/>
              </a:solidFill>
              <a:effectLst/>
              <a:latin typeface="-apple-system"/>
            </a:endParaRPr>
          </a:p>
        </p:txBody>
      </p:sp>
    </p:spTree>
    <p:extLst>
      <p:ext uri="{BB962C8B-B14F-4D97-AF65-F5344CB8AC3E}">
        <p14:creationId xmlns:p14="http://schemas.microsoft.com/office/powerpoint/2010/main" val="4063354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C289D6-40F2-42D9-B150-AB7379C40734}"/>
              </a:ext>
            </a:extLst>
          </p:cNvPr>
          <p:cNvSpPr txBox="1"/>
          <p:nvPr/>
        </p:nvSpPr>
        <p:spPr>
          <a:xfrm>
            <a:off x="0" y="107419"/>
            <a:ext cx="12192000" cy="3970318"/>
          </a:xfrm>
          <a:prstGeom prst="rect">
            <a:avLst/>
          </a:prstGeom>
          <a:noFill/>
        </p:spPr>
        <p:txBody>
          <a:bodyPr wrap="square">
            <a:spAutoFit/>
          </a:bodyPr>
          <a:lstStyle/>
          <a:p>
            <a:pPr algn="l" fontAlgn="base"/>
            <a:r>
              <a:rPr lang="en-US" b="1" i="0" dirty="0">
                <a:solidFill>
                  <a:srgbClr val="000000"/>
                </a:solidFill>
                <a:effectLst/>
                <a:latin typeface="Segoe UI" panose="020B0502040204020203" pitchFamily="34" charset="0"/>
                <a:cs typeface="Segoe UI" panose="020B0502040204020203" pitchFamily="34" charset="0"/>
              </a:rPr>
              <a:t>What is </a:t>
            </a:r>
            <a:r>
              <a:rPr lang="en-US" b="1" i="0" dirty="0" err="1">
                <a:solidFill>
                  <a:srgbClr val="000000"/>
                </a:solidFill>
                <a:effectLst/>
                <a:latin typeface="Segoe UI" panose="020B0502040204020203" pitchFamily="34" charset="0"/>
                <a:cs typeface="Segoe UI" panose="020B0502040204020203" pitchFamily="34" charset="0"/>
              </a:rPr>
              <a:t>ArrayList</a:t>
            </a:r>
            <a:r>
              <a:rPr lang="en-US" b="1" i="0" dirty="0">
                <a:solidFill>
                  <a:srgbClr val="000000"/>
                </a:solidFill>
                <a:effectLst/>
                <a:latin typeface="Segoe UI" panose="020B0502040204020203" pitchFamily="34" charset="0"/>
                <a:cs typeface="Segoe UI" panose="020B0502040204020203" pitchFamily="34" charset="0"/>
              </a:rPr>
              <a:t>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a:t>
            </a:r>
            <a:r>
              <a:rPr lang="en-US" b="1" i="0" dirty="0" err="1">
                <a:solidFill>
                  <a:srgbClr val="000000"/>
                </a:solidFill>
                <a:effectLst/>
                <a:latin typeface="Segoe UI" panose="020B0502040204020203" pitchFamily="34" charset="0"/>
                <a:cs typeface="Segoe UI" panose="020B0502040204020203" pitchFamily="34" charset="0"/>
              </a:rPr>
              <a:t>ArrayList</a:t>
            </a:r>
            <a:r>
              <a:rPr lang="en-US" b="1" i="0" dirty="0">
                <a:solidFill>
                  <a:srgbClr val="000000"/>
                </a:solidFill>
                <a:effectLst/>
                <a:latin typeface="Segoe UI" panose="020B0502040204020203" pitchFamily="34" charset="0"/>
                <a:cs typeface="Segoe UI" panose="020B0502040204020203" pitchFamily="34" charset="0"/>
              </a:rPr>
              <a:t> in C#</a:t>
            </a:r>
            <a:r>
              <a:rPr lang="en-US" b="0" i="0" dirty="0">
                <a:solidFill>
                  <a:srgbClr val="000000"/>
                </a:solidFill>
                <a:effectLst/>
                <a:latin typeface="Segoe UI" panose="020B0502040204020203" pitchFamily="34" charset="0"/>
                <a:cs typeface="Segoe UI" panose="020B0502040204020203" pitchFamily="34" charset="0"/>
              </a:rPr>
              <a:t> is a collection class that works like an array but provides the facilities such as dynamic resizing, adding, and deleting elements from the middle of a collection. It implements the </a:t>
            </a:r>
            <a:r>
              <a:rPr lang="en-US" b="0" i="0" dirty="0" err="1">
                <a:solidFill>
                  <a:srgbClr val="000000"/>
                </a:solidFill>
                <a:effectLst/>
                <a:latin typeface="Segoe UI" panose="020B0502040204020203" pitchFamily="34" charset="0"/>
                <a:cs typeface="Segoe UI" panose="020B0502040204020203" pitchFamily="34" charset="0"/>
              </a:rPr>
              <a:t>System.Collections.IList</a:t>
            </a:r>
            <a:r>
              <a:rPr lang="en-US" b="0" i="0" dirty="0">
                <a:solidFill>
                  <a:srgbClr val="000000"/>
                </a:solidFill>
                <a:effectLst/>
                <a:latin typeface="Segoe UI" panose="020B0502040204020203" pitchFamily="34" charset="0"/>
                <a:cs typeface="Segoe UI" panose="020B0502040204020203" pitchFamily="34" charset="0"/>
              </a:rPr>
              <a:t> interface using an array whose size is dynamically increased as required.</a:t>
            </a:r>
          </a:p>
          <a:p>
            <a:pPr algn="just" fontAlgn="base"/>
            <a:endParaRPr lang="en-US" b="0" i="0" dirty="0">
              <a:solidFill>
                <a:srgbClr val="212529"/>
              </a:solidFill>
              <a:effectLst/>
              <a:latin typeface="Segoe UI" panose="020B0502040204020203" pitchFamily="34" charset="0"/>
              <a:cs typeface="Segoe UI" panose="020B0502040204020203" pitchFamily="34" charset="0"/>
            </a:endParaRPr>
          </a:p>
          <a:p>
            <a:pPr algn="l" fontAlgn="base"/>
            <a:r>
              <a:rPr lang="en-US" b="1" i="0" dirty="0">
                <a:solidFill>
                  <a:srgbClr val="000000"/>
                </a:solidFill>
                <a:effectLst/>
                <a:latin typeface="Segoe UI" panose="020B0502040204020203" pitchFamily="34" charset="0"/>
                <a:cs typeface="Segoe UI" panose="020B0502040204020203" pitchFamily="34" charset="0"/>
              </a:rPr>
              <a:t>Methods and Properties of </a:t>
            </a:r>
            <a:r>
              <a:rPr lang="en-US" b="1" i="0" dirty="0" err="1">
                <a:solidFill>
                  <a:srgbClr val="000000"/>
                </a:solidFill>
                <a:effectLst/>
                <a:latin typeface="Segoe UI" panose="020B0502040204020203" pitchFamily="34" charset="0"/>
                <a:cs typeface="Segoe UI" panose="020B0502040204020203" pitchFamily="34" charset="0"/>
              </a:rPr>
              <a:t>ArrayList</a:t>
            </a:r>
            <a:r>
              <a:rPr lang="en-US" b="1" i="0" dirty="0">
                <a:solidFill>
                  <a:srgbClr val="000000"/>
                </a:solidFill>
                <a:effectLst/>
                <a:latin typeface="Segoe UI" panose="020B0502040204020203" pitchFamily="34" charset="0"/>
                <a:cs typeface="Segoe UI" panose="020B0502040204020203" pitchFamily="34" charset="0"/>
              </a:rPr>
              <a:t> Collection class in C#:</a:t>
            </a:r>
            <a:endParaRPr lang="en-US" b="0" i="0" dirty="0">
              <a:solidFill>
                <a:srgbClr val="3A3A3A"/>
              </a:solidFill>
              <a:effectLst/>
              <a:latin typeface="Segoe UI" panose="020B0502040204020203" pitchFamily="34" charset="0"/>
              <a:cs typeface="Segoe UI" panose="020B0502040204020203" pitchFamily="34" charset="0"/>
            </a:endParaRPr>
          </a:p>
          <a:p>
            <a:pPr algn="l" fontAlgn="base"/>
            <a:r>
              <a:rPr lang="en-US" b="0" i="0" dirty="0">
                <a:solidFill>
                  <a:srgbClr val="000000"/>
                </a:solidFill>
                <a:effectLst/>
                <a:latin typeface="Segoe UI" panose="020B0502040204020203" pitchFamily="34" charset="0"/>
                <a:cs typeface="Segoe UI" panose="020B0502040204020203" pitchFamily="34" charset="0"/>
              </a:rPr>
              <a:t>The following are the methods and properties provided by the </a:t>
            </a:r>
            <a:r>
              <a:rPr lang="en-US" b="0" i="0" dirty="0" err="1">
                <a:solidFill>
                  <a:srgbClr val="000000"/>
                </a:solidFill>
                <a:effectLst/>
                <a:latin typeface="Segoe UI" panose="020B0502040204020203" pitchFamily="34" charset="0"/>
                <a:cs typeface="Segoe UI" panose="020B0502040204020203" pitchFamily="34" charset="0"/>
              </a:rPr>
              <a:t>ArrayList</a:t>
            </a:r>
            <a:r>
              <a:rPr lang="en-US" b="0" i="0" dirty="0">
                <a:solidFill>
                  <a:srgbClr val="000000"/>
                </a:solidFill>
                <a:effectLst/>
                <a:latin typeface="Segoe UI" panose="020B0502040204020203" pitchFamily="34" charset="0"/>
                <a:cs typeface="Segoe UI" panose="020B0502040204020203" pitchFamily="34" charset="0"/>
              </a:rPr>
              <a:t> collection class in C#.</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Add(object value): </a:t>
            </a:r>
            <a:r>
              <a:rPr lang="en-US" b="0" i="0" dirty="0">
                <a:solidFill>
                  <a:srgbClr val="000000"/>
                </a:solidFill>
                <a:effectLst/>
                <a:latin typeface="Segoe UI" panose="020B0502040204020203" pitchFamily="34" charset="0"/>
                <a:cs typeface="Segoe UI" panose="020B0502040204020203" pitchFamily="34" charset="0"/>
              </a:rPr>
              <a:t>This method is used to add an object to the end of the collection.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Remove(object obj): </a:t>
            </a:r>
            <a:r>
              <a:rPr lang="en-US" b="0" i="0" dirty="0">
                <a:solidFill>
                  <a:srgbClr val="000000"/>
                </a:solidFill>
                <a:effectLst/>
                <a:latin typeface="Segoe UI" panose="020B0502040204020203" pitchFamily="34" charset="0"/>
                <a:cs typeface="Segoe UI" panose="020B0502040204020203" pitchFamily="34" charset="0"/>
              </a:rPr>
              <a:t>This method is used to remove the first occurrence of a specific object from the collection.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err="1">
                <a:solidFill>
                  <a:srgbClr val="000000"/>
                </a:solidFill>
                <a:effectLst/>
                <a:latin typeface="Segoe UI" panose="020B0502040204020203" pitchFamily="34" charset="0"/>
                <a:cs typeface="Segoe UI" panose="020B0502040204020203" pitchFamily="34" charset="0"/>
              </a:rPr>
              <a:t>RemoveAt</a:t>
            </a:r>
            <a:r>
              <a:rPr lang="en-US" b="1" i="0" dirty="0">
                <a:solidFill>
                  <a:srgbClr val="000000"/>
                </a:solidFill>
                <a:effectLst/>
                <a:latin typeface="Segoe UI" panose="020B0502040204020203" pitchFamily="34" charset="0"/>
                <a:cs typeface="Segoe UI" panose="020B0502040204020203" pitchFamily="34" charset="0"/>
              </a:rPr>
              <a:t>(int index): </a:t>
            </a:r>
            <a:r>
              <a:rPr lang="en-US" b="0" i="0" dirty="0">
                <a:solidFill>
                  <a:srgbClr val="000000"/>
                </a:solidFill>
                <a:effectLst/>
                <a:latin typeface="Segoe UI" panose="020B0502040204020203" pitchFamily="34" charset="0"/>
                <a:cs typeface="Segoe UI" panose="020B0502040204020203" pitchFamily="34" charset="0"/>
              </a:rPr>
              <a:t>This method takes the index position of the elements and removes that element from the collection.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Insert(int index, Object value): </a:t>
            </a:r>
            <a:r>
              <a:rPr lang="en-US" b="0" i="0" dirty="0">
                <a:solidFill>
                  <a:srgbClr val="000000"/>
                </a:solidFill>
                <a:effectLst/>
                <a:latin typeface="Segoe UI" panose="020B0502040204020203" pitchFamily="34" charset="0"/>
                <a:cs typeface="Segoe UI" panose="020B0502040204020203" pitchFamily="34" charset="0"/>
              </a:rPr>
              <a:t>This method is used to inserts an element into the collection at the specified index.</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Capacity:</a:t>
            </a:r>
            <a:r>
              <a:rPr lang="en-US" b="0" i="0" dirty="0">
                <a:solidFill>
                  <a:srgbClr val="000000"/>
                </a:solidFill>
                <a:effectLst/>
                <a:latin typeface="Segoe UI" panose="020B0502040204020203" pitchFamily="34" charset="0"/>
                <a:cs typeface="Segoe UI" panose="020B0502040204020203" pitchFamily="34" charset="0"/>
              </a:rPr>
              <a:t> This property gives you the capacity of the collection means how many elements you can insert into the collection.</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42A4DC3F-9923-4E66-897A-DC08465C9059}"/>
              </a:ext>
            </a:extLst>
          </p:cNvPr>
          <p:cNvSpPr txBox="1"/>
          <p:nvPr/>
        </p:nvSpPr>
        <p:spPr>
          <a:xfrm>
            <a:off x="-1" y="3995678"/>
            <a:ext cx="9124749" cy="2585323"/>
          </a:xfrm>
          <a:prstGeom prst="rect">
            <a:avLst/>
          </a:prstGeom>
          <a:noFill/>
        </p:spPr>
        <p:txBody>
          <a:bodyPr wrap="square">
            <a:spAutoFit/>
          </a:bodyPr>
          <a:lstStyle/>
          <a:p>
            <a:pPr algn="l" fontAlgn="base"/>
            <a:r>
              <a:rPr lang="en-US" b="0" i="0" dirty="0" err="1">
                <a:solidFill>
                  <a:srgbClr val="FF0000"/>
                </a:solidFill>
                <a:effectLst/>
                <a:latin typeface="Consolas" panose="020B0609020204030204" pitchFamily="49" charset="0"/>
              </a:rPr>
              <a:t>ArrayList</a:t>
            </a:r>
            <a:r>
              <a:rPr lang="en-US" b="0" i="0" dirty="0">
                <a:solidFill>
                  <a:srgbClr val="FF0000"/>
                </a:solidFill>
                <a:effectLst/>
                <a:latin typeface="Consolas" panose="020B0609020204030204" pitchFamily="49" charset="0"/>
              </a:rPr>
              <a:t> al = new </a:t>
            </a:r>
            <a:r>
              <a:rPr lang="en-US" b="0" i="0" dirty="0" err="1">
                <a:solidFill>
                  <a:srgbClr val="FF0000"/>
                </a:solidFill>
                <a:effectLst/>
                <a:latin typeface="Consolas" panose="020B0609020204030204" pitchFamily="49" charset="0"/>
              </a:rPr>
              <a:t>ArrayList</a:t>
            </a:r>
            <a:r>
              <a:rPr lang="en-US" b="1" i="0" dirty="0">
                <a:solidFill>
                  <a:srgbClr val="FF0000"/>
                </a:solidFill>
                <a:effectLst/>
                <a:latin typeface="Consolas" panose="020B0609020204030204" pitchFamily="49" charset="0"/>
              </a:rPr>
              <a:t>()</a:t>
            </a:r>
            <a:r>
              <a:rPr lang="en-US" b="0" i="0" dirty="0">
                <a:solidFill>
                  <a:srgbClr val="FF0000"/>
                </a:solidFill>
                <a:effectLst/>
                <a:latin typeface="Consolas" panose="020B0609020204030204" pitchFamily="49" charset="0"/>
              </a:rPr>
              <a:t>;</a:t>
            </a:r>
          </a:p>
          <a:p>
            <a:pPr algn="l" fontAlgn="base"/>
            <a:r>
              <a:rPr lang="en-US" b="0" i="0" dirty="0" err="1">
                <a:solidFill>
                  <a:srgbClr val="FF0000"/>
                </a:solidFill>
                <a:effectLst/>
                <a:latin typeface="Consolas" panose="020B0609020204030204" pitchFamily="49" charset="0"/>
              </a:rPr>
              <a:t>Console.WriteLine</a:t>
            </a:r>
            <a:r>
              <a:rPr lang="en-US" b="1" i="0" dirty="0">
                <a:solidFill>
                  <a:srgbClr val="FF0000"/>
                </a:solidFill>
                <a:effectLst/>
                <a:latin typeface="Consolas" panose="020B0609020204030204" pitchFamily="49" charset="0"/>
              </a:rPr>
              <a:t>(</a:t>
            </a:r>
            <a:r>
              <a:rPr lang="en-US" b="0" i="0" dirty="0">
                <a:solidFill>
                  <a:srgbClr val="FF0000"/>
                </a:solidFill>
                <a:effectLst/>
                <a:latin typeface="Consolas" panose="020B0609020204030204" pitchFamily="49" charset="0"/>
              </a:rPr>
              <a:t>"Initial Capacity: " + </a:t>
            </a:r>
            <a:r>
              <a:rPr lang="en-US" b="0" i="0" dirty="0" err="1">
                <a:solidFill>
                  <a:srgbClr val="FF0000"/>
                </a:solidFill>
                <a:effectLst/>
                <a:latin typeface="Consolas" panose="020B0609020204030204" pitchFamily="49" charset="0"/>
              </a:rPr>
              <a:t>al.Capacity</a:t>
            </a:r>
            <a:r>
              <a:rPr lang="en-US" b="1" i="0" dirty="0">
                <a:solidFill>
                  <a:srgbClr val="FF0000"/>
                </a:solidFill>
                <a:effectLst/>
                <a:latin typeface="Consolas" panose="020B0609020204030204" pitchFamily="49" charset="0"/>
              </a:rPr>
              <a:t>)</a:t>
            </a:r>
            <a:r>
              <a:rPr lang="en-US" b="0" i="0" dirty="0">
                <a:solidFill>
                  <a:srgbClr val="FF0000"/>
                </a:solidFill>
                <a:effectLst/>
                <a:latin typeface="Consolas" panose="020B0609020204030204" pitchFamily="49" charset="0"/>
              </a:rPr>
              <a:t>;</a:t>
            </a:r>
          </a:p>
          <a:p>
            <a:pPr algn="l" fontAlgn="base"/>
            <a:r>
              <a:rPr lang="en-US" b="0" i="0" dirty="0" err="1">
                <a:solidFill>
                  <a:srgbClr val="FF0000"/>
                </a:solidFill>
                <a:effectLst/>
                <a:latin typeface="Consolas" panose="020B0609020204030204" pitchFamily="49" charset="0"/>
              </a:rPr>
              <a:t>al.Add</a:t>
            </a:r>
            <a:r>
              <a:rPr lang="en-US" b="1" i="0" dirty="0">
                <a:solidFill>
                  <a:srgbClr val="FF0000"/>
                </a:solidFill>
                <a:effectLst/>
                <a:latin typeface="Consolas" panose="020B0609020204030204" pitchFamily="49" charset="0"/>
              </a:rPr>
              <a:t>(</a:t>
            </a:r>
            <a:r>
              <a:rPr lang="en-US" b="0" i="0" dirty="0">
                <a:solidFill>
                  <a:srgbClr val="FF0000"/>
                </a:solidFill>
                <a:effectLst/>
                <a:latin typeface="Consolas" panose="020B0609020204030204" pitchFamily="49" charset="0"/>
              </a:rPr>
              <a:t>10</a:t>
            </a:r>
            <a:r>
              <a:rPr lang="en-US" b="1" i="0" dirty="0">
                <a:solidFill>
                  <a:srgbClr val="FF0000"/>
                </a:solidFill>
                <a:effectLst/>
                <a:latin typeface="Consolas" panose="020B0609020204030204" pitchFamily="49" charset="0"/>
              </a:rPr>
              <a:t>)</a:t>
            </a:r>
            <a:r>
              <a:rPr lang="en-US" b="0" i="0" dirty="0">
                <a:solidFill>
                  <a:srgbClr val="FF0000"/>
                </a:solidFill>
                <a:effectLst/>
                <a:latin typeface="Consolas" panose="020B0609020204030204" pitchFamily="49" charset="0"/>
              </a:rPr>
              <a:t>;</a:t>
            </a:r>
          </a:p>
          <a:p>
            <a:pPr algn="l" fontAlgn="base"/>
            <a:endParaRPr lang="en-US" dirty="0">
              <a:solidFill>
                <a:srgbClr val="FF0000"/>
              </a:solidFill>
              <a:latin typeface="Consolas" panose="020B0609020204030204" pitchFamily="49" charset="0"/>
            </a:endParaRPr>
          </a:p>
          <a:p>
            <a:pPr algn="l" fontAlgn="base"/>
            <a:r>
              <a:rPr lang="en-US" dirty="0">
                <a:solidFill>
                  <a:srgbClr val="0070C0"/>
                </a:solidFill>
                <a:latin typeface="Consolas" panose="020B0609020204030204" pitchFamily="49" charset="0"/>
              </a:rPr>
              <a:t>// Inserting an element on index </a:t>
            </a:r>
          </a:p>
          <a:p>
            <a:pPr algn="l" fontAlgn="base"/>
            <a:r>
              <a:rPr lang="en-US" b="0" i="0" dirty="0" err="1">
                <a:solidFill>
                  <a:srgbClr val="FF0000"/>
                </a:solidFill>
                <a:effectLst/>
                <a:latin typeface="Inconsolata" pitchFamily="1" charset="0"/>
              </a:rPr>
              <a:t>al.Insert</a:t>
            </a:r>
            <a:r>
              <a:rPr lang="en-US" b="1" i="0" dirty="0">
                <a:solidFill>
                  <a:srgbClr val="FF0000"/>
                </a:solidFill>
                <a:effectLst/>
                <a:latin typeface="Inconsolata" pitchFamily="1" charset="0"/>
              </a:rPr>
              <a:t>(</a:t>
            </a:r>
            <a:r>
              <a:rPr lang="en-US" b="0" i="0" dirty="0">
                <a:solidFill>
                  <a:srgbClr val="FF0000"/>
                </a:solidFill>
                <a:effectLst/>
                <a:latin typeface="Inconsolata" pitchFamily="1" charset="0"/>
              </a:rPr>
              <a:t>2, </a:t>
            </a:r>
            <a:r>
              <a:rPr lang="en-US" b="1" i="0" dirty="0">
                <a:solidFill>
                  <a:srgbClr val="FF0000"/>
                </a:solidFill>
                <a:effectLst/>
                <a:latin typeface="Inconsolata" pitchFamily="1" charset="0"/>
              </a:rPr>
              <a:t>false)</a:t>
            </a:r>
            <a:r>
              <a:rPr lang="en-US" b="0" i="0" dirty="0">
                <a:solidFill>
                  <a:srgbClr val="FF0000"/>
                </a:solidFill>
                <a:effectLst/>
                <a:latin typeface="Inconsolata" pitchFamily="1" charset="0"/>
              </a:rPr>
              <a:t>;</a:t>
            </a:r>
          </a:p>
          <a:p>
            <a:pPr algn="l" fontAlgn="base"/>
            <a:endParaRPr lang="en-US" dirty="0">
              <a:solidFill>
                <a:srgbClr val="CFD5E0"/>
              </a:solidFill>
              <a:latin typeface="Inconsolata" pitchFamily="1" charset="0"/>
            </a:endParaRPr>
          </a:p>
          <a:p>
            <a:pPr algn="l" fontAlgn="base"/>
            <a:r>
              <a:rPr lang="en-US" dirty="0">
                <a:solidFill>
                  <a:srgbClr val="0070C0"/>
                </a:solidFill>
                <a:latin typeface="Inconsolata" pitchFamily="1" charset="0"/>
              </a:rPr>
              <a:t>// Delete an element on index </a:t>
            </a:r>
          </a:p>
          <a:p>
            <a:pPr algn="l" fontAlgn="base"/>
            <a:r>
              <a:rPr lang="en-US" b="0" i="0" dirty="0" err="1">
                <a:solidFill>
                  <a:srgbClr val="FF0000"/>
                </a:solidFill>
                <a:effectLst/>
                <a:latin typeface="inherit"/>
              </a:rPr>
              <a:t>al.Remove</a:t>
            </a:r>
            <a:r>
              <a:rPr lang="en-US" b="1" i="0" dirty="0">
                <a:solidFill>
                  <a:srgbClr val="FF0000"/>
                </a:solidFill>
                <a:effectLst/>
                <a:latin typeface="inherit"/>
              </a:rPr>
              <a:t>(true)</a:t>
            </a:r>
            <a:r>
              <a:rPr lang="en-US" b="0" i="0" dirty="0">
                <a:solidFill>
                  <a:srgbClr val="FF0000"/>
                </a:solidFill>
                <a:effectLst/>
                <a:latin typeface="inherit"/>
              </a:rPr>
              <a:t>;</a:t>
            </a:r>
            <a:endParaRPr lang="en-US" b="0" i="0" dirty="0">
              <a:solidFill>
                <a:srgbClr val="FF0000"/>
              </a:solidFill>
              <a:effectLst/>
              <a:latin typeface="Consolas" panose="020B0609020204030204" pitchFamily="49" charset="0"/>
            </a:endParaRPr>
          </a:p>
        </p:txBody>
      </p:sp>
    </p:spTree>
    <p:extLst>
      <p:ext uri="{BB962C8B-B14F-4D97-AF65-F5344CB8AC3E}">
        <p14:creationId xmlns:p14="http://schemas.microsoft.com/office/powerpoint/2010/main" val="415608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98FE80-687C-4916-B517-B74B63AD2DA9}"/>
              </a:ext>
            </a:extLst>
          </p:cNvPr>
          <p:cNvSpPr txBox="1"/>
          <p:nvPr/>
        </p:nvSpPr>
        <p:spPr>
          <a:xfrm>
            <a:off x="-1604" y="0"/>
            <a:ext cx="12193604" cy="1200329"/>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Generic Collections in C#:</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Generic Collections in C#</a:t>
            </a:r>
            <a:r>
              <a:rPr lang="en-US" b="0" i="0" dirty="0">
                <a:solidFill>
                  <a:srgbClr val="000000"/>
                </a:solidFill>
                <a:effectLst/>
                <a:latin typeface="arial" panose="020B0604020202020204" pitchFamily="34" charset="0"/>
              </a:rPr>
              <a:t> are strongly typed. The strongly typed nature allows these collection classes to store only one type of value into it. This not only eliminates the type mismatch at runtime but also we will get better performance as they don’t require boxing and unboxing while they store value type data.</a:t>
            </a:r>
            <a:endParaRPr lang="en-US" b="0" i="0" dirty="0">
              <a:solidFill>
                <a:srgbClr val="212529"/>
              </a:solidFill>
              <a:effectLst/>
              <a:latin typeface="-apple-system"/>
            </a:endParaRPr>
          </a:p>
        </p:txBody>
      </p:sp>
      <p:sp>
        <p:nvSpPr>
          <p:cNvPr id="5" name="TextBox 4">
            <a:extLst>
              <a:ext uri="{FF2B5EF4-FFF2-40B4-BE49-F238E27FC236}">
                <a16:creationId xmlns:a16="http://schemas.microsoft.com/office/drawing/2014/main" id="{20C8196E-3692-4EA9-86BB-C5473146D3A7}"/>
              </a:ext>
            </a:extLst>
          </p:cNvPr>
          <p:cNvSpPr txBox="1"/>
          <p:nvPr/>
        </p:nvSpPr>
        <p:spPr>
          <a:xfrm>
            <a:off x="158817" y="1200329"/>
            <a:ext cx="6150542" cy="1754326"/>
          </a:xfrm>
          <a:prstGeom prst="rect">
            <a:avLst/>
          </a:prstGeom>
          <a:noFill/>
        </p:spPr>
        <p:txBody>
          <a:bodyPr wrap="square">
            <a:spAutoFit/>
          </a:bodyPr>
          <a:lstStyle/>
          <a:p>
            <a:pPr algn="l" fontAlgn="base">
              <a:buFont typeface="+mj-lt"/>
              <a:buAutoNum type="arabicPeriod"/>
            </a:pPr>
            <a:r>
              <a:rPr lang="en-US" b="1" i="0" dirty="0">
                <a:solidFill>
                  <a:srgbClr val="000000"/>
                </a:solidFill>
                <a:effectLst/>
                <a:latin typeface="arial" panose="020B0604020202020204" pitchFamily="34" charset="0"/>
              </a:rPr>
              <a:t>Stack&lt;T&gt;,</a:t>
            </a:r>
            <a:endParaRPr lang="en-US" b="0" i="0" dirty="0">
              <a:solidFill>
                <a:srgbClr val="212529"/>
              </a:solidFill>
              <a:effectLst/>
              <a:latin typeface="-apple-system"/>
            </a:endParaRPr>
          </a:p>
          <a:p>
            <a:pPr algn="l" fontAlgn="base">
              <a:buFont typeface="+mj-lt"/>
              <a:buAutoNum type="arabicPeriod"/>
            </a:pPr>
            <a:r>
              <a:rPr lang="en-US" b="1" i="0" dirty="0">
                <a:solidFill>
                  <a:srgbClr val="000000"/>
                </a:solidFill>
                <a:effectLst/>
                <a:latin typeface="arial" panose="020B0604020202020204" pitchFamily="34" charset="0"/>
              </a:rPr>
              <a:t>Queue&lt;T&gt;,</a:t>
            </a:r>
            <a:endParaRPr lang="en-US" b="0" i="0" dirty="0">
              <a:solidFill>
                <a:srgbClr val="212529"/>
              </a:solidFill>
              <a:effectLst/>
              <a:latin typeface="-apple-system"/>
            </a:endParaRPr>
          </a:p>
          <a:p>
            <a:pPr algn="l" fontAlgn="base">
              <a:buFont typeface="+mj-lt"/>
              <a:buAutoNum type="arabicPeriod"/>
            </a:pPr>
            <a:r>
              <a:rPr lang="en-US" b="1" i="0" dirty="0">
                <a:solidFill>
                  <a:srgbClr val="000000"/>
                </a:solidFill>
                <a:effectLst/>
                <a:latin typeface="arial" panose="020B0604020202020204" pitchFamily="34" charset="0"/>
              </a:rPr>
              <a:t>LinkedList&lt;T&gt;,</a:t>
            </a:r>
            <a:endParaRPr lang="en-US" b="0" i="0" dirty="0">
              <a:solidFill>
                <a:srgbClr val="212529"/>
              </a:solidFill>
              <a:effectLst/>
              <a:latin typeface="-apple-system"/>
            </a:endParaRPr>
          </a:p>
          <a:p>
            <a:pPr algn="l" fontAlgn="base">
              <a:buFont typeface="+mj-lt"/>
              <a:buAutoNum type="arabicPeriod"/>
            </a:pPr>
            <a:r>
              <a:rPr lang="en-US" b="1" i="0" dirty="0" err="1">
                <a:solidFill>
                  <a:srgbClr val="000000"/>
                </a:solidFill>
                <a:effectLst/>
                <a:latin typeface="arial" panose="020B0604020202020204" pitchFamily="34" charset="0"/>
              </a:rPr>
              <a:t>SortedList</a:t>
            </a:r>
            <a:r>
              <a:rPr lang="en-US" b="1" i="0" dirty="0">
                <a:solidFill>
                  <a:srgbClr val="000000"/>
                </a:solidFill>
                <a:effectLst/>
                <a:latin typeface="arial" panose="020B0604020202020204" pitchFamily="34" charset="0"/>
              </a:rPr>
              <a:t>&lt;T&gt;,</a:t>
            </a:r>
            <a:endParaRPr lang="en-US" b="0" i="0" dirty="0">
              <a:solidFill>
                <a:srgbClr val="212529"/>
              </a:solidFill>
              <a:effectLst/>
              <a:latin typeface="-apple-system"/>
            </a:endParaRPr>
          </a:p>
          <a:p>
            <a:pPr algn="l" fontAlgn="base">
              <a:buFont typeface="+mj-lt"/>
              <a:buAutoNum type="arabicPeriod"/>
            </a:pPr>
            <a:r>
              <a:rPr lang="en-US" b="1" i="0" dirty="0">
                <a:solidFill>
                  <a:srgbClr val="000000"/>
                </a:solidFill>
                <a:effectLst/>
                <a:latin typeface="arial" panose="020B0604020202020204" pitchFamily="34" charset="0"/>
              </a:rPr>
              <a:t>List&lt;T&gt;,</a:t>
            </a:r>
            <a:endParaRPr lang="en-US" b="0" i="0" dirty="0">
              <a:solidFill>
                <a:srgbClr val="212529"/>
              </a:solidFill>
              <a:effectLst/>
              <a:latin typeface="-apple-system"/>
            </a:endParaRPr>
          </a:p>
          <a:p>
            <a:pPr algn="l" fontAlgn="base">
              <a:buFont typeface="+mj-lt"/>
              <a:buAutoNum type="arabicPeriod"/>
            </a:pPr>
            <a:r>
              <a:rPr lang="en-US" b="1" i="0" dirty="0">
                <a:solidFill>
                  <a:srgbClr val="000000"/>
                </a:solidFill>
                <a:effectLst/>
                <a:latin typeface="arial" panose="020B0604020202020204" pitchFamily="34" charset="0"/>
              </a:rPr>
              <a:t>Dictionary&lt;</a:t>
            </a:r>
            <a:r>
              <a:rPr lang="en-US" b="1" i="0" dirty="0" err="1">
                <a:solidFill>
                  <a:srgbClr val="000000"/>
                </a:solidFill>
                <a:effectLst/>
                <a:latin typeface="arial" panose="020B0604020202020204" pitchFamily="34" charset="0"/>
              </a:rPr>
              <a:t>TKey</a:t>
            </a:r>
            <a:r>
              <a:rPr lang="en-US" b="1" i="0" dirty="0">
                <a:solidFill>
                  <a:srgbClr val="000000"/>
                </a:solidFill>
                <a:effectLst/>
                <a:latin typeface="arial" panose="020B0604020202020204" pitchFamily="34" charset="0"/>
              </a:rPr>
              <a:t>, </a:t>
            </a:r>
            <a:r>
              <a:rPr lang="en-US" b="1" i="0" dirty="0" err="1">
                <a:solidFill>
                  <a:srgbClr val="000000"/>
                </a:solidFill>
                <a:effectLst/>
                <a:latin typeface="arial" panose="020B0604020202020204" pitchFamily="34" charset="0"/>
              </a:rPr>
              <a:t>Tvalue</a:t>
            </a:r>
            <a:r>
              <a:rPr lang="en-US" b="1" i="0" dirty="0">
                <a:solidFill>
                  <a:srgbClr val="000000"/>
                </a:solidFill>
                <a:effectLst/>
                <a:latin typeface="arial" panose="020B0604020202020204" pitchFamily="34" charset="0"/>
              </a:rPr>
              <a:t>&gt;</a:t>
            </a:r>
            <a:endParaRPr lang="en-US" b="0" i="0" dirty="0">
              <a:solidFill>
                <a:srgbClr val="212529"/>
              </a:solidFill>
              <a:effectLst/>
              <a:latin typeface="-apple-system"/>
            </a:endParaRPr>
          </a:p>
        </p:txBody>
      </p:sp>
      <p:sp>
        <p:nvSpPr>
          <p:cNvPr id="7" name="TextBox 6">
            <a:extLst>
              <a:ext uri="{FF2B5EF4-FFF2-40B4-BE49-F238E27FC236}">
                <a16:creationId xmlns:a16="http://schemas.microsoft.com/office/drawing/2014/main" id="{6D236E99-56A3-4C37-AAC1-2DD72E20FFB6}"/>
              </a:ext>
            </a:extLst>
          </p:cNvPr>
          <p:cNvSpPr txBox="1"/>
          <p:nvPr/>
        </p:nvSpPr>
        <p:spPr>
          <a:xfrm>
            <a:off x="158817" y="3031239"/>
            <a:ext cx="7878278" cy="369332"/>
          </a:xfrm>
          <a:prstGeom prst="rect">
            <a:avLst/>
          </a:prstGeom>
          <a:noFill/>
        </p:spPr>
        <p:txBody>
          <a:bodyPr wrap="square">
            <a:spAutoFit/>
          </a:bodyPr>
          <a:lstStyle/>
          <a:p>
            <a:r>
              <a:rPr lang="en-US" b="1" i="0" dirty="0">
                <a:solidFill>
                  <a:srgbClr val="0000FF"/>
                </a:solidFill>
                <a:effectLst/>
                <a:latin typeface="arial" panose="020B0604020202020204" pitchFamily="34" charset="0"/>
              </a:rPr>
              <a:t>List&lt;Customer&gt; </a:t>
            </a:r>
            <a:r>
              <a:rPr lang="en-US" b="1" i="0" dirty="0" err="1">
                <a:solidFill>
                  <a:srgbClr val="0000FF"/>
                </a:solidFill>
                <a:effectLst/>
                <a:latin typeface="arial" panose="020B0604020202020204" pitchFamily="34" charset="0"/>
              </a:rPr>
              <a:t>listCustomer</a:t>
            </a:r>
            <a:r>
              <a:rPr lang="en-US" b="1" i="0" dirty="0">
                <a:solidFill>
                  <a:srgbClr val="0000FF"/>
                </a:solidFill>
                <a:effectLst/>
                <a:latin typeface="arial" panose="020B0604020202020204" pitchFamily="34" charset="0"/>
              </a:rPr>
              <a:t> = new List&lt;Customer&gt; ();</a:t>
            </a:r>
            <a:endParaRPr lang="en-US" dirty="0"/>
          </a:p>
        </p:txBody>
      </p:sp>
    </p:spTree>
    <p:extLst>
      <p:ext uri="{BB962C8B-B14F-4D97-AF65-F5344CB8AC3E}">
        <p14:creationId xmlns:p14="http://schemas.microsoft.com/office/powerpoint/2010/main" val="3359482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909</Words>
  <Application>Microsoft Office PowerPoint</Application>
  <PresentationFormat>Widescreen</PresentationFormat>
  <Paragraphs>51</Paragraphs>
  <Slides>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-apple-system</vt:lpstr>
      <vt:lpstr>Arial</vt:lpstr>
      <vt:lpstr>Arial</vt:lpstr>
      <vt:lpstr>Calibri</vt:lpstr>
      <vt:lpstr>Calibri Light</vt:lpstr>
      <vt:lpstr>Consolas</vt:lpstr>
      <vt:lpstr>Inconsolata</vt:lpstr>
      <vt:lpstr>inherit</vt:lpstr>
      <vt:lpstr>Segoe UI</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Ratre</dc:creator>
  <cp:lastModifiedBy>Raj Ratre</cp:lastModifiedBy>
  <cp:revision>12</cp:revision>
  <dcterms:created xsi:type="dcterms:W3CDTF">2022-04-07T14:16:44Z</dcterms:created>
  <dcterms:modified xsi:type="dcterms:W3CDTF">2022-04-07T16:29:52Z</dcterms:modified>
</cp:coreProperties>
</file>