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8FA15-FFE0-4A5A-97EC-6814B4A5664C}" type="doc">
      <dgm:prSet loTypeId="urn:microsoft.com/office/officeart/2005/8/layout/hierarchy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97F095-92FD-4486-B779-C73E15BF1203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i="0" dirty="0">
              <a:latin typeface="Segoe UI" panose="020B0502040204020203" pitchFamily="34" charset="0"/>
              <a:cs typeface="Segoe UI" panose="020B0502040204020203" pitchFamily="34" charset="0"/>
            </a:rPr>
            <a:t>Static Polymorphism / Compile-Time Polymorphism / Early Binding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A53500F-C476-443E-836B-555125872373}" type="parTrans" cxnId="{EF3003CC-D75E-4286-8616-78D975CC8C4D}">
      <dgm:prSet/>
      <dgm:spPr/>
      <dgm:t>
        <a:bodyPr/>
        <a:lstStyle/>
        <a:p>
          <a:endParaRPr lang="en-US"/>
        </a:p>
      </dgm:t>
    </dgm:pt>
    <dgm:pt modelId="{B74B19A3-68B3-4B8A-8718-B9EA41F058CF}" type="sibTrans" cxnId="{EF3003CC-D75E-4286-8616-78D975CC8C4D}">
      <dgm:prSet/>
      <dgm:spPr/>
      <dgm:t>
        <a:bodyPr/>
        <a:lstStyle/>
        <a:p>
          <a:endParaRPr lang="en-US"/>
        </a:p>
      </dgm:t>
    </dgm:pt>
    <dgm:pt modelId="{C46CA7D8-B468-4E6C-AB95-0269A4BB676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i="0" dirty="0">
              <a:latin typeface="Segoe UI" panose="020B0502040204020203" pitchFamily="34" charset="0"/>
              <a:cs typeface="Segoe UI" panose="020B0502040204020203" pitchFamily="34" charset="0"/>
            </a:rPr>
            <a:t>Dynamic Polymorphism / Run-Time Polymorphism / Late Binding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6BB56D7-7039-4152-91FF-7AACC3993FA5}" type="parTrans" cxnId="{07366C4F-0070-43A1-9122-724F1BC5F2D2}">
      <dgm:prSet/>
      <dgm:spPr/>
      <dgm:t>
        <a:bodyPr/>
        <a:lstStyle/>
        <a:p>
          <a:endParaRPr lang="en-US"/>
        </a:p>
      </dgm:t>
    </dgm:pt>
    <dgm:pt modelId="{57648255-924D-4447-A26C-328F2B92D967}" type="sibTrans" cxnId="{07366C4F-0070-43A1-9122-724F1BC5F2D2}">
      <dgm:prSet/>
      <dgm:spPr/>
      <dgm:t>
        <a:bodyPr/>
        <a:lstStyle/>
        <a:p>
          <a:endParaRPr lang="en-US"/>
        </a:p>
      </dgm:t>
    </dgm:pt>
    <dgm:pt modelId="{E4A59DA1-9524-4432-9426-D13127BAB63C}" type="pres">
      <dgm:prSet presAssocID="{82E8FA15-FFE0-4A5A-97EC-6814B4A5664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66680C-446C-4A8E-B4E2-D315C6B5A91D}" type="pres">
      <dgm:prSet presAssocID="{B397F095-92FD-4486-B779-C73E15BF1203}" presName="vertOne" presStyleCnt="0"/>
      <dgm:spPr/>
    </dgm:pt>
    <dgm:pt modelId="{0B12E6A4-2931-4879-805F-F16530046DA4}" type="pres">
      <dgm:prSet presAssocID="{B397F095-92FD-4486-B779-C73E15BF1203}" presName="txOne" presStyleLbl="node0" presStyleIdx="0" presStyleCnt="2">
        <dgm:presLayoutVars>
          <dgm:chPref val="3"/>
        </dgm:presLayoutVars>
      </dgm:prSet>
      <dgm:spPr/>
    </dgm:pt>
    <dgm:pt modelId="{49A1293A-6A45-49F3-964B-C749123FC3B6}" type="pres">
      <dgm:prSet presAssocID="{B397F095-92FD-4486-B779-C73E15BF1203}" presName="horzOne" presStyleCnt="0"/>
      <dgm:spPr/>
    </dgm:pt>
    <dgm:pt modelId="{ED894C4E-3525-4587-9DC3-C0A128C45743}" type="pres">
      <dgm:prSet presAssocID="{B74B19A3-68B3-4B8A-8718-B9EA41F058CF}" presName="sibSpaceOne" presStyleCnt="0"/>
      <dgm:spPr/>
    </dgm:pt>
    <dgm:pt modelId="{12E6EF5E-CC03-4E70-8057-2427C45DCC32}" type="pres">
      <dgm:prSet presAssocID="{C46CA7D8-B468-4E6C-AB95-0269A4BB676E}" presName="vertOne" presStyleCnt="0"/>
      <dgm:spPr/>
    </dgm:pt>
    <dgm:pt modelId="{D0EA424D-F299-4BE3-B9C0-A555DC065F32}" type="pres">
      <dgm:prSet presAssocID="{C46CA7D8-B468-4E6C-AB95-0269A4BB676E}" presName="txOne" presStyleLbl="node0" presStyleIdx="1" presStyleCnt="2">
        <dgm:presLayoutVars>
          <dgm:chPref val="3"/>
        </dgm:presLayoutVars>
      </dgm:prSet>
      <dgm:spPr/>
    </dgm:pt>
    <dgm:pt modelId="{FC60D3AC-6E1D-4999-BA14-4EA6FD38062F}" type="pres">
      <dgm:prSet presAssocID="{C46CA7D8-B468-4E6C-AB95-0269A4BB676E}" presName="horzOne" presStyleCnt="0"/>
      <dgm:spPr/>
    </dgm:pt>
  </dgm:ptLst>
  <dgm:cxnLst>
    <dgm:cxn modelId="{469EB72A-1A75-4D9E-887E-735EFF60E7C8}" type="presOf" srcId="{82E8FA15-FFE0-4A5A-97EC-6814B4A5664C}" destId="{E4A59DA1-9524-4432-9426-D13127BAB63C}" srcOrd="0" destOrd="0" presId="urn:microsoft.com/office/officeart/2005/8/layout/hierarchy4"/>
    <dgm:cxn modelId="{85B02D4D-26EF-4C1F-BCD9-0A16AB553ADB}" type="presOf" srcId="{B397F095-92FD-4486-B779-C73E15BF1203}" destId="{0B12E6A4-2931-4879-805F-F16530046DA4}" srcOrd="0" destOrd="0" presId="urn:microsoft.com/office/officeart/2005/8/layout/hierarchy4"/>
    <dgm:cxn modelId="{07366C4F-0070-43A1-9122-724F1BC5F2D2}" srcId="{82E8FA15-FFE0-4A5A-97EC-6814B4A5664C}" destId="{C46CA7D8-B468-4E6C-AB95-0269A4BB676E}" srcOrd="1" destOrd="0" parTransId="{B6BB56D7-7039-4152-91FF-7AACC3993FA5}" sibTransId="{57648255-924D-4447-A26C-328F2B92D967}"/>
    <dgm:cxn modelId="{74401085-6335-453A-BE82-868F2334D230}" type="presOf" srcId="{C46CA7D8-B468-4E6C-AB95-0269A4BB676E}" destId="{D0EA424D-F299-4BE3-B9C0-A555DC065F32}" srcOrd="0" destOrd="0" presId="urn:microsoft.com/office/officeart/2005/8/layout/hierarchy4"/>
    <dgm:cxn modelId="{EF3003CC-D75E-4286-8616-78D975CC8C4D}" srcId="{82E8FA15-FFE0-4A5A-97EC-6814B4A5664C}" destId="{B397F095-92FD-4486-B779-C73E15BF1203}" srcOrd="0" destOrd="0" parTransId="{AA53500F-C476-443E-836B-555125872373}" sibTransId="{B74B19A3-68B3-4B8A-8718-B9EA41F058CF}"/>
    <dgm:cxn modelId="{019823B1-DFFB-4F91-8B3E-54EA0C1DB590}" type="presParOf" srcId="{E4A59DA1-9524-4432-9426-D13127BAB63C}" destId="{E966680C-446C-4A8E-B4E2-D315C6B5A91D}" srcOrd="0" destOrd="0" presId="urn:microsoft.com/office/officeart/2005/8/layout/hierarchy4"/>
    <dgm:cxn modelId="{6C1957B4-82FD-4A94-B907-0239792D9614}" type="presParOf" srcId="{E966680C-446C-4A8E-B4E2-D315C6B5A91D}" destId="{0B12E6A4-2931-4879-805F-F16530046DA4}" srcOrd="0" destOrd="0" presId="urn:microsoft.com/office/officeart/2005/8/layout/hierarchy4"/>
    <dgm:cxn modelId="{04AF424A-5FD8-4B1E-941D-F9D5F6FCAA35}" type="presParOf" srcId="{E966680C-446C-4A8E-B4E2-D315C6B5A91D}" destId="{49A1293A-6A45-49F3-964B-C749123FC3B6}" srcOrd="1" destOrd="0" presId="urn:microsoft.com/office/officeart/2005/8/layout/hierarchy4"/>
    <dgm:cxn modelId="{50EA2EA8-88C4-4DD9-BA37-B421806169E9}" type="presParOf" srcId="{E4A59DA1-9524-4432-9426-D13127BAB63C}" destId="{ED894C4E-3525-4587-9DC3-C0A128C45743}" srcOrd="1" destOrd="0" presId="urn:microsoft.com/office/officeart/2005/8/layout/hierarchy4"/>
    <dgm:cxn modelId="{31C95484-5814-4A65-9D1E-2419D8AE8547}" type="presParOf" srcId="{E4A59DA1-9524-4432-9426-D13127BAB63C}" destId="{12E6EF5E-CC03-4E70-8057-2427C45DCC32}" srcOrd="2" destOrd="0" presId="urn:microsoft.com/office/officeart/2005/8/layout/hierarchy4"/>
    <dgm:cxn modelId="{53849BBD-8BCF-4B7B-8DE7-E0FA6C349481}" type="presParOf" srcId="{12E6EF5E-CC03-4E70-8057-2427C45DCC32}" destId="{D0EA424D-F299-4BE3-B9C0-A555DC065F32}" srcOrd="0" destOrd="0" presId="urn:microsoft.com/office/officeart/2005/8/layout/hierarchy4"/>
    <dgm:cxn modelId="{BDA4EA1A-33FB-42A1-A200-9A7197EE6334}" type="presParOf" srcId="{12E6EF5E-CC03-4E70-8057-2427C45DCC32}" destId="{FC60D3AC-6E1D-4999-BA14-4EA6FD38062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2E6A4-2931-4879-805F-F16530046DA4}">
      <dsp:nvSpPr>
        <dsp:cNvPr id="0" name=""/>
        <dsp:cNvSpPr/>
      </dsp:nvSpPr>
      <dsp:spPr>
        <a:xfrm>
          <a:off x="3980" y="0"/>
          <a:ext cx="5337282" cy="10637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Static Polymorphism / Compile-Time Polymorphism / Early Binding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135" y="31155"/>
        <a:ext cx="5274972" cy="1001399"/>
      </dsp:txXfrm>
    </dsp:sp>
    <dsp:sp modelId="{D0EA424D-F299-4BE3-B9C0-A555DC065F32}">
      <dsp:nvSpPr>
        <dsp:cNvPr id="0" name=""/>
        <dsp:cNvSpPr/>
      </dsp:nvSpPr>
      <dsp:spPr>
        <a:xfrm>
          <a:off x="6237926" y="0"/>
          <a:ext cx="5337282" cy="10637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Dynamic Polymorphism / Run-Time Polymorphism / Late Binding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269081" y="31155"/>
        <a:ext cx="5274972" cy="1001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6564-4C25-43D7-9C3D-031B835A1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88170-A059-4D0F-9B35-1615339AB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0697-E095-473B-9E2C-9088CD6E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EF502-7736-4785-B6F7-2C3D0068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3784-F16C-4D0F-9D8A-56C514C5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F97-925B-4042-BFA6-9704A176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06A57-87AB-40F0-8B95-FB8B7AEB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E377-95EF-457B-8945-258E244B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B572-3FAA-4E2E-A475-07467A42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5F66-BAA5-4AE2-BF1D-715BAF8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1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A0C25-FBC5-454B-8946-56AEBA5FC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E620C-B196-4B34-9A06-8E703B19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F2C84-A925-4254-8A76-D06044E6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2F91-80A9-4C2F-92AE-A19F6ADA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87CF-5085-4D08-B22D-747E57E1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2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2D13-F538-4D40-8B6D-6FE61018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5E2B-72BA-4F49-8502-BECB51B9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A236-3F08-4B94-81B2-803FD6AB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4A5AF-DD85-4202-9C77-BDF76142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002A-768E-4325-A22A-0F7746E0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D65C-BA90-4F4B-A484-60C9E27B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A42C-59DB-47E0-BBB0-71FC538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2FD9-4C95-4098-8408-6B260EF6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9E75-26CF-4D27-A578-819AD1C1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8F32-DFEC-4C54-89B3-6D95CD56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5A0C-9A2E-4AC9-908F-9C23C34E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E73E-E1F7-48CA-80F1-68FD26508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79056-F1CE-47C3-81E6-C44A101B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2DF5-72F5-49AB-9C6D-A22D709B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CF524-D517-46B5-8E68-D7A16965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781DC-52EC-400D-B6C2-E90D0183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83F1-6CED-48ED-8526-BB1B7747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222F1-ABBE-4C9C-BB2B-87A2559CF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E2089-8AA4-4770-B605-8A65CEB0B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2D53C-67B6-40C0-AC8E-516B7B753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EA1CB-20F5-479B-B414-B850CD04A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C6752-6FC5-4EE4-83C0-AD12D2EE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64C3E-ECFB-4B8C-A9ED-046FB120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97B34-7ED7-46D2-AD00-1E29E7D9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1D8D-7EEB-4AB3-BA80-C5EF20C5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FC3EE-EE49-4F52-992B-05C9FFCF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B7E1E-1B72-4BD2-8A20-106604D3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A2624-F7E2-4C04-A9DF-D95E73D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1FD1E-BD66-4F79-ADD5-7B203B6B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4D4F5-5D5D-4230-B10E-03D44488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E6200-89B5-474B-B094-E786A026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F311-D64A-4403-AF21-844DB87E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828B-00BA-4D0C-8FD1-DC7DA94E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BDE1C-D0B9-45F5-9356-154B30CF4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902C-C045-4192-90B2-A7CFAECA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8204-5C01-4797-80CC-1B4683B9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7E40-4C15-4AF8-BBA3-FC95A2D4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3C4-A5ED-482E-9D73-82D3E0F3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01C4C-21A8-4EDE-B31A-0DA3C9CF6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06C4E-2C06-4FFF-BB55-2913C27A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18AF7-CE7B-4529-8831-015021E4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1E7C-0660-409D-91D5-FE6DA09A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C94B0-DC64-491E-AA0A-270107AE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CFC2B-F911-4A1E-AC5D-286A8F62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82A83-0BDD-45A3-B65D-8FAA5E5B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7654-94F8-4981-917D-45ABC107D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0D5D-3E41-4D84-B08D-F903565DD03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32A1D-7C61-42EE-8439-059302EC2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42D9-212A-47C8-AF74-8C3A54943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1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CE440-8E41-4684-88EA-81A696E455D9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i="0" kern="1200" dirty="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Polymorphism in C#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515390-1034-4A92-A91C-3E4014CC1DCF}"/>
              </a:ext>
            </a:extLst>
          </p:cNvPr>
          <p:cNvSpPr txBox="1"/>
          <p:nvPr/>
        </p:nvSpPr>
        <p:spPr>
          <a:xfrm>
            <a:off x="0" y="0"/>
            <a:ext cx="12002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Polymorphism in C#?</a:t>
            </a:r>
            <a:endParaRPr lang="en-US" b="0" i="0" dirty="0">
              <a:solidFill>
                <a:srgbClr val="3A3A3A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word polymorphism is derived from the Greek word, where Poly means many and morph means faces/ behaviors. So, the word polymorphism means the ability to take more than one form. Please have a look at the following diagram. As shown in the below diagram, the vehicle is something that has various forms; two-wheeler, three-wheeler, and four-wheeler, and so on. So this is one example of polymorphism.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279558-6352-42EC-8130-B25AF3CCF01D}"/>
              </a:ext>
            </a:extLst>
          </p:cNvPr>
          <p:cNvGrpSpPr/>
          <p:nvPr/>
        </p:nvGrpSpPr>
        <p:grpSpPr>
          <a:xfrm>
            <a:off x="1550758" y="1724578"/>
            <a:ext cx="8262869" cy="2926080"/>
            <a:chOff x="1271625" y="1963554"/>
            <a:chExt cx="9581371" cy="3392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6B1870-9595-4EEE-87A7-2299B3E9A6CA}"/>
                </a:ext>
              </a:extLst>
            </p:cNvPr>
            <p:cNvSpPr/>
            <p:nvPr/>
          </p:nvSpPr>
          <p:spPr>
            <a:xfrm>
              <a:off x="4735630" y="1963554"/>
              <a:ext cx="2662990" cy="71762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Vehicle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78754A-CB38-4BDB-B9D1-45C2890CBC79}"/>
                </a:ext>
              </a:extLst>
            </p:cNvPr>
            <p:cNvSpPr/>
            <p:nvPr/>
          </p:nvSpPr>
          <p:spPr>
            <a:xfrm>
              <a:off x="4735630" y="3070188"/>
              <a:ext cx="2662990" cy="71762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From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601EF5-6490-4EE2-950B-49A9E95C56A1}"/>
                </a:ext>
              </a:extLst>
            </p:cNvPr>
            <p:cNvSpPr/>
            <p:nvPr/>
          </p:nvSpPr>
          <p:spPr>
            <a:xfrm>
              <a:off x="1271625" y="4632594"/>
              <a:ext cx="2686476" cy="72395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Two-Wheeler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32FB92-9CA8-46C8-B211-75070224E872}"/>
                </a:ext>
              </a:extLst>
            </p:cNvPr>
            <p:cNvSpPr/>
            <p:nvPr/>
          </p:nvSpPr>
          <p:spPr>
            <a:xfrm>
              <a:off x="4696102" y="4579655"/>
              <a:ext cx="2686476" cy="72395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Three-Wheeler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4C6855-2D6F-4796-A718-6F323CEADFD9}"/>
                </a:ext>
              </a:extLst>
            </p:cNvPr>
            <p:cNvSpPr/>
            <p:nvPr/>
          </p:nvSpPr>
          <p:spPr>
            <a:xfrm>
              <a:off x="8166520" y="4579655"/>
              <a:ext cx="2686476" cy="72395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Four-Wheeler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5C813C-E9F5-4F04-8DC9-908A0CFD011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6067125" y="2681178"/>
              <a:ext cx="0" cy="38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7F67D8F-5F45-465D-9775-AD1A0A8E57B7}"/>
                </a:ext>
              </a:extLst>
            </p:cNvPr>
            <p:cNvCxnSpPr/>
            <p:nvPr/>
          </p:nvCxnSpPr>
          <p:spPr>
            <a:xfrm>
              <a:off x="2435192" y="4167738"/>
              <a:ext cx="74499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60ED1EE-D151-48E0-95F2-1D96F2C397D9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69" y="3787812"/>
              <a:ext cx="0" cy="38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F94982-6A97-4EEF-BEDE-9BFB2689ED4C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69" y="4167738"/>
              <a:ext cx="0" cy="38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903B8D-DC27-417F-9B27-FD558EDA9731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71" y="4166584"/>
              <a:ext cx="0" cy="38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E3C2F70-7672-4A2A-AB1A-38DFF2CD58D2}"/>
                </a:ext>
              </a:extLst>
            </p:cNvPr>
            <p:cNvCxnSpPr>
              <a:cxnSpLocks/>
            </p:cNvCxnSpPr>
            <p:nvPr/>
          </p:nvCxnSpPr>
          <p:spPr>
            <a:xfrm>
              <a:off x="2439483" y="4161594"/>
              <a:ext cx="0" cy="38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DBE25F7-1DF0-409C-8BD8-4EF9F1640AD5}"/>
              </a:ext>
            </a:extLst>
          </p:cNvPr>
          <p:cNvSpPr txBox="1"/>
          <p:nvPr/>
        </p:nvSpPr>
        <p:spPr>
          <a:xfrm>
            <a:off x="154005" y="5133422"/>
            <a:ext cx="6121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Types of Polymorphism in C#</a:t>
            </a:r>
            <a:endParaRPr lang="en-US" b="0" i="0" dirty="0">
              <a:solidFill>
                <a:srgbClr val="3A3A3A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562D22AA-7630-47FA-8A15-3D6CDB0D47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000460"/>
              </p:ext>
            </p:extLst>
          </p:nvPr>
        </p:nvGraphicFramePr>
        <p:xfrm>
          <a:off x="308010" y="5558472"/>
          <a:ext cx="11579190" cy="1063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17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F295645-1CE8-4080-A9E7-4C860FE7896E}"/>
              </a:ext>
            </a:extLst>
          </p:cNvPr>
          <p:cNvGrpSpPr/>
          <p:nvPr/>
        </p:nvGrpSpPr>
        <p:grpSpPr>
          <a:xfrm>
            <a:off x="1858552" y="269472"/>
            <a:ext cx="8474896" cy="2065682"/>
            <a:chOff x="1464069" y="346474"/>
            <a:chExt cx="8474896" cy="20656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A187A8-9C68-482B-85DB-BFB7A45249AF}"/>
                </a:ext>
              </a:extLst>
            </p:cNvPr>
            <p:cNvSpPr/>
            <p:nvPr/>
          </p:nvSpPr>
          <p:spPr>
            <a:xfrm>
              <a:off x="2014682" y="346474"/>
              <a:ext cx="3609473" cy="61887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0" dirty="0">
                  <a:solidFill>
                    <a:schemeClr val="bg1">
                      <a:lumMod val="8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Static Polymorphism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B246E2-5608-49B1-8D93-E8135DF30AD5}"/>
                </a:ext>
              </a:extLst>
            </p:cNvPr>
            <p:cNvSpPr/>
            <p:nvPr/>
          </p:nvSpPr>
          <p:spPr>
            <a:xfrm>
              <a:off x="6567847" y="346474"/>
              <a:ext cx="3371118" cy="61887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0" dirty="0">
                  <a:solidFill>
                    <a:schemeClr val="bg1">
                      <a:lumMod val="8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Dynamic Polymorphism 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D5415F-ED63-4592-95F0-0828AE1C55D8}"/>
                </a:ext>
              </a:extLst>
            </p:cNvPr>
            <p:cNvSpPr/>
            <p:nvPr/>
          </p:nvSpPr>
          <p:spPr>
            <a:xfrm>
              <a:off x="1464069" y="1787827"/>
              <a:ext cx="2316787" cy="62432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Function Overloading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4589F0-9B7D-4206-ABC9-9547DA65290B}"/>
                </a:ext>
              </a:extLst>
            </p:cNvPr>
            <p:cNvSpPr/>
            <p:nvPr/>
          </p:nvSpPr>
          <p:spPr>
            <a:xfrm>
              <a:off x="4417300" y="1742173"/>
              <a:ext cx="2316787" cy="62432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Operator Overloading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067995-3D5E-4319-B501-21A0DE588C96}"/>
                </a:ext>
              </a:extLst>
            </p:cNvPr>
            <p:cNvSpPr/>
            <p:nvPr/>
          </p:nvSpPr>
          <p:spPr>
            <a:xfrm>
              <a:off x="7473313" y="1719137"/>
              <a:ext cx="2316787" cy="62432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Method Overriding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25FF40-3277-477C-9EBB-370709737E80}"/>
                </a:ext>
              </a:extLst>
            </p:cNvPr>
            <p:cNvCxnSpPr>
              <a:cxnSpLocks/>
            </p:cNvCxnSpPr>
            <p:nvPr/>
          </p:nvCxnSpPr>
          <p:spPr>
            <a:xfrm>
              <a:off x="3973097" y="965344"/>
              <a:ext cx="0" cy="3340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5B87F8-CED1-47C4-87BC-2BBA8CDDE7DA}"/>
                </a:ext>
              </a:extLst>
            </p:cNvPr>
            <p:cNvCxnSpPr>
              <a:cxnSpLocks/>
            </p:cNvCxnSpPr>
            <p:nvPr/>
          </p:nvCxnSpPr>
          <p:spPr>
            <a:xfrm>
              <a:off x="2519679" y="1316251"/>
              <a:ext cx="310447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FB7AD9E-FAC7-413D-B03C-20EDFDD03B80}"/>
                </a:ext>
              </a:extLst>
            </p:cNvPr>
            <p:cNvCxnSpPr>
              <a:cxnSpLocks/>
            </p:cNvCxnSpPr>
            <p:nvPr/>
          </p:nvCxnSpPr>
          <p:spPr>
            <a:xfrm>
              <a:off x="5624155" y="1316251"/>
              <a:ext cx="0" cy="4259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EB6A71-F154-4784-8F5D-FAE33A79823F}"/>
                </a:ext>
              </a:extLst>
            </p:cNvPr>
            <p:cNvCxnSpPr>
              <a:cxnSpLocks/>
            </p:cNvCxnSpPr>
            <p:nvPr/>
          </p:nvCxnSpPr>
          <p:spPr>
            <a:xfrm>
              <a:off x="2519679" y="1316251"/>
              <a:ext cx="0" cy="4715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662211-E28E-43C7-ADCC-79D0EFF0096F}"/>
                </a:ext>
              </a:extLst>
            </p:cNvPr>
            <p:cNvCxnSpPr>
              <a:cxnSpLocks/>
            </p:cNvCxnSpPr>
            <p:nvPr/>
          </p:nvCxnSpPr>
          <p:spPr>
            <a:xfrm>
              <a:off x="8480463" y="965344"/>
              <a:ext cx="0" cy="7768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5703875-1894-49EE-ADB3-A8F50AC31B18}"/>
              </a:ext>
            </a:extLst>
          </p:cNvPr>
          <p:cNvSpPr txBox="1"/>
          <p:nvPr/>
        </p:nvSpPr>
        <p:spPr>
          <a:xfrm>
            <a:off x="141971" y="2963862"/>
            <a:ext cx="8097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Method Overloading or Function Overloading in C#?</a:t>
            </a:r>
            <a:endParaRPr lang="en-US" b="0" i="0" dirty="0">
              <a:solidFill>
                <a:srgbClr val="3A3A3A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A0BD76-0BC5-47EE-AB6B-6E99857A2DCD}"/>
              </a:ext>
            </a:extLst>
          </p:cNvPr>
          <p:cNvSpPr txBox="1"/>
          <p:nvPr/>
        </p:nvSpPr>
        <p:spPr>
          <a:xfrm>
            <a:off x="141971" y="3279025"/>
            <a:ext cx="12050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Method Overloading in C#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allows a class to have multiple methods with the same name but with a different signature. The functions or methods can be overloaded based on the number, type (int, float,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), order, and kind (Value, Ref or Out) of parameters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BCFAB8-68BC-41A7-B212-DC076058E74B}"/>
              </a:ext>
            </a:extLst>
          </p:cNvPr>
          <p:cNvGrpSpPr/>
          <p:nvPr/>
        </p:nvGrpSpPr>
        <p:grpSpPr>
          <a:xfrm>
            <a:off x="847023" y="4658627"/>
            <a:ext cx="9865894" cy="635268"/>
            <a:chOff x="847023" y="4658627"/>
            <a:chExt cx="9865894" cy="6352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8B23665-C5CF-43AC-AD1C-019D0C5E7F32}"/>
                </a:ext>
              </a:extLst>
            </p:cNvPr>
            <p:cNvSpPr/>
            <p:nvPr/>
          </p:nvSpPr>
          <p:spPr>
            <a:xfrm>
              <a:off x="847023" y="4658627"/>
              <a:ext cx="2473693" cy="63526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Method(X)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E1388-F73D-4E84-AB1A-9B579E870615}"/>
                </a:ext>
              </a:extLst>
            </p:cNvPr>
            <p:cNvSpPr/>
            <p:nvPr/>
          </p:nvSpPr>
          <p:spPr>
            <a:xfrm>
              <a:off x="4488637" y="4658627"/>
              <a:ext cx="2473693" cy="63526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Method(X,Y)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C602A9-2B7C-44A9-8271-09E316280451}"/>
                </a:ext>
              </a:extLst>
            </p:cNvPr>
            <p:cNvSpPr/>
            <p:nvPr/>
          </p:nvSpPr>
          <p:spPr>
            <a:xfrm>
              <a:off x="8239224" y="4658627"/>
              <a:ext cx="2473693" cy="63526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Method(X,Y,Z)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41C5730-32F1-4A8A-9AC0-9489A2AAC8BA}"/>
              </a:ext>
            </a:extLst>
          </p:cNvPr>
          <p:cNvSpPr txBox="1"/>
          <p:nvPr/>
        </p:nvSpPr>
        <p:spPr>
          <a:xfrm>
            <a:off x="760756" y="5723876"/>
            <a:ext cx="61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 Method name is same </a:t>
            </a:r>
          </a:p>
          <a:p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2- Number, Type and Order of parameters is different </a:t>
            </a:r>
          </a:p>
        </p:txBody>
      </p:sp>
    </p:spTree>
    <p:extLst>
      <p:ext uri="{BB962C8B-B14F-4D97-AF65-F5344CB8AC3E}">
        <p14:creationId xmlns:p14="http://schemas.microsoft.com/office/powerpoint/2010/main" val="171277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CB1F3-C5C4-42CE-8763-DFC20B4CF177}"/>
              </a:ext>
            </a:extLst>
          </p:cNvPr>
          <p:cNvSpPr txBox="1"/>
          <p:nvPr/>
        </p:nvSpPr>
        <p:spPr>
          <a:xfrm>
            <a:off x="-1604" y="74961"/>
            <a:ext cx="1219360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Method Overriding in C#?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process of re-implementing the superclass non-static and non-private method in the subclass with the same signature is called Function Overriding or Method Overriding in C#. The same signature means the name and the parameters should be the same. The implementation of the subclass overrides (i.e. replaces) the implementation of the superclass method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D989C-DC13-4042-952A-862B6E32E05D}"/>
              </a:ext>
            </a:extLst>
          </p:cNvPr>
          <p:cNvSpPr txBox="1"/>
          <p:nvPr/>
        </p:nvSpPr>
        <p:spPr>
          <a:xfrm>
            <a:off x="-1" y="1490733"/>
            <a:ext cx="12192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do we need to override a method in C#?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superclass method logic is not fulfilling the sub-class business requirements, then the subclass needs to override that method with the required business logic.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DF97A-E359-409A-B95D-0FB13048DAD6}"/>
              </a:ext>
            </a:extLst>
          </p:cNvPr>
          <p:cNvSpPr txBox="1"/>
          <p:nvPr/>
        </p:nvSpPr>
        <p:spPr>
          <a:xfrm>
            <a:off x="-1605" y="2684729"/>
            <a:ext cx="8481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can we override a parent class method under child class in C#?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BD697-D5FE-4EA2-8E2D-2E7144003ACC}"/>
              </a:ext>
            </a:extLst>
          </p:cNvPr>
          <p:cNvSpPr txBox="1"/>
          <p:nvPr/>
        </p:nvSpPr>
        <p:spPr>
          <a:xfrm>
            <a:off x="0" y="3054061"/>
            <a:ext cx="6150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Syntax:</a:t>
            </a:r>
            <a:br>
              <a:rPr lang="en-US" dirty="0"/>
            </a:br>
            <a:r>
              <a:rPr 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Class1:</a:t>
            </a:r>
            <a:br>
              <a:rPr lang="en-US" dirty="0"/>
            </a:br>
            <a:r>
              <a:rPr 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Public virtual void show(){}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//virtual function (overridable)</a:t>
            </a:r>
            <a:br>
              <a:rPr lang="en-US" dirty="0"/>
            </a:br>
            <a:r>
              <a:rPr 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Class2: Class1</a:t>
            </a:r>
            <a:br>
              <a:rPr lang="en-US" dirty="0"/>
            </a:br>
            <a:r>
              <a:rPr 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Public override void show(){}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//overriding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1529F-4CA3-48FE-A04B-AB3BA7CC8E4D}"/>
              </a:ext>
            </a:extLst>
          </p:cNvPr>
          <p:cNvSpPr txBox="1"/>
          <p:nvPr/>
        </p:nvSpPr>
        <p:spPr>
          <a:xfrm>
            <a:off x="-1" y="4854553"/>
            <a:ext cx="787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the base keyword to call the parent class methods in C#: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C25C8-527D-4F9E-B967-DAA45ECC2F72}"/>
              </a:ext>
            </a:extLst>
          </p:cNvPr>
          <p:cNvSpPr txBox="1"/>
          <p:nvPr/>
        </p:nvSpPr>
        <p:spPr>
          <a:xfrm>
            <a:off x="0" y="5288687"/>
            <a:ext cx="6150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base.show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4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A9A17-C5A1-41DC-9FAC-6A92AB4AE0D2}"/>
              </a:ext>
            </a:extLst>
          </p:cNvPr>
          <p:cNvSpPr txBox="1"/>
          <p:nvPr/>
        </p:nvSpPr>
        <p:spPr>
          <a:xfrm>
            <a:off x="0" y="120134"/>
            <a:ext cx="11627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the difference between Method Overloading and Method Overriding in C#?</a:t>
            </a:r>
            <a:endParaRPr lang="en-US" b="0" i="0" dirty="0">
              <a:solidFill>
                <a:srgbClr val="3A3A3A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993A83-E987-4F03-B1FC-0A426E47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4574"/>
              </p:ext>
            </p:extLst>
          </p:nvPr>
        </p:nvGraphicFramePr>
        <p:xfrm>
          <a:off x="96212" y="572452"/>
          <a:ext cx="11953548" cy="598074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976774">
                  <a:extLst>
                    <a:ext uri="{9D8B030D-6E8A-4147-A177-3AD203B41FA5}">
                      <a16:colId xmlns:a16="http://schemas.microsoft.com/office/drawing/2014/main" val="3966442486"/>
                    </a:ext>
                  </a:extLst>
                </a:gridCol>
                <a:gridCol w="5976774">
                  <a:extLst>
                    <a:ext uri="{9D8B030D-6E8A-4147-A177-3AD203B41FA5}">
                      <a16:colId xmlns:a16="http://schemas.microsoft.com/office/drawing/2014/main" val="1205346034"/>
                    </a:ext>
                  </a:extLst>
                </a:gridCol>
              </a:tblGrid>
              <a:tr h="4054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Method Overloading in C#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Method Overriding in C#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extLst>
                  <a:ext uri="{0D108BD9-81ED-4DB2-BD59-A6C34878D82A}">
                    <a16:rowId xmlns:a16="http://schemas.microsoft.com/office/drawing/2014/main" val="3397972500"/>
                  </a:ext>
                </a:extLst>
              </a:tr>
              <a:tr h="91865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is an approach of defining multiple methods with the same name but with a different signature.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is an approach of defining multiple methods with the same name and with the same signature.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extLst>
                  <a:ext uri="{0D108BD9-81ED-4DB2-BD59-A6C34878D82A}">
                    <a16:rowId xmlns:a16="http://schemas.microsoft.com/office/drawing/2014/main" val="330052474"/>
                  </a:ext>
                </a:extLst>
              </a:tr>
              <a:tr h="9186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Overloading a method can be performed within a class or within the child classes also.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Overriding of methods is not possible within the same class it must be performed under the child classes.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extLst>
                  <a:ext uri="{0D108BD9-81ED-4DB2-BD59-A6C34878D82A}">
                    <a16:rowId xmlns:a16="http://schemas.microsoft.com/office/drawing/2014/main" val="2289016024"/>
                  </a:ext>
                </a:extLst>
              </a:tr>
              <a:tr h="10897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overload a parent class method under the child class, the child class does not require permission from the parent.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override a parent class method under the child class, first, the child class requires explicit permission from its parent.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extLst>
                  <a:ext uri="{0D108BD9-81ED-4DB2-BD59-A6C34878D82A}">
                    <a16:rowId xmlns:a16="http://schemas.microsoft.com/office/drawing/2014/main" val="170304255"/>
                  </a:ext>
                </a:extLst>
              </a:tr>
              <a:tr h="5765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is all about defining multiple behaviors to a method.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is all about changing the behavior of a method.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extLst>
                  <a:ext uri="{0D108BD9-81ED-4DB2-BD59-A6C34878D82A}">
                    <a16:rowId xmlns:a16="http://schemas.microsoft.com/office/drawing/2014/main" val="1547648067"/>
                  </a:ext>
                </a:extLst>
              </a:tr>
              <a:tr h="4054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Used to implement static polymorphism.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Used to implement dynamic polymorphism.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extLst>
                  <a:ext uri="{0D108BD9-81ED-4DB2-BD59-A6C34878D82A}">
                    <a16:rowId xmlns:a16="http://schemas.microsoft.com/office/drawing/2014/main" val="3112751167"/>
                  </a:ext>
                </a:extLst>
              </a:tr>
              <a:tr h="405475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is a code refinement technique.</a:t>
                      </a:r>
                      <a:endParaRPr lang="fr-FR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is a code replacement technique.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extLst>
                  <a:ext uri="{0D108BD9-81ED-4DB2-BD59-A6C34878D82A}">
                    <a16:rowId xmlns:a16="http://schemas.microsoft.com/office/drawing/2014/main" val="2154970903"/>
                  </a:ext>
                </a:extLst>
              </a:tr>
              <a:tr h="1260771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separate keywords are used to implement function overloading.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the 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keyword for the base class function and 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override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keyword in the derived class function to implement function overriding.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047" marR="23047" marT="23047" marB="23047" anchor="ctr"/>
                </a:tc>
                <a:extLst>
                  <a:ext uri="{0D108BD9-81ED-4DB2-BD59-A6C34878D82A}">
                    <a16:rowId xmlns:a16="http://schemas.microsoft.com/office/drawing/2014/main" val="191439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00ECB9-0696-42DE-8A7A-70783EC530AC}"/>
              </a:ext>
            </a:extLst>
          </p:cNvPr>
          <p:cNvSpPr txBox="1"/>
          <p:nvPr/>
        </p:nvSpPr>
        <p:spPr>
          <a:xfrm>
            <a:off x="111894" y="19251"/>
            <a:ext cx="119682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Method Hiding in C#?</a:t>
            </a:r>
            <a:endParaRPr lang="en-US" b="0" i="0" dirty="0">
              <a:solidFill>
                <a:srgbClr val="3A3A3A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When we use the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keyword to hide a base class member, then it is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Method Hiding in C#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We will get a compiler warning if we miss the new keyword. This is also used for re-implementing a parent class method under child class. Re-implementing parent class methods under child classes can be done using two different approaches, such as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Method Overriding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Method Hiding</a:t>
            </a:r>
          </a:p>
          <a:p>
            <a:pPr algn="just" fontAlgn="base"/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first case, we re-implement the parent class methods under child classes with the permission of parent class because here in parent class the method is declared as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virtual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giving permission to the child classes for overriding the methods using the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override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modifier.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2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approach, we re-implement the method of parent class even if those methods are not declared as virtual that is without parent permission we are re-implementing the methods.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93CBD-5B39-4D46-A4BF-43F131703978}"/>
              </a:ext>
            </a:extLst>
          </p:cNvPr>
          <p:cNvSpPr txBox="1"/>
          <p:nvPr/>
        </p:nvSpPr>
        <p:spPr>
          <a:xfrm>
            <a:off x="111894" y="3712570"/>
            <a:ext cx="119682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syntax for Method Hiding in C#:</a:t>
            </a:r>
            <a:endParaRPr lang="en-US" b="0" i="0" dirty="0">
              <a:solidFill>
                <a:srgbClr val="3A3A3A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Please have a look at the following image to understand the syntax of Function Hiding in C#.</a:t>
            </a:r>
          </a:p>
          <a:p>
            <a:pPr algn="l" fontAlgn="base"/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fontAlgn="base"/>
            <a:r>
              <a: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 Class1 :</a:t>
            </a:r>
          </a:p>
          <a:p>
            <a:pPr algn="l" fontAlgn="base"/>
            <a:r>
              <a: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 Void Display();</a:t>
            </a:r>
          </a:p>
          <a:p>
            <a:pPr algn="l" fontAlgn="base"/>
            <a:endParaRPr lang="en-US" b="1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fontAlgn="base"/>
            <a:r>
              <a: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 Class2:Class1</a:t>
            </a:r>
          </a:p>
          <a:p>
            <a:pPr algn="l" fontAlgn="base"/>
            <a:r>
              <a: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 New Void Display();</a:t>
            </a:r>
          </a:p>
          <a:p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0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807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Ratre</dc:creator>
  <cp:lastModifiedBy>Raj Ratre</cp:lastModifiedBy>
  <cp:revision>26</cp:revision>
  <dcterms:created xsi:type="dcterms:W3CDTF">2022-03-15T16:48:42Z</dcterms:created>
  <dcterms:modified xsi:type="dcterms:W3CDTF">2022-03-18T17:51:16Z</dcterms:modified>
</cp:coreProperties>
</file>