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CDC656-8D56-4655-B0E3-608A272FC92D}" type="doc">
      <dgm:prSet loTypeId="urn:microsoft.com/office/officeart/2005/8/layout/matrix2" loCatId="matrix" qsTypeId="urn:microsoft.com/office/officeart/2005/8/quickstyle/simple5" qsCatId="simple" csTypeId="urn:microsoft.com/office/officeart/2005/8/colors/colorful2" csCatId="colorful"/>
      <dgm:spPr/>
      <dgm:t>
        <a:bodyPr/>
        <a:lstStyle/>
        <a:p>
          <a:endParaRPr lang="en-US"/>
        </a:p>
      </dgm:t>
    </dgm:pt>
    <dgm:pt modelId="{ACE8CEE0-5629-4C8C-94CE-38E420B810F7}">
      <dgm:prSet custT="1"/>
      <dgm:spPr/>
      <dgm:t>
        <a:bodyPr/>
        <a:lstStyle/>
        <a:p>
          <a:r>
            <a:rPr lang="en-US" sz="2000" b="0" i="0" dirty="0">
              <a:latin typeface="Segoe UI" panose="020B0502040204020203" pitchFamily="34" charset="0"/>
              <a:cs typeface="Segoe UI" panose="020B0502040204020203" pitchFamily="34" charset="0"/>
            </a:rPr>
            <a:t>Encapsulation</a:t>
          </a:r>
          <a:endParaRPr lang="en-US" sz="2000" b="0" dirty="0">
            <a:latin typeface="Segoe UI" panose="020B0502040204020203" pitchFamily="34" charset="0"/>
            <a:cs typeface="Segoe UI" panose="020B0502040204020203" pitchFamily="34" charset="0"/>
          </a:endParaRPr>
        </a:p>
      </dgm:t>
    </dgm:pt>
    <dgm:pt modelId="{95502008-800D-4326-BB85-EB933F11E614}" type="parTrans" cxnId="{4CFBE3B1-5A69-441A-AD58-BA5B95339C88}">
      <dgm:prSet/>
      <dgm:spPr/>
      <dgm:t>
        <a:bodyPr/>
        <a:lstStyle/>
        <a:p>
          <a:endParaRPr lang="en-US"/>
        </a:p>
      </dgm:t>
    </dgm:pt>
    <dgm:pt modelId="{D73F388C-C271-48EA-B27B-708CD7FEEE7A}" type="sibTrans" cxnId="{4CFBE3B1-5A69-441A-AD58-BA5B95339C88}">
      <dgm:prSet/>
      <dgm:spPr/>
      <dgm:t>
        <a:bodyPr/>
        <a:lstStyle/>
        <a:p>
          <a:endParaRPr lang="en-US"/>
        </a:p>
      </dgm:t>
    </dgm:pt>
    <dgm:pt modelId="{DE6F066C-7364-4872-8170-4A63D8390C9D}">
      <dgm:prSet custT="1"/>
      <dgm:spPr/>
      <dgm:t>
        <a:bodyPr/>
        <a:lstStyle/>
        <a:p>
          <a:r>
            <a:rPr lang="en-US" sz="2000" b="0" i="0" dirty="0">
              <a:latin typeface="Segoe UI" panose="020B0502040204020203" pitchFamily="34" charset="0"/>
              <a:cs typeface="Segoe UI" panose="020B0502040204020203" pitchFamily="34" charset="0"/>
            </a:rPr>
            <a:t>Inheritance</a:t>
          </a:r>
          <a:endParaRPr lang="en-US" sz="2000" b="0" dirty="0">
            <a:latin typeface="Segoe UI" panose="020B0502040204020203" pitchFamily="34" charset="0"/>
            <a:cs typeface="Segoe UI" panose="020B0502040204020203" pitchFamily="34" charset="0"/>
          </a:endParaRPr>
        </a:p>
      </dgm:t>
    </dgm:pt>
    <dgm:pt modelId="{B8E22547-556A-461F-9490-1AC0C1470C4F}" type="parTrans" cxnId="{8081567A-F4AC-4B35-A72A-E5CC98ED365A}">
      <dgm:prSet/>
      <dgm:spPr/>
      <dgm:t>
        <a:bodyPr/>
        <a:lstStyle/>
        <a:p>
          <a:endParaRPr lang="en-US"/>
        </a:p>
      </dgm:t>
    </dgm:pt>
    <dgm:pt modelId="{D1AC47D3-2578-4A48-B085-88079F11570B}" type="sibTrans" cxnId="{8081567A-F4AC-4B35-A72A-E5CC98ED365A}">
      <dgm:prSet/>
      <dgm:spPr/>
      <dgm:t>
        <a:bodyPr/>
        <a:lstStyle/>
        <a:p>
          <a:endParaRPr lang="en-US"/>
        </a:p>
      </dgm:t>
    </dgm:pt>
    <dgm:pt modelId="{0E3996CF-7D30-4ACC-9351-917729FFC93F}">
      <dgm:prSet custT="1"/>
      <dgm:spPr/>
      <dgm:t>
        <a:bodyPr/>
        <a:lstStyle/>
        <a:p>
          <a:r>
            <a:rPr lang="en-US" sz="2000" b="0" i="0">
              <a:latin typeface="Segoe UI" panose="020B0502040204020203" pitchFamily="34" charset="0"/>
              <a:cs typeface="Segoe UI" panose="020B0502040204020203" pitchFamily="34" charset="0"/>
            </a:rPr>
            <a:t>Polymorphism</a:t>
          </a:r>
          <a:endParaRPr lang="en-US" sz="2000" b="0">
            <a:latin typeface="Segoe UI" panose="020B0502040204020203" pitchFamily="34" charset="0"/>
            <a:cs typeface="Segoe UI" panose="020B0502040204020203" pitchFamily="34" charset="0"/>
          </a:endParaRPr>
        </a:p>
      </dgm:t>
    </dgm:pt>
    <dgm:pt modelId="{66F0AD6B-736A-4C25-B5CE-E5872BE1B5D4}" type="parTrans" cxnId="{A2779FEF-9DAD-4987-9469-33A18F8BBE03}">
      <dgm:prSet/>
      <dgm:spPr/>
      <dgm:t>
        <a:bodyPr/>
        <a:lstStyle/>
        <a:p>
          <a:endParaRPr lang="en-US"/>
        </a:p>
      </dgm:t>
    </dgm:pt>
    <dgm:pt modelId="{B438AA04-840D-40E4-B627-F600A4539FC0}" type="sibTrans" cxnId="{A2779FEF-9DAD-4987-9469-33A18F8BBE03}">
      <dgm:prSet/>
      <dgm:spPr/>
      <dgm:t>
        <a:bodyPr/>
        <a:lstStyle/>
        <a:p>
          <a:endParaRPr lang="en-US"/>
        </a:p>
      </dgm:t>
    </dgm:pt>
    <dgm:pt modelId="{D902319F-995A-4B5B-93F7-2282579D41EA}">
      <dgm:prSet custT="1"/>
      <dgm:spPr/>
      <dgm:t>
        <a:bodyPr/>
        <a:lstStyle/>
        <a:p>
          <a:r>
            <a:rPr lang="en-US" sz="2000" b="0" i="0" dirty="0">
              <a:latin typeface="Segoe UI" panose="020B0502040204020203" pitchFamily="34" charset="0"/>
              <a:cs typeface="Segoe UI" panose="020B0502040204020203" pitchFamily="34" charset="0"/>
            </a:rPr>
            <a:t>Abstraction</a:t>
          </a:r>
          <a:endParaRPr lang="en-US" sz="2000" b="0" dirty="0">
            <a:latin typeface="Segoe UI" panose="020B0502040204020203" pitchFamily="34" charset="0"/>
            <a:cs typeface="Segoe UI" panose="020B0502040204020203" pitchFamily="34" charset="0"/>
          </a:endParaRPr>
        </a:p>
      </dgm:t>
    </dgm:pt>
    <dgm:pt modelId="{B1B349BB-8696-4CF9-8A3C-12ADDBCC913A}" type="parTrans" cxnId="{6269AB21-5290-49E1-8EF0-188AB7D1784D}">
      <dgm:prSet/>
      <dgm:spPr/>
      <dgm:t>
        <a:bodyPr/>
        <a:lstStyle/>
        <a:p>
          <a:endParaRPr lang="en-US"/>
        </a:p>
      </dgm:t>
    </dgm:pt>
    <dgm:pt modelId="{F117EE98-2B5E-4287-A7C3-D676682497CB}" type="sibTrans" cxnId="{6269AB21-5290-49E1-8EF0-188AB7D1784D}">
      <dgm:prSet/>
      <dgm:spPr/>
      <dgm:t>
        <a:bodyPr/>
        <a:lstStyle/>
        <a:p>
          <a:endParaRPr lang="en-US"/>
        </a:p>
      </dgm:t>
    </dgm:pt>
    <dgm:pt modelId="{C06DFA6E-6FD9-490D-8FD0-4AFFF5A2882D}" type="pres">
      <dgm:prSet presAssocID="{ADCDC656-8D56-4655-B0E3-608A272FC92D}" presName="matrix" presStyleCnt="0">
        <dgm:presLayoutVars>
          <dgm:chMax val="1"/>
          <dgm:dir/>
          <dgm:resizeHandles val="exact"/>
        </dgm:presLayoutVars>
      </dgm:prSet>
      <dgm:spPr/>
    </dgm:pt>
    <dgm:pt modelId="{D80C0FC3-02A5-4985-9DFD-871C9EA6993C}" type="pres">
      <dgm:prSet presAssocID="{ADCDC656-8D56-4655-B0E3-608A272FC92D}" presName="axisShape" presStyleLbl="bgShp" presStyleIdx="0" presStyleCnt="1"/>
      <dgm:spPr/>
    </dgm:pt>
    <dgm:pt modelId="{60B2F041-7E14-42D6-98C8-241614AE366A}" type="pres">
      <dgm:prSet presAssocID="{ADCDC656-8D56-4655-B0E3-608A272FC92D}" presName="rect1" presStyleLbl="node1" presStyleIdx="0" presStyleCnt="4">
        <dgm:presLayoutVars>
          <dgm:chMax val="0"/>
          <dgm:chPref val="0"/>
          <dgm:bulletEnabled val="1"/>
        </dgm:presLayoutVars>
      </dgm:prSet>
      <dgm:spPr/>
    </dgm:pt>
    <dgm:pt modelId="{6E314E89-9037-4855-9F80-422A81993292}" type="pres">
      <dgm:prSet presAssocID="{ADCDC656-8D56-4655-B0E3-608A272FC92D}" presName="rect2" presStyleLbl="node1" presStyleIdx="1" presStyleCnt="4">
        <dgm:presLayoutVars>
          <dgm:chMax val="0"/>
          <dgm:chPref val="0"/>
          <dgm:bulletEnabled val="1"/>
        </dgm:presLayoutVars>
      </dgm:prSet>
      <dgm:spPr/>
    </dgm:pt>
    <dgm:pt modelId="{C7C1D3C7-670C-4849-B005-AAB395C476A3}" type="pres">
      <dgm:prSet presAssocID="{ADCDC656-8D56-4655-B0E3-608A272FC92D}" presName="rect3" presStyleLbl="node1" presStyleIdx="2" presStyleCnt="4">
        <dgm:presLayoutVars>
          <dgm:chMax val="0"/>
          <dgm:chPref val="0"/>
          <dgm:bulletEnabled val="1"/>
        </dgm:presLayoutVars>
      </dgm:prSet>
      <dgm:spPr/>
    </dgm:pt>
    <dgm:pt modelId="{4E32612B-4F09-4CD4-A7AA-E03CD06DADBB}" type="pres">
      <dgm:prSet presAssocID="{ADCDC656-8D56-4655-B0E3-608A272FC92D}" presName="rect4" presStyleLbl="node1" presStyleIdx="3" presStyleCnt="4">
        <dgm:presLayoutVars>
          <dgm:chMax val="0"/>
          <dgm:chPref val="0"/>
          <dgm:bulletEnabled val="1"/>
        </dgm:presLayoutVars>
      </dgm:prSet>
      <dgm:spPr/>
    </dgm:pt>
  </dgm:ptLst>
  <dgm:cxnLst>
    <dgm:cxn modelId="{6269AB21-5290-49E1-8EF0-188AB7D1784D}" srcId="{ADCDC656-8D56-4655-B0E3-608A272FC92D}" destId="{D902319F-995A-4B5B-93F7-2282579D41EA}" srcOrd="3" destOrd="0" parTransId="{B1B349BB-8696-4CF9-8A3C-12ADDBCC913A}" sibTransId="{F117EE98-2B5E-4287-A7C3-D676682497CB}"/>
    <dgm:cxn modelId="{21455A3B-F9A8-46AA-9BAD-A574052902EB}" type="presOf" srcId="{ACE8CEE0-5629-4C8C-94CE-38E420B810F7}" destId="{60B2F041-7E14-42D6-98C8-241614AE366A}" srcOrd="0" destOrd="0" presId="urn:microsoft.com/office/officeart/2005/8/layout/matrix2"/>
    <dgm:cxn modelId="{91694F69-E01C-4F6C-AFD6-083518EA04C2}" type="presOf" srcId="{0E3996CF-7D30-4ACC-9351-917729FFC93F}" destId="{C7C1D3C7-670C-4849-B005-AAB395C476A3}" srcOrd="0" destOrd="0" presId="urn:microsoft.com/office/officeart/2005/8/layout/matrix2"/>
    <dgm:cxn modelId="{8081567A-F4AC-4B35-A72A-E5CC98ED365A}" srcId="{ADCDC656-8D56-4655-B0E3-608A272FC92D}" destId="{DE6F066C-7364-4872-8170-4A63D8390C9D}" srcOrd="1" destOrd="0" parTransId="{B8E22547-556A-461F-9490-1AC0C1470C4F}" sibTransId="{D1AC47D3-2578-4A48-B085-88079F11570B}"/>
    <dgm:cxn modelId="{42DBA181-E979-4937-8133-D3B480105FB5}" type="presOf" srcId="{ADCDC656-8D56-4655-B0E3-608A272FC92D}" destId="{C06DFA6E-6FD9-490D-8FD0-4AFFF5A2882D}" srcOrd="0" destOrd="0" presId="urn:microsoft.com/office/officeart/2005/8/layout/matrix2"/>
    <dgm:cxn modelId="{1EC3358F-2C5C-4193-B77C-B9FF2FD854C4}" type="presOf" srcId="{DE6F066C-7364-4872-8170-4A63D8390C9D}" destId="{6E314E89-9037-4855-9F80-422A81993292}" srcOrd="0" destOrd="0" presId="urn:microsoft.com/office/officeart/2005/8/layout/matrix2"/>
    <dgm:cxn modelId="{E276E69A-BA0C-4B30-A16E-4B8CE1237681}" type="presOf" srcId="{D902319F-995A-4B5B-93F7-2282579D41EA}" destId="{4E32612B-4F09-4CD4-A7AA-E03CD06DADBB}" srcOrd="0" destOrd="0" presId="urn:microsoft.com/office/officeart/2005/8/layout/matrix2"/>
    <dgm:cxn modelId="{4CFBE3B1-5A69-441A-AD58-BA5B95339C88}" srcId="{ADCDC656-8D56-4655-B0E3-608A272FC92D}" destId="{ACE8CEE0-5629-4C8C-94CE-38E420B810F7}" srcOrd="0" destOrd="0" parTransId="{95502008-800D-4326-BB85-EB933F11E614}" sibTransId="{D73F388C-C271-48EA-B27B-708CD7FEEE7A}"/>
    <dgm:cxn modelId="{A2779FEF-9DAD-4987-9469-33A18F8BBE03}" srcId="{ADCDC656-8D56-4655-B0E3-608A272FC92D}" destId="{0E3996CF-7D30-4ACC-9351-917729FFC93F}" srcOrd="2" destOrd="0" parTransId="{66F0AD6B-736A-4C25-B5CE-E5872BE1B5D4}" sibTransId="{B438AA04-840D-40E4-B627-F600A4539FC0}"/>
    <dgm:cxn modelId="{CB161438-2FBF-498E-B058-B0D0C654E84C}" type="presParOf" srcId="{C06DFA6E-6FD9-490D-8FD0-4AFFF5A2882D}" destId="{D80C0FC3-02A5-4985-9DFD-871C9EA6993C}" srcOrd="0" destOrd="0" presId="urn:microsoft.com/office/officeart/2005/8/layout/matrix2"/>
    <dgm:cxn modelId="{D2E74FC1-7E9B-4BD2-8856-06038A631CF1}" type="presParOf" srcId="{C06DFA6E-6FD9-490D-8FD0-4AFFF5A2882D}" destId="{60B2F041-7E14-42D6-98C8-241614AE366A}" srcOrd="1" destOrd="0" presId="urn:microsoft.com/office/officeart/2005/8/layout/matrix2"/>
    <dgm:cxn modelId="{7938799D-CAF7-4705-8723-A0E68588B943}" type="presParOf" srcId="{C06DFA6E-6FD9-490D-8FD0-4AFFF5A2882D}" destId="{6E314E89-9037-4855-9F80-422A81993292}" srcOrd="2" destOrd="0" presId="urn:microsoft.com/office/officeart/2005/8/layout/matrix2"/>
    <dgm:cxn modelId="{39D7B896-D2E2-404D-A10D-03B38843BE28}" type="presParOf" srcId="{C06DFA6E-6FD9-490D-8FD0-4AFFF5A2882D}" destId="{C7C1D3C7-670C-4849-B005-AAB395C476A3}" srcOrd="3" destOrd="0" presId="urn:microsoft.com/office/officeart/2005/8/layout/matrix2"/>
    <dgm:cxn modelId="{8CF8B607-E1BB-420B-8730-27B8D2E81906}" type="presParOf" srcId="{C06DFA6E-6FD9-490D-8FD0-4AFFF5A2882D}" destId="{4E32612B-4F09-4CD4-A7AA-E03CD06DADBB}"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C0FC3-02A5-4985-9DFD-871C9EA6993C}">
      <dsp:nvSpPr>
        <dsp:cNvPr id="0" name=""/>
        <dsp:cNvSpPr/>
      </dsp:nvSpPr>
      <dsp:spPr>
        <a:xfrm>
          <a:off x="6520029" y="0"/>
          <a:ext cx="5313680" cy="5313680"/>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0B2F041-7E14-42D6-98C8-241614AE366A}">
      <dsp:nvSpPr>
        <dsp:cNvPr id="0" name=""/>
        <dsp:cNvSpPr/>
      </dsp:nvSpPr>
      <dsp:spPr>
        <a:xfrm>
          <a:off x="6865418" y="345389"/>
          <a:ext cx="2125472" cy="212547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Segoe UI" panose="020B0502040204020203" pitchFamily="34" charset="0"/>
              <a:cs typeface="Segoe UI" panose="020B0502040204020203" pitchFamily="34" charset="0"/>
            </a:rPr>
            <a:t>Encapsulation</a:t>
          </a:r>
          <a:endParaRPr lang="en-US" sz="2000" b="0" kern="1200" dirty="0">
            <a:latin typeface="Segoe UI" panose="020B0502040204020203" pitchFamily="34" charset="0"/>
            <a:cs typeface="Segoe UI" panose="020B0502040204020203" pitchFamily="34" charset="0"/>
          </a:endParaRPr>
        </a:p>
      </dsp:txBody>
      <dsp:txXfrm>
        <a:off x="6969175" y="449146"/>
        <a:ext cx="1917958" cy="1917958"/>
      </dsp:txXfrm>
    </dsp:sp>
    <dsp:sp modelId="{6E314E89-9037-4855-9F80-422A81993292}">
      <dsp:nvSpPr>
        <dsp:cNvPr id="0" name=""/>
        <dsp:cNvSpPr/>
      </dsp:nvSpPr>
      <dsp:spPr>
        <a:xfrm>
          <a:off x="9362847" y="345389"/>
          <a:ext cx="2125472" cy="2125472"/>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Segoe UI" panose="020B0502040204020203" pitchFamily="34" charset="0"/>
              <a:cs typeface="Segoe UI" panose="020B0502040204020203" pitchFamily="34" charset="0"/>
            </a:rPr>
            <a:t>Inheritance</a:t>
          </a:r>
          <a:endParaRPr lang="en-US" sz="2000" b="0" kern="1200" dirty="0">
            <a:latin typeface="Segoe UI" panose="020B0502040204020203" pitchFamily="34" charset="0"/>
            <a:cs typeface="Segoe UI" panose="020B0502040204020203" pitchFamily="34" charset="0"/>
          </a:endParaRPr>
        </a:p>
      </dsp:txBody>
      <dsp:txXfrm>
        <a:off x="9466604" y="449146"/>
        <a:ext cx="1917958" cy="1917958"/>
      </dsp:txXfrm>
    </dsp:sp>
    <dsp:sp modelId="{C7C1D3C7-670C-4849-B005-AAB395C476A3}">
      <dsp:nvSpPr>
        <dsp:cNvPr id="0" name=""/>
        <dsp:cNvSpPr/>
      </dsp:nvSpPr>
      <dsp:spPr>
        <a:xfrm>
          <a:off x="6865418" y="2842818"/>
          <a:ext cx="2125472" cy="2125472"/>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latin typeface="Segoe UI" panose="020B0502040204020203" pitchFamily="34" charset="0"/>
              <a:cs typeface="Segoe UI" panose="020B0502040204020203" pitchFamily="34" charset="0"/>
            </a:rPr>
            <a:t>Polymorphism</a:t>
          </a:r>
          <a:endParaRPr lang="en-US" sz="2000" b="0" kern="1200">
            <a:latin typeface="Segoe UI" panose="020B0502040204020203" pitchFamily="34" charset="0"/>
            <a:cs typeface="Segoe UI" panose="020B0502040204020203" pitchFamily="34" charset="0"/>
          </a:endParaRPr>
        </a:p>
      </dsp:txBody>
      <dsp:txXfrm>
        <a:off x="6969175" y="2946575"/>
        <a:ext cx="1917958" cy="1917958"/>
      </dsp:txXfrm>
    </dsp:sp>
    <dsp:sp modelId="{4E32612B-4F09-4CD4-A7AA-E03CD06DADBB}">
      <dsp:nvSpPr>
        <dsp:cNvPr id="0" name=""/>
        <dsp:cNvSpPr/>
      </dsp:nvSpPr>
      <dsp:spPr>
        <a:xfrm>
          <a:off x="9362847" y="2842818"/>
          <a:ext cx="2125472" cy="2125472"/>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Segoe UI" panose="020B0502040204020203" pitchFamily="34" charset="0"/>
              <a:cs typeface="Segoe UI" panose="020B0502040204020203" pitchFamily="34" charset="0"/>
            </a:rPr>
            <a:t>Abstraction</a:t>
          </a:r>
          <a:endParaRPr lang="en-US" sz="2000" b="0" kern="1200" dirty="0">
            <a:latin typeface="Segoe UI" panose="020B0502040204020203" pitchFamily="34" charset="0"/>
            <a:cs typeface="Segoe UI" panose="020B0502040204020203" pitchFamily="34" charset="0"/>
          </a:endParaRPr>
        </a:p>
      </dsp:txBody>
      <dsp:txXfrm>
        <a:off x="9466604" y="2946575"/>
        <a:ext cx="1917958" cy="1917958"/>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A611-86AF-4A47-87C2-B9D8218F0E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B70477-CE2B-46B4-8B72-0B245292F8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234991-F7A5-462C-A010-F15C382965BE}"/>
              </a:ext>
            </a:extLst>
          </p:cNvPr>
          <p:cNvSpPr>
            <a:spLocks noGrp="1"/>
          </p:cNvSpPr>
          <p:nvPr>
            <p:ph type="dt" sz="half" idx="10"/>
          </p:nvPr>
        </p:nvSpPr>
        <p:spPr/>
        <p:txBody>
          <a:bodyPr/>
          <a:lstStyle/>
          <a:p>
            <a:fld id="{BDBD1CE3-AADA-4127-9A6C-A594FEC28443}" type="datetimeFigureOut">
              <a:rPr lang="en-US" smtClean="0"/>
              <a:t>2/16/2022</a:t>
            </a:fld>
            <a:endParaRPr lang="en-US"/>
          </a:p>
        </p:txBody>
      </p:sp>
      <p:sp>
        <p:nvSpPr>
          <p:cNvPr id="5" name="Footer Placeholder 4">
            <a:extLst>
              <a:ext uri="{FF2B5EF4-FFF2-40B4-BE49-F238E27FC236}">
                <a16:creationId xmlns:a16="http://schemas.microsoft.com/office/drawing/2014/main" id="{D55DB05A-6C31-46E3-A8C5-007E22B09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DD50C-2EAF-4AC9-8DB7-41786A50083C}"/>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214526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ED92-1631-4C82-A9C6-077079076B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F9C1FF-C6D5-4B26-AC9B-3C716CA8D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0F8E90-FE95-4F3F-9757-91B2DA3F5032}"/>
              </a:ext>
            </a:extLst>
          </p:cNvPr>
          <p:cNvSpPr>
            <a:spLocks noGrp="1"/>
          </p:cNvSpPr>
          <p:nvPr>
            <p:ph type="dt" sz="half" idx="10"/>
          </p:nvPr>
        </p:nvSpPr>
        <p:spPr/>
        <p:txBody>
          <a:bodyPr/>
          <a:lstStyle/>
          <a:p>
            <a:fld id="{BDBD1CE3-AADA-4127-9A6C-A594FEC28443}" type="datetimeFigureOut">
              <a:rPr lang="en-US" smtClean="0"/>
              <a:t>2/16/2022</a:t>
            </a:fld>
            <a:endParaRPr lang="en-US"/>
          </a:p>
        </p:txBody>
      </p:sp>
      <p:sp>
        <p:nvSpPr>
          <p:cNvPr id="5" name="Footer Placeholder 4">
            <a:extLst>
              <a:ext uri="{FF2B5EF4-FFF2-40B4-BE49-F238E27FC236}">
                <a16:creationId xmlns:a16="http://schemas.microsoft.com/office/drawing/2014/main" id="{579981D3-2232-4B48-9F66-5FDCE6CC1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73ABBC-344A-4208-8DEB-AC36FB156E56}"/>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144181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DFAD61-5253-4DEC-B7D3-5C82E7264E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B5FAEC-61C5-4CE1-A89D-8F75546921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73130-5D31-42D1-804D-AF9F19BDC875}"/>
              </a:ext>
            </a:extLst>
          </p:cNvPr>
          <p:cNvSpPr>
            <a:spLocks noGrp="1"/>
          </p:cNvSpPr>
          <p:nvPr>
            <p:ph type="dt" sz="half" idx="10"/>
          </p:nvPr>
        </p:nvSpPr>
        <p:spPr/>
        <p:txBody>
          <a:bodyPr/>
          <a:lstStyle/>
          <a:p>
            <a:fld id="{BDBD1CE3-AADA-4127-9A6C-A594FEC28443}" type="datetimeFigureOut">
              <a:rPr lang="en-US" smtClean="0"/>
              <a:t>2/16/2022</a:t>
            </a:fld>
            <a:endParaRPr lang="en-US"/>
          </a:p>
        </p:txBody>
      </p:sp>
      <p:sp>
        <p:nvSpPr>
          <p:cNvPr id="5" name="Footer Placeholder 4">
            <a:extLst>
              <a:ext uri="{FF2B5EF4-FFF2-40B4-BE49-F238E27FC236}">
                <a16:creationId xmlns:a16="http://schemas.microsoft.com/office/drawing/2014/main" id="{CC3A82E4-3039-4F69-9254-BA1C2DD71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BE338-43EA-42D1-98C9-342D9BE43EDF}"/>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2104828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DB43-4650-4B2B-8951-2424BEF291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8C8EA-7A2B-405C-BF20-92E998CF7F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4599D-A07A-42FA-A2BB-5282CE9F6AF3}"/>
              </a:ext>
            </a:extLst>
          </p:cNvPr>
          <p:cNvSpPr>
            <a:spLocks noGrp="1"/>
          </p:cNvSpPr>
          <p:nvPr>
            <p:ph type="dt" sz="half" idx="10"/>
          </p:nvPr>
        </p:nvSpPr>
        <p:spPr/>
        <p:txBody>
          <a:bodyPr/>
          <a:lstStyle/>
          <a:p>
            <a:fld id="{BDBD1CE3-AADA-4127-9A6C-A594FEC28443}" type="datetimeFigureOut">
              <a:rPr lang="en-US" smtClean="0"/>
              <a:t>2/16/2022</a:t>
            </a:fld>
            <a:endParaRPr lang="en-US"/>
          </a:p>
        </p:txBody>
      </p:sp>
      <p:sp>
        <p:nvSpPr>
          <p:cNvPr id="5" name="Footer Placeholder 4">
            <a:extLst>
              <a:ext uri="{FF2B5EF4-FFF2-40B4-BE49-F238E27FC236}">
                <a16:creationId xmlns:a16="http://schemas.microsoft.com/office/drawing/2014/main" id="{FBE3B44C-39EE-4F11-9BEE-183EAAA0D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4EE17-B79F-454E-BD10-587F620AB93B}"/>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4033437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FE9E-51C9-48C0-A0F0-A0EF4B249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DC3C0E-A747-4BB3-A04C-9973B878A2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818688-D55E-491D-90F6-72093850CB28}"/>
              </a:ext>
            </a:extLst>
          </p:cNvPr>
          <p:cNvSpPr>
            <a:spLocks noGrp="1"/>
          </p:cNvSpPr>
          <p:nvPr>
            <p:ph type="dt" sz="half" idx="10"/>
          </p:nvPr>
        </p:nvSpPr>
        <p:spPr/>
        <p:txBody>
          <a:bodyPr/>
          <a:lstStyle/>
          <a:p>
            <a:fld id="{BDBD1CE3-AADA-4127-9A6C-A594FEC28443}" type="datetimeFigureOut">
              <a:rPr lang="en-US" smtClean="0"/>
              <a:t>2/16/2022</a:t>
            </a:fld>
            <a:endParaRPr lang="en-US"/>
          </a:p>
        </p:txBody>
      </p:sp>
      <p:sp>
        <p:nvSpPr>
          <p:cNvPr id="5" name="Footer Placeholder 4">
            <a:extLst>
              <a:ext uri="{FF2B5EF4-FFF2-40B4-BE49-F238E27FC236}">
                <a16:creationId xmlns:a16="http://schemas.microsoft.com/office/drawing/2014/main" id="{394D924E-CF02-490C-B653-4DA1D1B49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F52C4E-F7BE-47AE-856B-5FB1902D1852}"/>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23407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A164-7A34-4B8E-8570-85B2B66D27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0E76DB-06D7-4037-8654-982C7F468B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965A90-31C2-49BB-98B7-1EBFF04AD7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2A8B87-D686-41AE-801E-DDA708975C48}"/>
              </a:ext>
            </a:extLst>
          </p:cNvPr>
          <p:cNvSpPr>
            <a:spLocks noGrp="1"/>
          </p:cNvSpPr>
          <p:nvPr>
            <p:ph type="dt" sz="half" idx="10"/>
          </p:nvPr>
        </p:nvSpPr>
        <p:spPr/>
        <p:txBody>
          <a:bodyPr/>
          <a:lstStyle/>
          <a:p>
            <a:fld id="{BDBD1CE3-AADA-4127-9A6C-A594FEC28443}" type="datetimeFigureOut">
              <a:rPr lang="en-US" smtClean="0"/>
              <a:t>2/16/2022</a:t>
            </a:fld>
            <a:endParaRPr lang="en-US"/>
          </a:p>
        </p:txBody>
      </p:sp>
      <p:sp>
        <p:nvSpPr>
          <p:cNvPr id="6" name="Footer Placeholder 5">
            <a:extLst>
              <a:ext uri="{FF2B5EF4-FFF2-40B4-BE49-F238E27FC236}">
                <a16:creationId xmlns:a16="http://schemas.microsoft.com/office/drawing/2014/main" id="{8D8535BC-3DCA-4053-B636-A8EBC8512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500281-D21E-4562-A326-0E07514095BD}"/>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175640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5FAF-2706-4B91-AC91-7E46406392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C62EB0-BADE-4D14-8A35-AD34D182F8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3A4AB7-BDD8-4C19-AAA6-DC48ECF88D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10EFEF-CB75-4DBC-82FD-D9DA41E674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C15E26-23B3-4923-B853-A0DFA2D51E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0E73F0-EF46-4CF8-B3F4-81953B5558F0}"/>
              </a:ext>
            </a:extLst>
          </p:cNvPr>
          <p:cNvSpPr>
            <a:spLocks noGrp="1"/>
          </p:cNvSpPr>
          <p:nvPr>
            <p:ph type="dt" sz="half" idx="10"/>
          </p:nvPr>
        </p:nvSpPr>
        <p:spPr/>
        <p:txBody>
          <a:bodyPr/>
          <a:lstStyle/>
          <a:p>
            <a:fld id="{BDBD1CE3-AADA-4127-9A6C-A594FEC28443}" type="datetimeFigureOut">
              <a:rPr lang="en-US" smtClean="0"/>
              <a:t>2/16/2022</a:t>
            </a:fld>
            <a:endParaRPr lang="en-US"/>
          </a:p>
        </p:txBody>
      </p:sp>
      <p:sp>
        <p:nvSpPr>
          <p:cNvPr id="8" name="Footer Placeholder 7">
            <a:extLst>
              <a:ext uri="{FF2B5EF4-FFF2-40B4-BE49-F238E27FC236}">
                <a16:creationId xmlns:a16="http://schemas.microsoft.com/office/drawing/2014/main" id="{3B2AA45A-B831-4243-B84E-67026DA4E8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664AEC-479E-42E4-AACF-B871A63459D2}"/>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297160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3FB0-796E-4A33-AF1D-1D0C8CE965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021670-0BD5-492F-A0EF-C8E12AD2D8D7}"/>
              </a:ext>
            </a:extLst>
          </p:cNvPr>
          <p:cNvSpPr>
            <a:spLocks noGrp="1"/>
          </p:cNvSpPr>
          <p:nvPr>
            <p:ph type="dt" sz="half" idx="10"/>
          </p:nvPr>
        </p:nvSpPr>
        <p:spPr/>
        <p:txBody>
          <a:bodyPr/>
          <a:lstStyle/>
          <a:p>
            <a:fld id="{BDBD1CE3-AADA-4127-9A6C-A594FEC28443}" type="datetimeFigureOut">
              <a:rPr lang="en-US" smtClean="0"/>
              <a:t>2/16/2022</a:t>
            </a:fld>
            <a:endParaRPr lang="en-US"/>
          </a:p>
        </p:txBody>
      </p:sp>
      <p:sp>
        <p:nvSpPr>
          <p:cNvPr id="4" name="Footer Placeholder 3">
            <a:extLst>
              <a:ext uri="{FF2B5EF4-FFF2-40B4-BE49-F238E27FC236}">
                <a16:creationId xmlns:a16="http://schemas.microsoft.com/office/drawing/2014/main" id="{53F20707-7A73-4061-B007-36BE3B593B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5369D-2ED1-4019-B33D-208D753AB448}"/>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270177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E0FFD-90CC-45EC-8FFC-A8CDA9AB0B96}"/>
              </a:ext>
            </a:extLst>
          </p:cNvPr>
          <p:cNvSpPr>
            <a:spLocks noGrp="1"/>
          </p:cNvSpPr>
          <p:nvPr>
            <p:ph type="dt" sz="half" idx="10"/>
          </p:nvPr>
        </p:nvSpPr>
        <p:spPr/>
        <p:txBody>
          <a:bodyPr/>
          <a:lstStyle/>
          <a:p>
            <a:fld id="{BDBD1CE3-AADA-4127-9A6C-A594FEC28443}" type="datetimeFigureOut">
              <a:rPr lang="en-US" smtClean="0"/>
              <a:t>2/16/2022</a:t>
            </a:fld>
            <a:endParaRPr lang="en-US"/>
          </a:p>
        </p:txBody>
      </p:sp>
      <p:sp>
        <p:nvSpPr>
          <p:cNvPr id="3" name="Footer Placeholder 2">
            <a:extLst>
              <a:ext uri="{FF2B5EF4-FFF2-40B4-BE49-F238E27FC236}">
                <a16:creationId xmlns:a16="http://schemas.microsoft.com/office/drawing/2014/main" id="{E49CA26F-B533-4C2D-83C9-4BC8C5A1C2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25950-6C2A-461D-9811-22ED4B4FCCAB}"/>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1525966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1286-D5FD-4699-99D3-0F1066D649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74F9DD-39AE-4BD1-9977-35ADD648B7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34091D-4DE6-4D02-AAC7-D705E6E07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E6813B-1530-4BA3-91C0-B82E8E5E3AEC}"/>
              </a:ext>
            </a:extLst>
          </p:cNvPr>
          <p:cNvSpPr>
            <a:spLocks noGrp="1"/>
          </p:cNvSpPr>
          <p:nvPr>
            <p:ph type="dt" sz="half" idx="10"/>
          </p:nvPr>
        </p:nvSpPr>
        <p:spPr/>
        <p:txBody>
          <a:bodyPr/>
          <a:lstStyle/>
          <a:p>
            <a:fld id="{BDBD1CE3-AADA-4127-9A6C-A594FEC28443}" type="datetimeFigureOut">
              <a:rPr lang="en-US" smtClean="0"/>
              <a:t>2/16/2022</a:t>
            </a:fld>
            <a:endParaRPr lang="en-US"/>
          </a:p>
        </p:txBody>
      </p:sp>
      <p:sp>
        <p:nvSpPr>
          <p:cNvPr id="6" name="Footer Placeholder 5">
            <a:extLst>
              <a:ext uri="{FF2B5EF4-FFF2-40B4-BE49-F238E27FC236}">
                <a16:creationId xmlns:a16="http://schemas.microsoft.com/office/drawing/2014/main" id="{ECB37FA3-1867-4238-9E99-9992573C1F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BC6D4C-17F5-4000-8E22-5F173EEE7F38}"/>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331765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090D-3486-428B-9603-578DC41A5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16B7BC-E857-4A05-92AC-BE10C33590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60807E-2747-4B21-9DB7-E0BA9A4B3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A712D3-6241-4D8E-A685-DBA411F04C41}"/>
              </a:ext>
            </a:extLst>
          </p:cNvPr>
          <p:cNvSpPr>
            <a:spLocks noGrp="1"/>
          </p:cNvSpPr>
          <p:nvPr>
            <p:ph type="dt" sz="half" idx="10"/>
          </p:nvPr>
        </p:nvSpPr>
        <p:spPr/>
        <p:txBody>
          <a:bodyPr/>
          <a:lstStyle/>
          <a:p>
            <a:fld id="{BDBD1CE3-AADA-4127-9A6C-A594FEC28443}" type="datetimeFigureOut">
              <a:rPr lang="en-US" smtClean="0"/>
              <a:t>2/16/2022</a:t>
            </a:fld>
            <a:endParaRPr lang="en-US"/>
          </a:p>
        </p:txBody>
      </p:sp>
      <p:sp>
        <p:nvSpPr>
          <p:cNvPr id="6" name="Footer Placeholder 5">
            <a:extLst>
              <a:ext uri="{FF2B5EF4-FFF2-40B4-BE49-F238E27FC236}">
                <a16:creationId xmlns:a16="http://schemas.microsoft.com/office/drawing/2014/main" id="{004D3752-9C93-414D-8047-69F73F45E2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D44D8-2023-49A2-B4B0-0F017E5D6DF5}"/>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1622509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D31045-C463-46D3-8FD4-9E7CEC9289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F24171-A8E0-4B89-B6A2-F5351B761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F4E33-54F3-4DC2-AC15-2BE9128C2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D1CE3-AADA-4127-9A6C-A594FEC28443}" type="datetimeFigureOut">
              <a:rPr lang="en-US" smtClean="0"/>
              <a:t>2/16/2022</a:t>
            </a:fld>
            <a:endParaRPr lang="en-US"/>
          </a:p>
        </p:txBody>
      </p:sp>
      <p:sp>
        <p:nvSpPr>
          <p:cNvPr id="5" name="Footer Placeholder 4">
            <a:extLst>
              <a:ext uri="{FF2B5EF4-FFF2-40B4-BE49-F238E27FC236}">
                <a16:creationId xmlns:a16="http://schemas.microsoft.com/office/drawing/2014/main" id="{68E51627-4D72-4838-900A-7269CAAD8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3D1C73-7953-41CE-84C0-CF9AED1A1F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163BF-EE4C-41F2-B001-C0A373C504CF}" type="slidenum">
              <a:rPr lang="en-US" smtClean="0"/>
              <a:t>‹#›</a:t>
            </a:fld>
            <a:endParaRPr lang="en-US"/>
          </a:p>
        </p:txBody>
      </p:sp>
    </p:spTree>
    <p:extLst>
      <p:ext uri="{BB962C8B-B14F-4D97-AF65-F5344CB8AC3E}">
        <p14:creationId xmlns:p14="http://schemas.microsoft.com/office/powerpoint/2010/main" val="184233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hyperlink" Target="https://dotnettutorials.net/lesson/encapsulation-csharp/" TargetMode="External"/><Relationship Id="rId2" Type="http://schemas.openxmlformats.org/officeDocument/2006/relationships/hyperlink" Target="https://dotnettutorials.net/lesson/abstraction-csharp-realtime-example/"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tnettutorials.net/lesson/inheritance-c-sharp/" TargetMode="External"/><Relationship Id="rId1" Type="http://schemas.openxmlformats.org/officeDocument/2006/relationships/slideLayout" Target="../slideLayouts/slideLayout7.xml"/><Relationship Id="rId5" Type="http://schemas.openxmlformats.org/officeDocument/2006/relationships/hyperlink" Target="https://dotnettutorials.net/lesson/polymorphism-csharp/"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C877CF-379A-4381-89D4-7AEE60B6F9F8}"/>
              </a:ext>
            </a:extLst>
          </p:cNvPr>
          <p:cNvSpPr/>
          <p:nvPr/>
        </p:nvSpPr>
        <p:spPr>
          <a:xfrm>
            <a:off x="2849078" y="2598003"/>
            <a:ext cx="7892716" cy="830997"/>
          </a:xfrm>
          <a:prstGeom prst="rect">
            <a:avLst/>
          </a:prstGeom>
          <a:noFill/>
        </p:spPr>
        <p:txBody>
          <a:bodyPr wrap="square" lIns="91440" tIns="45720" rIns="91440" bIns="45720">
            <a:spAutoFit/>
          </a:bodyPr>
          <a:lstStyle/>
          <a:p>
            <a:pPr algn="just" fontAlgn="base"/>
            <a:r>
              <a:rPr lang="en-US" sz="4800" b="1" i="0" dirty="0">
                <a:ln w="22225">
                  <a:solidFill>
                    <a:schemeClr val="accent2"/>
                  </a:solidFill>
                  <a:prstDash val="solid"/>
                </a:ln>
                <a:solidFill>
                  <a:schemeClr val="accent2">
                    <a:lumMod val="40000"/>
                    <a:lumOff val="60000"/>
                  </a:schemeClr>
                </a:solidFill>
                <a:effectLst>
                  <a:reflection blurRad="6350" stA="50000" endA="300" endPos="50000" dist="29997" dir="5400000" sy="-100000" algn="bl" rotWithShape="0"/>
                </a:effectLst>
                <a:latin typeface="Segoe UI" panose="020B0502040204020203" pitchFamily="34" charset="0"/>
                <a:cs typeface="Segoe UI" panose="020B0502040204020203" pitchFamily="34" charset="0"/>
              </a:rPr>
              <a:t>OOPs Concept in C#</a:t>
            </a:r>
          </a:p>
        </p:txBody>
      </p:sp>
    </p:spTree>
    <p:extLst>
      <p:ext uri="{BB962C8B-B14F-4D97-AF65-F5344CB8AC3E}">
        <p14:creationId xmlns:p14="http://schemas.microsoft.com/office/powerpoint/2010/main" val="128886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46C795-9915-4A4D-B494-3221CEA688B5}"/>
              </a:ext>
            </a:extLst>
          </p:cNvPr>
          <p:cNvSpPr txBox="1"/>
          <p:nvPr/>
        </p:nvSpPr>
        <p:spPr>
          <a:xfrm>
            <a:off x="125127" y="77000"/>
            <a:ext cx="3445845" cy="646331"/>
          </a:xfrm>
          <a:prstGeom prst="rect">
            <a:avLst/>
          </a:prstGeom>
          <a:noFill/>
        </p:spPr>
        <p:txBody>
          <a:bodyPr wrap="square" rtlCol="0">
            <a:spAutoFit/>
          </a:bodyPr>
          <a:lstStyle/>
          <a:p>
            <a:r>
              <a:rPr lang="en-US" sz="3600" dirty="0">
                <a:ln w="0"/>
                <a:solidFill>
                  <a:schemeClr val="accent2">
                    <a:lumMod val="75000"/>
                  </a:schemeClr>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Agenda</a:t>
            </a:r>
          </a:p>
        </p:txBody>
      </p:sp>
      <p:sp>
        <p:nvSpPr>
          <p:cNvPr id="4" name="TextBox 3">
            <a:extLst>
              <a:ext uri="{FF2B5EF4-FFF2-40B4-BE49-F238E27FC236}">
                <a16:creationId xmlns:a16="http://schemas.microsoft.com/office/drawing/2014/main" id="{A581D0AA-B96B-4628-A695-13DE547D1FDF}"/>
              </a:ext>
            </a:extLst>
          </p:cNvPr>
          <p:cNvSpPr txBox="1"/>
          <p:nvPr/>
        </p:nvSpPr>
        <p:spPr>
          <a:xfrm>
            <a:off x="125127" y="825963"/>
            <a:ext cx="10096901" cy="5148012"/>
          </a:xfrm>
          <a:prstGeom prst="rect">
            <a:avLst/>
          </a:prstGeom>
          <a:noFill/>
        </p:spPr>
        <p:txBody>
          <a:bodyPr wrap="square">
            <a:spAutoFit/>
          </a:bodyPr>
          <a:lstStyle/>
          <a:p>
            <a:pPr marL="342900" indent="-342900" algn="l" fontAlgn="base">
              <a:lnSpc>
                <a:spcPct val="200000"/>
              </a:lnSpc>
              <a:buFont typeface="Arial" panose="020B0604020202020204" pitchFamily="34" charset="0"/>
              <a:buChar char="•"/>
            </a:pPr>
            <a:r>
              <a:rPr lang="en-US" sz="2400" i="0" dirty="0">
                <a:solidFill>
                  <a:schemeClr val="accent2">
                    <a:lumMod val="75000"/>
                  </a:schemeClr>
                </a:solidFill>
                <a:effectLst/>
                <a:latin typeface="Segoe UI" panose="020B0502040204020203" pitchFamily="34" charset="0"/>
                <a:cs typeface="Segoe UI" panose="020B0502040204020203" pitchFamily="34" charset="0"/>
              </a:rPr>
              <a:t>What are the Problems of Functional Programming?</a:t>
            </a:r>
          </a:p>
          <a:p>
            <a:pPr marL="342900" indent="-342900" algn="l" fontAlgn="base">
              <a:lnSpc>
                <a:spcPct val="200000"/>
              </a:lnSpc>
              <a:buFont typeface="Arial" panose="020B0604020202020204" pitchFamily="34" charset="0"/>
              <a:buChar char="•"/>
            </a:pPr>
            <a:r>
              <a:rPr lang="en-US" sz="2400" i="0" dirty="0">
                <a:solidFill>
                  <a:schemeClr val="accent2">
                    <a:lumMod val="75000"/>
                  </a:schemeClr>
                </a:solidFill>
                <a:effectLst/>
                <a:latin typeface="Segoe UI" panose="020B0502040204020203" pitchFamily="34" charset="0"/>
                <a:cs typeface="Segoe UI" panose="020B0502040204020203" pitchFamily="34" charset="0"/>
              </a:rPr>
              <a:t>How we can overcome the Functional Programming Problem?</a:t>
            </a:r>
          </a:p>
          <a:p>
            <a:pPr marL="342900" indent="-342900" algn="l" fontAlgn="base">
              <a:lnSpc>
                <a:spcPct val="200000"/>
              </a:lnSpc>
              <a:buFont typeface="Arial" panose="020B0604020202020204" pitchFamily="34" charset="0"/>
              <a:buChar char="•"/>
            </a:pPr>
            <a:r>
              <a:rPr lang="en-US" sz="2400" i="0" dirty="0">
                <a:solidFill>
                  <a:schemeClr val="accent2">
                    <a:lumMod val="75000"/>
                  </a:schemeClr>
                </a:solidFill>
                <a:effectLst/>
                <a:latin typeface="Segoe UI" panose="020B0502040204020203" pitchFamily="34" charset="0"/>
                <a:cs typeface="Segoe UI" panose="020B0502040204020203" pitchFamily="34" charset="0"/>
              </a:rPr>
              <a:t>What Is Object-Oriented Programming in C#?</a:t>
            </a:r>
          </a:p>
          <a:p>
            <a:pPr marL="342900" indent="-342900" algn="l" fontAlgn="base">
              <a:lnSpc>
                <a:spcPct val="200000"/>
              </a:lnSpc>
              <a:buFont typeface="Arial" panose="020B0604020202020204" pitchFamily="34" charset="0"/>
              <a:buChar char="•"/>
            </a:pPr>
            <a:r>
              <a:rPr lang="en-US" sz="2400" i="0" dirty="0">
                <a:solidFill>
                  <a:schemeClr val="accent2">
                    <a:lumMod val="75000"/>
                  </a:schemeClr>
                </a:solidFill>
                <a:effectLst/>
                <a:latin typeface="Segoe UI" panose="020B0502040204020203" pitchFamily="34" charset="0"/>
                <a:cs typeface="Segoe UI" panose="020B0502040204020203" pitchFamily="34" charset="0"/>
              </a:rPr>
              <a:t>What are the OOPs Principles?</a:t>
            </a:r>
          </a:p>
          <a:p>
            <a:pPr marL="342900" indent="-342900" algn="l" fontAlgn="base">
              <a:lnSpc>
                <a:spcPct val="200000"/>
              </a:lnSpc>
              <a:buFont typeface="Arial" panose="020B0604020202020204" pitchFamily="34" charset="0"/>
              <a:buChar char="•"/>
            </a:pPr>
            <a:r>
              <a:rPr lang="en-US" sz="2400" i="0" dirty="0">
                <a:solidFill>
                  <a:schemeClr val="accent2">
                    <a:lumMod val="75000"/>
                  </a:schemeClr>
                </a:solidFill>
                <a:effectLst/>
                <a:latin typeface="Segoe UI" panose="020B0502040204020203" pitchFamily="34" charset="0"/>
                <a:cs typeface="Segoe UI" panose="020B0502040204020203" pitchFamily="34" charset="0"/>
              </a:rPr>
              <a:t>Why do we need Object Oriented Programming in C#?</a:t>
            </a:r>
          </a:p>
          <a:p>
            <a:pPr marL="342900" indent="-342900" algn="l" fontAlgn="base">
              <a:lnSpc>
                <a:spcPct val="200000"/>
              </a:lnSpc>
              <a:buFont typeface="Arial" panose="020B0604020202020204" pitchFamily="34" charset="0"/>
              <a:buChar char="•"/>
            </a:pPr>
            <a:r>
              <a:rPr lang="en-US" sz="2400" i="0" dirty="0">
                <a:solidFill>
                  <a:schemeClr val="accent2">
                    <a:lumMod val="75000"/>
                  </a:schemeClr>
                </a:solidFill>
                <a:effectLst/>
                <a:latin typeface="Segoe UI" panose="020B0502040204020203" pitchFamily="34" charset="0"/>
                <a:cs typeface="Segoe UI" panose="020B0502040204020203" pitchFamily="34" charset="0"/>
              </a:rPr>
              <a:t>Why do we need real-world objects in a Project?</a:t>
            </a:r>
          </a:p>
          <a:p>
            <a:pPr marL="342900" indent="-342900" algn="l" fontAlgn="base">
              <a:lnSpc>
                <a:spcPct val="200000"/>
              </a:lnSpc>
              <a:buFont typeface="Arial" panose="020B0604020202020204" pitchFamily="34" charset="0"/>
              <a:buChar char="•"/>
            </a:pPr>
            <a:r>
              <a:rPr lang="en-US" sz="2400" i="0" dirty="0">
                <a:solidFill>
                  <a:schemeClr val="accent2">
                    <a:lumMod val="75000"/>
                  </a:schemeClr>
                </a:solidFill>
                <a:effectLst/>
                <a:latin typeface="Segoe UI" panose="020B0502040204020203" pitchFamily="34" charset="0"/>
                <a:cs typeface="Segoe UI" panose="020B0502040204020203" pitchFamily="34" charset="0"/>
              </a:rPr>
              <a:t>What types of programming languages come under the OOP system?</a:t>
            </a:r>
          </a:p>
        </p:txBody>
      </p:sp>
    </p:spTree>
    <p:extLst>
      <p:ext uri="{BB962C8B-B14F-4D97-AF65-F5344CB8AC3E}">
        <p14:creationId xmlns:p14="http://schemas.microsoft.com/office/powerpoint/2010/main" val="64696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16F7F0-FA94-4C33-BAB1-D78D8A0CD0CA}"/>
              </a:ext>
            </a:extLst>
          </p:cNvPr>
          <p:cNvSpPr txBox="1"/>
          <p:nvPr/>
        </p:nvSpPr>
        <p:spPr>
          <a:xfrm>
            <a:off x="-1604" y="80029"/>
            <a:ext cx="11831052" cy="523220"/>
          </a:xfrm>
          <a:prstGeom prst="rect">
            <a:avLst/>
          </a:prstGeom>
          <a:noFill/>
        </p:spPr>
        <p:txBody>
          <a:bodyPr wrap="square">
            <a:spAutoFit/>
          </a:bodyPr>
          <a:lstStyle/>
          <a:p>
            <a:pPr algn="l" fontAlgn="base"/>
            <a:r>
              <a:rPr lang="en-US" sz="2800" i="0" dirty="0">
                <a:solidFill>
                  <a:schemeClr val="accent2">
                    <a:lumMod val="75000"/>
                  </a:schemeClr>
                </a:solidFill>
                <a:effectLst/>
                <a:latin typeface="Segoe UI" panose="020B0502040204020203" pitchFamily="34" charset="0"/>
                <a:cs typeface="Segoe UI" panose="020B0502040204020203" pitchFamily="34" charset="0"/>
              </a:rPr>
              <a:t>What are the Problems of Functional Programming?</a:t>
            </a:r>
          </a:p>
        </p:txBody>
      </p:sp>
      <p:sp>
        <p:nvSpPr>
          <p:cNvPr id="5" name="TextBox 4">
            <a:extLst>
              <a:ext uri="{FF2B5EF4-FFF2-40B4-BE49-F238E27FC236}">
                <a16:creationId xmlns:a16="http://schemas.microsoft.com/office/drawing/2014/main" id="{C12B2F53-0EDE-4125-8AB3-8655A337DA5C}"/>
              </a:ext>
            </a:extLst>
          </p:cNvPr>
          <p:cNvSpPr txBox="1"/>
          <p:nvPr/>
        </p:nvSpPr>
        <p:spPr>
          <a:xfrm>
            <a:off x="86627" y="513565"/>
            <a:ext cx="11831052" cy="4524315"/>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Reusability:</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In Functional Programming, we need to write the same code or logic at multiple places which increases the code duplication. Later if we want to change the logic, then we need to change it at all places.</a:t>
            </a:r>
          </a:p>
          <a:p>
            <a:pPr algn="just" fontAlgn="base"/>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1" i="0" dirty="0">
                <a:solidFill>
                  <a:srgbClr val="000000"/>
                </a:solidFill>
                <a:effectLst/>
                <a:latin typeface="Segoe UI" panose="020B0502040204020203" pitchFamily="34" charset="0"/>
                <a:cs typeface="Segoe UI" panose="020B0502040204020203" pitchFamily="34" charset="0"/>
              </a:rPr>
              <a:t>Extensibility:</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It is not possible in functional programming to extend the features of a function. Suppose you have a function and you want to extend it with some additional features then it is not possible. You have to create a completely new function and then change the function as per your requirement.</a:t>
            </a:r>
          </a:p>
          <a:p>
            <a:pPr algn="just" fontAlgn="base"/>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1" i="0" dirty="0">
                <a:solidFill>
                  <a:srgbClr val="000000"/>
                </a:solidFill>
                <a:effectLst/>
                <a:latin typeface="Segoe UI" panose="020B0502040204020203" pitchFamily="34" charset="0"/>
                <a:cs typeface="Segoe UI" panose="020B0502040204020203" pitchFamily="34" charset="0"/>
              </a:rPr>
              <a:t>Simplicity:</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As extensibility and reusability are not possible in functional programming, usually we end up with lots of functions and lots of scattered code.</a:t>
            </a:r>
          </a:p>
          <a:p>
            <a:pPr algn="just" fontAlgn="base"/>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1" i="0" dirty="0">
                <a:solidFill>
                  <a:srgbClr val="000000"/>
                </a:solidFill>
                <a:effectLst/>
                <a:latin typeface="Segoe UI" panose="020B0502040204020203" pitchFamily="34" charset="0"/>
                <a:cs typeface="Segoe UI" panose="020B0502040204020203" pitchFamily="34" charset="0"/>
              </a:rPr>
              <a:t>Maintainability:</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As we don’t have Reusability, Extensibility, and Simplicity in functional Programming, so it is very difficult to manage and maintain the application code.</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F4D801F0-E7AC-44E7-B4A8-6E05FEB17C52}"/>
              </a:ext>
            </a:extLst>
          </p:cNvPr>
          <p:cNvSpPr txBox="1"/>
          <p:nvPr/>
        </p:nvSpPr>
        <p:spPr>
          <a:xfrm>
            <a:off x="154004" y="5037880"/>
            <a:ext cx="11951369" cy="1785104"/>
          </a:xfrm>
          <a:prstGeom prst="rect">
            <a:avLst/>
          </a:prstGeom>
          <a:noFill/>
        </p:spPr>
        <p:txBody>
          <a:bodyPr wrap="square">
            <a:spAutoFit/>
          </a:bodyPr>
          <a:lstStyle/>
          <a:p>
            <a:pPr algn="just" fontAlgn="base"/>
            <a:r>
              <a:rPr lang="en-US" sz="2800" i="0" dirty="0">
                <a:solidFill>
                  <a:schemeClr val="accent2">
                    <a:lumMod val="75000"/>
                  </a:schemeClr>
                </a:solidFill>
                <a:effectLst/>
                <a:latin typeface="Segoe UI" panose="020B0502040204020203" pitchFamily="34" charset="0"/>
                <a:cs typeface="Segoe UI" panose="020B0502040204020203" pitchFamily="34" charset="0"/>
              </a:rPr>
              <a:t>How we can overcome Functional Programming Problems?</a:t>
            </a:r>
          </a:p>
          <a:p>
            <a:pPr algn="just" fontAlgn="base"/>
            <a:endParaRPr lang="en-US" sz="2800" i="0" dirty="0">
              <a:solidFill>
                <a:schemeClr val="accent2">
                  <a:lumMod val="75000"/>
                </a:schemeClr>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We can overcome the functional programming problems (Reusability, Extensibility, Simplicity, and Maintainability) using Object-Oriented Programming. OOPs provide some principles and using those principles we can overcome the functional programming problems.</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316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05A159-9E37-4B94-A514-F751CA5D1D76}"/>
              </a:ext>
            </a:extLst>
          </p:cNvPr>
          <p:cNvSpPr txBox="1"/>
          <p:nvPr/>
        </p:nvSpPr>
        <p:spPr>
          <a:xfrm>
            <a:off x="0" y="0"/>
            <a:ext cx="10193154" cy="523220"/>
          </a:xfrm>
          <a:prstGeom prst="rect">
            <a:avLst/>
          </a:prstGeom>
          <a:noFill/>
        </p:spPr>
        <p:txBody>
          <a:bodyPr wrap="square">
            <a:spAutoFit/>
          </a:bodyPr>
          <a:lstStyle/>
          <a:p>
            <a:pPr algn="just" fontAlgn="base"/>
            <a:r>
              <a:rPr lang="en-US" sz="2800" i="0" dirty="0">
                <a:solidFill>
                  <a:schemeClr val="accent2">
                    <a:lumMod val="75000"/>
                  </a:schemeClr>
                </a:solidFill>
                <a:effectLst/>
                <a:latin typeface="Segoe UI" panose="020B0502040204020203" pitchFamily="34" charset="0"/>
                <a:cs typeface="Segoe UI" panose="020B0502040204020203" pitchFamily="34" charset="0"/>
              </a:rPr>
              <a:t>What Is Object-Oriented Programming?</a:t>
            </a:r>
          </a:p>
        </p:txBody>
      </p:sp>
      <p:pic>
        <p:nvPicPr>
          <p:cNvPr id="5" name="Picture 4">
            <a:extLst>
              <a:ext uri="{FF2B5EF4-FFF2-40B4-BE49-F238E27FC236}">
                <a16:creationId xmlns:a16="http://schemas.microsoft.com/office/drawing/2014/main" id="{E6A31846-19F2-41C1-A883-2AD9DE4745CF}"/>
              </a:ext>
            </a:extLst>
          </p:cNvPr>
          <p:cNvPicPr>
            <a:picLocks noChangeAspect="1"/>
          </p:cNvPicPr>
          <p:nvPr/>
        </p:nvPicPr>
        <p:blipFill>
          <a:blip r:embed="rId2"/>
          <a:stretch>
            <a:fillRect/>
          </a:stretch>
        </p:blipFill>
        <p:spPr>
          <a:xfrm>
            <a:off x="229988" y="1717310"/>
            <a:ext cx="9227902" cy="4942035"/>
          </a:xfrm>
          <a:prstGeom prst="rect">
            <a:avLst/>
          </a:prstGeom>
        </p:spPr>
      </p:pic>
      <p:sp>
        <p:nvSpPr>
          <p:cNvPr id="7" name="TextBox 6">
            <a:extLst>
              <a:ext uri="{FF2B5EF4-FFF2-40B4-BE49-F238E27FC236}">
                <a16:creationId xmlns:a16="http://schemas.microsoft.com/office/drawing/2014/main" id="{ABD2F6D4-5560-4DBA-8048-B4E2F544C603}"/>
              </a:ext>
            </a:extLst>
          </p:cNvPr>
          <p:cNvSpPr txBox="1"/>
          <p:nvPr/>
        </p:nvSpPr>
        <p:spPr>
          <a:xfrm>
            <a:off x="229988" y="658600"/>
            <a:ext cx="11452459" cy="923330"/>
          </a:xfrm>
          <a:prstGeom prst="rect">
            <a:avLst/>
          </a:prstGeom>
          <a:noFill/>
        </p:spPr>
        <p:txBody>
          <a:bodyPr wrap="square">
            <a:spAutoFit/>
          </a:bodyPr>
          <a:lstStyle/>
          <a:p>
            <a:r>
              <a:rPr lang="en-US" b="0" i="0" dirty="0">
                <a:solidFill>
                  <a:srgbClr val="000000"/>
                </a:solidFill>
                <a:effectLst/>
                <a:latin typeface="Segoe UI" panose="020B0502040204020203" pitchFamily="34" charset="0"/>
                <a:cs typeface="Segoe UI" panose="020B0502040204020203" pitchFamily="34" charset="0"/>
              </a:rPr>
              <a:t>Object-Oriented Programming (OOPs) in C# is a design approach where we think in terms of real-world objects rather than functions or methods. Unlike procedural programming language, here in oops, programs are organized around objects and data rather than action and logic.</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726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5EAA58-29C1-4EA5-AD21-A1D6E4E7C789}"/>
              </a:ext>
            </a:extLst>
          </p:cNvPr>
          <p:cNvSpPr txBox="1"/>
          <p:nvPr/>
        </p:nvSpPr>
        <p:spPr>
          <a:xfrm>
            <a:off x="0" y="0"/>
            <a:ext cx="12192000" cy="523220"/>
          </a:xfrm>
          <a:prstGeom prst="rect">
            <a:avLst/>
          </a:prstGeom>
          <a:noFill/>
        </p:spPr>
        <p:txBody>
          <a:bodyPr wrap="square">
            <a:spAutoFit/>
          </a:bodyPr>
          <a:lstStyle/>
          <a:p>
            <a:pPr algn="just" fontAlgn="base"/>
            <a:r>
              <a:rPr lang="en-US" sz="2800" i="0" dirty="0">
                <a:solidFill>
                  <a:schemeClr val="accent2">
                    <a:lumMod val="75000"/>
                  </a:schemeClr>
                </a:solidFill>
                <a:effectLst/>
                <a:latin typeface="Segoe UI" panose="020B0502040204020203" pitchFamily="34" charset="0"/>
                <a:cs typeface="Segoe UI" panose="020B0502040204020203" pitchFamily="34" charset="0"/>
              </a:rPr>
              <a:t>What are the OOPs Principles or OOPs Concepts in C#?</a:t>
            </a:r>
          </a:p>
        </p:txBody>
      </p:sp>
      <p:graphicFrame>
        <p:nvGraphicFramePr>
          <p:cNvPr id="6" name="Diagram 5">
            <a:extLst>
              <a:ext uri="{FF2B5EF4-FFF2-40B4-BE49-F238E27FC236}">
                <a16:creationId xmlns:a16="http://schemas.microsoft.com/office/drawing/2014/main" id="{DBE59E3F-F1F2-4B9D-9ACD-E7B9A2BB53E1}"/>
              </a:ext>
            </a:extLst>
          </p:cNvPr>
          <p:cNvGraphicFramePr/>
          <p:nvPr>
            <p:extLst>
              <p:ext uri="{D42A27DB-BD31-4B8C-83A1-F6EECF244321}">
                <p14:modId xmlns:p14="http://schemas.microsoft.com/office/powerpoint/2010/main" val="1708680744"/>
              </p:ext>
            </p:extLst>
          </p:nvPr>
        </p:nvGraphicFramePr>
        <p:xfrm>
          <a:off x="-3284391" y="792480"/>
          <a:ext cx="18353738" cy="5313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868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D20122-7941-4719-A1C3-DF6092983A58}"/>
              </a:ext>
            </a:extLst>
          </p:cNvPr>
          <p:cNvSpPr txBox="1"/>
          <p:nvPr/>
        </p:nvSpPr>
        <p:spPr>
          <a:xfrm>
            <a:off x="170848" y="118530"/>
            <a:ext cx="6097604" cy="461665"/>
          </a:xfrm>
          <a:prstGeom prst="rect">
            <a:avLst/>
          </a:prstGeom>
          <a:noFill/>
        </p:spPr>
        <p:txBody>
          <a:bodyPr wrap="square">
            <a:spAutoFit/>
          </a:bodyPr>
          <a:lstStyle/>
          <a:p>
            <a:pPr algn="just" fontAlgn="base"/>
            <a:r>
              <a:rPr lang="en-US" sz="2400" i="0" dirty="0">
                <a:solidFill>
                  <a:schemeClr val="accent2">
                    <a:lumMod val="75000"/>
                  </a:schemeClr>
                </a:solidFill>
                <a:effectLst/>
                <a:latin typeface="Segoe UI" panose="020B0502040204020203" pitchFamily="34" charset="0"/>
                <a:cs typeface="Segoe UI" panose="020B0502040204020203" pitchFamily="34" charset="0"/>
              </a:rPr>
              <a:t>What are Abstraction and Encapsulation?</a:t>
            </a:r>
          </a:p>
        </p:txBody>
      </p:sp>
      <p:sp>
        <p:nvSpPr>
          <p:cNvPr id="5" name="TextBox 4">
            <a:extLst>
              <a:ext uri="{FF2B5EF4-FFF2-40B4-BE49-F238E27FC236}">
                <a16:creationId xmlns:a16="http://schemas.microsoft.com/office/drawing/2014/main" id="{D40E8828-B530-4033-A072-4CD85154E0CF}"/>
              </a:ext>
            </a:extLst>
          </p:cNvPr>
          <p:cNvSpPr txBox="1"/>
          <p:nvPr/>
        </p:nvSpPr>
        <p:spPr>
          <a:xfrm>
            <a:off x="170848" y="619565"/>
            <a:ext cx="11918483" cy="923330"/>
          </a:xfrm>
          <a:prstGeom prst="rect">
            <a:avLst/>
          </a:prstGeom>
          <a:noFill/>
        </p:spPr>
        <p:txBody>
          <a:bodyPr wrap="square">
            <a:spAutoFit/>
          </a:bodyPr>
          <a:lstStyle/>
          <a:p>
            <a:r>
              <a:rPr lang="en-US" b="0" i="0" dirty="0">
                <a:solidFill>
                  <a:srgbClr val="000000"/>
                </a:solidFill>
                <a:effectLst/>
                <a:latin typeface="Segoe UI" panose="020B0502040204020203" pitchFamily="34" charset="0"/>
                <a:cs typeface="Segoe UI" panose="020B0502040204020203" pitchFamily="34" charset="0"/>
              </a:rPr>
              <a:t>The process of representing the essential features without including the background details is called </a:t>
            </a:r>
            <a:r>
              <a:rPr lang="en-US" b="1" i="0" u="none" strike="noStrike" dirty="0">
                <a:solidFill>
                  <a:srgbClr val="007BFF"/>
                </a:solidFill>
                <a:effectLst/>
                <a:latin typeface="Segoe UI" panose="020B0502040204020203" pitchFamily="34" charset="0"/>
                <a:cs typeface="Segoe UI" panose="020B0502040204020203" pitchFamily="34" charset="0"/>
                <a:hlinkClick r:id="rId2"/>
              </a:rPr>
              <a:t>Abstraction</a:t>
            </a:r>
            <a:r>
              <a:rPr lang="en-US" b="0" i="0" dirty="0">
                <a:solidFill>
                  <a:srgbClr val="000000"/>
                </a:solidFill>
                <a:effectLst/>
                <a:latin typeface="Segoe UI" panose="020B0502040204020203" pitchFamily="34" charset="0"/>
                <a:cs typeface="Segoe UI" panose="020B0502040204020203" pitchFamily="34" charset="0"/>
              </a:rPr>
              <a:t>. In simple words, we can say that it is a process of defining a class by providing necessary details to call the object operations (i.e. methods) by hiding or removing its implementation details.</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BF1EAEAA-457B-449D-82F1-5E19954B60FB}"/>
              </a:ext>
            </a:extLst>
          </p:cNvPr>
          <p:cNvSpPr txBox="1"/>
          <p:nvPr/>
        </p:nvSpPr>
        <p:spPr>
          <a:xfrm>
            <a:off x="170848" y="1674674"/>
            <a:ext cx="11918482" cy="923330"/>
          </a:xfrm>
          <a:prstGeom prst="rect">
            <a:avLst/>
          </a:prstGeom>
          <a:noFill/>
        </p:spPr>
        <p:txBody>
          <a:bodyPr wrap="square">
            <a:spAutoFit/>
          </a:bodyPr>
          <a:lstStyle/>
          <a:p>
            <a:r>
              <a:rPr lang="en-US" b="0" i="0" dirty="0">
                <a:solidFill>
                  <a:srgbClr val="000000"/>
                </a:solidFill>
                <a:effectLst/>
                <a:latin typeface="Segoe UI" panose="020B0502040204020203" pitchFamily="34" charset="0"/>
                <a:cs typeface="Segoe UI" panose="020B0502040204020203" pitchFamily="34" charset="0"/>
              </a:rPr>
              <a:t>The process of binding the data and functions together into a single unit (i.e. class) is called </a:t>
            </a:r>
            <a:r>
              <a:rPr lang="en-US" b="1" i="0" u="none" strike="noStrike" dirty="0">
                <a:solidFill>
                  <a:srgbClr val="007BFF"/>
                </a:solidFill>
                <a:effectLst/>
                <a:latin typeface="Segoe UI" panose="020B0502040204020203" pitchFamily="34" charset="0"/>
                <a:cs typeface="Segoe UI" panose="020B0502040204020203" pitchFamily="34" charset="0"/>
                <a:hlinkClick r:id="rId3"/>
              </a:rPr>
              <a:t>Encapsulation</a:t>
            </a:r>
            <a:r>
              <a:rPr lang="en-US" b="0" i="0" dirty="0">
                <a:solidFill>
                  <a:srgbClr val="000000"/>
                </a:solidFill>
                <a:effectLst/>
                <a:latin typeface="Segoe UI" panose="020B0502040204020203" pitchFamily="34" charset="0"/>
                <a:cs typeface="Segoe UI" panose="020B0502040204020203" pitchFamily="34" charset="0"/>
              </a:rPr>
              <a:t>. In simple words, we can say that it is a process of creating a class by hiding its internal data members from outside the class and accessing those internal data members only through publicly exposed methods or properties.</a:t>
            </a:r>
            <a:endParaRPr lang="en-US"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96D1BEB5-1CE1-46E2-8291-41D56EEBCC59}"/>
              </a:ext>
            </a:extLst>
          </p:cNvPr>
          <p:cNvSpPr txBox="1"/>
          <p:nvPr/>
        </p:nvSpPr>
        <p:spPr>
          <a:xfrm>
            <a:off x="170848" y="2666136"/>
            <a:ext cx="11918482" cy="646331"/>
          </a:xfrm>
          <a:prstGeom prst="rect">
            <a:avLst/>
          </a:prstGeom>
          <a:noFill/>
        </p:spPr>
        <p:txBody>
          <a:bodyPr wrap="square">
            <a:spAutoFit/>
          </a:bodyPr>
          <a:lstStyle/>
          <a:p>
            <a:r>
              <a:rPr lang="en-US" b="0" i="0" dirty="0">
                <a:solidFill>
                  <a:srgbClr val="000000"/>
                </a:solidFill>
                <a:effectLst/>
                <a:latin typeface="Segoe UI" panose="020B0502040204020203" pitchFamily="34" charset="0"/>
                <a:cs typeface="Segoe UI" panose="020B0502040204020203" pitchFamily="34" charset="0"/>
              </a:rPr>
              <a:t>Abstraction and Encapsulation are related to each other. We can say that Abstraction is logical thinking whereas Encapsulation is its physical implementation.</a:t>
            </a:r>
            <a:endParaRPr lang="en-US"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8535A1D7-91D0-4517-ADBE-D05346404795}"/>
              </a:ext>
            </a:extLst>
          </p:cNvPr>
          <p:cNvPicPr>
            <a:picLocks noChangeAspect="1"/>
          </p:cNvPicPr>
          <p:nvPr/>
        </p:nvPicPr>
        <p:blipFill>
          <a:blip r:embed="rId4"/>
          <a:stretch>
            <a:fillRect/>
          </a:stretch>
        </p:blipFill>
        <p:spPr>
          <a:xfrm>
            <a:off x="133333" y="3613665"/>
            <a:ext cx="4852556" cy="2882245"/>
          </a:xfrm>
          <a:prstGeom prst="rect">
            <a:avLst/>
          </a:prstGeom>
        </p:spPr>
      </p:pic>
      <p:graphicFrame>
        <p:nvGraphicFramePr>
          <p:cNvPr id="12" name="Table 11">
            <a:extLst>
              <a:ext uri="{FF2B5EF4-FFF2-40B4-BE49-F238E27FC236}">
                <a16:creationId xmlns:a16="http://schemas.microsoft.com/office/drawing/2014/main" id="{F873BCC9-D61E-4403-B102-35CE418F817A}"/>
              </a:ext>
            </a:extLst>
          </p:cNvPr>
          <p:cNvGraphicFramePr>
            <a:graphicFrameLocks noGrp="1"/>
          </p:cNvGraphicFramePr>
          <p:nvPr>
            <p:extLst>
              <p:ext uri="{D42A27DB-BD31-4B8C-83A1-F6EECF244321}">
                <p14:modId xmlns:p14="http://schemas.microsoft.com/office/powerpoint/2010/main" val="2646337443"/>
              </p:ext>
            </p:extLst>
          </p:nvPr>
        </p:nvGraphicFramePr>
        <p:xfrm>
          <a:off x="5014762" y="3200400"/>
          <a:ext cx="7170824" cy="3657600"/>
        </p:xfrm>
        <a:graphic>
          <a:graphicData uri="http://schemas.openxmlformats.org/drawingml/2006/table">
            <a:tbl>
              <a:tblPr>
                <a:tableStyleId>{775DCB02-9BB8-47FD-8907-85C794F793BA}</a:tableStyleId>
              </a:tblPr>
              <a:tblGrid>
                <a:gridCol w="3585412">
                  <a:extLst>
                    <a:ext uri="{9D8B030D-6E8A-4147-A177-3AD203B41FA5}">
                      <a16:colId xmlns:a16="http://schemas.microsoft.com/office/drawing/2014/main" val="1173602723"/>
                    </a:ext>
                  </a:extLst>
                </a:gridCol>
                <a:gridCol w="3585412">
                  <a:extLst>
                    <a:ext uri="{9D8B030D-6E8A-4147-A177-3AD203B41FA5}">
                      <a16:colId xmlns:a16="http://schemas.microsoft.com/office/drawing/2014/main" val="562848231"/>
                    </a:ext>
                  </a:extLst>
                </a:gridCol>
              </a:tblGrid>
              <a:tr h="381663">
                <a:tc>
                  <a:txBody>
                    <a:bodyPr/>
                    <a:lstStyle/>
                    <a:p>
                      <a:r>
                        <a:rPr lang="en-US" dirty="0">
                          <a:solidFill>
                            <a:schemeClr val="accent2">
                              <a:lumMod val="75000"/>
                            </a:schemeClr>
                          </a:solidFill>
                          <a:effectLst/>
                        </a:rPr>
                        <a:t>Abstraction</a:t>
                      </a:r>
                    </a:p>
                  </a:txBody>
                  <a:tcPr anchor="ctr"/>
                </a:tc>
                <a:tc>
                  <a:txBody>
                    <a:bodyPr/>
                    <a:lstStyle/>
                    <a:p>
                      <a:r>
                        <a:rPr lang="en-US" dirty="0">
                          <a:solidFill>
                            <a:schemeClr val="accent2">
                              <a:lumMod val="75000"/>
                            </a:schemeClr>
                          </a:solidFill>
                          <a:effectLst/>
                        </a:rPr>
                        <a:t>Encapsulation</a:t>
                      </a:r>
                    </a:p>
                  </a:txBody>
                  <a:tcPr anchor="ctr"/>
                </a:tc>
                <a:extLst>
                  <a:ext uri="{0D108BD9-81ED-4DB2-BD59-A6C34878D82A}">
                    <a16:rowId xmlns:a16="http://schemas.microsoft.com/office/drawing/2014/main" val="727098279"/>
                  </a:ext>
                </a:extLst>
              </a:tr>
              <a:tr h="540689">
                <a:tc>
                  <a:txBody>
                    <a:bodyPr/>
                    <a:lstStyle/>
                    <a:p>
                      <a:r>
                        <a:rPr lang="en-US" sz="1400">
                          <a:effectLst/>
                          <a:latin typeface="Segoe UI" panose="020B0502040204020203" pitchFamily="34" charset="0"/>
                          <a:cs typeface="Segoe UI" panose="020B0502040204020203" pitchFamily="34" charset="0"/>
                        </a:rPr>
                        <a:t>Abstraction solves the problem in the design level.</a:t>
                      </a:r>
                    </a:p>
                  </a:txBody>
                  <a:tcPr anchor="ctr"/>
                </a:tc>
                <a:tc>
                  <a:txBody>
                    <a:bodyPr/>
                    <a:lstStyle/>
                    <a:p>
                      <a:r>
                        <a:rPr lang="en-US" sz="1400">
                          <a:effectLst/>
                          <a:latin typeface="Segoe UI" panose="020B0502040204020203" pitchFamily="34" charset="0"/>
                          <a:cs typeface="Segoe UI" panose="020B0502040204020203" pitchFamily="34" charset="0"/>
                        </a:rPr>
                        <a:t>Encapsulation solves the problem in the implementation level.</a:t>
                      </a:r>
                    </a:p>
                  </a:txBody>
                  <a:tcPr anchor="ctr"/>
                </a:tc>
                <a:extLst>
                  <a:ext uri="{0D108BD9-81ED-4DB2-BD59-A6C34878D82A}">
                    <a16:rowId xmlns:a16="http://schemas.microsoft.com/office/drawing/2014/main" val="574287962"/>
                  </a:ext>
                </a:extLst>
              </a:tr>
              <a:tr h="763325">
                <a:tc>
                  <a:txBody>
                    <a:bodyPr/>
                    <a:lstStyle/>
                    <a:p>
                      <a:r>
                        <a:rPr lang="en-US" sz="1400" dirty="0">
                          <a:effectLst/>
                          <a:latin typeface="Segoe UI" panose="020B0502040204020203" pitchFamily="34" charset="0"/>
                          <a:cs typeface="Segoe UI" panose="020B0502040204020203" pitchFamily="34" charset="0"/>
                        </a:rPr>
                        <a:t>Abstraction is used for hiding the unwanted data and giving only relevant data.</a:t>
                      </a:r>
                    </a:p>
                  </a:txBody>
                  <a:tcPr anchor="ctr"/>
                </a:tc>
                <a:tc>
                  <a:txBody>
                    <a:bodyPr/>
                    <a:lstStyle/>
                    <a:p>
                      <a:r>
                        <a:rPr lang="en-US" sz="1400" dirty="0">
                          <a:effectLst/>
                          <a:latin typeface="Segoe UI" panose="020B0502040204020203" pitchFamily="34" charset="0"/>
                          <a:cs typeface="Segoe UI" panose="020B0502040204020203" pitchFamily="34" charset="0"/>
                        </a:rPr>
                        <a:t>Encapsulation is hiding the code and data into a single unit to protect the data from outer world.</a:t>
                      </a:r>
                    </a:p>
                  </a:txBody>
                  <a:tcPr anchor="ctr"/>
                </a:tc>
                <a:extLst>
                  <a:ext uri="{0D108BD9-81ED-4DB2-BD59-A6C34878D82A}">
                    <a16:rowId xmlns:a16="http://schemas.microsoft.com/office/drawing/2014/main" val="1086415700"/>
                  </a:ext>
                </a:extLst>
              </a:tr>
              <a:tr h="763325">
                <a:tc>
                  <a:txBody>
                    <a:bodyPr/>
                    <a:lstStyle/>
                    <a:p>
                      <a:r>
                        <a:rPr lang="en-US" sz="1400">
                          <a:effectLst/>
                          <a:latin typeface="Segoe UI" panose="020B0502040204020203" pitchFamily="34" charset="0"/>
                          <a:cs typeface="Segoe UI" panose="020B0502040204020203" pitchFamily="34" charset="0"/>
                        </a:rPr>
                        <a:t>Abstraction is set focus on the object instead of how it does it.</a:t>
                      </a:r>
                    </a:p>
                  </a:txBody>
                  <a:tcPr anchor="ctr"/>
                </a:tc>
                <a:tc>
                  <a:txBody>
                    <a:bodyPr/>
                    <a:lstStyle/>
                    <a:p>
                      <a:r>
                        <a:rPr lang="en-US" sz="1400">
                          <a:effectLst/>
                          <a:latin typeface="Segoe UI" panose="020B0502040204020203" pitchFamily="34" charset="0"/>
                          <a:cs typeface="Segoe UI" panose="020B0502040204020203" pitchFamily="34" charset="0"/>
                        </a:rPr>
                        <a:t>Encapsulation means hiding the internal details or mechanics of how an object does something.</a:t>
                      </a:r>
                    </a:p>
                  </a:txBody>
                  <a:tcPr anchor="ctr"/>
                </a:tc>
                <a:extLst>
                  <a:ext uri="{0D108BD9-81ED-4DB2-BD59-A6C34878D82A}">
                    <a16:rowId xmlns:a16="http://schemas.microsoft.com/office/drawing/2014/main" val="1126943486"/>
                  </a:ext>
                </a:extLst>
              </a:tr>
              <a:tr h="1208598">
                <a:tc>
                  <a:txBody>
                    <a:bodyPr/>
                    <a:lstStyle/>
                    <a:p>
                      <a:r>
                        <a:rPr lang="en-US" sz="1400">
                          <a:effectLst/>
                          <a:latin typeface="Segoe UI" panose="020B0502040204020203" pitchFamily="34" charset="0"/>
                          <a:cs typeface="Segoe UI" panose="020B0502040204020203" pitchFamily="34" charset="0"/>
                        </a:rPr>
                        <a:t>Abstraction is outer layout in terms of design.</a:t>
                      </a:r>
                      <a:br>
                        <a:rPr lang="en-US" sz="1400">
                          <a:effectLst/>
                          <a:latin typeface="Segoe UI" panose="020B0502040204020203" pitchFamily="34" charset="0"/>
                          <a:cs typeface="Segoe UI" panose="020B0502040204020203" pitchFamily="34" charset="0"/>
                        </a:rPr>
                      </a:br>
                      <a:r>
                        <a:rPr lang="en-US" sz="1400">
                          <a:effectLst/>
                          <a:latin typeface="Segoe UI" panose="020B0502040204020203" pitchFamily="34" charset="0"/>
                          <a:cs typeface="Segoe UI" panose="020B0502040204020203" pitchFamily="34" charset="0"/>
                        </a:rPr>
                        <a:t>For Example: - Outer Look of a iPhone, like it has a display screen.</a:t>
                      </a:r>
                    </a:p>
                  </a:txBody>
                  <a:tcPr anchor="ctr"/>
                </a:tc>
                <a:tc>
                  <a:txBody>
                    <a:bodyPr/>
                    <a:lstStyle/>
                    <a:p>
                      <a:r>
                        <a:rPr lang="en-US" sz="1400" dirty="0">
                          <a:effectLst/>
                          <a:latin typeface="Segoe UI" panose="020B0502040204020203" pitchFamily="34" charset="0"/>
                          <a:cs typeface="Segoe UI" panose="020B0502040204020203" pitchFamily="34" charset="0"/>
                        </a:rPr>
                        <a:t>Encapsulation is inner layout in terms of implementation.</a:t>
                      </a:r>
                      <a:br>
                        <a:rPr lang="en-US" sz="1400" dirty="0">
                          <a:effectLst/>
                          <a:latin typeface="Segoe UI" panose="020B0502040204020203" pitchFamily="34" charset="0"/>
                          <a:cs typeface="Segoe UI" panose="020B0502040204020203" pitchFamily="34" charset="0"/>
                        </a:rPr>
                      </a:br>
                      <a:r>
                        <a:rPr lang="en-US" sz="1400" dirty="0">
                          <a:effectLst/>
                          <a:latin typeface="Segoe UI" panose="020B0502040204020203" pitchFamily="34" charset="0"/>
                          <a:cs typeface="Segoe UI" panose="020B0502040204020203" pitchFamily="34" charset="0"/>
                        </a:rPr>
                        <a:t>For Example: - Inner Implementation detail of a iPhone, how Display Screen are connect with each other using circuits</a:t>
                      </a:r>
                    </a:p>
                  </a:txBody>
                  <a:tcPr anchor="ctr"/>
                </a:tc>
                <a:extLst>
                  <a:ext uri="{0D108BD9-81ED-4DB2-BD59-A6C34878D82A}">
                    <a16:rowId xmlns:a16="http://schemas.microsoft.com/office/drawing/2014/main" val="3189132106"/>
                  </a:ext>
                </a:extLst>
              </a:tr>
            </a:tbl>
          </a:graphicData>
        </a:graphic>
      </p:graphicFrame>
    </p:spTree>
    <p:extLst>
      <p:ext uri="{BB962C8B-B14F-4D97-AF65-F5344CB8AC3E}">
        <p14:creationId xmlns:p14="http://schemas.microsoft.com/office/powerpoint/2010/main" val="3583090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094022-0009-485D-A5C0-1469494039BC}"/>
              </a:ext>
            </a:extLst>
          </p:cNvPr>
          <p:cNvSpPr txBox="1"/>
          <p:nvPr/>
        </p:nvSpPr>
        <p:spPr>
          <a:xfrm>
            <a:off x="-1" y="227062"/>
            <a:ext cx="9028497" cy="1631216"/>
          </a:xfrm>
          <a:prstGeom prst="rect">
            <a:avLst/>
          </a:prstGeom>
          <a:noFill/>
        </p:spPr>
        <p:txBody>
          <a:bodyPr wrap="square">
            <a:spAutoFit/>
          </a:bodyPr>
          <a:lstStyle/>
          <a:p>
            <a:pPr algn="just" fontAlgn="base"/>
            <a:r>
              <a:rPr lang="en-US" sz="2800" i="0" dirty="0">
                <a:solidFill>
                  <a:schemeClr val="accent2">
                    <a:lumMod val="75000"/>
                  </a:schemeClr>
                </a:solidFill>
                <a:effectLst/>
                <a:latin typeface="Segoe UI" panose="020B0502040204020203" pitchFamily="34" charset="0"/>
                <a:cs typeface="Segoe UI" panose="020B0502040204020203" pitchFamily="34" charset="0"/>
              </a:rPr>
              <a:t>What is Inheritance?</a:t>
            </a:r>
          </a:p>
          <a:p>
            <a:pPr algn="just" fontAlgn="base"/>
            <a:r>
              <a:rPr lang="en-US" b="0" i="0" dirty="0">
                <a:solidFill>
                  <a:srgbClr val="000000"/>
                </a:solidFill>
                <a:effectLst/>
                <a:latin typeface="Segoe UI" panose="020B0502040204020203" pitchFamily="34" charset="0"/>
                <a:cs typeface="Segoe UI" panose="020B0502040204020203" pitchFamily="34" charset="0"/>
              </a:rPr>
              <a:t>The process by which the members of one class are transferred to another class is called </a:t>
            </a:r>
            <a:r>
              <a:rPr lang="en-US" b="1" i="0" u="none" strike="noStrike" dirty="0">
                <a:solidFill>
                  <a:srgbClr val="007BFF"/>
                </a:solidFill>
                <a:effectLst/>
                <a:latin typeface="Segoe UI" panose="020B0502040204020203" pitchFamily="34" charset="0"/>
                <a:cs typeface="Segoe UI" panose="020B0502040204020203" pitchFamily="34" charset="0"/>
                <a:hlinkClick r:id="rId2"/>
              </a:rPr>
              <a:t>inheritance</a:t>
            </a:r>
            <a:r>
              <a:rPr lang="en-US" b="0" i="0" dirty="0">
                <a:solidFill>
                  <a:srgbClr val="000000"/>
                </a:solidFill>
                <a:effectLst/>
                <a:latin typeface="Segoe UI" panose="020B0502040204020203" pitchFamily="34" charset="0"/>
                <a:cs typeface="Segoe UI" panose="020B0502040204020203" pitchFamily="34" charset="0"/>
              </a:rPr>
              <a:t>. The class from which the members are transferred is called the Parent/base class and the class which inherits the members of the Parent class is called the Derived/ child class. We can achieve code</a:t>
            </a:r>
            <a:r>
              <a:rPr lang="en-US" b="1" i="0" dirty="0">
                <a:solidFill>
                  <a:srgbClr val="000000"/>
                </a:solidFill>
                <a:effectLst/>
                <a:latin typeface="Segoe UI" panose="020B0502040204020203" pitchFamily="34" charset="0"/>
                <a:cs typeface="Segoe UI" panose="020B0502040204020203" pitchFamily="34" charset="0"/>
              </a:rPr>
              <a:t> extensibility</a:t>
            </a:r>
            <a:r>
              <a:rPr lang="en-US" b="0" i="0" dirty="0">
                <a:solidFill>
                  <a:srgbClr val="000000"/>
                </a:solidFill>
                <a:effectLst/>
                <a:latin typeface="Segoe UI" panose="020B0502040204020203" pitchFamily="34" charset="0"/>
                <a:cs typeface="Segoe UI" panose="020B0502040204020203" pitchFamily="34" charset="0"/>
              </a:rPr>
              <a:t> through inheritance.</a:t>
            </a:r>
            <a:endParaRPr lang="en-US" b="0" i="0" dirty="0">
              <a:solidFill>
                <a:srgbClr val="212529"/>
              </a:solidFill>
              <a:effectLst/>
              <a:latin typeface="Segoe UI" panose="020B0502040204020203" pitchFamily="34" charset="0"/>
              <a:cs typeface="Segoe UI" panose="020B0502040204020203" pitchFamily="34" charset="0"/>
            </a:endParaRPr>
          </a:p>
        </p:txBody>
      </p:sp>
      <p:pic>
        <p:nvPicPr>
          <p:cNvPr id="2050" name="Picture 2" descr="Dominant, family, genetic, inheritance, inherited, pedigree icon - Download  on Iconfinder">
            <a:extLst>
              <a:ext uri="{FF2B5EF4-FFF2-40B4-BE49-F238E27FC236}">
                <a16:creationId xmlns:a16="http://schemas.microsoft.com/office/drawing/2014/main" id="{9A502FA6-9ECB-44DC-8D56-8BAE9482EF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5926" y="227063"/>
            <a:ext cx="2781649" cy="27816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lymorphism in Java">
            <a:extLst>
              <a:ext uri="{FF2B5EF4-FFF2-40B4-BE49-F238E27FC236}">
                <a16:creationId xmlns:a16="http://schemas.microsoft.com/office/drawing/2014/main" id="{693607F6-E2FB-43C0-B31A-88F1902CC3C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889" t="6007" r="25921" b="8623"/>
          <a:stretch/>
        </p:blipFill>
        <p:spPr bwMode="auto">
          <a:xfrm flipH="1">
            <a:off x="193040" y="1981199"/>
            <a:ext cx="3992880" cy="34848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5C7DDC8-0457-41CA-B405-7CA07C0986B6}"/>
              </a:ext>
            </a:extLst>
          </p:cNvPr>
          <p:cNvSpPr txBox="1"/>
          <p:nvPr/>
        </p:nvSpPr>
        <p:spPr>
          <a:xfrm>
            <a:off x="3936734" y="3008712"/>
            <a:ext cx="8181472" cy="2123658"/>
          </a:xfrm>
          <a:prstGeom prst="rect">
            <a:avLst/>
          </a:prstGeom>
          <a:noFill/>
        </p:spPr>
        <p:txBody>
          <a:bodyPr wrap="square">
            <a:spAutoFit/>
          </a:bodyPr>
          <a:lstStyle/>
          <a:p>
            <a:pPr algn="just" fontAlgn="base"/>
            <a:r>
              <a:rPr lang="en-US" sz="2400" i="0" dirty="0">
                <a:solidFill>
                  <a:schemeClr val="accent2">
                    <a:lumMod val="75000"/>
                  </a:schemeClr>
                </a:solidFill>
                <a:effectLst/>
                <a:latin typeface="Segoe UI" panose="020B0502040204020203" pitchFamily="34" charset="0"/>
                <a:cs typeface="Segoe UI" panose="020B0502040204020203" pitchFamily="34" charset="0"/>
              </a:rPr>
              <a:t>What is Polymorphism?</a:t>
            </a:r>
          </a:p>
          <a:p>
            <a:pPr algn="just" fontAlgn="base"/>
            <a:r>
              <a:rPr lang="en-US" b="0" i="0" dirty="0">
                <a:solidFill>
                  <a:srgbClr val="000000"/>
                </a:solidFill>
                <a:effectLst/>
                <a:latin typeface="Segoe UI" panose="020B0502040204020203" pitchFamily="34" charset="0"/>
                <a:cs typeface="Segoe UI" panose="020B0502040204020203" pitchFamily="34" charset="0"/>
              </a:rPr>
              <a:t>The word </a:t>
            </a:r>
            <a:r>
              <a:rPr lang="en-US" b="1" i="0" u="none" strike="noStrike" dirty="0">
                <a:solidFill>
                  <a:srgbClr val="007BFF"/>
                </a:solidFill>
                <a:effectLst/>
                <a:latin typeface="Segoe UI" panose="020B0502040204020203" pitchFamily="34" charset="0"/>
                <a:cs typeface="Segoe UI" panose="020B0502040204020203" pitchFamily="34" charset="0"/>
                <a:hlinkClick r:id="rId5"/>
              </a:rPr>
              <a:t>Polymorphism</a:t>
            </a:r>
            <a:r>
              <a:rPr lang="en-US" b="0" i="0" u="none" strike="noStrike" dirty="0">
                <a:solidFill>
                  <a:srgbClr val="007BFF"/>
                </a:solidFill>
                <a:effectLst/>
                <a:latin typeface="Segoe UI" panose="020B0502040204020203" pitchFamily="34" charset="0"/>
                <a:cs typeface="Segoe UI" panose="020B0502040204020203" pitchFamily="34" charset="0"/>
                <a:hlinkClick r:id="rId5"/>
              </a:rPr>
              <a:t> </a:t>
            </a:r>
            <a:r>
              <a:rPr lang="en-US" b="0" i="0" dirty="0">
                <a:solidFill>
                  <a:srgbClr val="000000"/>
                </a:solidFill>
                <a:effectLst/>
                <a:latin typeface="Segoe UI" panose="020B0502040204020203" pitchFamily="34" charset="0"/>
                <a:cs typeface="Segoe UI" panose="020B0502040204020203" pitchFamily="34" charset="0"/>
              </a:rPr>
              <a:t>is derived from the Greek word, where Poly means many and morph means faces/ behaviors. So, the word polymorphism means the ability to take more than one form. Technically, we can say that when the same function/operator will show different behaviors by taking different types of values or with a different number of values called </a:t>
            </a:r>
            <a:r>
              <a:rPr lang="en-US" b="1" i="0" u="none" strike="noStrike" dirty="0">
                <a:solidFill>
                  <a:srgbClr val="007BFF"/>
                </a:solidFill>
                <a:effectLst/>
                <a:latin typeface="Segoe UI" panose="020B0502040204020203" pitchFamily="34" charset="0"/>
                <a:cs typeface="Segoe UI" panose="020B0502040204020203" pitchFamily="34" charset="0"/>
                <a:hlinkClick r:id="rId5"/>
              </a:rPr>
              <a:t>Polymorphism</a:t>
            </a:r>
            <a:r>
              <a:rPr lang="en-US" b="0" i="0" dirty="0">
                <a:solidFill>
                  <a:srgbClr val="000000"/>
                </a:solidFill>
                <a:effectLst/>
                <a:latin typeface="Segoe UI" panose="020B0502040204020203" pitchFamily="34" charset="0"/>
                <a:cs typeface="Segoe UI" panose="020B0502040204020203" pitchFamily="34" charset="0"/>
              </a:rPr>
              <a:t>. There are two types of polymorphism</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48F9C33E-3E50-4B0E-ADF3-A323393CBD58}"/>
              </a:ext>
            </a:extLst>
          </p:cNvPr>
          <p:cNvSpPr txBox="1"/>
          <p:nvPr/>
        </p:nvSpPr>
        <p:spPr>
          <a:xfrm>
            <a:off x="3936734" y="5142914"/>
            <a:ext cx="7584707" cy="646331"/>
          </a:xfrm>
          <a:prstGeom prst="rect">
            <a:avLst/>
          </a:prstGeom>
          <a:noFill/>
        </p:spPr>
        <p:txBody>
          <a:bodyPr wrap="square">
            <a:spAutoFit/>
          </a:bodyPr>
          <a:lstStyle/>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Static polymorphism/compile-time polymorphism/Early binding</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Dynamic polymorphism/Run time polymorphism/Late binding</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19DCC72C-9623-4A2D-A14F-427CB7039908}"/>
              </a:ext>
            </a:extLst>
          </p:cNvPr>
          <p:cNvSpPr txBox="1"/>
          <p:nvPr/>
        </p:nvSpPr>
        <p:spPr>
          <a:xfrm>
            <a:off x="193040" y="5979443"/>
            <a:ext cx="11925166" cy="646331"/>
          </a:xfrm>
          <a:prstGeom prst="rect">
            <a:avLst/>
          </a:prstGeom>
          <a:noFill/>
        </p:spPr>
        <p:txBody>
          <a:bodyPr wrap="square">
            <a:spAutoFit/>
          </a:bodyPr>
          <a:lstStyle/>
          <a:p>
            <a:r>
              <a:rPr lang="en-US" b="0" i="0" dirty="0">
                <a:solidFill>
                  <a:srgbClr val="000000"/>
                </a:solidFill>
                <a:effectLst/>
                <a:latin typeface="Segoe UI" panose="020B0502040204020203" pitchFamily="34" charset="0"/>
                <a:cs typeface="Segoe UI" panose="020B0502040204020203" pitchFamily="34" charset="0"/>
              </a:rPr>
              <a:t>Static polymorphism is achieved by using </a:t>
            </a:r>
            <a:r>
              <a:rPr lang="en-US" b="1" i="0" dirty="0">
                <a:solidFill>
                  <a:srgbClr val="000000"/>
                </a:solidFill>
                <a:effectLst/>
                <a:latin typeface="Segoe UI" panose="020B0502040204020203" pitchFamily="34" charset="0"/>
                <a:cs typeface="Segoe UI" panose="020B0502040204020203" pitchFamily="34" charset="0"/>
              </a:rPr>
              <a:t>function overloading and operator overloading</a:t>
            </a:r>
            <a:r>
              <a:rPr lang="en-US" b="0" i="0" dirty="0">
                <a:solidFill>
                  <a:srgbClr val="000000"/>
                </a:solidFill>
                <a:effectLst/>
                <a:latin typeface="Segoe UI" panose="020B0502040204020203" pitchFamily="34" charset="0"/>
                <a:cs typeface="Segoe UI" panose="020B0502040204020203" pitchFamily="34" charset="0"/>
              </a:rPr>
              <a:t> whereas dynamic polymorphism is achieved by using </a:t>
            </a:r>
            <a:r>
              <a:rPr lang="en-US" b="1" i="0" dirty="0">
                <a:solidFill>
                  <a:srgbClr val="000000"/>
                </a:solidFill>
                <a:effectLst/>
                <a:latin typeface="Segoe UI" panose="020B0502040204020203" pitchFamily="34" charset="0"/>
                <a:cs typeface="Segoe UI" panose="020B0502040204020203" pitchFamily="34" charset="0"/>
              </a:rPr>
              <a:t>function overriding</a:t>
            </a:r>
            <a:r>
              <a:rPr lang="en-US" b="0" i="0" dirty="0">
                <a:solidFill>
                  <a:srgbClr val="000000"/>
                </a:solidFill>
                <a:effectLst/>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19469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D8DC7E-E2D0-41B7-B806-C1ED1BF7CD06}"/>
              </a:ext>
            </a:extLst>
          </p:cNvPr>
          <p:cNvSpPr txBox="1"/>
          <p:nvPr/>
        </p:nvSpPr>
        <p:spPr>
          <a:xfrm>
            <a:off x="0" y="117961"/>
            <a:ext cx="12076497" cy="2677656"/>
          </a:xfrm>
          <a:prstGeom prst="rect">
            <a:avLst/>
          </a:prstGeom>
          <a:noFill/>
        </p:spPr>
        <p:txBody>
          <a:bodyPr wrap="square">
            <a:spAutoFit/>
          </a:bodyPr>
          <a:lstStyle/>
          <a:p>
            <a:pPr algn="just" fontAlgn="base"/>
            <a:r>
              <a:rPr lang="en-US" sz="2400" i="0" dirty="0">
                <a:solidFill>
                  <a:schemeClr val="accent2">
                    <a:lumMod val="75000"/>
                  </a:schemeClr>
                </a:solidFill>
                <a:effectLst/>
                <a:latin typeface="Segoe UI" panose="020B0502040204020203" pitchFamily="34" charset="0"/>
                <a:cs typeface="Segoe UI" panose="020B0502040204020203" pitchFamily="34" charset="0"/>
              </a:rPr>
              <a:t>Why do we need real-world objects in a Project?</a:t>
            </a:r>
          </a:p>
          <a:p>
            <a:pPr algn="just" fontAlgn="base"/>
            <a:r>
              <a:rPr lang="en-US" b="0" i="0" dirty="0">
                <a:solidFill>
                  <a:srgbClr val="000000"/>
                </a:solidFill>
                <a:effectLst/>
                <a:latin typeface="Segoe UI" panose="020B0502040204020203" pitchFamily="34" charset="0"/>
                <a:cs typeface="Segoe UI" panose="020B0502040204020203" pitchFamily="34" charset="0"/>
              </a:rPr>
              <a:t>We need real-world objects in a project because real-world objects are part of our business. As we are developing applications (software) for automating the business, we must have to create the business-related real-world objects in the project.</a:t>
            </a:r>
          </a:p>
          <a:p>
            <a:pPr algn="just" fontAlgn="base"/>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For example, to automate the Bank business we must create real-world objects like Customer, Manager, Clerk, Office Assistant, Marketing Executive, Computer, Printer, Chair, table, etc. So along with the Bank object, we must also have to create all the above objects because without all the above objects we cannot run a Bank business. Technically we call the above objects are business objects.</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70C2480A-A9F6-4556-BA78-355893DAE16B}"/>
              </a:ext>
            </a:extLst>
          </p:cNvPr>
          <p:cNvSpPr txBox="1"/>
          <p:nvPr/>
        </p:nvSpPr>
        <p:spPr>
          <a:xfrm>
            <a:off x="-1" y="3241382"/>
            <a:ext cx="12076497" cy="923330"/>
          </a:xfrm>
          <a:prstGeom prst="rect">
            <a:avLst/>
          </a:prstGeom>
          <a:noFill/>
        </p:spPr>
        <p:txBody>
          <a:bodyPr wrap="square">
            <a:spAutoFit/>
          </a:bodyPr>
          <a:lstStyle/>
          <a:p>
            <a:pPr algn="just" fontAlgn="base"/>
            <a:r>
              <a:rPr lang="en-US" i="0" dirty="0">
                <a:solidFill>
                  <a:schemeClr val="accent2">
                    <a:lumMod val="75000"/>
                  </a:schemeClr>
                </a:solidFill>
                <a:effectLst/>
                <a:latin typeface="Segoe UI" panose="020B0502040204020203" pitchFamily="34" charset="0"/>
                <a:cs typeface="Segoe UI" panose="020B0502040204020203" pitchFamily="34" charset="0"/>
              </a:rPr>
              <a:t>What types of programming languages come under the OOP system?</a:t>
            </a:r>
          </a:p>
          <a:p>
            <a:pPr algn="just" fontAlgn="base"/>
            <a:r>
              <a:rPr lang="en-US" b="0" i="0" dirty="0">
                <a:solidFill>
                  <a:srgbClr val="000000"/>
                </a:solidFill>
                <a:effectLst/>
                <a:latin typeface="Segoe UI" panose="020B0502040204020203" pitchFamily="34" charset="0"/>
                <a:cs typeface="Segoe UI" panose="020B0502040204020203" pitchFamily="34" charset="0"/>
              </a:rPr>
              <a:t>The programming languages which implement all the four principles provided by OOPs are called object-oriented programming languages. Examples: Java, </a:t>
            </a:r>
            <a:r>
              <a:rPr lang="en-US" b="0" i="0" dirty="0" err="1">
                <a:solidFill>
                  <a:srgbClr val="000000"/>
                </a:solidFill>
                <a:effectLst/>
                <a:latin typeface="Segoe UI" panose="020B0502040204020203" pitchFamily="34" charset="0"/>
                <a:cs typeface="Segoe UI" panose="020B0502040204020203" pitchFamily="34" charset="0"/>
              </a:rPr>
              <a:t>.Net</a:t>
            </a:r>
            <a:r>
              <a:rPr lang="en-US" b="0" i="0" dirty="0">
                <a:solidFill>
                  <a:srgbClr val="000000"/>
                </a:solidFill>
                <a:effectLst/>
                <a:latin typeface="Segoe UI" panose="020B0502040204020203" pitchFamily="34" charset="0"/>
                <a:cs typeface="Segoe UI" panose="020B0502040204020203" pitchFamily="34" charset="0"/>
              </a:rPr>
              <a:t>, C++, etc.</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0549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981</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Ratre</dc:creator>
  <cp:lastModifiedBy>Raj Ratre</cp:lastModifiedBy>
  <cp:revision>20</cp:revision>
  <dcterms:created xsi:type="dcterms:W3CDTF">2022-02-15T17:19:37Z</dcterms:created>
  <dcterms:modified xsi:type="dcterms:W3CDTF">2022-02-16T16:50:38Z</dcterms:modified>
</cp:coreProperties>
</file>