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9F53-B562-4E7D-B3A0-2DB26DFA2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438494-CDC6-4270-A61C-9DB58F8A0D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9DBE4-C95B-47D2-BE6F-4BAA238F5FF1}"/>
              </a:ext>
            </a:extLst>
          </p:cNvPr>
          <p:cNvSpPr>
            <a:spLocks noGrp="1"/>
          </p:cNvSpPr>
          <p:nvPr>
            <p:ph type="dt" sz="half" idx="10"/>
          </p:nvPr>
        </p:nvSpPr>
        <p:spPr/>
        <p:txBody>
          <a:bodyPr/>
          <a:lstStyle/>
          <a:p>
            <a:fld id="{C2C5C3F3-4F3D-4CBB-90EC-CB506390E6FB}" type="datetimeFigureOut">
              <a:rPr lang="en-US" smtClean="0"/>
              <a:t>3/8/2022</a:t>
            </a:fld>
            <a:endParaRPr lang="en-US"/>
          </a:p>
        </p:txBody>
      </p:sp>
      <p:sp>
        <p:nvSpPr>
          <p:cNvPr id="5" name="Footer Placeholder 4">
            <a:extLst>
              <a:ext uri="{FF2B5EF4-FFF2-40B4-BE49-F238E27FC236}">
                <a16:creationId xmlns:a16="http://schemas.microsoft.com/office/drawing/2014/main" id="{6A94FE09-C18B-49F9-9337-AC208D5D2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FA44A-5AB4-4261-A43A-9CBE9FAE37A4}"/>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377280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1830-2EEA-47DF-99F2-5302991C42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D603A0-D46C-4926-831F-BC7406AA9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5FDB4-F7A6-43F1-8689-07C3FBBA485E}"/>
              </a:ext>
            </a:extLst>
          </p:cNvPr>
          <p:cNvSpPr>
            <a:spLocks noGrp="1"/>
          </p:cNvSpPr>
          <p:nvPr>
            <p:ph type="dt" sz="half" idx="10"/>
          </p:nvPr>
        </p:nvSpPr>
        <p:spPr/>
        <p:txBody>
          <a:bodyPr/>
          <a:lstStyle/>
          <a:p>
            <a:fld id="{C2C5C3F3-4F3D-4CBB-90EC-CB506390E6FB}" type="datetimeFigureOut">
              <a:rPr lang="en-US" smtClean="0"/>
              <a:t>3/8/2022</a:t>
            </a:fld>
            <a:endParaRPr lang="en-US"/>
          </a:p>
        </p:txBody>
      </p:sp>
      <p:sp>
        <p:nvSpPr>
          <p:cNvPr id="5" name="Footer Placeholder 4">
            <a:extLst>
              <a:ext uri="{FF2B5EF4-FFF2-40B4-BE49-F238E27FC236}">
                <a16:creationId xmlns:a16="http://schemas.microsoft.com/office/drawing/2014/main" id="{ECAF7C48-007C-4818-88B2-23AAC904A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9039D-D91A-4BFC-BE80-1047BD28E017}"/>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37345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9D7D4A-AA92-4CF3-923E-F71923F34F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1F0F3-37D5-44E6-A531-D2DA9782FD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C5A94-93DE-4667-BC0A-FD5DF4C2BE78}"/>
              </a:ext>
            </a:extLst>
          </p:cNvPr>
          <p:cNvSpPr>
            <a:spLocks noGrp="1"/>
          </p:cNvSpPr>
          <p:nvPr>
            <p:ph type="dt" sz="half" idx="10"/>
          </p:nvPr>
        </p:nvSpPr>
        <p:spPr/>
        <p:txBody>
          <a:bodyPr/>
          <a:lstStyle/>
          <a:p>
            <a:fld id="{C2C5C3F3-4F3D-4CBB-90EC-CB506390E6FB}" type="datetimeFigureOut">
              <a:rPr lang="en-US" smtClean="0"/>
              <a:t>3/8/2022</a:t>
            </a:fld>
            <a:endParaRPr lang="en-US"/>
          </a:p>
        </p:txBody>
      </p:sp>
      <p:sp>
        <p:nvSpPr>
          <p:cNvPr id="5" name="Footer Placeholder 4">
            <a:extLst>
              <a:ext uri="{FF2B5EF4-FFF2-40B4-BE49-F238E27FC236}">
                <a16:creationId xmlns:a16="http://schemas.microsoft.com/office/drawing/2014/main" id="{E67B9FC9-A33D-48DD-A2FA-143343CFF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5EF13-036D-451E-97DC-F565C68F8615}"/>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379208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B508-E3AE-40A6-9087-215D5F137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4873F1-F99C-4D86-9BD0-BBCBDE1180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D47BC-7106-4AC2-871F-00B0280928E9}"/>
              </a:ext>
            </a:extLst>
          </p:cNvPr>
          <p:cNvSpPr>
            <a:spLocks noGrp="1"/>
          </p:cNvSpPr>
          <p:nvPr>
            <p:ph type="dt" sz="half" idx="10"/>
          </p:nvPr>
        </p:nvSpPr>
        <p:spPr/>
        <p:txBody>
          <a:bodyPr/>
          <a:lstStyle/>
          <a:p>
            <a:fld id="{C2C5C3F3-4F3D-4CBB-90EC-CB506390E6FB}" type="datetimeFigureOut">
              <a:rPr lang="en-US" smtClean="0"/>
              <a:t>3/8/2022</a:t>
            </a:fld>
            <a:endParaRPr lang="en-US"/>
          </a:p>
        </p:txBody>
      </p:sp>
      <p:sp>
        <p:nvSpPr>
          <p:cNvPr id="5" name="Footer Placeholder 4">
            <a:extLst>
              <a:ext uri="{FF2B5EF4-FFF2-40B4-BE49-F238E27FC236}">
                <a16:creationId xmlns:a16="http://schemas.microsoft.com/office/drawing/2014/main" id="{C657C6AC-21D0-44CE-B8C0-5136F0516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FC507-3A3E-4287-8976-765A266EA5A0}"/>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33638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EFED-05FF-495D-AEB6-6DB0ACC8C1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805879-A477-41ED-A568-67972BC150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DCBBB-B984-48E4-AD24-796B60C74DAF}"/>
              </a:ext>
            </a:extLst>
          </p:cNvPr>
          <p:cNvSpPr>
            <a:spLocks noGrp="1"/>
          </p:cNvSpPr>
          <p:nvPr>
            <p:ph type="dt" sz="half" idx="10"/>
          </p:nvPr>
        </p:nvSpPr>
        <p:spPr/>
        <p:txBody>
          <a:bodyPr/>
          <a:lstStyle/>
          <a:p>
            <a:fld id="{C2C5C3F3-4F3D-4CBB-90EC-CB506390E6FB}" type="datetimeFigureOut">
              <a:rPr lang="en-US" smtClean="0"/>
              <a:t>3/8/2022</a:t>
            </a:fld>
            <a:endParaRPr lang="en-US"/>
          </a:p>
        </p:txBody>
      </p:sp>
      <p:sp>
        <p:nvSpPr>
          <p:cNvPr id="5" name="Footer Placeholder 4">
            <a:extLst>
              <a:ext uri="{FF2B5EF4-FFF2-40B4-BE49-F238E27FC236}">
                <a16:creationId xmlns:a16="http://schemas.microsoft.com/office/drawing/2014/main" id="{B5431EFF-4235-4E85-9B12-7CC6D01CD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EF7CC-38E7-4332-8CA3-135C6AD7BDAF}"/>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171937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DE7F-F632-4013-A6B1-5F8DDE767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723A7-C4C3-460A-848B-8CB67E5B1D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D3E2A9-18BA-46DE-AA32-51396EFB7E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769E0C-555F-4B8D-901C-F4F9B74F6CB1}"/>
              </a:ext>
            </a:extLst>
          </p:cNvPr>
          <p:cNvSpPr>
            <a:spLocks noGrp="1"/>
          </p:cNvSpPr>
          <p:nvPr>
            <p:ph type="dt" sz="half" idx="10"/>
          </p:nvPr>
        </p:nvSpPr>
        <p:spPr/>
        <p:txBody>
          <a:bodyPr/>
          <a:lstStyle/>
          <a:p>
            <a:fld id="{C2C5C3F3-4F3D-4CBB-90EC-CB506390E6FB}" type="datetimeFigureOut">
              <a:rPr lang="en-US" smtClean="0"/>
              <a:t>3/8/2022</a:t>
            </a:fld>
            <a:endParaRPr lang="en-US"/>
          </a:p>
        </p:txBody>
      </p:sp>
      <p:sp>
        <p:nvSpPr>
          <p:cNvPr id="6" name="Footer Placeholder 5">
            <a:extLst>
              <a:ext uri="{FF2B5EF4-FFF2-40B4-BE49-F238E27FC236}">
                <a16:creationId xmlns:a16="http://schemas.microsoft.com/office/drawing/2014/main" id="{C6B0EA31-9E60-40A8-9EDB-6D3171D51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C71C3-C5D0-46CA-8CD4-ABE43B984064}"/>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231407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5296-1BA0-48C1-9989-65760F79DB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8A4E50-64B4-453C-94C5-A2597854A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0CF14C-2AAA-4B3D-9F6C-DE3C1F6599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02708F-CFA0-4140-B0F4-AE6CAE66F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927ACB-6B9D-4487-90F3-432C49C651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00AAE1-0375-4BE5-8809-81196EBC1795}"/>
              </a:ext>
            </a:extLst>
          </p:cNvPr>
          <p:cNvSpPr>
            <a:spLocks noGrp="1"/>
          </p:cNvSpPr>
          <p:nvPr>
            <p:ph type="dt" sz="half" idx="10"/>
          </p:nvPr>
        </p:nvSpPr>
        <p:spPr/>
        <p:txBody>
          <a:bodyPr/>
          <a:lstStyle/>
          <a:p>
            <a:fld id="{C2C5C3F3-4F3D-4CBB-90EC-CB506390E6FB}" type="datetimeFigureOut">
              <a:rPr lang="en-US" smtClean="0"/>
              <a:t>3/8/2022</a:t>
            </a:fld>
            <a:endParaRPr lang="en-US"/>
          </a:p>
        </p:txBody>
      </p:sp>
      <p:sp>
        <p:nvSpPr>
          <p:cNvPr id="8" name="Footer Placeholder 7">
            <a:extLst>
              <a:ext uri="{FF2B5EF4-FFF2-40B4-BE49-F238E27FC236}">
                <a16:creationId xmlns:a16="http://schemas.microsoft.com/office/drawing/2014/main" id="{D068FA54-1921-49D6-B1C7-56BFC73B3D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4631E6-A372-4CE0-9450-1C0854ACAEFB}"/>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87218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0BBA-6B45-47C5-BC57-94679C7D70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FC8D8C-AD9D-4669-8208-92D983E41107}"/>
              </a:ext>
            </a:extLst>
          </p:cNvPr>
          <p:cNvSpPr>
            <a:spLocks noGrp="1"/>
          </p:cNvSpPr>
          <p:nvPr>
            <p:ph type="dt" sz="half" idx="10"/>
          </p:nvPr>
        </p:nvSpPr>
        <p:spPr/>
        <p:txBody>
          <a:bodyPr/>
          <a:lstStyle/>
          <a:p>
            <a:fld id="{C2C5C3F3-4F3D-4CBB-90EC-CB506390E6FB}" type="datetimeFigureOut">
              <a:rPr lang="en-US" smtClean="0"/>
              <a:t>3/8/2022</a:t>
            </a:fld>
            <a:endParaRPr lang="en-US"/>
          </a:p>
        </p:txBody>
      </p:sp>
      <p:sp>
        <p:nvSpPr>
          <p:cNvPr id="4" name="Footer Placeholder 3">
            <a:extLst>
              <a:ext uri="{FF2B5EF4-FFF2-40B4-BE49-F238E27FC236}">
                <a16:creationId xmlns:a16="http://schemas.microsoft.com/office/drawing/2014/main" id="{49986549-1648-4E91-9C93-7C0271F80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733E45-A215-4269-9DF3-1DD2FC62398A}"/>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218698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04D15-C6D6-4F5D-8686-36C44F94B2D9}"/>
              </a:ext>
            </a:extLst>
          </p:cNvPr>
          <p:cNvSpPr>
            <a:spLocks noGrp="1"/>
          </p:cNvSpPr>
          <p:nvPr>
            <p:ph type="dt" sz="half" idx="10"/>
          </p:nvPr>
        </p:nvSpPr>
        <p:spPr/>
        <p:txBody>
          <a:bodyPr/>
          <a:lstStyle/>
          <a:p>
            <a:fld id="{C2C5C3F3-4F3D-4CBB-90EC-CB506390E6FB}" type="datetimeFigureOut">
              <a:rPr lang="en-US" smtClean="0"/>
              <a:t>3/8/2022</a:t>
            </a:fld>
            <a:endParaRPr lang="en-US"/>
          </a:p>
        </p:txBody>
      </p:sp>
      <p:sp>
        <p:nvSpPr>
          <p:cNvPr id="3" name="Footer Placeholder 2">
            <a:extLst>
              <a:ext uri="{FF2B5EF4-FFF2-40B4-BE49-F238E27FC236}">
                <a16:creationId xmlns:a16="http://schemas.microsoft.com/office/drawing/2014/main" id="{78C97C79-F6C2-4587-A328-15828245A3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FFB01A-5706-4F19-A3E2-EF5B9280573B}"/>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167272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9F19-24F1-49D4-B388-BAD3DB443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92E99C-7CDF-4B35-B695-232285DA3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534776-F206-4B70-9964-CC30491E0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156E5-18AD-4975-9ED7-D32090778A6F}"/>
              </a:ext>
            </a:extLst>
          </p:cNvPr>
          <p:cNvSpPr>
            <a:spLocks noGrp="1"/>
          </p:cNvSpPr>
          <p:nvPr>
            <p:ph type="dt" sz="half" idx="10"/>
          </p:nvPr>
        </p:nvSpPr>
        <p:spPr/>
        <p:txBody>
          <a:bodyPr/>
          <a:lstStyle/>
          <a:p>
            <a:fld id="{C2C5C3F3-4F3D-4CBB-90EC-CB506390E6FB}" type="datetimeFigureOut">
              <a:rPr lang="en-US" smtClean="0"/>
              <a:t>3/8/2022</a:t>
            </a:fld>
            <a:endParaRPr lang="en-US"/>
          </a:p>
        </p:txBody>
      </p:sp>
      <p:sp>
        <p:nvSpPr>
          <p:cNvPr id="6" name="Footer Placeholder 5">
            <a:extLst>
              <a:ext uri="{FF2B5EF4-FFF2-40B4-BE49-F238E27FC236}">
                <a16:creationId xmlns:a16="http://schemas.microsoft.com/office/drawing/2014/main" id="{3B9646BC-C88F-428D-BF0F-590D1236D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C1160-EF31-4FD4-ADD7-33D330D5C4F1}"/>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46611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477D-1134-4FB5-B258-A977F40C3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5863D-0211-449E-AE0E-3ECBAFDB0A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B54369-CCAC-47BD-BCD4-69EEFAE84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DDED0-072F-44AA-9E6D-CD1E46879774}"/>
              </a:ext>
            </a:extLst>
          </p:cNvPr>
          <p:cNvSpPr>
            <a:spLocks noGrp="1"/>
          </p:cNvSpPr>
          <p:nvPr>
            <p:ph type="dt" sz="half" idx="10"/>
          </p:nvPr>
        </p:nvSpPr>
        <p:spPr/>
        <p:txBody>
          <a:bodyPr/>
          <a:lstStyle/>
          <a:p>
            <a:fld id="{C2C5C3F3-4F3D-4CBB-90EC-CB506390E6FB}" type="datetimeFigureOut">
              <a:rPr lang="en-US" smtClean="0"/>
              <a:t>3/8/2022</a:t>
            </a:fld>
            <a:endParaRPr lang="en-US"/>
          </a:p>
        </p:txBody>
      </p:sp>
      <p:sp>
        <p:nvSpPr>
          <p:cNvPr id="6" name="Footer Placeholder 5">
            <a:extLst>
              <a:ext uri="{FF2B5EF4-FFF2-40B4-BE49-F238E27FC236}">
                <a16:creationId xmlns:a16="http://schemas.microsoft.com/office/drawing/2014/main" id="{94A8E2E3-8D37-4A43-91C1-56063A1D5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BF5DB-9F12-4518-B7EB-94E91CD5ED20}"/>
              </a:ext>
            </a:extLst>
          </p:cNvPr>
          <p:cNvSpPr>
            <a:spLocks noGrp="1"/>
          </p:cNvSpPr>
          <p:nvPr>
            <p:ph type="sldNum" sz="quarter" idx="12"/>
          </p:nvPr>
        </p:nvSpPr>
        <p:spPr/>
        <p:txBody>
          <a:bodyPr/>
          <a:lstStyle/>
          <a:p>
            <a:fld id="{96C5C720-6AA1-403D-8E72-DF7FC51CF695}" type="slidenum">
              <a:rPr lang="en-US" smtClean="0"/>
              <a:t>‹#›</a:t>
            </a:fld>
            <a:endParaRPr lang="en-US"/>
          </a:p>
        </p:txBody>
      </p:sp>
    </p:spTree>
    <p:extLst>
      <p:ext uri="{BB962C8B-B14F-4D97-AF65-F5344CB8AC3E}">
        <p14:creationId xmlns:p14="http://schemas.microsoft.com/office/powerpoint/2010/main" val="8442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C706E-9F14-498B-A470-6632C147F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11DEFD-CE04-4CA4-B915-5678ABA39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DF20C-5229-4E10-BBE6-4B2332B53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5C3F3-4F3D-4CBB-90EC-CB506390E6FB}" type="datetimeFigureOut">
              <a:rPr lang="en-US" smtClean="0"/>
              <a:t>3/8/2022</a:t>
            </a:fld>
            <a:endParaRPr lang="en-US"/>
          </a:p>
        </p:txBody>
      </p:sp>
      <p:sp>
        <p:nvSpPr>
          <p:cNvPr id="5" name="Footer Placeholder 4">
            <a:extLst>
              <a:ext uri="{FF2B5EF4-FFF2-40B4-BE49-F238E27FC236}">
                <a16:creationId xmlns:a16="http://schemas.microsoft.com/office/drawing/2014/main" id="{99CC0409-5BAE-4007-BCF2-FCDE0C344A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FF62A1-707D-4C4B-8349-7A404AD7C7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5C720-6AA1-403D-8E72-DF7FC51CF695}" type="slidenum">
              <a:rPr lang="en-US" smtClean="0"/>
              <a:t>‹#›</a:t>
            </a:fld>
            <a:endParaRPr lang="en-US"/>
          </a:p>
        </p:txBody>
      </p:sp>
    </p:spTree>
    <p:extLst>
      <p:ext uri="{BB962C8B-B14F-4D97-AF65-F5344CB8AC3E}">
        <p14:creationId xmlns:p14="http://schemas.microsoft.com/office/powerpoint/2010/main" val="168511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6D779E-34C1-4E2D-BCED-962C6DD5E061}"/>
              </a:ext>
            </a:extLst>
          </p:cNvPr>
          <p:cNvSpPr txBox="1"/>
          <p:nvPr/>
        </p:nvSpPr>
        <p:spPr>
          <a:xfrm>
            <a:off x="-1604" y="57750"/>
            <a:ext cx="12193604" cy="1477328"/>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Encapsulation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process of binding the data and functions together into a single unit (i.e. class) is called encapsulation in C#. Or you can say that the process of defining a class by hiding its internal data members from outside the class and accessing those internal data members only through publicly exposed methods (setter and getter methods) or properties with proper validations is called encapsulation.</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941309CC-AF1E-409A-952E-559E53273171}"/>
              </a:ext>
            </a:extLst>
          </p:cNvPr>
          <p:cNvSpPr txBox="1"/>
          <p:nvPr/>
        </p:nvSpPr>
        <p:spPr>
          <a:xfrm>
            <a:off x="0" y="1786878"/>
            <a:ext cx="12192000" cy="2031325"/>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How can we implement Encapsulation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C# Encapsulation is implemented</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By declaring the variables as private (to restrict its direct access from outside the class)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By defining one pair of public setter and getter methods or properties to access private variables.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We declare variables as private to stop accessing them directly from outside the class. The public setter and getter methods or properties are used to access the private variables from outside the class with proper validations. If we provide direct access to variables then we cannot validate the data before storing it in the variable.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9" name="Rectangle 2">
            <a:extLst>
              <a:ext uri="{FF2B5EF4-FFF2-40B4-BE49-F238E27FC236}">
                <a16:creationId xmlns:a16="http://schemas.microsoft.com/office/drawing/2014/main" id="{99B6C2F8-9F46-49ED-85A1-66C31D66116D}"/>
              </a:ext>
            </a:extLst>
          </p:cNvPr>
          <p:cNvSpPr>
            <a:spLocks noChangeArrowheads="1"/>
          </p:cNvSpPr>
          <p:nvPr/>
        </p:nvSpPr>
        <p:spPr bwMode="auto">
          <a:xfrm>
            <a:off x="0" y="4070003"/>
            <a:ext cx="1208933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What is the problem if we don’t follow encapsulation in C# while designing a class?</a:t>
            </a:r>
            <a:endParaRPr kumimoji="0" lang="en-US" altLang="en-US" b="0" i="0" u="none" strike="noStrike" cap="none" normalizeH="0" baseline="0" dirty="0">
              <a:ln>
                <a:noFill/>
              </a:ln>
              <a:solidFill>
                <a:srgbClr val="3A3A3A"/>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If we don’t the encapsulation principle while designing the class, then we cannot validate the user-given data according to our business requirement as well as it is very difficult to handle future changes. </a:t>
            </a:r>
            <a:endPar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Let us understand this with an example. Assume in the initial project requirement, the client did not mention that the application should not allow the negative number to store in that variable. So, we give direct access to the variable </a:t>
            </a:r>
            <a:endPar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086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50FCC-7CDE-4A61-AA2C-5DCF72A1F06E}"/>
              </a:ext>
            </a:extLst>
          </p:cNvPr>
          <p:cNvSpPr txBox="1"/>
          <p:nvPr/>
        </p:nvSpPr>
        <p:spPr>
          <a:xfrm>
            <a:off x="0" y="0"/>
            <a:ext cx="12192000" cy="1477328"/>
          </a:xfrm>
          <a:prstGeom prst="rect">
            <a:avLst/>
          </a:prstGeom>
          <a:noFill/>
        </p:spPr>
        <p:txBody>
          <a:bodyPr wrap="square">
            <a:spAutoFit/>
          </a:bodyPr>
          <a:lstStyle/>
          <a:p>
            <a:r>
              <a:rPr lang="en-US" b="0" i="0" dirty="0">
                <a:solidFill>
                  <a:srgbClr val="000000"/>
                </a:solidFill>
                <a:effectLst/>
                <a:latin typeface="Segoe UI" panose="020B0502040204020203" pitchFamily="34" charset="0"/>
                <a:cs typeface="Segoe UI" panose="020B0502040204020203" pitchFamily="34" charset="0"/>
              </a:rPr>
              <a:t>Let us see an example to understand this concept. In the following example, we declare the balance variable as private in the Bank class, and hence it can not be accessed directly outside of the Bank class. In order to access this balance variable, we have exposed two public methods i.e. </a:t>
            </a:r>
            <a:r>
              <a:rPr lang="en-US" b="0" i="0" dirty="0" err="1">
                <a:solidFill>
                  <a:srgbClr val="000000"/>
                </a:solidFill>
                <a:effectLst/>
                <a:latin typeface="Segoe UI" panose="020B0502040204020203" pitchFamily="34" charset="0"/>
                <a:cs typeface="Segoe UI" panose="020B0502040204020203" pitchFamily="34" charset="0"/>
              </a:rPr>
              <a:t>getBalance</a:t>
            </a:r>
            <a:r>
              <a:rPr lang="en-US" b="0" i="0" dirty="0">
                <a:solidFill>
                  <a:srgbClr val="000000"/>
                </a:solidFill>
                <a:effectLst/>
                <a:latin typeface="Segoe UI" panose="020B0502040204020203" pitchFamily="34" charset="0"/>
                <a:cs typeface="Segoe UI" panose="020B0502040204020203" pitchFamily="34" charset="0"/>
              </a:rPr>
              <a:t> and </a:t>
            </a:r>
            <a:r>
              <a:rPr lang="en-US" b="0" i="0" dirty="0" err="1">
                <a:solidFill>
                  <a:srgbClr val="000000"/>
                </a:solidFill>
                <a:effectLst/>
                <a:latin typeface="Segoe UI" panose="020B0502040204020203" pitchFamily="34" charset="0"/>
                <a:cs typeface="Segoe UI" panose="020B0502040204020203" pitchFamily="34" charset="0"/>
              </a:rPr>
              <a:t>setBalance</a:t>
            </a:r>
            <a:r>
              <a:rPr lang="en-US" b="0" i="0" dirty="0">
                <a:solidFill>
                  <a:srgbClr val="000000"/>
                </a:solidFill>
                <a:effectLst/>
                <a:latin typeface="Segoe UI" panose="020B0502040204020203" pitchFamily="34" charset="0"/>
                <a:cs typeface="Segoe UI" panose="020B0502040204020203" pitchFamily="34" charset="0"/>
              </a:rPr>
              <a:t>. The </a:t>
            </a:r>
            <a:r>
              <a:rPr lang="en-US" b="0" i="0" dirty="0" err="1">
                <a:solidFill>
                  <a:srgbClr val="000000"/>
                </a:solidFill>
                <a:effectLst/>
                <a:latin typeface="Segoe UI" panose="020B0502040204020203" pitchFamily="34" charset="0"/>
                <a:cs typeface="Segoe UI" panose="020B0502040204020203" pitchFamily="34" charset="0"/>
              </a:rPr>
              <a:t>getBalance</a:t>
            </a:r>
            <a:r>
              <a:rPr lang="en-US" b="0" i="0" dirty="0">
                <a:solidFill>
                  <a:srgbClr val="000000"/>
                </a:solidFill>
                <a:effectLst/>
                <a:latin typeface="Segoe UI" panose="020B0502040204020203" pitchFamily="34" charset="0"/>
                <a:cs typeface="Segoe UI" panose="020B0502040204020203" pitchFamily="34" charset="0"/>
              </a:rPr>
              <a:t> method (Accessors) is used to fetch the value store in the balance variable whereas the </a:t>
            </a:r>
            <a:r>
              <a:rPr lang="en-US" b="0" i="0" dirty="0" err="1">
                <a:solidFill>
                  <a:srgbClr val="000000"/>
                </a:solidFill>
                <a:effectLst/>
                <a:latin typeface="Segoe UI" panose="020B0502040204020203" pitchFamily="34" charset="0"/>
                <a:cs typeface="Segoe UI" panose="020B0502040204020203" pitchFamily="34" charset="0"/>
              </a:rPr>
              <a:t>setBalance</a:t>
            </a:r>
            <a:r>
              <a:rPr lang="en-US" b="0" i="0" dirty="0">
                <a:solidFill>
                  <a:srgbClr val="000000"/>
                </a:solidFill>
                <a:effectLst/>
                <a:latin typeface="Segoe UI" panose="020B0502040204020203" pitchFamily="34" charset="0"/>
                <a:cs typeface="Segoe UI" panose="020B0502040204020203" pitchFamily="34" charset="0"/>
              </a:rPr>
              <a:t> method (Mutator) is used to set the value in the balance variable.</a:t>
            </a: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E15ED9CD-9509-4ED9-A168-FE43F9B947C9}"/>
              </a:ext>
            </a:extLst>
          </p:cNvPr>
          <p:cNvPicPr>
            <a:picLocks noChangeAspect="1"/>
          </p:cNvPicPr>
          <p:nvPr/>
        </p:nvPicPr>
        <p:blipFill>
          <a:blip r:embed="rId2"/>
          <a:stretch>
            <a:fillRect/>
          </a:stretch>
        </p:blipFill>
        <p:spPr>
          <a:xfrm>
            <a:off x="0" y="1477328"/>
            <a:ext cx="8700367" cy="5380672"/>
          </a:xfrm>
          <a:prstGeom prst="rect">
            <a:avLst/>
          </a:prstGeom>
        </p:spPr>
      </p:pic>
    </p:spTree>
    <p:extLst>
      <p:ext uri="{BB962C8B-B14F-4D97-AF65-F5344CB8AC3E}">
        <p14:creationId xmlns:p14="http://schemas.microsoft.com/office/powerpoint/2010/main" val="360331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0ED9DA-31CE-418C-80EB-BB48BA94E212}"/>
              </a:ext>
            </a:extLst>
          </p:cNvPr>
          <p:cNvSpPr txBox="1"/>
          <p:nvPr/>
        </p:nvSpPr>
        <p:spPr>
          <a:xfrm>
            <a:off x="0" y="0"/>
            <a:ext cx="12192000" cy="1754326"/>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Abstraction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process of representing the essential features without including the background details is called Abstraction. In simple words, we can say that it is a process of defining a class by providing necessary details to call the object operations (i.e. methods) by hiding or removing its implementation details is called abstraction in C#. It means we need to expose what is necessary and compulsory and we need to hide the unnecessary things from the outside world. In C# we can hide the member of a class by using private access modifiers.</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770AE33F-1C99-4B91-BEB5-C7B7B1695E20}"/>
              </a:ext>
            </a:extLst>
          </p:cNvPr>
          <p:cNvSpPr txBox="1"/>
          <p:nvPr/>
        </p:nvSpPr>
        <p:spPr>
          <a:xfrm>
            <a:off x="0" y="1844930"/>
            <a:ext cx="12191999" cy="3693319"/>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As we know a car is made of many things, such as the name of the car, the color of the car, gear, breaks, steering, silencer, the battery of the car, engine of the car, etc. Now you want to ride a car. So to ride a car what are the things you should know. The things a car driver should know are as follows.</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Name of the Car</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The color of the Car</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Gear</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Break</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Steering</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So these are the things that should be exposed and know by the car driver before riding the car. The things which should be hidden to a Car rider as are follows</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The engine of the car</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Diesel Engine</a:t>
            </a:r>
            <a:endParaRPr lang="en-US" b="0" i="0" dirty="0">
              <a:solidFill>
                <a:srgbClr val="212529"/>
              </a:solidFill>
              <a:effectLst/>
              <a:latin typeface="-apple-system"/>
            </a:endParaRPr>
          </a:p>
          <a:p>
            <a:pPr algn="just" fontAlgn="base">
              <a:buFont typeface="+mj-lt"/>
              <a:buAutoNum type="arabicPeriod"/>
            </a:pPr>
            <a:r>
              <a:rPr lang="en-US" b="0" i="0" dirty="0">
                <a:solidFill>
                  <a:srgbClr val="000000"/>
                </a:solidFill>
                <a:effectLst/>
                <a:latin typeface="arial" panose="020B0604020202020204" pitchFamily="34" charset="0"/>
              </a:rPr>
              <a:t>Silencer</a:t>
            </a:r>
            <a:endParaRPr lang="en-US" b="0" i="0" dirty="0">
              <a:solidFill>
                <a:srgbClr val="212529"/>
              </a:solidFill>
              <a:effectLst/>
              <a:latin typeface="-apple-system"/>
            </a:endParaRPr>
          </a:p>
        </p:txBody>
      </p:sp>
    </p:spTree>
    <p:extLst>
      <p:ext uri="{BB962C8B-B14F-4D97-AF65-F5344CB8AC3E}">
        <p14:creationId xmlns:p14="http://schemas.microsoft.com/office/powerpoint/2010/main" val="354203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02DFC-A971-42A0-B3D0-E8176F740397}"/>
              </a:ext>
            </a:extLst>
          </p:cNvPr>
          <p:cNvSpPr txBox="1"/>
          <p:nvPr/>
        </p:nvSpPr>
        <p:spPr>
          <a:xfrm>
            <a:off x="0" y="0"/>
            <a:ext cx="12192000" cy="1754326"/>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What is inheritance in C#?</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The process of creating a new class from an existing class such that the new class acquires all the properties and behaviors of the existing class is called inheritance. The properties (or behaviors) are transferred from which class is called the superclass or parent class or base class whereas the class which derives the properties or behaviors from the superclass is known as a subclass or child class or derived class. In simple words, inheritance means to take something that is already made (or available).</a:t>
            </a:r>
            <a:endParaRPr lang="en-US" b="0" i="0" dirty="0">
              <a:solidFill>
                <a:srgbClr val="212529"/>
              </a:solidFill>
              <a:effectLst/>
              <a:latin typeface="-apple-system"/>
            </a:endParaRPr>
          </a:p>
        </p:txBody>
      </p:sp>
      <p:sp>
        <p:nvSpPr>
          <p:cNvPr id="5" name="TextBox 4">
            <a:extLst>
              <a:ext uri="{FF2B5EF4-FFF2-40B4-BE49-F238E27FC236}">
                <a16:creationId xmlns:a16="http://schemas.microsoft.com/office/drawing/2014/main" id="{0B483869-84DB-4C70-9BD4-1B57381035C2}"/>
              </a:ext>
            </a:extLst>
          </p:cNvPr>
          <p:cNvSpPr txBox="1"/>
          <p:nvPr/>
        </p:nvSpPr>
        <p:spPr>
          <a:xfrm>
            <a:off x="0" y="1754326"/>
            <a:ext cx="12192000" cy="2031325"/>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C#.NET classified the inheritance into two categories, such as</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Implementation inheritance.</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Interface inheritance</a:t>
            </a:r>
            <a:endParaRPr lang="en-US" b="0" i="0" dirty="0">
              <a:solidFill>
                <a:srgbClr val="212529"/>
              </a:solidFill>
              <a:effectLst/>
              <a:latin typeface="-apple-system"/>
            </a:endParaRPr>
          </a:p>
          <a:p>
            <a:pPr algn="just" fontAlgn="base"/>
            <a:r>
              <a:rPr lang="en-US" b="1" i="0" dirty="0">
                <a:solidFill>
                  <a:srgbClr val="000000"/>
                </a:solidFill>
                <a:effectLst/>
                <a:latin typeface="arial" panose="020B0604020202020204" pitchFamily="34" charset="0"/>
              </a:rPr>
              <a:t>Implementation inheritance: </a:t>
            </a:r>
            <a:r>
              <a:rPr lang="en-US" b="0" i="0" dirty="0">
                <a:solidFill>
                  <a:srgbClr val="000000"/>
                </a:solidFill>
                <a:effectLst/>
                <a:latin typeface="arial" panose="020B0604020202020204" pitchFamily="34" charset="0"/>
              </a:rPr>
              <a:t>This is the commonly used inheritance. Whenever a class is derived from another class then it is known as implementation inheritance.</a:t>
            </a:r>
            <a:endParaRPr lang="en-US" b="0" i="0" dirty="0">
              <a:solidFill>
                <a:srgbClr val="212529"/>
              </a:solidFill>
              <a:effectLst/>
              <a:latin typeface="-apple-system"/>
            </a:endParaRPr>
          </a:p>
          <a:p>
            <a:pPr algn="just" fontAlgn="base"/>
            <a:r>
              <a:rPr lang="en-US" b="1" i="0" dirty="0">
                <a:solidFill>
                  <a:srgbClr val="000000"/>
                </a:solidFill>
                <a:effectLst/>
                <a:latin typeface="arial" panose="020B0604020202020204" pitchFamily="34" charset="0"/>
              </a:rPr>
              <a:t>Interface inheritance: </a:t>
            </a:r>
            <a:r>
              <a:rPr lang="en-US" b="0" i="0" dirty="0">
                <a:solidFill>
                  <a:srgbClr val="000000"/>
                </a:solidFill>
                <a:effectLst/>
                <a:latin typeface="arial" panose="020B0604020202020204" pitchFamily="34" charset="0"/>
              </a:rPr>
              <a:t>This type of inheritance is taken from Java. Whenever a class is derived from an interface then it is known as interface inheritance.</a:t>
            </a:r>
            <a:endParaRPr lang="en-US" b="0" i="0" dirty="0">
              <a:solidFill>
                <a:srgbClr val="212529"/>
              </a:solidFill>
              <a:effectLst/>
              <a:latin typeface="-apple-system"/>
            </a:endParaRPr>
          </a:p>
        </p:txBody>
      </p:sp>
      <p:sp>
        <p:nvSpPr>
          <p:cNvPr id="6" name="TextBox 5">
            <a:extLst>
              <a:ext uri="{FF2B5EF4-FFF2-40B4-BE49-F238E27FC236}">
                <a16:creationId xmlns:a16="http://schemas.microsoft.com/office/drawing/2014/main" id="{CE2EC42E-3B13-4F40-B41C-A5D7C4DBCF0A}"/>
              </a:ext>
            </a:extLst>
          </p:cNvPr>
          <p:cNvSpPr txBox="1"/>
          <p:nvPr/>
        </p:nvSpPr>
        <p:spPr>
          <a:xfrm>
            <a:off x="0" y="3911187"/>
            <a:ext cx="12192000" cy="2862322"/>
          </a:xfrm>
          <a:prstGeom prst="rect">
            <a:avLst/>
          </a:prstGeom>
          <a:noFill/>
        </p:spPr>
        <p:txBody>
          <a:bodyPr wrap="square">
            <a:spAutoFit/>
          </a:bodyPr>
          <a:lstStyle/>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Single Inheritance:</a:t>
            </a:r>
            <a:r>
              <a:rPr lang="en-US" b="0" i="0" dirty="0">
                <a:solidFill>
                  <a:srgbClr val="000000"/>
                </a:solidFill>
                <a:effectLst/>
                <a:latin typeface="Segoe UI" panose="020B0502040204020203" pitchFamily="34" charset="0"/>
                <a:cs typeface="Segoe UI" panose="020B0502040204020203" pitchFamily="34" charset="0"/>
              </a:rPr>
              <a:t> When a class is derived from a single base class then the inheritance is called single inheritance.</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Multilevel Inheritance:</a:t>
            </a:r>
            <a:r>
              <a:rPr lang="en-US" b="0" i="0" dirty="0">
                <a:solidFill>
                  <a:srgbClr val="000000"/>
                </a:solidFill>
                <a:effectLst/>
                <a:latin typeface="Segoe UI" panose="020B0502040204020203" pitchFamily="34" charset="0"/>
                <a:cs typeface="Segoe UI" panose="020B0502040204020203" pitchFamily="34" charset="0"/>
              </a:rPr>
              <a:t> When a derived class is created from another derived class, then that type of inheritance is called multilevel inheritance.</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Hierarchical Inheritance:</a:t>
            </a:r>
            <a:r>
              <a:rPr lang="en-US" b="0" i="0" dirty="0">
                <a:solidFill>
                  <a:srgbClr val="000000"/>
                </a:solidFill>
                <a:effectLst/>
                <a:latin typeface="Segoe UI" panose="020B0502040204020203" pitchFamily="34" charset="0"/>
                <a:cs typeface="Segoe UI" panose="020B0502040204020203" pitchFamily="34" charset="0"/>
              </a:rPr>
              <a:t> When more than one derived class is created from a single base class then it is called Hierarchical inheritance.</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Hybrid Inheritance:</a:t>
            </a:r>
            <a:r>
              <a:rPr lang="en-US" b="0" i="0" dirty="0">
                <a:solidFill>
                  <a:srgbClr val="000000"/>
                </a:solidFill>
                <a:effectLst/>
                <a:latin typeface="Segoe UI" panose="020B0502040204020203" pitchFamily="34" charset="0"/>
                <a:cs typeface="Segoe UI" panose="020B0502040204020203" pitchFamily="34" charset="0"/>
              </a:rPr>
              <a:t> Hybrid Inheritance is the inheritance that is the combination of any single, hierarchical, and multilevel inheritances.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Multiple Inheritance:</a:t>
            </a:r>
            <a:r>
              <a:rPr lang="en-US" b="0" i="0" dirty="0">
                <a:solidFill>
                  <a:srgbClr val="000000"/>
                </a:solidFill>
                <a:effectLst/>
                <a:latin typeface="Segoe UI" panose="020B0502040204020203" pitchFamily="34" charset="0"/>
                <a:cs typeface="Segoe UI" panose="020B0502040204020203" pitchFamily="34" charset="0"/>
              </a:rPr>
              <a:t> When a derived class is created from more than one base class then such type of inheritance is called multiple inheritances. But multiple inheritances are not supported by </a:t>
            </a:r>
            <a:r>
              <a:rPr lang="en-US" b="0" i="0" dirty="0" err="1">
                <a:solidFill>
                  <a:srgbClr val="000000"/>
                </a:solidFill>
                <a:effectLst/>
                <a:latin typeface="Segoe UI" panose="020B0502040204020203" pitchFamily="34" charset="0"/>
                <a:cs typeface="Segoe UI" panose="020B0502040204020203" pitchFamily="34" charset="0"/>
              </a:rPr>
              <a:t>.net</a:t>
            </a:r>
            <a:r>
              <a:rPr lang="en-US" b="0" i="0" dirty="0">
                <a:solidFill>
                  <a:srgbClr val="000000"/>
                </a:solidFill>
                <a:effectLst/>
                <a:latin typeface="Segoe UI" panose="020B0502040204020203" pitchFamily="34" charset="0"/>
                <a:cs typeface="Segoe UI" panose="020B0502040204020203" pitchFamily="34" charset="0"/>
              </a:rPr>
              <a:t> using classes and can be done using interfaces.</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58360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920</Words>
  <Application>Microsoft Office PowerPoint</Application>
  <PresentationFormat>Widescreen</PresentationFormat>
  <Paragraphs>35</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-apple-system</vt:lpstr>
      <vt:lpstr>arial</vt: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Ratre</dc:creator>
  <cp:lastModifiedBy>Raj Ratre</cp:lastModifiedBy>
  <cp:revision>10</cp:revision>
  <dcterms:created xsi:type="dcterms:W3CDTF">2022-02-26T13:48:55Z</dcterms:created>
  <dcterms:modified xsi:type="dcterms:W3CDTF">2022-03-08T01:31:42Z</dcterms:modified>
</cp:coreProperties>
</file>