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666873-94F9-43AB-B8C3-B9FDB32E585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45E66192-9E03-4A0B-96F0-DF3B76394285}">
      <dgm:prSet custT="1"/>
      <dgm:spPr/>
      <dgm:t>
        <a:bodyPr/>
        <a:lstStyle/>
        <a:p>
          <a:r>
            <a:rPr lang="en-US" sz="2800" b="0" i="0" dirty="0">
              <a:latin typeface="Segoe UI" panose="020B0502040204020203" pitchFamily="34" charset="0"/>
              <a:cs typeface="Segoe UI" panose="020B0502040204020203" pitchFamily="34" charset="0"/>
            </a:rPr>
            <a:t>Single dimensional array</a:t>
          </a:r>
          <a:endParaRPr lang="en-US" sz="2800" b="0" dirty="0">
            <a:latin typeface="Segoe UI" panose="020B0502040204020203" pitchFamily="34" charset="0"/>
            <a:cs typeface="Segoe UI" panose="020B0502040204020203" pitchFamily="34" charset="0"/>
          </a:endParaRPr>
        </a:p>
      </dgm:t>
    </dgm:pt>
    <dgm:pt modelId="{EA13CBCC-26F8-4893-A3B5-A8C7732F7DE0}" type="parTrans" cxnId="{36FB6773-8585-4C25-BC05-3FDBE12223A5}">
      <dgm:prSet/>
      <dgm:spPr/>
      <dgm:t>
        <a:bodyPr/>
        <a:lstStyle/>
        <a:p>
          <a:endParaRPr lang="en-US"/>
        </a:p>
      </dgm:t>
    </dgm:pt>
    <dgm:pt modelId="{302ADF32-76B9-4517-952A-F867A8D64397}" type="sibTrans" cxnId="{36FB6773-8585-4C25-BC05-3FDBE12223A5}">
      <dgm:prSet/>
      <dgm:spPr/>
      <dgm:t>
        <a:bodyPr/>
        <a:lstStyle/>
        <a:p>
          <a:endParaRPr lang="en-US"/>
        </a:p>
      </dgm:t>
    </dgm:pt>
    <dgm:pt modelId="{2ED8049E-F4AF-474A-A7B8-FBAE9D9136D3}">
      <dgm:prSet custT="1"/>
      <dgm:spPr/>
      <dgm:t>
        <a:bodyPr/>
        <a:lstStyle/>
        <a:p>
          <a:r>
            <a:rPr lang="en-US" sz="2800" b="0" i="0" dirty="0">
              <a:latin typeface="Segoe UI" panose="020B0502040204020203" pitchFamily="34" charset="0"/>
              <a:cs typeface="Segoe UI" panose="020B0502040204020203" pitchFamily="34" charset="0"/>
            </a:rPr>
            <a:t>Multi-dimensional array</a:t>
          </a:r>
          <a:endParaRPr lang="en-US" sz="2800" b="0" dirty="0">
            <a:latin typeface="Segoe UI" panose="020B0502040204020203" pitchFamily="34" charset="0"/>
            <a:cs typeface="Segoe UI" panose="020B0502040204020203" pitchFamily="34" charset="0"/>
          </a:endParaRPr>
        </a:p>
      </dgm:t>
    </dgm:pt>
    <dgm:pt modelId="{485A836C-3E4F-47E3-9B40-8F4F33BDFA9C}" type="parTrans" cxnId="{02162815-4EE7-4FCD-8117-170416A0355F}">
      <dgm:prSet/>
      <dgm:spPr/>
      <dgm:t>
        <a:bodyPr/>
        <a:lstStyle/>
        <a:p>
          <a:endParaRPr lang="en-US"/>
        </a:p>
      </dgm:t>
    </dgm:pt>
    <dgm:pt modelId="{19B3AF54-1104-4B28-BAA0-9F8F97039205}" type="sibTrans" cxnId="{02162815-4EE7-4FCD-8117-170416A0355F}">
      <dgm:prSet/>
      <dgm:spPr/>
      <dgm:t>
        <a:bodyPr/>
        <a:lstStyle/>
        <a:p>
          <a:endParaRPr lang="en-US"/>
        </a:p>
      </dgm:t>
    </dgm:pt>
    <dgm:pt modelId="{067C0826-9D26-4EF9-9C09-F81696EF3810}" type="pres">
      <dgm:prSet presAssocID="{36666873-94F9-43AB-B8C3-B9FDB32E5856}" presName="diagram" presStyleCnt="0">
        <dgm:presLayoutVars>
          <dgm:dir/>
          <dgm:resizeHandles val="exact"/>
        </dgm:presLayoutVars>
      </dgm:prSet>
      <dgm:spPr/>
    </dgm:pt>
    <dgm:pt modelId="{9C5B9015-7789-4C31-928F-521F1BEB0F88}" type="pres">
      <dgm:prSet presAssocID="{45E66192-9E03-4A0B-96F0-DF3B76394285}" presName="node" presStyleLbl="node1" presStyleIdx="0" presStyleCnt="2" custScaleX="301915" custScaleY="100064">
        <dgm:presLayoutVars>
          <dgm:bulletEnabled val="1"/>
        </dgm:presLayoutVars>
      </dgm:prSet>
      <dgm:spPr/>
    </dgm:pt>
    <dgm:pt modelId="{67F0A3D9-402F-4D9C-B868-FF882DC54602}" type="pres">
      <dgm:prSet presAssocID="{302ADF32-76B9-4517-952A-F867A8D64397}" presName="sibTrans" presStyleCnt="0"/>
      <dgm:spPr/>
    </dgm:pt>
    <dgm:pt modelId="{B6DF67CD-3670-4F42-A125-CD226A420C4B}" type="pres">
      <dgm:prSet presAssocID="{2ED8049E-F4AF-474A-A7B8-FBAE9D9136D3}" presName="node" presStyleLbl="node1" presStyleIdx="1" presStyleCnt="2" custScaleX="315384">
        <dgm:presLayoutVars>
          <dgm:bulletEnabled val="1"/>
        </dgm:presLayoutVars>
      </dgm:prSet>
      <dgm:spPr/>
    </dgm:pt>
  </dgm:ptLst>
  <dgm:cxnLst>
    <dgm:cxn modelId="{09825C07-C1DC-4A4B-8565-A4D26FEC1292}" type="presOf" srcId="{2ED8049E-F4AF-474A-A7B8-FBAE9D9136D3}" destId="{B6DF67CD-3670-4F42-A125-CD226A420C4B}" srcOrd="0" destOrd="0" presId="urn:microsoft.com/office/officeart/2005/8/layout/default"/>
    <dgm:cxn modelId="{02162815-4EE7-4FCD-8117-170416A0355F}" srcId="{36666873-94F9-43AB-B8C3-B9FDB32E5856}" destId="{2ED8049E-F4AF-474A-A7B8-FBAE9D9136D3}" srcOrd="1" destOrd="0" parTransId="{485A836C-3E4F-47E3-9B40-8F4F33BDFA9C}" sibTransId="{19B3AF54-1104-4B28-BAA0-9F8F97039205}"/>
    <dgm:cxn modelId="{36FB6773-8585-4C25-BC05-3FDBE12223A5}" srcId="{36666873-94F9-43AB-B8C3-B9FDB32E5856}" destId="{45E66192-9E03-4A0B-96F0-DF3B76394285}" srcOrd="0" destOrd="0" parTransId="{EA13CBCC-26F8-4893-A3B5-A8C7732F7DE0}" sibTransId="{302ADF32-76B9-4517-952A-F867A8D64397}"/>
    <dgm:cxn modelId="{9243DD77-39ED-4896-A876-E3A6EBFF2106}" type="presOf" srcId="{36666873-94F9-43AB-B8C3-B9FDB32E5856}" destId="{067C0826-9D26-4EF9-9C09-F81696EF3810}" srcOrd="0" destOrd="0" presId="urn:microsoft.com/office/officeart/2005/8/layout/default"/>
    <dgm:cxn modelId="{DD1448AF-76E7-44D3-B32A-8745963E3FF5}" type="presOf" srcId="{45E66192-9E03-4A0B-96F0-DF3B76394285}" destId="{9C5B9015-7789-4C31-928F-521F1BEB0F88}" srcOrd="0" destOrd="0" presId="urn:microsoft.com/office/officeart/2005/8/layout/default"/>
    <dgm:cxn modelId="{64957A68-5899-4465-88BF-3466C4AE075A}" type="presParOf" srcId="{067C0826-9D26-4EF9-9C09-F81696EF3810}" destId="{9C5B9015-7789-4C31-928F-521F1BEB0F88}" srcOrd="0" destOrd="0" presId="urn:microsoft.com/office/officeart/2005/8/layout/default"/>
    <dgm:cxn modelId="{DCA759FF-235C-4D43-BF7B-130A5099B464}" type="presParOf" srcId="{067C0826-9D26-4EF9-9C09-F81696EF3810}" destId="{67F0A3D9-402F-4D9C-B868-FF882DC54602}" srcOrd="1" destOrd="0" presId="urn:microsoft.com/office/officeart/2005/8/layout/default"/>
    <dgm:cxn modelId="{1644BE98-03B8-48C5-BCE2-B81BB3D03311}" type="presParOf" srcId="{067C0826-9D26-4EF9-9C09-F81696EF3810}" destId="{B6DF67CD-3670-4F42-A125-CD226A420C4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B9015-7789-4C31-928F-521F1BEB0F88}">
      <dsp:nvSpPr>
        <dsp:cNvPr id="0" name=""/>
        <dsp:cNvSpPr/>
      </dsp:nvSpPr>
      <dsp:spPr>
        <a:xfrm>
          <a:off x="1128566" y="705"/>
          <a:ext cx="4636047" cy="9219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latin typeface="Segoe UI" panose="020B0502040204020203" pitchFamily="34" charset="0"/>
              <a:cs typeface="Segoe UI" panose="020B0502040204020203" pitchFamily="34" charset="0"/>
            </a:rPr>
            <a:t>Single dimensional array</a:t>
          </a:r>
          <a:endParaRPr lang="en-US" sz="2800" b="0" kern="1200" dirty="0">
            <a:latin typeface="Segoe UI" panose="020B0502040204020203" pitchFamily="34" charset="0"/>
            <a:cs typeface="Segoe UI" panose="020B0502040204020203" pitchFamily="34" charset="0"/>
          </a:endParaRPr>
        </a:p>
      </dsp:txBody>
      <dsp:txXfrm>
        <a:off x="1128566" y="705"/>
        <a:ext cx="4636047" cy="921918"/>
      </dsp:txXfrm>
    </dsp:sp>
    <dsp:sp modelId="{B6DF67CD-3670-4F42-A125-CD226A420C4B}">
      <dsp:nvSpPr>
        <dsp:cNvPr id="0" name=""/>
        <dsp:cNvSpPr/>
      </dsp:nvSpPr>
      <dsp:spPr>
        <a:xfrm>
          <a:off x="5918168" y="1000"/>
          <a:ext cx="4842870" cy="9213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latin typeface="Segoe UI" panose="020B0502040204020203" pitchFamily="34" charset="0"/>
              <a:cs typeface="Segoe UI" panose="020B0502040204020203" pitchFamily="34" charset="0"/>
            </a:rPr>
            <a:t>Multi-dimensional array</a:t>
          </a:r>
          <a:endParaRPr lang="en-US" sz="2800" b="0" kern="1200" dirty="0">
            <a:latin typeface="Segoe UI" panose="020B0502040204020203" pitchFamily="34" charset="0"/>
            <a:cs typeface="Segoe UI" panose="020B0502040204020203" pitchFamily="34" charset="0"/>
          </a:endParaRPr>
        </a:p>
      </dsp:txBody>
      <dsp:txXfrm>
        <a:off x="5918168" y="1000"/>
        <a:ext cx="4842870" cy="9213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BD70-4016-4EE3-B8CE-056EFCBD9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7A1AEB-EDFD-4394-8606-C20C52F88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8C82F-279B-460D-8275-01927ED6C430}"/>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5" name="Footer Placeholder 4">
            <a:extLst>
              <a:ext uri="{FF2B5EF4-FFF2-40B4-BE49-F238E27FC236}">
                <a16:creationId xmlns:a16="http://schemas.microsoft.com/office/drawing/2014/main" id="{3A91DE73-4F85-4DD8-AB60-9CAFA9996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72A8B-046C-4B82-8D00-5E39BD944C6D}"/>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310791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FB4A-1272-44BE-84D4-77CE0C05A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D2FD95-90F8-4848-A2B8-200A1AD25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500A8-0C1D-4604-9A82-63452476E7B8}"/>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5" name="Footer Placeholder 4">
            <a:extLst>
              <a:ext uri="{FF2B5EF4-FFF2-40B4-BE49-F238E27FC236}">
                <a16:creationId xmlns:a16="http://schemas.microsoft.com/office/drawing/2014/main" id="{99278D98-AADC-4C44-83FD-818493150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4C00C-8E09-46C5-A9B4-F8052F4A89AD}"/>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48328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C97DD-6B8B-4F4C-8BE4-36C22FBDFD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205326-675C-416D-A931-099E010B89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63544-0BC0-4E5D-B22C-96FFB8817697}"/>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5" name="Footer Placeholder 4">
            <a:extLst>
              <a:ext uri="{FF2B5EF4-FFF2-40B4-BE49-F238E27FC236}">
                <a16:creationId xmlns:a16="http://schemas.microsoft.com/office/drawing/2014/main" id="{AC54F5F7-CC03-4DD3-890E-B3522AF71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B6415-90D1-4FCB-B007-7C042AD5919E}"/>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25268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4499-C59E-4DBC-A0D1-C8E7DBFE1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37B23-89C1-4ADE-8585-2EC65ABC9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98B90-8965-4044-A7D8-67A86DB5E4B5}"/>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5" name="Footer Placeholder 4">
            <a:extLst>
              <a:ext uri="{FF2B5EF4-FFF2-40B4-BE49-F238E27FC236}">
                <a16:creationId xmlns:a16="http://schemas.microsoft.com/office/drawing/2014/main" id="{431BC143-4DFE-4CCF-9781-5E3995324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BE636-80CF-4D9F-BFE5-3FB21ECB12F3}"/>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129630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E25A-70DE-4580-A122-0463A3067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B3162-1F9F-4598-9C08-FFB8AFE39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1E67C-1FB9-4C7B-B99E-90AEF51E7587}"/>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5" name="Footer Placeholder 4">
            <a:extLst>
              <a:ext uri="{FF2B5EF4-FFF2-40B4-BE49-F238E27FC236}">
                <a16:creationId xmlns:a16="http://schemas.microsoft.com/office/drawing/2014/main" id="{993FE512-0796-4B6A-BB46-5317B2C19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94442-B9D5-4D22-9C7A-3A04DAD8A171}"/>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5705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2166-7F29-44F3-AADF-138DFB22E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C0009-0153-4BDC-AB5F-BCE8AF5421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792F4-D6E6-4134-A7EF-A5F1B1553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F54D8-3D6A-4B14-BBD4-477934F2DB6E}"/>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6" name="Footer Placeholder 5">
            <a:extLst>
              <a:ext uri="{FF2B5EF4-FFF2-40B4-BE49-F238E27FC236}">
                <a16:creationId xmlns:a16="http://schemas.microsoft.com/office/drawing/2014/main" id="{11C9FE54-A09A-4014-BCE1-96B6AFAB5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C84B-98E1-499A-8B91-46035C49EAC8}"/>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104955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FA58-7073-441D-8D0B-7F3AAA2A37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D1EDFF-60B6-49DC-8580-18F471EC5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9C69B-3DAC-46C1-A911-8D731C53C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7D48B-9F31-4419-AD2D-2BB534230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F5B32-212B-4BD7-95A3-F06068B885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FB8170-4657-4161-97AE-2F87EAE05BD8}"/>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8" name="Footer Placeholder 7">
            <a:extLst>
              <a:ext uri="{FF2B5EF4-FFF2-40B4-BE49-F238E27FC236}">
                <a16:creationId xmlns:a16="http://schemas.microsoft.com/office/drawing/2014/main" id="{2F6C9DFA-6C9A-4989-9765-201FA141DB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323775-2172-4332-9789-56FA9F2AB297}"/>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3471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3C13-D594-4C6E-A055-525DAB8C88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88446D-F5F6-4965-8547-662A81E049CD}"/>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4" name="Footer Placeholder 3">
            <a:extLst>
              <a:ext uri="{FF2B5EF4-FFF2-40B4-BE49-F238E27FC236}">
                <a16:creationId xmlns:a16="http://schemas.microsoft.com/office/drawing/2014/main" id="{5E8B2A41-E457-456F-B73C-FC9004455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05DFB-FC97-4424-B70C-4C1DD98B1BD8}"/>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402469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0FED5-1316-4485-9F12-EB891EAD2F02}"/>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3" name="Footer Placeholder 2">
            <a:extLst>
              <a:ext uri="{FF2B5EF4-FFF2-40B4-BE49-F238E27FC236}">
                <a16:creationId xmlns:a16="http://schemas.microsoft.com/office/drawing/2014/main" id="{59929A83-F459-426B-AE7D-DCD4648271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04E1A9-C214-46E5-AE03-1F9A303DA6D1}"/>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122644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6746-4C39-4752-9D4C-57F4752CE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5E0656-1C46-4762-9990-CC6C3393B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B2B6DB-431C-41E8-89D4-621A4D11D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B085E-16D6-40DA-8061-F45F58C9E4C7}"/>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6" name="Footer Placeholder 5">
            <a:extLst>
              <a:ext uri="{FF2B5EF4-FFF2-40B4-BE49-F238E27FC236}">
                <a16:creationId xmlns:a16="http://schemas.microsoft.com/office/drawing/2014/main" id="{D4E958D6-C02E-481C-ADF7-45B1E61CA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0796A-CAAF-485D-BB85-DDB818974E68}"/>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315916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AFF3-AD4E-4675-88A9-719DED2B8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5BB9D2-102C-4651-9667-FA96654F9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87FAC-AC34-4630-A221-142A806BE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C214C-83F1-40B5-AB35-89DC69EC91DF}"/>
              </a:ext>
            </a:extLst>
          </p:cNvPr>
          <p:cNvSpPr>
            <a:spLocks noGrp="1"/>
          </p:cNvSpPr>
          <p:nvPr>
            <p:ph type="dt" sz="half" idx="10"/>
          </p:nvPr>
        </p:nvSpPr>
        <p:spPr/>
        <p:txBody>
          <a:bodyPr/>
          <a:lstStyle/>
          <a:p>
            <a:fld id="{47BFF4D7-38C1-4F4E-A020-8CEFA62727E3}" type="datetimeFigureOut">
              <a:rPr lang="en-US" smtClean="0"/>
              <a:t>2/15/2022</a:t>
            </a:fld>
            <a:endParaRPr lang="en-US"/>
          </a:p>
        </p:txBody>
      </p:sp>
      <p:sp>
        <p:nvSpPr>
          <p:cNvPr id="6" name="Footer Placeholder 5">
            <a:extLst>
              <a:ext uri="{FF2B5EF4-FFF2-40B4-BE49-F238E27FC236}">
                <a16:creationId xmlns:a16="http://schemas.microsoft.com/office/drawing/2014/main" id="{823717A9-DBB3-4FED-9559-BA4846C3A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AB567-F5E1-4AA1-9988-2DD0D1D21710}"/>
              </a:ext>
            </a:extLst>
          </p:cNvPr>
          <p:cNvSpPr>
            <a:spLocks noGrp="1"/>
          </p:cNvSpPr>
          <p:nvPr>
            <p:ph type="sldNum" sz="quarter" idx="12"/>
          </p:nvPr>
        </p:nvSpPr>
        <p:spPr/>
        <p:txBody>
          <a:bodyPr/>
          <a:lstStyle/>
          <a:p>
            <a:fld id="{2284810C-D064-486A-AD14-2CCAE14A27E1}" type="slidenum">
              <a:rPr lang="en-US" smtClean="0"/>
              <a:t>‹#›</a:t>
            </a:fld>
            <a:endParaRPr lang="en-US"/>
          </a:p>
        </p:txBody>
      </p:sp>
    </p:spTree>
    <p:extLst>
      <p:ext uri="{BB962C8B-B14F-4D97-AF65-F5344CB8AC3E}">
        <p14:creationId xmlns:p14="http://schemas.microsoft.com/office/powerpoint/2010/main" val="73636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E97AE-A959-477A-970B-7B3A0F26C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2BEDDA-E9CE-493E-90F4-C82457F10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E4FA7-DD79-4FF2-A9F9-C5D5FB37F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FF4D7-38C1-4F4E-A020-8CEFA62727E3}" type="datetimeFigureOut">
              <a:rPr lang="en-US" smtClean="0"/>
              <a:t>2/15/2022</a:t>
            </a:fld>
            <a:endParaRPr lang="en-US"/>
          </a:p>
        </p:txBody>
      </p:sp>
      <p:sp>
        <p:nvSpPr>
          <p:cNvPr id="5" name="Footer Placeholder 4">
            <a:extLst>
              <a:ext uri="{FF2B5EF4-FFF2-40B4-BE49-F238E27FC236}">
                <a16:creationId xmlns:a16="http://schemas.microsoft.com/office/drawing/2014/main" id="{C5BC89CD-13D4-43DF-9E2F-C79E07C09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823BA-BEE6-4163-BA1D-9F333CC8D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4810C-D064-486A-AD14-2CCAE14A27E1}" type="slidenum">
              <a:rPr lang="en-US" smtClean="0"/>
              <a:t>‹#›</a:t>
            </a:fld>
            <a:endParaRPr lang="en-US"/>
          </a:p>
        </p:txBody>
      </p:sp>
    </p:spTree>
    <p:extLst>
      <p:ext uri="{BB962C8B-B14F-4D97-AF65-F5344CB8AC3E}">
        <p14:creationId xmlns:p14="http://schemas.microsoft.com/office/powerpoint/2010/main" val="155892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37910C-152E-4D39-951E-72A89704DBAB}"/>
              </a:ext>
            </a:extLst>
          </p:cNvPr>
          <p:cNvSpPr txBox="1"/>
          <p:nvPr/>
        </p:nvSpPr>
        <p:spPr>
          <a:xfrm>
            <a:off x="0" y="0"/>
            <a:ext cx="6096000" cy="523220"/>
          </a:xfrm>
          <a:prstGeom prst="rect">
            <a:avLst/>
          </a:prstGeom>
          <a:noFill/>
        </p:spPr>
        <p:txBody>
          <a:bodyPr wrap="square">
            <a:spAutoFit/>
          </a:bodyPr>
          <a:lstStyle/>
          <a:p>
            <a:pPr algn="just" fontAlgn="base"/>
            <a:r>
              <a:rPr lang="en-US" sz="2800" b="1" i="0" dirty="0">
                <a:solidFill>
                  <a:schemeClr val="accent2">
                    <a:lumMod val="75000"/>
                  </a:schemeClr>
                </a:solidFill>
                <a:effectLst/>
                <a:latin typeface="Segoe UI" panose="020B0502040204020203" pitchFamily="34" charset="0"/>
                <a:cs typeface="Segoe UI" panose="020B0502040204020203" pitchFamily="34" charset="0"/>
              </a:rPr>
              <a:t>C# String in Depth with Examples</a:t>
            </a:r>
            <a:endParaRPr lang="en-US" sz="2800" b="0" i="0" dirty="0">
              <a:solidFill>
                <a:schemeClr val="accent2">
                  <a:lumMod val="75000"/>
                </a:schemeClr>
              </a:solidFill>
              <a:effectLst/>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EC14A1FE-5DF7-4E16-9CE4-E33BF6EB4697}"/>
              </a:ext>
            </a:extLst>
          </p:cNvPr>
          <p:cNvSpPr txBox="1"/>
          <p:nvPr/>
        </p:nvSpPr>
        <p:spPr>
          <a:xfrm>
            <a:off x="88106" y="591621"/>
            <a:ext cx="12103894" cy="923330"/>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Strings are reference types in C#:</a:t>
            </a:r>
            <a:endParaRPr lang="en-US" b="1" dirty="0">
              <a:solidFill>
                <a:srgbClr val="000000"/>
              </a:solidFill>
              <a:latin typeface="Segoe UI" panose="020B0502040204020203" pitchFamily="34" charset="0"/>
              <a:cs typeface="Segoe UI" panose="020B0502040204020203" pitchFamily="34" charset="0"/>
            </a:endParaRPr>
          </a:p>
          <a:p>
            <a:pPr algn="just" fontAlgn="base"/>
            <a:r>
              <a:rPr lang="en-US" b="0" i="0" dirty="0">
                <a:solidFill>
                  <a:schemeClr val="bg1">
                    <a:lumMod val="50000"/>
                  </a:schemeClr>
                </a:solidFill>
                <a:effectLst/>
                <a:latin typeface="Segoe UI" panose="020B0502040204020203" pitchFamily="34" charset="0"/>
                <a:cs typeface="Segoe UI" panose="020B0502040204020203" pitchFamily="34" charset="0"/>
              </a:rPr>
              <a:t>Then if you right-click on the string data type and click on go to definition then you will see that it is a class. Class means reference data type</a:t>
            </a:r>
            <a:r>
              <a:rPr lang="en-US" b="0" i="0" dirty="0">
                <a:solidFill>
                  <a:srgbClr val="000000"/>
                </a:solidFill>
                <a:effectLst/>
                <a:latin typeface="Segoe UI" panose="020B0502040204020203" pitchFamily="34" charset="0"/>
                <a:cs typeface="Segoe UI" panose="020B0502040204020203" pitchFamily="34" charset="0"/>
              </a:rPr>
              <a:t>.</a:t>
            </a:r>
            <a:endParaRPr lang="en-US" b="0" i="0" dirty="0">
              <a:solidFill>
                <a:srgbClr val="3A3A3A"/>
              </a:solidFill>
              <a:effectLst/>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548ADDC9-8F9E-48DD-A25A-BD942926235D}"/>
              </a:ext>
            </a:extLst>
          </p:cNvPr>
          <p:cNvPicPr>
            <a:picLocks noChangeAspect="1"/>
          </p:cNvPicPr>
          <p:nvPr/>
        </p:nvPicPr>
        <p:blipFill>
          <a:blip r:embed="rId2"/>
          <a:stretch>
            <a:fillRect/>
          </a:stretch>
        </p:blipFill>
        <p:spPr>
          <a:xfrm>
            <a:off x="173831" y="1584006"/>
            <a:ext cx="10144125" cy="876300"/>
          </a:xfrm>
          <a:prstGeom prst="rect">
            <a:avLst/>
          </a:prstGeom>
        </p:spPr>
      </p:pic>
      <p:sp>
        <p:nvSpPr>
          <p:cNvPr id="14" name="TextBox 13">
            <a:extLst>
              <a:ext uri="{FF2B5EF4-FFF2-40B4-BE49-F238E27FC236}">
                <a16:creationId xmlns:a16="http://schemas.microsoft.com/office/drawing/2014/main" id="{363B3A1E-3E7A-4D5B-89C0-36498CC7AA38}"/>
              </a:ext>
            </a:extLst>
          </p:cNvPr>
          <p:cNvSpPr txBox="1"/>
          <p:nvPr/>
        </p:nvSpPr>
        <p:spPr>
          <a:xfrm>
            <a:off x="88105" y="2634347"/>
            <a:ext cx="12103893" cy="923330"/>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are the Differences between String(Capital) vs string(small) in C#?</a:t>
            </a:r>
            <a:endParaRPr lang="en-US" b="1" dirty="0">
              <a:solidFill>
                <a:srgbClr val="000000"/>
              </a:solidFill>
              <a:latin typeface="Segoe UI" panose="020B0502040204020203" pitchFamily="34" charset="0"/>
              <a:cs typeface="Segoe UI" panose="020B0502040204020203" pitchFamily="34" charset="0"/>
            </a:endParaRPr>
          </a:p>
          <a:p>
            <a:pPr algn="just" fontAlgn="base"/>
            <a:r>
              <a:rPr lang="en-US" b="0" i="0" dirty="0">
                <a:solidFill>
                  <a:schemeClr val="bg1">
                    <a:lumMod val="50000"/>
                  </a:schemeClr>
                </a:solidFill>
                <a:effectLst/>
                <a:latin typeface="Segoe UI" panose="020B0502040204020203" pitchFamily="34" charset="0"/>
                <a:cs typeface="Segoe UI" panose="020B0502040204020203" pitchFamily="34" charset="0"/>
              </a:rPr>
              <a:t>In C#, you can use the string in two ways i.e. you can use the string using capital S (i.e. String) or by using the small “s” (i.e. string) as shown in the below image. </a:t>
            </a:r>
            <a:r>
              <a:rPr lang="en-US" b="0" i="0" dirty="0">
                <a:solidFill>
                  <a:schemeClr val="bg1">
                    <a:lumMod val="50000"/>
                  </a:schemeClr>
                </a:solidFill>
                <a:effectLst/>
                <a:latin typeface="arial" panose="020B0604020202020204" pitchFamily="34" charset="0"/>
              </a:rPr>
              <a:t>The small string is actually an alias of String (Capital string). </a:t>
            </a:r>
            <a:endParaRPr lang="en-US" b="1" i="0" dirty="0">
              <a:solidFill>
                <a:schemeClr val="bg1">
                  <a:lumMod val="50000"/>
                </a:schemeClr>
              </a:solidFill>
              <a:effectLst/>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2A717B32-729D-4C81-9701-6F1660A5B94F}"/>
              </a:ext>
            </a:extLst>
          </p:cNvPr>
          <p:cNvPicPr>
            <a:picLocks noChangeAspect="1"/>
          </p:cNvPicPr>
          <p:nvPr/>
        </p:nvPicPr>
        <p:blipFill>
          <a:blip r:embed="rId3"/>
          <a:stretch>
            <a:fillRect/>
          </a:stretch>
        </p:blipFill>
        <p:spPr>
          <a:xfrm>
            <a:off x="5688806" y="3626078"/>
            <a:ext cx="4629150" cy="1562100"/>
          </a:xfrm>
          <a:prstGeom prst="rect">
            <a:avLst/>
          </a:prstGeom>
        </p:spPr>
      </p:pic>
      <p:pic>
        <p:nvPicPr>
          <p:cNvPr id="18" name="Picture 17">
            <a:extLst>
              <a:ext uri="{FF2B5EF4-FFF2-40B4-BE49-F238E27FC236}">
                <a16:creationId xmlns:a16="http://schemas.microsoft.com/office/drawing/2014/main" id="{519E9D70-E72A-464C-AA9A-7987BEE2E9BB}"/>
              </a:ext>
            </a:extLst>
          </p:cNvPr>
          <p:cNvPicPr>
            <a:picLocks noChangeAspect="1"/>
          </p:cNvPicPr>
          <p:nvPr/>
        </p:nvPicPr>
        <p:blipFill>
          <a:blip r:embed="rId4"/>
          <a:stretch>
            <a:fillRect/>
          </a:stretch>
        </p:blipFill>
        <p:spPr>
          <a:xfrm>
            <a:off x="173831" y="3910400"/>
            <a:ext cx="4067175" cy="876300"/>
          </a:xfrm>
          <a:prstGeom prst="rect">
            <a:avLst/>
          </a:prstGeom>
        </p:spPr>
      </p:pic>
      <p:sp>
        <p:nvSpPr>
          <p:cNvPr id="20" name="TextBox 19">
            <a:extLst>
              <a:ext uri="{FF2B5EF4-FFF2-40B4-BE49-F238E27FC236}">
                <a16:creationId xmlns:a16="http://schemas.microsoft.com/office/drawing/2014/main" id="{515FF3D8-A4FA-4A3F-B088-8638E39944F1}"/>
              </a:ext>
            </a:extLst>
          </p:cNvPr>
          <p:cNvSpPr txBox="1"/>
          <p:nvPr/>
        </p:nvSpPr>
        <p:spPr>
          <a:xfrm>
            <a:off x="173831" y="5154960"/>
            <a:ext cx="6181724" cy="369332"/>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Strings are Immutable in C#:</a:t>
            </a:r>
            <a:endParaRPr lang="en-US" b="0" i="0" dirty="0">
              <a:solidFill>
                <a:srgbClr val="3A3A3A"/>
              </a:solidFill>
              <a:effectLst/>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F954B070-791D-46F1-83FA-BF18C72D155C}"/>
              </a:ext>
            </a:extLst>
          </p:cNvPr>
          <p:cNvSpPr txBox="1"/>
          <p:nvPr/>
        </p:nvSpPr>
        <p:spPr>
          <a:xfrm>
            <a:off x="220264" y="5668804"/>
            <a:ext cx="11839574" cy="923330"/>
          </a:xfrm>
          <a:prstGeom prst="rect">
            <a:avLst/>
          </a:prstGeom>
          <a:noFill/>
        </p:spPr>
        <p:txBody>
          <a:bodyPr wrap="square">
            <a:spAutoFit/>
          </a:bodyPr>
          <a:lstStyle/>
          <a:p>
            <a:r>
              <a:rPr lang="en-US" b="0" i="0" dirty="0">
                <a:solidFill>
                  <a:schemeClr val="bg1">
                    <a:lumMod val="50000"/>
                  </a:schemeClr>
                </a:solidFill>
                <a:effectLst/>
                <a:latin typeface="Segoe UI" panose="020B0502040204020203" pitchFamily="34" charset="0"/>
                <a:cs typeface="Segoe UI" panose="020B0502040204020203" pitchFamily="34" charset="0"/>
              </a:rPr>
              <a:t>Before understanding strings are immutable, first, we need to understand two terms i.e. Mutable and Immutable. Mutable means can be changed whereas Immutable means can not be changed. C# strings are immutable means C# strings cannot be changed</a:t>
            </a:r>
            <a:endParaRPr lang="en-US" dirty="0">
              <a:solidFill>
                <a:schemeClr val="bg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889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8A8713-1B97-45E8-929B-5B4128382DE4}"/>
              </a:ext>
            </a:extLst>
          </p:cNvPr>
          <p:cNvPicPr>
            <a:picLocks noChangeAspect="1"/>
          </p:cNvPicPr>
          <p:nvPr/>
        </p:nvPicPr>
        <p:blipFill>
          <a:blip r:embed="rId2"/>
          <a:stretch>
            <a:fillRect/>
          </a:stretch>
        </p:blipFill>
        <p:spPr>
          <a:xfrm>
            <a:off x="0" y="0"/>
            <a:ext cx="12171886" cy="6024880"/>
          </a:xfrm>
          <a:prstGeom prst="rect">
            <a:avLst/>
          </a:prstGeom>
        </p:spPr>
      </p:pic>
    </p:spTree>
    <p:extLst>
      <p:ext uri="{BB962C8B-B14F-4D97-AF65-F5344CB8AC3E}">
        <p14:creationId xmlns:p14="http://schemas.microsoft.com/office/powerpoint/2010/main" val="358475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A2079F-0251-4AE9-A5C1-987D36A21559}"/>
              </a:ext>
            </a:extLst>
          </p:cNvPr>
          <p:cNvSpPr txBox="1"/>
          <p:nvPr/>
        </p:nvSpPr>
        <p:spPr>
          <a:xfrm>
            <a:off x="0" y="0"/>
            <a:ext cx="609600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Why they made C# String Immutable?</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E6AA7DFB-06B1-4C7B-BBAD-73F8DA650641}"/>
              </a:ext>
            </a:extLst>
          </p:cNvPr>
          <p:cNvSpPr txBox="1"/>
          <p:nvPr/>
        </p:nvSpPr>
        <p:spPr>
          <a:xfrm>
            <a:off x="0" y="504348"/>
            <a:ext cx="12096750" cy="923330"/>
          </a:xfrm>
          <a:prstGeom prst="rect">
            <a:avLst/>
          </a:prstGeom>
          <a:noFill/>
        </p:spPr>
        <p:txBody>
          <a:bodyPr wrap="square">
            <a:spAutoFit/>
          </a:bodyPr>
          <a:lstStyle/>
          <a:p>
            <a:r>
              <a:rPr lang="en-US" b="1" i="0">
                <a:solidFill>
                  <a:srgbClr val="000000"/>
                </a:solidFill>
                <a:effectLst/>
                <a:latin typeface="arial" panose="020B0604020202020204" pitchFamily="34" charset="0"/>
              </a:rPr>
              <a:t>They made Strings as Immutable for Thread Safety</a:t>
            </a:r>
            <a:r>
              <a:rPr lang="en-US" b="0" i="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Think of one situation where you have many threads and all the threads want to manipulate the same string object as shown in the below image. If strings are mutable then we have thread-safety issues.</a:t>
            </a:r>
            <a:endParaRPr lang="en-US" dirty="0"/>
          </a:p>
        </p:txBody>
      </p:sp>
      <p:pic>
        <p:nvPicPr>
          <p:cNvPr id="4" name="Picture 3">
            <a:extLst>
              <a:ext uri="{FF2B5EF4-FFF2-40B4-BE49-F238E27FC236}">
                <a16:creationId xmlns:a16="http://schemas.microsoft.com/office/drawing/2014/main" id="{C87ADE86-C60C-409E-A226-9BAF4D0CC95E}"/>
              </a:ext>
            </a:extLst>
          </p:cNvPr>
          <p:cNvPicPr>
            <a:picLocks noChangeAspect="1"/>
          </p:cNvPicPr>
          <p:nvPr/>
        </p:nvPicPr>
        <p:blipFill>
          <a:blip r:embed="rId2"/>
          <a:stretch>
            <a:fillRect/>
          </a:stretch>
        </p:blipFill>
        <p:spPr>
          <a:xfrm>
            <a:off x="114149" y="1562694"/>
            <a:ext cx="2933851" cy="1206562"/>
          </a:xfrm>
          <a:prstGeom prst="rect">
            <a:avLst/>
          </a:prstGeom>
        </p:spPr>
      </p:pic>
    </p:spTree>
    <p:extLst>
      <p:ext uri="{BB962C8B-B14F-4D97-AF65-F5344CB8AC3E}">
        <p14:creationId xmlns:p14="http://schemas.microsoft.com/office/powerpoint/2010/main" val="289683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9174E8-8262-4A06-8032-3DB3A21FBBCF}"/>
              </a:ext>
            </a:extLst>
          </p:cNvPr>
          <p:cNvSpPr txBox="1"/>
          <p:nvPr/>
        </p:nvSpPr>
        <p:spPr>
          <a:xfrm>
            <a:off x="180474" y="118529"/>
            <a:ext cx="6097604" cy="369332"/>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What is an Array in C#?</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559D7893-525A-41E7-9F47-BD7985FBC5BA}"/>
              </a:ext>
            </a:extLst>
          </p:cNvPr>
          <p:cNvSpPr txBox="1"/>
          <p:nvPr/>
        </p:nvSpPr>
        <p:spPr>
          <a:xfrm>
            <a:off x="180474" y="611552"/>
            <a:ext cx="12011526" cy="646331"/>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In simple words, we can define an array as a collection of similar types of values that are stored in sequential order i.e. they are stored in a contiguous memory location.</a:t>
            </a:r>
            <a:endParaRPr lang="en-US" dirty="0">
              <a:latin typeface="Segoe UI" panose="020B0502040204020203" pitchFamily="34" charset="0"/>
              <a:cs typeface="Segoe UI" panose="020B0502040204020203" pitchFamily="34" charset="0"/>
            </a:endParaRPr>
          </a:p>
        </p:txBody>
      </p:sp>
      <p:graphicFrame>
        <p:nvGraphicFramePr>
          <p:cNvPr id="14" name="Diagram 13">
            <a:extLst>
              <a:ext uri="{FF2B5EF4-FFF2-40B4-BE49-F238E27FC236}">
                <a16:creationId xmlns:a16="http://schemas.microsoft.com/office/drawing/2014/main" id="{25E2E950-D556-458E-8759-F1BD33AF380E}"/>
              </a:ext>
            </a:extLst>
          </p:cNvPr>
          <p:cNvGraphicFramePr/>
          <p:nvPr>
            <p:extLst>
              <p:ext uri="{D42A27DB-BD31-4B8C-83A1-F6EECF244321}">
                <p14:modId xmlns:p14="http://schemas.microsoft.com/office/powerpoint/2010/main" val="3653413513"/>
              </p:ext>
            </p:extLst>
          </p:nvPr>
        </p:nvGraphicFramePr>
        <p:xfrm>
          <a:off x="180474" y="1334886"/>
          <a:ext cx="11889606"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B303CE8-4CDD-4609-8F30-43822901BDC4}"/>
              </a:ext>
            </a:extLst>
          </p:cNvPr>
          <p:cNvSpPr txBox="1"/>
          <p:nvPr/>
        </p:nvSpPr>
        <p:spPr>
          <a:xfrm>
            <a:off x="88633" y="2432023"/>
            <a:ext cx="6097604" cy="646331"/>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Jagged array</a:t>
            </a:r>
            <a:r>
              <a:rPr lang="en-US" b="0" i="0" dirty="0">
                <a:solidFill>
                  <a:srgbClr val="000000"/>
                </a:solidFill>
                <a:effectLst/>
                <a:latin typeface="Segoe UI" panose="020B0502040204020203" pitchFamily="34" charset="0"/>
                <a:cs typeface="Segoe UI" panose="020B0502040204020203" pitchFamily="34" charset="0"/>
              </a:rPr>
              <a:t>: Whose rows and columns are not equal</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Rectangular array</a:t>
            </a:r>
            <a:r>
              <a:rPr lang="en-US" b="0" i="0" dirty="0">
                <a:solidFill>
                  <a:srgbClr val="000000"/>
                </a:solidFill>
                <a:effectLst/>
                <a:latin typeface="Segoe UI" panose="020B0502040204020203" pitchFamily="34" charset="0"/>
                <a:cs typeface="Segoe UI" panose="020B0502040204020203" pitchFamily="34" charset="0"/>
              </a:rPr>
              <a:t>: Whose rows and columns are equal</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2F613C2-D613-44DF-B85C-4F4E0DC28B41}"/>
              </a:ext>
            </a:extLst>
          </p:cNvPr>
          <p:cNvSpPr txBox="1"/>
          <p:nvPr/>
        </p:nvSpPr>
        <p:spPr>
          <a:xfrm>
            <a:off x="88633" y="3209180"/>
            <a:ext cx="6097604" cy="369332"/>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Memory Representation of Arrays in C#:</a:t>
            </a:r>
            <a:endParaRPr lang="en-US" b="0" i="0" dirty="0">
              <a:solidFill>
                <a:srgbClr val="3A3A3A"/>
              </a:solidFill>
              <a:effectLst/>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7F009AD9-6295-4160-BE6F-00DC0EC0B64C}"/>
              </a:ext>
            </a:extLst>
          </p:cNvPr>
          <p:cNvPicPr>
            <a:picLocks noChangeAspect="1"/>
          </p:cNvPicPr>
          <p:nvPr/>
        </p:nvPicPr>
        <p:blipFill>
          <a:blip r:embed="rId7"/>
          <a:stretch>
            <a:fillRect/>
          </a:stretch>
        </p:blipFill>
        <p:spPr>
          <a:xfrm>
            <a:off x="122724" y="3756039"/>
            <a:ext cx="7548612" cy="3101961"/>
          </a:xfrm>
          <a:prstGeom prst="rect">
            <a:avLst/>
          </a:prstGeom>
        </p:spPr>
      </p:pic>
    </p:spTree>
    <p:extLst>
      <p:ext uri="{BB962C8B-B14F-4D97-AF65-F5344CB8AC3E}">
        <p14:creationId xmlns:p14="http://schemas.microsoft.com/office/powerpoint/2010/main" val="253326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ACEFB-32C7-4613-A201-029AE14F98C9}"/>
              </a:ext>
            </a:extLst>
          </p:cNvPr>
          <p:cNvSpPr txBox="1"/>
          <p:nvPr/>
        </p:nvSpPr>
        <p:spPr>
          <a:xfrm>
            <a:off x="96252" y="84296"/>
            <a:ext cx="12095747" cy="923330"/>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One Dimensional Array in C# with Examples:</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array which stores the data in the form of rows in a sequential order is called a one-dimensional array in C#. The syntax for creating a one-dimensional array in C# is given below.</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id="{0C65E594-B5F1-40C1-BE0E-FCB2060526B0}"/>
              </a:ext>
            </a:extLst>
          </p:cNvPr>
          <p:cNvPicPr>
            <a:picLocks noChangeAspect="1"/>
          </p:cNvPicPr>
          <p:nvPr/>
        </p:nvPicPr>
        <p:blipFill>
          <a:blip r:embed="rId2"/>
          <a:stretch>
            <a:fillRect/>
          </a:stretch>
        </p:blipFill>
        <p:spPr>
          <a:xfrm>
            <a:off x="96252" y="1007626"/>
            <a:ext cx="6266047" cy="2940222"/>
          </a:xfrm>
          <a:prstGeom prst="rect">
            <a:avLst/>
          </a:prstGeom>
        </p:spPr>
      </p:pic>
      <p:sp>
        <p:nvSpPr>
          <p:cNvPr id="7" name="TextBox 6">
            <a:extLst>
              <a:ext uri="{FF2B5EF4-FFF2-40B4-BE49-F238E27FC236}">
                <a16:creationId xmlns:a16="http://schemas.microsoft.com/office/drawing/2014/main" id="{FAFA5040-1810-45DC-9A2D-BAFBDE0D49F0}"/>
              </a:ext>
            </a:extLst>
          </p:cNvPr>
          <p:cNvSpPr txBox="1"/>
          <p:nvPr/>
        </p:nvSpPr>
        <p:spPr>
          <a:xfrm>
            <a:off x="6362299" y="1112541"/>
            <a:ext cx="5733449" cy="569386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static</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1" i="0" dirty="0">
                <a:solidFill>
                  <a:schemeClr val="bg2">
                    <a:lumMod val="10000"/>
                  </a:schemeClr>
                </a:solidFill>
                <a:effectLst/>
                <a:latin typeface="Segoe UI" panose="020B0502040204020203" pitchFamily="34" charset="0"/>
                <a:cs typeface="Segoe UI" panose="020B0502040204020203" pitchFamily="34" charset="0"/>
              </a:rPr>
              <a:t>void</a:t>
            </a:r>
            <a:r>
              <a:rPr lang="en-US" sz="1400" b="0" i="0" dirty="0">
                <a:solidFill>
                  <a:schemeClr val="bg2">
                    <a:lumMod val="10000"/>
                  </a:schemeClr>
                </a:solidFill>
                <a:effectLst/>
                <a:latin typeface="Segoe UI" panose="020B0502040204020203" pitchFamily="34" charset="0"/>
                <a:cs typeface="Segoe UI" panose="020B0502040204020203" pitchFamily="34" charset="0"/>
              </a:rPr>
              <a:t> Main</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string</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args</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//Creating an array with size 6</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int[]</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arr</a:t>
            </a:r>
            <a:r>
              <a:rPr lang="en-US" sz="1400" b="0" i="0" dirty="0">
                <a:solidFill>
                  <a:schemeClr val="bg2">
                    <a:lumMod val="10000"/>
                  </a:schemeClr>
                </a:solidFill>
                <a:effectLst/>
                <a:latin typeface="Segoe UI" panose="020B0502040204020203" pitchFamily="34" charset="0"/>
                <a:cs typeface="Segoe UI" panose="020B0502040204020203" pitchFamily="34" charset="0"/>
              </a:rPr>
              <a:t> = new </a:t>
            </a:r>
            <a:r>
              <a:rPr lang="en-US" sz="1400" b="1" i="0" dirty="0">
                <a:solidFill>
                  <a:schemeClr val="bg2">
                    <a:lumMod val="10000"/>
                  </a:schemeClr>
                </a:solidFill>
                <a:effectLst/>
                <a:latin typeface="Segoe UI" panose="020B0502040204020203" pitchFamily="34" charset="0"/>
                <a:cs typeface="Segoe UI" panose="020B0502040204020203" pitchFamily="34" charset="0"/>
              </a:rPr>
              <a:t>int[</a:t>
            </a:r>
            <a:r>
              <a:rPr lang="en-US" sz="1400" b="0" i="0" dirty="0">
                <a:solidFill>
                  <a:schemeClr val="bg2">
                    <a:lumMod val="10000"/>
                  </a:schemeClr>
                </a:solidFill>
                <a:effectLst/>
                <a:latin typeface="Segoe UI" panose="020B0502040204020203" pitchFamily="34" charset="0"/>
                <a:cs typeface="Segoe UI" panose="020B0502040204020203" pitchFamily="34" charset="0"/>
              </a:rPr>
              <a:t>6</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//accessing array values using loop</a:t>
            </a: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//Here it will display the default values</a:t>
            </a: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//as we are not assigning any values</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for</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1" i="0" dirty="0">
                <a:solidFill>
                  <a:schemeClr val="bg2">
                    <a:lumMod val="10000"/>
                  </a:schemeClr>
                </a:solidFill>
                <a:effectLst/>
                <a:latin typeface="Segoe UI" panose="020B0502040204020203" pitchFamily="34" charset="0"/>
                <a:cs typeface="Segoe UI" panose="020B0502040204020203" pitchFamily="34" charset="0"/>
              </a:rPr>
              <a:t>(int</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 = 0;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1" i="0" dirty="0">
                <a:solidFill>
                  <a:schemeClr val="bg2">
                    <a:lumMod val="10000"/>
                  </a:schemeClr>
                </a:solidFill>
                <a:effectLst/>
                <a:latin typeface="Segoe UI" panose="020B0502040204020203" pitchFamily="34" charset="0"/>
                <a:cs typeface="Segoe UI" panose="020B0502040204020203" pitchFamily="34" charset="0"/>
              </a:rPr>
              <a:t>&lt;</a:t>
            </a:r>
            <a:r>
              <a:rPr lang="en-US" sz="1400" b="0" i="0" dirty="0">
                <a:solidFill>
                  <a:schemeClr val="bg2">
                    <a:lumMod val="10000"/>
                  </a:schemeClr>
                </a:solidFill>
                <a:effectLst/>
                <a:latin typeface="Segoe UI" panose="020B0502040204020203" pitchFamily="34" charset="0"/>
                <a:cs typeface="Segoe UI" panose="020B0502040204020203" pitchFamily="34" charset="0"/>
              </a:rPr>
              <a:t> 6;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err="1">
                <a:solidFill>
                  <a:schemeClr val="bg2">
                    <a:lumMod val="10000"/>
                  </a:schemeClr>
                </a:solidFill>
                <a:effectLst/>
                <a:latin typeface="Segoe UI" panose="020B0502040204020203" pitchFamily="34" charset="0"/>
                <a:cs typeface="Segoe UI" panose="020B0502040204020203" pitchFamily="34" charset="0"/>
              </a:rPr>
              <a:t>Console.Write</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err="1">
                <a:solidFill>
                  <a:schemeClr val="bg2">
                    <a:lumMod val="10000"/>
                  </a:schemeClr>
                </a:solidFill>
                <a:effectLst/>
                <a:latin typeface="Segoe UI" panose="020B0502040204020203" pitchFamily="34" charset="0"/>
                <a:cs typeface="Segoe UI" panose="020B0502040204020203" pitchFamily="34" charset="0"/>
              </a:rPr>
              <a:t>arr</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 + " "</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err="1">
                <a:solidFill>
                  <a:schemeClr val="bg2">
                    <a:lumMod val="10000"/>
                  </a:schemeClr>
                </a:solidFill>
                <a:effectLst/>
                <a:latin typeface="Segoe UI" panose="020B0502040204020203" pitchFamily="34" charset="0"/>
                <a:cs typeface="Segoe UI" panose="020B0502040204020203" pitchFamily="34" charset="0"/>
              </a:rPr>
              <a:t>Console.WriteLine</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int</a:t>
            </a:r>
            <a:r>
              <a:rPr lang="en-US" sz="1400" b="0" i="0" dirty="0">
                <a:solidFill>
                  <a:schemeClr val="bg2">
                    <a:lumMod val="10000"/>
                  </a:schemeClr>
                </a:solidFill>
                <a:effectLst/>
                <a:latin typeface="Segoe UI" panose="020B0502040204020203" pitchFamily="34" charset="0"/>
                <a:cs typeface="Segoe UI" panose="020B0502040204020203" pitchFamily="34" charset="0"/>
              </a:rPr>
              <a:t> a = 0;</a:t>
            </a: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//Here we are assigning values to array using for loop</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for</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1" i="0" dirty="0">
                <a:solidFill>
                  <a:schemeClr val="bg2">
                    <a:lumMod val="10000"/>
                  </a:schemeClr>
                </a:solidFill>
                <a:effectLst/>
                <a:latin typeface="Segoe UI" panose="020B0502040204020203" pitchFamily="34" charset="0"/>
                <a:cs typeface="Segoe UI" panose="020B0502040204020203" pitchFamily="34" charset="0"/>
              </a:rPr>
              <a:t>(int</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 = 0;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1" i="0" dirty="0">
                <a:solidFill>
                  <a:schemeClr val="bg2">
                    <a:lumMod val="10000"/>
                  </a:schemeClr>
                </a:solidFill>
                <a:effectLst/>
                <a:latin typeface="Segoe UI" panose="020B0502040204020203" pitchFamily="34" charset="0"/>
                <a:cs typeface="Segoe UI" panose="020B0502040204020203" pitchFamily="34" charset="0"/>
              </a:rPr>
              <a:t>&lt;</a:t>
            </a:r>
            <a:r>
              <a:rPr lang="en-US" sz="1400" b="0" i="0" dirty="0">
                <a:solidFill>
                  <a:schemeClr val="bg2">
                    <a:lumMod val="10000"/>
                  </a:schemeClr>
                </a:solidFill>
                <a:effectLst/>
                <a:latin typeface="Segoe UI" panose="020B0502040204020203" pitchFamily="34" charset="0"/>
                <a:cs typeface="Segoe UI" panose="020B0502040204020203" pitchFamily="34" charset="0"/>
              </a:rPr>
              <a:t> 6;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a += 10;</a:t>
            </a:r>
          </a:p>
          <a:p>
            <a:pPr algn="l" fontAlgn="base"/>
            <a:r>
              <a:rPr lang="en-US" sz="1400" b="0" i="0" dirty="0" err="1">
                <a:solidFill>
                  <a:schemeClr val="bg2">
                    <a:lumMod val="10000"/>
                  </a:schemeClr>
                </a:solidFill>
                <a:effectLst/>
                <a:latin typeface="Segoe UI" panose="020B0502040204020203" pitchFamily="34" charset="0"/>
                <a:cs typeface="Segoe UI" panose="020B0502040204020203" pitchFamily="34" charset="0"/>
              </a:rPr>
              <a:t>arr</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 = a;</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a:solidFill>
                  <a:schemeClr val="bg2">
                    <a:lumMod val="10000"/>
                  </a:schemeClr>
                </a:solidFill>
                <a:effectLst/>
                <a:latin typeface="Segoe UI" panose="020B0502040204020203" pitchFamily="34" charset="0"/>
                <a:cs typeface="Segoe UI" panose="020B0502040204020203" pitchFamily="34" charset="0"/>
              </a:rPr>
              <a:t>//accessing array values using foreach loop</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foreach</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1" i="0" dirty="0">
                <a:solidFill>
                  <a:schemeClr val="bg2">
                    <a:lumMod val="10000"/>
                  </a:schemeClr>
                </a:solidFill>
                <a:effectLst/>
                <a:latin typeface="Segoe UI" panose="020B0502040204020203" pitchFamily="34" charset="0"/>
                <a:cs typeface="Segoe UI" panose="020B0502040204020203" pitchFamily="34" charset="0"/>
              </a:rPr>
              <a:t>(int</a:t>
            </a:r>
            <a:r>
              <a:rPr lang="en-US" sz="1400" b="0" i="0" dirty="0">
                <a:solidFill>
                  <a:schemeClr val="bg2">
                    <a:lumMod val="10000"/>
                  </a:schemeClr>
                </a:solidFill>
                <a:effectLst/>
                <a:latin typeface="Segoe UI" panose="020B0502040204020203" pitchFamily="34" charset="0"/>
                <a:cs typeface="Segoe UI" panose="020B0502040204020203" pitchFamily="34" charset="0"/>
              </a:rPr>
              <a:t>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 in </a:t>
            </a:r>
            <a:r>
              <a:rPr lang="en-US" sz="1400" b="0" i="0" dirty="0" err="1">
                <a:solidFill>
                  <a:schemeClr val="bg2">
                    <a:lumMod val="10000"/>
                  </a:schemeClr>
                </a:solidFill>
                <a:effectLst/>
                <a:latin typeface="Segoe UI" panose="020B0502040204020203" pitchFamily="34" charset="0"/>
                <a:cs typeface="Segoe UI" panose="020B0502040204020203" pitchFamily="34" charset="0"/>
              </a:rPr>
              <a:t>arr</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err="1">
                <a:solidFill>
                  <a:schemeClr val="bg2">
                    <a:lumMod val="10000"/>
                  </a:schemeClr>
                </a:solidFill>
                <a:effectLst/>
                <a:latin typeface="Segoe UI" panose="020B0502040204020203" pitchFamily="34" charset="0"/>
                <a:cs typeface="Segoe UI" panose="020B0502040204020203" pitchFamily="34" charset="0"/>
              </a:rPr>
              <a:t>Console.Write</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err="1">
                <a:solidFill>
                  <a:schemeClr val="bg2">
                    <a:lumMod val="10000"/>
                  </a:schemeClr>
                </a:solidFill>
                <a:effectLst/>
                <a:latin typeface="Segoe UI" panose="020B0502040204020203" pitchFamily="34" charset="0"/>
                <a:cs typeface="Segoe UI" panose="020B0502040204020203" pitchFamily="34" charset="0"/>
              </a:rPr>
              <a:t>i</a:t>
            </a:r>
            <a:r>
              <a:rPr lang="en-US" sz="1400" b="0" i="0" dirty="0">
                <a:solidFill>
                  <a:schemeClr val="bg2">
                    <a:lumMod val="10000"/>
                  </a:schemeClr>
                </a:solidFill>
                <a:effectLst/>
                <a:latin typeface="Segoe UI" panose="020B0502040204020203" pitchFamily="34" charset="0"/>
                <a:cs typeface="Segoe UI" panose="020B0502040204020203" pitchFamily="34" charset="0"/>
              </a:rPr>
              <a:t> + " "</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a:p>
            <a:pPr algn="l" fontAlgn="base"/>
            <a:r>
              <a:rPr lang="en-US" sz="1400" b="0" i="0" dirty="0" err="1">
                <a:solidFill>
                  <a:schemeClr val="bg2">
                    <a:lumMod val="10000"/>
                  </a:schemeClr>
                </a:solidFill>
                <a:effectLst/>
                <a:latin typeface="Segoe UI" panose="020B0502040204020203" pitchFamily="34" charset="0"/>
                <a:cs typeface="Segoe UI" panose="020B0502040204020203" pitchFamily="34" charset="0"/>
              </a:rPr>
              <a:t>Console.ReadKey</a:t>
            </a:r>
            <a:r>
              <a:rPr lang="en-US" sz="1400" b="1" i="0" dirty="0">
                <a:solidFill>
                  <a:schemeClr val="bg2">
                    <a:lumMod val="10000"/>
                  </a:schemeClr>
                </a:solidFill>
                <a:effectLst/>
                <a:latin typeface="Segoe UI" panose="020B0502040204020203" pitchFamily="34" charset="0"/>
                <a:cs typeface="Segoe UI" panose="020B0502040204020203" pitchFamily="34" charset="0"/>
              </a:rPr>
              <a:t>()</a:t>
            </a:r>
            <a:r>
              <a:rPr lang="en-US" sz="1400" b="0" i="0" dirty="0">
                <a:solidFill>
                  <a:schemeClr val="bg2">
                    <a:lumMod val="10000"/>
                  </a:schemeClr>
                </a:solidFill>
                <a:effectLst/>
                <a:latin typeface="Segoe UI" panose="020B0502040204020203" pitchFamily="34" charset="0"/>
                <a:cs typeface="Segoe UI" panose="020B0502040204020203" pitchFamily="34" charset="0"/>
              </a:rPr>
              <a:t>;</a:t>
            </a:r>
          </a:p>
          <a:p>
            <a:pPr algn="l" fontAlgn="base"/>
            <a:r>
              <a:rPr lang="en-US" sz="1400" b="1" i="0" dirty="0">
                <a:solidFill>
                  <a:schemeClr val="bg2">
                    <a:lumMod val="10000"/>
                  </a:schemeClr>
                </a:solidFill>
                <a:effectLst/>
                <a:latin typeface="Segoe UI" panose="020B0502040204020203" pitchFamily="34" charset="0"/>
                <a:cs typeface="Segoe UI" panose="020B0502040204020203" pitchFamily="34" charset="0"/>
              </a:rPr>
              <a:t>}</a:t>
            </a:r>
            <a:endParaRPr lang="en-US" sz="1400" b="0" i="0" dirty="0">
              <a:solidFill>
                <a:schemeClr val="bg2">
                  <a:lumMod val="10000"/>
                </a:schemeClr>
              </a:solidFill>
              <a:effectLst/>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4BCFC15-68A0-4B22-BFB4-39503F59BAFD}"/>
              </a:ext>
            </a:extLst>
          </p:cNvPr>
          <p:cNvSpPr txBox="1"/>
          <p:nvPr/>
        </p:nvSpPr>
        <p:spPr>
          <a:xfrm>
            <a:off x="96252" y="3911382"/>
            <a:ext cx="6121666" cy="286232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For each loop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This for each loop is specially designed in C# for accessing the values from a collection like an array. When we use a for-each loop for accessing the values of an array or collection, we only require to hand over the array or collection to the loop which does not require any initialization, condition, or iteration. The loop itself starts its execution by providing access to each and every element present in the array or collection starting from the first up to the last element in sequential order.</a:t>
            </a:r>
            <a:endParaRPr lang="en-US" b="0" i="0" dirty="0">
              <a:solidFill>
                <a:srgbClr val="212529"/>
              </a:solidFill>
              <a:effectLst/>
              <a:latin typeface="-apple-system"/>
            </a:endParaRPr>
          </a:p>
        </p:txBody>
      </p:sp>
    </p:spTree>
    <p:extLst>
      <p:ext uri="{BB962C8B-B14F-4D97-AF65-F5344CB8AC3E}">
        <p14:creationId xmlns:p14="http://schemas.microsoft.com/office/powerpoint/2010/main" val="108022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4B574-259A-4455-807E-A6D3B40C4B55}"/>
              </a:ext>
            </a:extLst>
          </p:cNvPr>
          <p:cNvSpPr txBox="1"/>
          <p:nvPr/>
        </p:nvSpPr>
        <p:spPr>
          <a:xfrm>
            <a:off x="0" y="140436"/>
            <a:ext cx="12192000" cy="1477328"/>
          </a:xfrm>
          <a:prstGeom prst="rect">
            <a:avLst/>
          </a:prstGeom>
          <a:noFill/>
        </p:spPr>
        <p:txBody>
          <a:bodyPr wrap="square">
            <a:spAutoFit/>
          </a:bodyPr>
          <a:lstStyle/>
          <a:p>
            <a:pPr algn="just" fontAlgn="base"/>
            <a:r>
              <a:rPr lang="en-US" b="1" i="0" dirty="0">
                <a:solidFill>
                  <a:srgbClr val="3A3A3A"/>
                </a:solidFill>
                <a:effectLst/>
                <a:latin typeface="Segoe UI" panose="020B0502040204020203" pitchFamily="34" charset="0"/>
                <a:cs typeface="Segoe UI" panose="020B0502040204020203" pitchFamily="34" charset="0"/>
              </a:rPr>
              <a:t>What is the Array class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Array</a:t>
            </a:r>
            <a:r>
              <a:rPr lang="en-US" b="0" i="0" dirty="0">
                <a:solidFill>
                  <a:srgbClr val="000000"/>
                </a:solidFill>
                <a:effectLst/>
                <a:latin typeface="Segoe UI" panose="020B0502040204020203" pitchFamily="34" charset="0"/>
                <a:cs typeface="Segoe UI" panose="020B0502040204020203" pitchFamily="34" charset="0"/>
              </a:rPr>
              <a:t> class is a predefined class that is defined inside the </a:t>
            </a:r>
            <a:r>
              <a:rPr lang="en-US" b="1" i="0" dirty="0">
                <a:solidFill>
                  <a:srgbClr val="000000"/>
                </a:solidFill>
                <a:effectLst/>
                <a:latin typeface="Segoe UI" panose="020B0502040204020203" pitchFamily="34" charset="0"/>
                <a:cs typeface="Segoe UI" panose="020B0502040204020203" pitchFamily="34" charset="0"/>
              </a:rPr>
              <a:t>System</a:t>
            </a:r>
            <a:r>
              <a:rPr lang="en-US" b="0" i="0" dirty="0">
                <a:solidFill>
                  <a:srgbClr val="000000"/>
                </a:solidFill>
                <a:effectLst/>
                <a:latin typeface="Segoe UI" panose="020B0502040204020203" pitchFamily="34" charset="0"/>
                <a:cs typeface="Segoe UI" panose="020B0502040204020203" pitchFamily="34" charset="0"/>
              </a:rPr>
              <a:t> namespaces. This class is working as the base class for all the arrays in C#. The </a:t>
            </a:r>
            <a:r>
              <a:rPr lang="en-US" b="1" i="0" dirty="0">
                <a:solidFill>
                  <a:srgbClr val="000000"/>
                </a:solidFill>
                <a:effectLst/>
                <a:latin typeface="Segoe UI" panose="020B0502040204020203" pitchFamily="34" charset="0"/>
                <a:cs typeface="Segoe UI" panose="020B0502040204020203" pitchFamily="34" charset="0"/>
              </a:rPr>
              <a:t>Array</a:t>
            </a:r>
            <a:r>
              <a:rPr lang="en-US" b="0" i="0" dirty="0">
                <a:solidFill>
                  <a:srgbClr val="000000"/>
                </a:solidFill>
                <a:effectLst/>
                <a:latin typeface="Segoe UI" panose="020B0502040204020203" pitchFamily="34" charset="0"/>
                <a:cs typeface="Segoe UI" panose="020B0502040204020203" pitchFamily="34" charset="0"/>
              </a:rPr>
              <a:t> class provides a set of members (methods and properties) to work with the arrays such as creating, manipulating, searching, reversing, and sorting the elements of an array, etc. The definition of the Array class in C# is gen below.</a:t>
            </a:r>
            <a:endParaRPr lang="en-US" b="0" i="0" dirty="0">
              <a:solidFill>
                <a:srgbClr val="212529"/>
              </a:solidFill>
              <a:effectLst/>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39E98B4-0FC2-4985-98B5-6112CE095ECA}"/>
              </a:ext>
            </a:extLst>
          </p:cNvPr>
          <p:cNvPicPr>
            <a:picLocks noChangeAspect="1"/>
          </p:cNvPicPr>
          <p:nvPr/>
        </p:nvPicPr>
        <p:blipFill>
          <a:blip r:embed="rId2"/>
          <a:stretch>
            <a:fillRect/>
          </a:stretch>
        </p:blipFill>
        <p:spPr>
          <a:xfrm>
            <a:off x="89546" y="1724365"/>
            <a:ext cx="10350299" cy="1477328"/>
          </a:xfrm>
          <a:prstGeom prst="rect">
            <a:avLst/>
          </a:prstGeom>
        </p:spPr>
      </p:pic>
      <p:sp>
        <p:nvSpPr>
          <p:cNvPr id="7" name="TextBox 6">
            <a:extLst>
              <a:ext uri="{FF2B5EF4-FFF2-40B4-BE49-F238E27FC236}">
                <a16:creationId xmlns:a16="http://schemas.microsoft.com/office/drawing/2014/main" id="{291843C5-B486-42B0-A081-B360B55F2E7F}"/>
              </a:ext>
            </a:extLst>
          </p:cNvPr>
          <p:cNvSpPr txBox="1"/>
          <p:nvPr/>
        </p:nvSpPr>
        <p:spPr>
          <a:xfrm>
            <a:off x="185286" y="3429000"/>
            <a:ext cx="12006714" cy="1754326"/>
          </a:xfrm>
          <a:prstGeom prst="rect">
            <a:avLst/>
          </a:prstGeom>
          <a:noFill/>
        </p:spPr>
        <p:txBody>
          <a:bodyPr wrap="square">
            <a:spAutoFit/>
          </a:bodyPr>
          <a:lstStyle/>
          <a:p>
            <a:pPr marL="285750" indent="-285750" algn="just" fontAlgn="base">
              <a:buFont typeface="Wingdings" panose="05000000000000000000" pitchFamily="2" charset="2"/>
              <a:buChar char="ü"/>
            </a:pPr>
            <a:r>
              <a:rPr lang="en-US" b="1" i="0" dirty="0">
                <a:solidFill>
                  <a:srgbClr val="000000"/>
                </a:solidFill>
                <a:effectLst/>
                <a:latin typeface="Segoe UI" panose="020B0502040204020203" pitchFamily="34" charset="0"/>
                <a:cs typeface="Segoe UI" panose="020B0502040204020203" pitchFamily="34" charset="0"/>
              </a:rPr>
              <a:t>Sort(&lt;array&gt;): </a:t>
            </a:r>
            <a:r>
              <a:rPr lang="en-US" b="0" i="0" dirty="0">
                <a:solidFill>
                  <a:srgbClr val="000000"/>
                </a:solidFill>
                <a:effectLst/>
                <a:latin typeface="Segoe UI" panose="020B0502040204020203" pitchFamily="34" charset="0"/>
                <a:cs typeface="Segoe UI" panose="020B0502040204020203" pitchFamily="34" charset="0"/>
              </a:rPr>
              <a:t>Sorting the array elements</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1" i="0" dirty="0">
                <a:solidFill>
                  <a:srgbClr val="000000"/>
                </a:solidFill>
                <a:effectLst/>
                <a:latin typeface="Segoe UI" panose="020B0502040204020203" pitchFamily="34" charset="0"/>
                <a:cs typeface="Segoe UI" panose="020B0502040204020203" pitchFamily="34" charset="0"/>
              </a:rPr>
              <a:t>Reverse (&lt;array&gt;): </a:t>
            </a:r>
            <a:r>
              <a:rPr lang="en-US" b="0" i="0" dirty="0">
                <a:solidFill>
                  <a:srgbClr val="000000"/>
                </a:solidFill>
                <a:effectLst/>
                <a:latin typeface="Segoe UI" panose="020B0502040204020203" pitchFamily="34" charset="0"/>
                <a:cs typeface="Segoe UI" panose="020B0502040204020203" pitchFamily="34" charset="0"/>
              </a:rPr>
              <a:t>Reversing the array elements</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1" i="0" dirty="0">
                <a:solidFill>
                  <a:srgbClr val="000000"/>
                </a:solidFill>
                <a:effectLst/>
                <a:latin typeface="Segoe UI" panose="020B0502040204020203" pitchFamily="34" charset="0"/>
                <a:cs typeface="Segoe UI" panose="020B0502040204020203" pitchFamily="34" charset="0"/>
              </a:rPr>
              <a:t>Copy (</a:t>
            </a:r>
            <a:r>
              <a:rPr lang="en-US" b="1" i="0" dirty="0" err="1">
                <a:solidFill>
                  <a:srgbClr val="000000"/>
                </a:solidFill>
                <a:effectLst/>
                <a:latin typeface="Segoe UI" panose="020B0502040204020203" pitchFamily="34" charset="0"/>
                <a:cs typeface="Segoe UI" panose="020B0502040204020203" pitchFamily="34" charset="0"/>
              </a:rPr>
              <a:t>src</a:t>
            </a:r>
            <a:r>
              <a:rPr lang="en-US" b="1" i="0" dirty="0">
                <a:solidFill>
                  <a:srgbClr val="000000"/>
                </a:solidFill>
                <a:effectLst/>
                <a:latin typeface="Segoe UI" panose="020B0502040204020203" pitchFamily="34" charset="0"/>
                <a:cs typeface="Segoe UI" panose="020B0502040204020203" pitchFamily="34" charset="0"/>
              </a:rPr>
              <a:t>, </a:t>
            </a:r>
            <a:r>
              <a:rPr lang="en-US" b="1" i="0" dirty="0" err="1">
                <a:solidFill>
                  <a:srgbClr val="000000"/>
                </a:solidFill>
                <a:effectLst/>
                <a:latin typeface="Segoe UI" panose="020B0502040204020203" pitchFamily="34" charset="0"/>
                <a:cs typeface="Segoe UI" panose="020B0502040204020203" pitchFamily="34" charset="0"/>
              </a:rPr>
              <a:t>dest</a:t>
            </a:r>
            <a:r>
              <a:rPr lang="en-US" b="1" i="0" dirty="0">
                <a:solidFill>
                  <a:srgbClr val="000000"/>
                </a:solidFill>
                <a:effectLst/>
                <a:latin typeface="Segoe UI" panose="020B0502040204020203" pitchFamily="34" charset="0"/>
                <a:cs typeface="Segoe UI" panose="020B0502040204020203" pitchFamily="34" charset="0"/>
              </a:rPr>
              <a:t>, n): </a:t>
            </a:r>
            <a:r>
              <a:rPr lang="en-US" b="0" i="0" dirty="0">
                <a:solidFill>
                  <a:srgbClr val="000000"/>
                </a:solidFill>
                <a:effectLst/>
                <a:latin typeface="Segoe UI" panose="020B0502040204020203" pitchFamily="34" charset="0"/>
                <a:cs typeface="Segoe UI" panose="020B0502040204020203" pitchFamily="34" charset="0"/>
              </a:rPr>
              <a:t>Copying some of the elements or all elements from the old array to the new array</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1" i="0" dirty="0" err="1">
                <a:solidFill>
                  <a:srgbClr val="000000"/>
                </a:solidFill>
                <a:effectLst/>
                <a:latin typeface="Segoe UI" panose="020B0502040204020203" pitchFamily="34" charset="0"/>
                <a:cs typeface="Segoe UI" panose="020B0502040204020203" pitchFamily="34" charset="0"/>
              </a:rPr>
              <a:t>GetLength</a:t>
            </a:r>
            <a:r>
              <a:rPr lang="en-US" b="1" i="0" dirty="0">
                <a:solidFill>
                  <a:srgbClr val="000000"/>
                </a:solidFill>
                <a:effectLst/>
                <a:latin typeface="Segoe UI" panose="020B0502040204020203" pitchFamily="34" charset="0"/>
                <a:cs typeface="Segoe UI" panose="020B0502040204020203" pitchFamily="34" charset="0"/>
              </a:rPr>
              <a:t>(int): </a:t>
            </a:r>
            <a:r>
              <a:rPr lang="en-US" b="0" i="0" dirty="0">
                <a:solidFill>
                  <a:srgbClr val="000000"/>
                </a:solidFill>
                <a:effectLst/>
                <a:latin typeface="Segoe UI" panose="020B0502040204020203" pitchFamily="34" charset="0"/>
                <a:cs typeface="Segoe UI" panose="020B0502040204020203" pitchFamily="34" charset="0"/>
              </a:rPr>
              <a:t>A 32-bit integer that represents the number of elements in the specified dimension.</a:t>
            </a:r>
            <a:endParaRPr lang="en-US" b="0" i="0" dirty="0">
              <a:solidFill>
                <a:srgbClr val="212529"/>
              </a:solidFill>
              <a:effectLst/>
              <a:latin typeface="Segoe UI" panose="020B0502040204020203" pitchFamily="34" charset="0"/>
              <a:cs typeface="Segoe UI" panose="020B0502040204020203" pitchFamily="34" charset="0"/>
            </a:endParaRPr>
          </a:p>
          <a:p>
            <a:pPr marL="285750" indent="-285750" algn="just" fontAlgn="base">
              <a:buFont typeface="Wingdings" panose="05000000000000000000" pitchFamily="2" charset="2"/>
              <a:buChar char="ü"/>
            </a:pPr>
            <a:r>
              <a:rPr lang="en-US" b="1" i="0" dirty="0">
                <a:solidFill>
                  <a:srgbClr val="000000"/>
                </a:solidFill>
                <a:effectLst/>
                <a:latin typeface="Segoe UI" panose="020B0502040204020203" pitchFamily="34" charset="0"/>
                <a:cs typeface="Segoe UI" panose="020B0502040204020203" pitchFamily="34" charset="0"/>
              </a:rPr>
              <a:t>Length: </a:t>
            </a:r>
            <a:r>
              <a:rPr lang="en-US" b="0" i="0" dirty="0">
                <a:solidFill>
                  <a:srgbClr val="000000"/>
                </a:solidFill>
                <a:effectLst/>
                <a:latin typeface="Segoe UI" panose="020B0502040204020203" pitchFamily="34" charset="0"/>
                <a:cs typeface="Segoe UI" panose="020B0502040204020203" pitchFamily="34" charset="0"/>
              </a:rPr>
              <a:t>It Returns the total number of elements in all the dimensions of the Array; zero if there are no elements in the array. </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723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233B2-1789-4F35-BC8C-9716A66F60B2}"/>
              </a:ext>
            </a:extLst>
          </p:cNvPr>
          <p:cNvSpPr txBox="1"/>
          <p:nvPr/>
        </p:nvSpPr>
        <p:spPr>
          <a:xfrm>
            <a:off x="57749" y="347355"/>
            <a:ext cx="12066872" cy="2862322"/>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Advantages of using an Array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advantages of using an array in C# are as follows: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It is used to represent similar types of multiple data items using a single name.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use arrays to implement other data structures such as linked lists, trees, graphs, stacks, queues, etc.</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two-dimensional arrays in C# are used to represent matrices.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Arrays in C# are strongly typed. That means they are used to store similar types of multiple data items using a single name. As the arrays are strongly typed so we are getting two advantages. First, the performance of the application will be much better because boxing and unboxing will not happen. Secondly, runtime errors will be prevented because of a type mismatch. In this case, at compile time it will give you the error if there is a type mismatch.</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95C08D1-D66E-4131-BCF7-1BF7B9AD984B}"/>
              </a:ext>
            </a:extLst>
          </p:cNvPr>
          <p:cNvSpPr txBox="1"/>
          <p:nvPr/>
        </p:nvSpPr>
        <p:spPr>
          <a:xfrm>
            <a:off x="57750" y="3648324"/>
            <a:ext cx="12066871" cy="2308324"/>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Disadvantages of using Arrays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array size is fixed. So, we should know in advance how many elements are going to be stored in the array. Once the array is created, then we can never increase the size of an array. If you want then we can do it manually by creating a new array and copying the old array elements into the new array.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As the array size is fixed, if we allocate more memory than the requirement then the extra memory will be wasted. On the other hand, if we allocate less memory than the requirement, then it will create the problem.</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never insert an element into the middle of an array. It is also not possible to delete or remove elements from the middle of an array.</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053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FDE37-0B4D-4265-A268-D8017DF72294}"/>
              </a:ext>
            </a:extLst>
          </p:cNvPr>
          <p:cNvSpPr txBox="1"/>
          <p:nvPr/>
        </p:nvSpPr>
        <p:spPr>
          <a:xfrm>
            <a:off x="0" y="73580"/>
            <a:ext cx="12192000" cy="2031325"/>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 Two-Dimensional Array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arrays which store the elements in the form of rows and columns are called Two-Dimensional Array in C#. The two-dimensional array which is also called multidimensional array is of two types in C#. They are as follows</a:t>
            </a:r>
            <a:endParaRPr lang="en-US" b="0" i="0" dirty="0">
              <a:solidFill>
                <a:srgbClr val="212529"/>
              </a:solidFill>
              <a:effectLst/>
              <a:latin typeface="Segoe UI" panose="020B0502040204020203" pitchFamily="34" charset="0"/>
              <a:cs typeface="Segoe UI" panose="020B0502040204020203" pitchFamily="34" charset="0"/>
            </a:endParaRPr>
          </a:p>
          <a:p>
            <a:pPr algn="l"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Rectangular array</a:t>
            </a:r>
            <a:r>
              <a:rPr lang="en-US" b="0" i="0" dirty="0">
                <a:solidFill>
                  <a:srgbClr val="000000"/>
                </a:solidFill>
                <a:effectLst/>
                <a:latin typeface="Segoe UI" panose="020B0502040204020203" pitchFamily="34" charset="0"/>
                <a:cs typeface="Segoe UI" panose="020B0502040204020203" pitchFamily="34" charset="0"/>
              </a:rPr>
              <a:t>: The array whose rows and columns are equal are called a rectangular array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Jagged array</a:t>
            </a:r>
            <a:r>
              <a:rPr lang="en-US" b="0" i="0" dirty="0">
                <a:solidFill>
                  <a:srgbClr val="000000"/>
                </a:solidFill>
                <a:effectLst/>
                <a:latin typeface="Segoe UI" panose="020B0502040204020203" pitchFamily="34" charset="0"/>
                <a:cs typeface="Segoe UI" panose="020B0502040204020203" pitchFamily="34" charset="0"/>
              </a:rPr>
              <a:t>: The array whose rows and columns are not equal are called a jagged array</a:t>
            </a:r>
            <a:endParaRPr lang="en-US" b="0" i="0" dirty="0">
              <a:solidFill>
                <a:srgbClr val="212529"/>
              </a:solidFill>
              <a:effectLst/>
              <a:latin typeface="Segoe UI" panose="020B0502040204020203" pitchFamily="34" charset="0"/>
              <a:cs typeface="Segoe UI" panose="020B0502040204020203" pitchFamily="34" charset="0"/>
            </a:endParaRPr>
          </a:p>
          <a:p>
            <a:pPr algn="l" fontAlgn="base"/>
            <a:r>
              <a:rPr lang="en-US" b="1" i="0" dirty="0">
                <a:solidFill>
                  <a:srgbClr val="000000"/>
                </a:solidFill>
                <a:effectLst/>
                <a:latin typeface="Segoe UI" panose="020B0502040204020203" pitchFamily="34" charset="0"/>
                <a:cs typeface="Segoe UI" panose="020B0502040204020203" pitchFamily="34" charset="0"/>
              </a:rPr>
              <a:t>Rectangular 2d Array in C#:</a:t>
            </a:r>
            <a:endParaRPr lang="en-US" b="0" i="0" dirty="0">
              <a:solidFill>
                <a:srgbClr val="3A3A3A"/>
              </a:solidFill>
              <a:effectLst/>
              <a:latin typeface="Segoe UI" panose="020B0502040204020203" pitchFamily="34" charset="0"/>
              <a:cs typeface="Segoe UI" panose="020B0502040204020203" pitchFamily="34" charset="0"/>
            </a:endParaRPr>
          </a:p>
          <a:p>
            <a:pPr algn="l" fontAlgn="base"/>
            <a:r>
              <a:rPr lang="en-US" b="0" i="0" dirty="0">
                <a:solidFill>
                  <a:srgbClr val="000000"/>
                </a:solidFill>
                <a:effectLst/>
                <a:latin typeface="Segoe UI" panose="020B0502040204020203" pitchFamily="34" charset="0"/>
                <a:cs typeface="Segoe UI" panose="020B0502040204020203" pitchFamily="34" charset="0"/>
              </a:rPr>
              <a:t>Let us first understand the syntax of the Two-Dimensional Array in C#. Please have a look at the following diagram.</a:t>
            </a:r>
            <a:endParaRPr lang="en-US" b="0" i="0" dirty="0">
              <a:solidFill>
                <a:srgbClr val="212529"/>
              </a:solidFill>
              <a:effectLst/>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B34C1EC1-4D30-42AB-99DF-36ADCFA9806A}"/>
              </a:ext>
            </a:extLst>
          </p:cNvPr>
          <p:cNvPicPr>
            <a:picLocks noChangeAspect="1"/>
          </p:cNvPicPr>
          <p:nvPr/>
        </p:nvPicPr>
        <p:blipFill>
          <a:blip r:embed="rId2"/>
          <a:stretch>
            <a:fillRect/>
          </a:stretch>
        </p:blipFill>
        <p:spPr>
          <a:xfrm>
            <a:off x="114144" y="2466280"/>
            <a:ext cx="3986217" cy="2696994"/>
          </a:xfrm>
          <a:prstGeom prst="rect">
            <a:avLst/>
          </a:prstGeom>
        </p:spPr>
      </p:pic>
      <p:pic>
        <p:nvPicPr>
          <p:cNvPr id="7" name="Picture 6">
            <a:extLst>
              <a:ext uri="{FF2B5EF4-FFF2-40B4-BE49-F238E27FC236}">
                <a16:creationId xmlns:a16="http://schemas.microsoft.com/office/drawing/2014/main" id="{475750B9-99C5-44BE-A403-A130665974CF}"/>
              </a:ext>
            </a:extLst>
          </p:cNvPr>
          <p:cNvPicPr>
            <a:picLocks noChangeAspect="1"/>
          </p:cNvPicPr>
          <p:nvPr/>
        </p:nvPicPr>
        <p:blipFill>
          <a:blip r:embed="rId3"/>
          <a:stretch>
            <a:fillRect/>
          </a:stretch>
        </p:blipFill>
        <p:spPr>
          <a:xfrm>
            <a:off x="5736131" y="2190744"/>
            <a:ext cx="6455869" cy="4667256"/>
          </a:xfrm>
          <a:prstGeom prst="rect">
            <a:avLst/>
          </a:prstGeom>
        </p:spPr>
      </p:pic>
    </p:spTree>
    <p:extLst>
      <p:ext uri="{BB962C8B-B14F-4D97-AF65-F5344CB8AC3E}">
        <p14:creationId xmlns:p14="http://schemas.microsoft.com/office/powerpoint/2010/main" val="328215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B44A26-1FEC-4413-9E8D-2E08EC6A5333}"/>
              </a:ext>
            </a:extLst>
          </p:cNvPr>
          <p:cNvPicPr>
            <a:picLocks noChangeAspect="1"/>
          </p:cNvPicPr>
          <p:nvPr/>
        </p:nvPicPr>
        <p:blipFill>
          <a:blip r:embed="rId2"/>
          <a:stretch>
            <a:fillRect/>
          </a:stretch>
        </p:blipFill>
        <p:spPr>
          <a:xfrm>
            <a:off x="1887691" y="0"/>
            <a:ext cx="8185355" cy="6858000"/>
          </a:xfrm>
          <a:prstGeom prst="rect">
            <a:avLst/>
          </a:prstGeom>
        </p:spPr>
      </p:pic>
    </p:spTree>
    <p:extLst>
      <p:ext uri="{BB962C8B-B14F-4D97-AF65-F5344CB8AC3E}">
        <p14:creationId xmlns:p14="http://schemas.microsoft.com/office/powerpoint/2010/main" val="2710607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1199</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33</cp:revision>
  <dcterms:created xsi:type="dcterms:W3CDTF">2022-01-27T18:21:42Z</dcterms:created>
  <dcterms:modified xsi:type="dcterms:W3CDTF">2022-02-15T17:19:16Z</dcterms:modified>
</cp:coreProperties>
</file>