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BBF645-D003-4394-8F16-D5B37776272C}">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A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0E6800-3107-4644-9AE9-5E78D839B06D}"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4078A19B-0F4F-4D1C-BFD8-4C691AF429DC}">
      <dgm:prSet/>
      <dgm:spPr/>
      <dgm:t>
        <a:bodyPr/>
        <a:lstStyle/>
        <a:p>
          <a:r>
            <a:rPr lang="en-US" b="1" i="0" dirty="0">
              <a:latin typeface="Segoe UI" panose="020B0502040204020203" pitchFamily="34" charset="0"/>
              <a:cs typeface="Segoe UI" panose="020B0502040204020203" pitchFamily="34" charset="0"/>
            </a:rPr>
            <a:t>Stack&lt;T&gt;,</a:t>
          </a:r>
          <a:endParaRPr lang="en-US" dirty="0">
            <a:latin typeface="Segoe UI" panose="020B0502040204020203" pitchFamily="34" charset="0"/>
            <a:cs typeface="Segoe UI" panose="020B0502040204020203" pitchFamily="34" charset="0"/>
          </a:endParaRPr>
        </a:p>
      </dgm:t>
    </dgm:pt>
    <dgm:pt modelId="{926B84E6-ACC6-4E01-ADAA-CEC2DF1AE5BC}" type="parTrans" cxnId="{43044BD6-C3F4-4681-A137-070A9B8C9CAF}">
      <dgm:prSet/>
      <dgm:spPr/>
      <dgm:t>
        <a:bodyPr/>
        <a:lstStyle/>
        <a:p>
          <a:endParaRPr lang="en-US"/>
        </a:p>
      </dgm:t>
    </dgm:pt>
    <dgm:pt modelId="{733C9734-E9DD-48DB-A251-E73F35838AE9}" type="sibTrans" cxnId="{43044BD6-C3F4-4681-A137-070A9B8C9CAF}">
      <dgm:prSet/>
      <dgm:spPr/>
      <dgm:t>
        <a:bodyPr/>
        <a:lstStyle/>
        <a:p>
          <a:endParaRPr lang="en-US"/>
        </a:p>
      </dgm:t>
    </dgm:pt>
    <dgm:pt modelId="{8500F5E3-55B3-4EC8-806C-EF9538D5F4B1}">
      <dgm:prSet/>
      <dgm:spPr/>
      <dgm:t>
        <a:bodyPr/>
        <a:lstStyle/>
        <a:p>
          <a:r>
            <a:rPr lang="en-US" b="1" i="0" dirty="0">
              <a:latin typeface="Segoe UI" panose="020B0502040204020203" pitchFamily="34" charset="0"/>
              <a:cs typeface="Segoe UI" panose="020B0502040204020203" pitchFamily="34" charset="0"/>
            </a:rPr>
            <a:t>Queue&lt;T&gt;,</a:t>
          </a:r>
          <a:endParaRPr lang="en-US" dirty="0">
            <a:latin typeface="Segoe UI" panose="020B0502040204020203" pitchFamily="34" charset="0"/>
            <a:cs typeface="Segoe UI" panose="020B0502040204020203" pitchFamily="34" charset="0"/>
          </a:endParaRPr>
        </a:p>
      </dgm:t>
    </dgm:pt>
    <dgm:pt modelId="{F636DC97-60A4-43BA-AAEB-00AB1546B585}" type="parTrans" cxnId="{7A6C3BF0-B302-4674-B304-247D33977B67}">
      <dgm:prSet/>
      <dgm:spPr/>
      <dgm:t>
        <a:bodyPr/>
        <a:lstStyle/>
        <a:p>
          <a:endParaRPr lang="en-US"/>
        </a:p>
      </dgm:t>
    </dgm:pt>
    <dgm:pt modelId="{2949EBB7-DD05-4B1F-A903-8B15ED1D3DD5}" type="sibTrans" cxnId="{7A6C3BF0-B302-4674-B304-247D33977B67}">
      <dgm:prSet/>
      <dgm:spPr/>
      <dgm:t>
        <a:bodyPr/>
        <a:lstStyle/>
        <a:p>
          <a:endParaRPr lang="en-US"/>
        </a:p>
      </dgm:t>
    </dgm:pt>
    <dgm:pt modelId="{36A0670D-1F4A-4FC5-A028-E6A9D10BD804}">
      <dgm:prSet/>
      <dgm:spPr/>
      <dgm:t>
        <a:bodyPr/>
        <a:lstStyle/>
        <a:p>
          <a:r>
            <a:rPr lang="en-US" b="1" i="0">
              <a:latin typeface="Segoe UI" panose="020B0502040204020203" pitchFamily="34" charset="0"/>
              <a:cs typeface="Segoe UI" panose="020B0502040204020203" pitchFamily="34" charset="0"/>
            </a:rPr>
            <a:t>LinkedList&lt;T&gt;,</a:t>
          </a:r>
          <a:endParaRPr lang="en-US">
            <a:latin typeface="Segoe UI" panose="020B0502040204020203" pitchFamily="34" charset="0"/>
            <a:cs typeface="Segoe UI" panose="020B0502040204020203" pitchFamily="34" charset="0"/>
          </a:endParaRPr>
        </a:p>
      </dgm:t>
    </dgm:pt>
    <dgm:pt modelId="{E15AC57D-251A-436C-B75C-C5104AC5500A}" type="parTrans" cxnId="{5EDBF478-F923-4E13-B8EE-F19BBF5A2148}">
      <dgm:prSet/>
      <dgm:spPr/>
      <dgm:t>
        <a:bodyPr/>
        <a:lstStyle/>
        <a:p>
          <a:endParaRPr lang="en-US"/>
        </a:p>
      </dgm:t>
    </dgm:pt>
    <dgm:pt modelId="{F6434746-44D4-4783-8651-8B2BFE888C7C}" type="sibTrans" cxnId="{5EDBF478-F923-4E13-B8EE-F19BBF5A2148}">
      <dgm:prSet/>
      <dgm:spPr/>
      <dgm:t>
        <a:bodyPr/>
        <a:lstStyle/>
        <a:p>
          <a:endParaRPr lang="en-US"/>
        </a:p>
      </dgm:t>
    </dgm:pt>
    <dgm:pt modelId="{BE9A4F8C-36EC-43A1-8E0C-22315ABFB36B}">
      <dgm:prSet/>
      <dgm:spPr/>
      <dgm:t>
        <a:bodyPr/>
        <a:lstStyle/>
        <a:p>
          <a:r>
            <a:rPr lang="en-US" b="1" i="0">
              <a:latin typeface="Segoe UI" panose="020B0502040204020203" pitchFamily="34" charset="0"/>
              <a:cs typeface="Segoe UI" panose="020B0502040204020203" pitchFamily="34" charset="0"/>
            </a:rPr>
            <a:t>SortedList&lt;T&gt;,</a:t>
          </a:r>
          <a:endParaRPr lang="en-US">
            <a:latin typeface="Segoe UI" panose="020B0502040204020203" pitchFamily="34" charset="0"/>
            <a:cs typeface="Segoe UI" panose="020B0502040204020203" pitchFamily="34" charset="0"/>
          </a:endParaRPr>
        </a:p>
      </dgm:t>
    </dgm:pt>
    <dgm:pt modelId="{5281340B-CF30-4C07-9713-73F11B70BA8D}" type="parTrans" cxnId="{2FCCB9F2-5522-4FAE-AF78-8C675E27A090}">
      <dgm:prSet/>
      <dgm:spPr/>
      <dgm:t>
        <a:bodyPr/>
        <a:lstStyle/>
        <a:p>
          <a:endParaRPr lang="en-US"/>
        </a:p>
      </dgm:t>
    </dgm:pt>
    <dgm:pt modelId="{B13A914E-E38B-438E-8FC0-B00043C2843F}" type="sibTrans" cxnId="{2FCCB9F2-5522-4FAE-AF78-8C675E27A090}">
      <dgm:prSet/>
      <dgm:spPr/>
      <dgm:t>
        <a:bodyPr/>
        <a:lstStyle/>
        <a:p>
          <a:endParaRPr lang="en-US"/>
        </a:p>
      </dgm:t>
    </dgm:pt>
    <dgm:pt modelId="{3D1BE846-2587-43B2-9E5A-9FF19C87D765}">
      <dgm:prSet/>
      <dgm:spPr/>
      <dgm:t>
        <a:bodyPr/>
        <a:lstStyle/>
        <a:p>
          <a:r>
            <a:rPr lang="en-US" b="1" i="0">
              <a:latin typeface="Segoe UI" panose="020B0502040204020203" pitchFamily="34" charset="0"/>
              <a:cs typeface="Segoe UI" panose="020B0502040204020203" pitchFamily="34" charset="0"/>
            </a:rPr>
            <a:t>List&lt;T&gt;,</a:t>
          </a:r>
          <a:endParaRPr lang="en-US">
            <a:latin typeface="Segoe UI" panose="020B0502040204020203" pitchFamily="34" charset="0"/>
            <a:cs typeface="Segoe UI" panose="020B0502040204020203" pitchFamily="34" charset="0"/>
          </a:endParaRPr>
        </a:p>
      </dgm:t>
    </dgm:pt>
    <dgm:pt modelId="{B26D8D16-5576-4331-B92E-941C3A4309EB}" type="parTrans" cxnId="{58C64123-1BEE-4FC2-ABE7-28D8E4DC5DD8}">
      <dgm:prSet/>
      <dgm:spPr/>
      <dgm:t>
        <a:bodyPr/>
        <a:lstStyle/>
        <a:p>
          <a:endParaRPr lang="en-US"/>
        </a:p>
      </dgm:t>
    </dgm:pt>
    <dgm:pt modelId="{617C6A41-F0BC-4EE5-8420-A0606F4010EE}" type="sibTrans" cxnId="{58C64123-1BEE-4FC2-ABE7-28D8E4DC5DD8}">
      <dgm:prSet/>
      <dgm:spPr/>
      <dgm:t>
        <a:bodyPr/>
        <a:lstStyle/>
        <a:p>
          <a:endParaRPr lang="en-US"/>
        </a:p>
      </dgm:t>
    </dgm:pt>
    <dgm:pt modelId="{967B9DEC-1B84-491C-89E7-C3135C95BFE6}">
      <dgm:prSet/>
      <dgm:spPr/>
      <dgm:t>
        <a:bodyPr/>
        <a:lstStyle/>
        <a:p>
          <a:r>
            <a:rPr lang="en-US" b="1" i="0" dirty="0">
              <a:latin typeface="Segoe UI" panose="020B0502040204020203" pitchFamily="34" charset="0"/>
              <a:cs typeface="Segoe UI" panose="020B0502040204020203" pitchFamily="34" charset="0"/>
            </a:rPr>
            <a:t>Dictionary&lt;</a:t>
          </a:r>
          <a:r>
            <a:rPr lang="en-US" b="1" i="0" dirty="0" err="1">
              <a:latin typeface="Segoe UI" panose="020B0502040204020203" pitchFamily="34" charset="0"/>
              <a:cs typeface="Segoe UI" panose="020B0502040204020203" pitchFamily="34" charset="0"/>
            </a:rPr>
            <a:t>TKey</a:t>
          </a:r>
          <a:r>
            <a:rPr lang="en-US" b="1" i="0" dirty="0">
              <a:latin typeface="Segoe UI" panose="020B0502040204020203" pitchFamily="34" charset="0"/>
              <a:cs typeface="Segoe UI" panose="020B0502040204020203" pitchFamily="34" charset="0"/>
            </a:rPr>
            <a:t>, </a:t>
          </a:r>
          <a:r>
            <a:rPr lang="en-US" b="1" i="0" dirty="0" err="1">
              <a:latin typeface="Segoe UI" panose="020B0502040204020203" pitchFamily="34" charset="0"/>
              <a:cs typeface="Segoe UI" panose="020B0502040204020203" pitchFamily="34" charset="0"/>
            </a:rPr>
            <a:t>Tvalue</a:t>
          </a:r>
          <a:r>
            <a:rPr lang="en-US" b="1" i="0" dirty="0">
              <a:latin typeface="Segoe UI" panose="020B0502040204020203" pitchFamily="34" charset="0"/>
              <a:cs typeface="Segoe UI" panose="020B0502040204020203" pitchFamily="34" charset="0"/>
            </a:rPr>
            <a:t>&gt;</a:t>
          </a:r>
          <a:endParaRPr lang="en-US" dirty="0">
            <a:latin typeface="Segoe UI" panose="020B0502040204020203" pitchFamily="34" charset="0"/>
            <a:cs typeface="Segoe UI" panose="020B0502040204020203" pitchFamily="34" charset="0"/>
          </a:endParaRPr>
        </a:p>
      </dgm:t>
    </dgm:pt>
    <dgm:pt modelId="{5F682949-B793-4489-AFD6-9150C537A9ED}" type="parTrans" cxnId="{62C7B08F-7FEC-4FC8-AEA3-71598B33AD16}">
      <dgm:prSet/>
      <dgm:spPr/>
      <dgm:t>
        <a:bodyPr/>
        <a:lstStyle/>
        <a:p>
          <a:endParaRPr lang="en-US"/>
        </a:p>
      </dgm:t>
    </dgm:pt>
    <dgm:pt modelId="{355737B0-A1C9-41F6-8E6F-3823129723E4}" type="sibTrans" cxnId="{62C7B08F-7FEC-4FC8-AEA3-71598B33AD16}">
      <dgm:prSet/>
      <dgm:spPr/>
      <dgm:t>
        <a:bodyPr/>
        <a:lstStyle/>
        <a:p>
          <a:endParaRPr lang="en-US"/>
        </a:p>
      </dgm:t>
    </dgm:pt>
    <dgm:pt modelId="{3D250089-ED76-430A-9DA2-DF23D9ED834F}" type="pres">
      <dgm:prSet presAssocID="{A00E6800-3107-4644-9AE9-5E78D839B06D}" presName="diagram" presStyleCnt="0">
        <dgm:presLayoutVars>
          <dgm:chPref val="1"/>
          <dgm:dir/>
          <dgm:animOne val="branch"/>
          <dgm:animLvl val="lvl"/>
          <dgm:resizeHandles/>
        </dgm:presLayoutVars>
      </dgm:prSet>
      <dgm:spPr/>
    </dgm:pt>
    <dgm:pt modelId="{38020B25-C23B-401A-86C3-3B1F96221DC7}" type="pres">
      <dgm:prSet presAssocID="{4078A19B-0F4F-4D1C-BFD8-4C691AF429DC}" presName="root" presStyleCnt="0"/>
      <dgm:spPr/>
    </dgm:pt>
    <dgm:pt modelId="{285BF9AD-3359-464F-A4E6-43E63ABE8E9A}" type="pres">
      <dgm:prSet presAssocID="{4078A19B-0F4F-4D1C-BFD8-4C691AF429DC}" presName="rootComposite" presStyleCnt="0"/>
      <dgm:spPr/>
    </dgm:pt>
    <dgm:pt modelId="{C05703D4-329D-439A-9412-0895E2957BAF}" type="pres">
      <dgm:prSet presAssocID="{4078A19B-0F4F-4D1C-BFD8-4C691AF429DC}" presName="rootText" presStyleLbl="node1" presStyleIdx="0" presStyleCnt="6"/>
      <dgm:spPr/>
    </dgm:pt>
    <dgm:pt modelId="{E2C6100B-CACB-4E55-A790-AE6E438ADCA3}" type="pres">
      <dgm:prSet presAssocID="{4078A19B-0F4F-4D1C-BFD8-4C691AF429DC}" presName="rootConnector" presStyleLbl="node1" presStyleIdx="0" presStyleCnt="6"/>
      <dgm:spPr/>
    </dgm:pt>
    <dgm:pt modelId="{66A7B2EA-1D4D-4F39-B9DB-F875C20AC746}" type="pres">
      <dgm:prSet presAssocID="{4078A19B-0F4F-4D1C-BFD8-4C691AF429DC}" presName="childShape" presStyleCnt="0"/>
      <dgm:spPr/>
    </dgm:pt>
    <dgm:pt modelId="{5DF0CA27-80EF-408C-9B56-F303B48D42A5}" type="pres">
      <dgm:prSet presAssocID="{8500F5E3-55B3-4EC8-806C-EF9538D5F4B1}" presName="root" presStyleCnt="0"/>
      <dgm:spPr/>
    </dgm:pt>
    <dgm:pt modelId="{AACA3247-8035-40FB-9B5E-5E34DBBF8C5A}" type="pres">
      <dgm:prSet presAssocID="{8500F5E3-55B3-4EC8-806C-EF9538D5F4B1}" presName="rootComposite" presStyleCnt="0"/>
      <dgm:spPr/>
    </dgm:pt>
    <dgm:pt modelId="{8B0B8EDC-7936-4A9B-A891-500D62B8299F}" type="pres">
      <dgm:prSet presAssocID="{8500F5E3-55B3-4EC8-806C-EF9538D5F4B1}" presName="rootText" presStyleLbl="node1" presStyleIdx="1" presStyleCnt="6"/>
      <dgm:spPr/>
    </dgm:pt>
    <dgm:pt modelId="{485A4B62-B423-431C-8844-EAC065035442}" type="pres">
      <dgm:prSet presAssocID="{8500F5E3-55B3-4EC8-806C-EF9538D5F4B1}" presName="rootConnector" presStyleLbl="node1" presStyleIdx="1" presStyleCnt="6"/>
      <dgm:spPr/>
    </dgm:pt>
    <dgm:pt modelId="{A2ADB00D-59FF-4BE9-A45D-5F9FAA856A9F}" type="pres">
      <dgm:prSet presAssocID="{8500F5E3-55B3-4EC8-806C-EF9538D5F4B1}" presName="childShape" presStyleCnt="0"/>
      <dgm:spPr/>
    </dgm:pt>
    <dgm:pt modelId="{3F8E1AF0-CE9B-442A-B339-42BC055ED4B7}" type="pres">
      <dgm:prSet presAssocID="{36A0670D-1F4A-4FC5-A028-E6A9D10BD804}" presName="root" presStyleCnt="0"/>
      <dgm:spPr/>
    </dgm:pt>
    <dgm:pt modelId="{EC16BA75-9F0D-46D0-81CB-A4E8CE2CE416}" type="pres">
      <dgm:prSet presAssocID="{36A0670D-1F4A-4FC5-A028-E6A9D10BD804}" presName="rootComposite" presStyleCnt="0"/>
      <dgm:spPr/>
    </dgm:pt>
    <dgm:pt modelId="{A61C65F0-E86A-4F34-90A0-8F5B98B86B22}" type="pres">
      <dgm:prSet presAssocID="{36A0670D-1F4A-4FC5-A028-E6A9D10BD804}" presName="rootText" presStyleLbl="node1" presStyleIdx="2" presStyleCnt="6"/>
      <dgm:spPr/>
    </dgm:pt>
    <dgm:pt modelId="{C95E7BDD-C67D-441A-A9EC-7C51BF3C5D81}" type="pres">
      <dgm:prSet presAssocID="{36A0670D-1F4A-4FC5-A028-E6A9D10BD804}" presName="rootConnector" presStyleLbl="node1" presStyleIdx="2" presStyleCnt="6"/>
      <dgm:spPr/>
    </dgm:pt>
    <dgm:pt modelId="{967CC4C7-BD58-40C6-9C85-1623ABB03EB1}" type="pres">
      <dgm:prSet presAssocID="{36A0670D-1F4A-4FC5-A028-E6A9D10BD804}" presName="childShape" presStyleCnt="0"/>
      <dgm:spPr/>
    </dgm:pt>
    <dgm:pt modelId="{7523CB8A-AA9E-464F-AEA4-EF70D069CEA8}" type="pres">
      <dgm:prSet presAssocID="{BE9A4F8C-36EC-43A1-8E0C-22315ABFB36B}" presName="root" presStyleCnt="0"/>
      <dgm:spPr/>
    </dgm:pt>
    <dgm:pt modelId="{86DF3670-B4D3-431B-8365-B6EB551092E8}" type="pres">
      <dgm:prSet presAssocID="{BE9A4F8C-36EC-43A1-8E0C-22315ABFB36B}" presName="rootComposite" presStyleCnt="0"/>
      <dgm:spPr/>
    </dgm:pt>
    <dgm:pt modelId="{B6B5225D-C247-4A6F-A02A-CBA4DAC4D858}" type="pres">
      <dgm:prSet presAssocID="{BE9A4F8C-36EC-43A1-8E0C-22315ABFB36B}" presName="rootText" presStyleLbl="node1" presStyleIdx="3" presStyleCnt="6"/>
      <dgm:spPr/>
    </dgm:pt>
    <dgm:pt modelId="{65EF9D65-2A42-44C5-82F9-FD60BC58DE58}" type="pres">
      <dgm:prSet presAssocID="{BE9A4F8C-36EC-43A1-8E0C-22315ABFB36B}" presName="rootConnector" presStyleLbl="node1" presStyleIdx="3" presStyleCnt="6"/>
      <dgm:spPr/>
    </dgm:pt>
    <dgm:pt modelId="{4DEFF6C3-BDED-435F-8FD1-643CE4F90B1D}" type="pres">
      <dgm:prSet presAssocID="{BE9A4F8C-36EC-43A1-8E0C-22315ABFB36B}" presName="childShape" presStyleCnt="0"/>
      <dgm:spPr/>
    </dgm:pt>
    <dgm:pt modelId="{F80F3484-1C73-48A7-8CAC-944673461BDC}" type="pres">
      <dgm:prSet presAssocID="{3D1BE846-2587-43B2-9E5A-9FF19C87D765}" presName="root" presStyleCnt="0"/>
      <dgm:spPr/>
    </dgm:pt>
    <dgm:pt modelId="{704A6492-B2DF-42D8-934F-04E80E0D56BA}" type="pres">
      <dgm:prSet presAssocID="{3D1BE846-2587-43B2-9E5A-9FF19C87D765}" presName="rootComposite" presStyleCnt="0"/>
      <dgm:spPr/>
    </dgm:pt>
    <dgm:pt modelId="{F48AB233-4040-4A71-BF18-CF5167CF64BA}" type="pres">
      <dgm:prSet presAssocID="{3D1BE846-2587-43B2-9E5A-9FF19C87D765}" presName="rootText" presStyleLbl="node1" presStyleIdx="4" presStyleCnt="6"/>
      <dgm:spPr/>
    </dgm:pt>
    <dgm:pt modelId="{52FB2AF2-21E8-4056-B4E6-EAF0A8CDC90D}" type="pres">
      <dgm:prSet presAssocID="{3D1BE846-2587-43B2-9E5A-9FF19C87D765}" presName="rootConnector" presStyleLbl="node1" presStyleIdx="4" presStyleCnt="6"/>
      <dgm:spPr/>
    </dgm:pt>
    <dgm:pt modelId="{3D6318CD-B4D7-4CCD-B34D-D97212F05015}" type="pres">
      <dgm:prSet presAssocID="{3D1BE846-2587-43B2-9E5A-9FF19C87D765}" presName="childShape" presStyleCnt="0"/>
      <dgm:spPr/>
    </dgm:pt>
    <dgm:pt modelId="{5D38310A-A1F7-489E-83D9-72FD261E9C78}" type="pres">
      <dgm:prSet presAssocID="{967B9DEC-1B84-491C-89E7-C3135C95BFE6}" presName="root" presStyleCnt="0"/>
      <dgm:spPr/>
    </dgm:pt>
    <dgm:pt modelId="{23657C32-C229-4507-8850-9CDBD355DE65}" type="pres">
      <dgm:prSet presAssocID="{967B9DEC-1B84-491C-89E7-C3135C95BFE6}" presName="rootComposite" presStyleCnt="0"/>
      <dgm:spPr/>
    </dgm:pt>
    <dgm:pt modelId="{0C0834C1-69A6-4F89-B59E-C1B0A813F588}" type="pres">
      <dgm:prSet presAssocID="{967B9DEC-1B84-491C-89E7-C3135C95BFE6}" presName="rootText" presStyleLbl="node1" presStyleIdx="5" presStyleCnt="6"/>
      <dgm:spPr/>
    </dgm:pt>
    <dgm:pt modelId="{52C884D0-C06A-4797-8B22-BF9BA4D34A1A}" type="pres">
      <dgm:prSet presAssocID="{967B9DEC-1B84-491C-89E7-C3135C95BFE6}" presName="rootConnector" presStyleLbl="node1" presStyleIdx="5" presStyleCnt="6"/>
      <dgm:spPr/>
    </dgm:pt>
    <dgm:pt modelId="{E667FD8F-D88D-4C6C-9E74-27BEC49C746B}" type="pres">
      <dgm:prSet presAssocID="{967B9DEC-1B84-491C-89E7-C3135C95BFE6}" presName="childShape" presStyleCnt="0"/>
      <dgm:spPr/>
    </dgm:pt>
  </dgm:ptLst>
  <dgm:cxnLst>
    <dgm:cxn modelId="{6CA85A00-D4C4-439A-807D-FC7772AC8ECE}" type="presOf" srcId="{8500F5E3-55B3-4EC8-806C-EF9538D5F4B1}" destId="{485A4B62-B423-431C-8844-EAC065035442}" srcOrd="1" destOrd="0" presId="urn:microsoft.com/office/officeart/2005/8/layout/hierarchy3"/>
    <dgm:cxn modelId="{7EF2EC10-CE81-451B-BD32-FC2E003D5921}" type="presOf" srcId="{8500F5E3-55B3-4EC8-806C-EF9538D5F4B1}" destId="{8B0B8EDC-7936-4A9B-A891-500D62B8299F}" srcOrd="0" destOrd="0" presId="urn:microsoft.com/office/officeart/2005/8/layout/hierarchy3"/>
    <dgm:cxn modelId="{58C64123-1BEE-4FC2-ABE7-28D8E4DC5DD8}" srcId="{A00E6800-3107-4644-9AE9-5E78D839B06D}" destId="{3D1BE846-2587-43B2-9E5A-9FF19C87D765}" srcOrd="4" destOrd="0" parTransId="{B26D8D16-5576-4331-B92E-941C3A4309EB}" sibTransId="{617C6A41-F0BC-4EE5-8420-A0606F4010EE}"/>
    <dgm:cxn modelId="{C0E61037-054B-43A2-B4B5-932DEE5266EC}" type="presOf" srcId="{BE9A4F8C-36EC-43A1-8E0C-22315ABFB36B}" destId="{65EF9D65-2A42-44C5-82F9-FD60BC58DE58}" srcOrd="1" destOrd="0" presId="urn:microsoft.com/office/officeart/2005/8/layout/hierarchy3"/>
    <dgm:cxn modelId="{0F7E564E-BC8D-4D0F-A99C-F836EEBD4BC8}" type="presOf" srcId="{3D1BE846-2587-43B2-9E5A-9FF19C87D765}" destId="{F48AB233-4040-4A71-BF18-CF5167CF64BA}" srcOrd="0" destOrd="0" presId="urn:microsoft.com/office/officeart/2005/8/layout/hierarchy3"/>
    <dgm:cxn modelId="{12615253-B943-47B1-B331-5D57C682522C}" type="presOf" srcId="{3D1BE846-2587-43B2-9E5A-9FF19C87D765}" destId="{52FB2AF2-21E8-4056-B4E6-EAF0A8CDC90D}" srcOrd="1" destOrd="0" presId="urn:microsoft.com/office/officeart/2005/8/layout/hierarchy3"/>
    <dgm:cxn modelId="{5EDBF478-F923-4E13-B8EE-F19BBF5A2148}" srcId="{A00E6800-3107-4644-9AE9-5E78D839B06D}" destId="{36A0670D-1F4A-4FC5-A028-E6A9D10BD804}" srcOrd="2" destOrd="0" parTransId="{E15AC57D-251A-436C-B75C-C5104AC5500A}" sibTransId="{F6434746-44D4-4783-8651-8B2BFE888C7C}"/>
    <dgm:cxn modelId="{62C7B08F-7FEC-4FC8-AEA3-71598B33AD16}" srcId="{A00E6800-3107-4644-9AE9-5E78D839B06D}" destId="{967B9DEC-1B84-491C-89E7-C3135C95BFE6}" srcOrd="5" destOrd="0" parTransId="{5F682949-B793-4489-AFD6-9150C537A9ED}" sibTransId="{355737B0-A1C9-41F6-8E6F-3823129723E4}"/>
    <dgm:cxn modelId="{259D24A1-3DAA-4412-BF39-8F262DA812E9}" type="presOf" srcId="{BE9A4F8C-36EC-43A1-8E0C-22315ABFB36B}" destId="{B6B5225D-C247-4A6F-A02A-CBA4DAC4D858}" srcOrd="0" destOrd="0" presId="urn:microsoft.com/office/officeart/2005/8/layout/hierarchy3"/>
    <dgm:cxn modelId="{2DAF68AE-DF79-4FC2-8AA9-E285E2724703}" type="presOf" srcId="{4078A19B-0F4F-4D1C-BFD8-4C691AF429DC}" destId="{C05703D4-329D-439A-9412-0895E2957BAF}" srcOrd="0" destOrd="0" presId="urn:microsoft.com/office/officeart/2005/8/layout/hierarchy3"/>
    <dgm:cxn modelId="{B23226BC-CFFA-4F43-B6EC-16F943369A83}" type="presOf" srcId="{36A0670D-1F4A-4FC5-A028-E6A9D10BD804}" destId="{C95E7BDD-C67D-441A-A9EC-7C51BF3C5D81}" srcOrd="1" destOrd="0" presId="urn:microsoft.com/office/officeart/2005/8/layout/hierarchy3"/>
    <dgm:cxn modelId="{319196BD-3F0A-44ED-863E-7489D32708DF}" type="presOf" srcId="{36A0670D-1F4A-4FC5-A028-E6A9D10BD804}" destId="{A61C65F0-E86A-4F34-90A0-8F5B98B86B22}" srcOrd="0" destOrd="0" presId="urn:microsoft.com/office/officeart/2005/8/layout/hierarchy3"/>
    <dgm:cxn modelId="{82C078C3-1CF0-44E4-8BC7-EA415F3016EA}" type="presOf" srcId="{4078A19B-0F4F-4D1C-BFD8-4C691AF429DC}" destId="{E2C6100B-CACB-4E55-A790-AE6E438ADCA3}" srcOrd="1" destOrd="0" presId="urn:microsoft.com/office/officeart/2005/8/layout/hierarchy3"/>
    <dgm:cxn modelId="{EC7F61C5-8036-46F8-9742-18BBD94B9B6F}" type="presOf" srcId="{967B9DEC-1B84-491C-89E7-C3135C95BFE6}" destId="{0C0834C1-69A6-4F89-B59E-C1B0A813F588}" srcOrd="0" destOrd="0" presId="urn:microsoft.com/office/officeart/2005/8/layout/hierarchy3"/>
    <dgm:cxn modelId="{9F8CA1CA-8041-495D-BA3C-3EE5A91454F4}" type="presOf" srcId="{967B9DEC-1B84-491C-89E7-C3135C95BFE6}" destId="{52C884D0-C06A-4797-8B22-BF9BA4D34A1A}" srcOrd="1" destOrd="0" presId="urn:microsoft.com/office/officeart/2005/8/layout/hierarchy3"/>
    <dgm:cxn modelId="{36279ECB-0648-451E-A24E-DD5237D75586}" type="presOf" srcId="{A00E6800-3107-4644-9AE9-5E78D839B06D}" destId="{3D250089-ED76-430A-9DA2-DF23D9ED834F}" srcOrd="0" destOrd="0" presId="urn:microsoft.com/office/officeart/2005/8/layout/hierarchy3"/>
    <dgm:cxn modelId="{43044BD6-C3F4-4681-A137-070A9B8C9CAF}" srcId="{A00E6800-3107-4644-9AE9-5E78D839B06D}" destId="{4078A19B-0F4F-4D1C-BFD8-4C691AF429DC}" srcOrd="0" destOrd="0" parTransId="{926B84E6-ACC6-4E01-ADAA-CEC2DF1AE5BC}" sibTransId="{733C9734-E9DD-48DB-A251-E73F35838AE9}"/>
    <dgm:cxn modelId="{7A6C3BF0-B302-4674-B304-247D33977B67}" srcId="{A00E6800-3107-4644-9AE9-5E78D839B06D}" destId="{8500F5E3-55B3-4EC8-806C-EF9538D5F4B1}" srcOrd="1" destOrd="0" parTransId="{F636DC97-60A4-43BA-AAEB-00AB1546B585}" sibTransId="{2949EBB7-DD05-4B1F-A903-8B15ED1D3DD5}"/>
    <dgm:cxn modelId="{2FCCB9F2-5522-4FAE-AF78-8C675E27A090}" srcId="{A00E6800-3107-4644-9AE9-5E78D839B06D}" destId="{BE9A4F8C-36EC-43A1-8E0C-22315ABFB36B}" srcOrd="3" destOrd="0" parTransId="{5281340B-CF30-4C07-9713-73F11B70BA8D}" sibTransId="{B13A914E-E38B-438E-8FC0-B00043C2843F}"/>
    <dgm:cxn modelId="{380CBE66-DD03-4B80-B673-FC66C579A4F2}" type="presParOf" srcId="{3D250089-ED76-430A-9DA2-DF23D9ED834F}" destId="{38020B25-C23B-401A-86C3-3B1F96221DC7}" srcOrd="0" destOrd="0" presId="urn:microsoft.com/office/officeart/2005/8/layout/hierarchy3"/>
    <dgm:cxn modelId="{CA6A5C7B-321D-4D3D-A340-35AAF8B2E945}" type="presParOf" srcId="{38020B25-C23B-401A-86C3-3B1F96221DC7}" destId="{285BF9AD-3359-464F-A4E6-43E63ABE8E9A}" srcOrd="0" destOrd="0" presId="urn:microsoft.com/office/officeart/2005/8/layout/hierarchy3"/>
    <dgm:cxn modelId="{9222EBF7-0AB2-4ADD-8A2A-601972A4EE8C}" type="presParOf" srcId="{285BF9AD-3359-464F-A4E6-43E63ABE8E9A}" destId="{C05703D4-329D-439A-9412-0895E2957BAF}" srcOrd="0" destOrd="0" presId="urn:microsoft.com/office/officeart/2005/8/layout/hierarchy3"/>
    <dgm:cxn modelId="{B04D2D3B-1DDD-4CF4-A725-E754016BC883}" type="presParOf" srcId="{285BF9AD-3359-464F-A4E6-43E63ABE8E9A}" destId="{E2C6100B-CACB-4E55-A790-AE6E438ADCA3}" srcOrd="1" destOrd="0" presId="urn:microsoft.com/office/officeart/2005/8/layout/hierarchy3"/>
    <dgm:cxn modelId="{4EFD4804-4996-4B82-99F8-BB07FE057F41}" type="presParOf" srcId="{38020B25-C23B-401A-86C3-3B1F96221DC7}" destId="{66A7B2EA-1D4D-4F39-B9DB-F875C20AC746}" srcOrd="1" destOrd="0" presId="urn:microsoft.com/office/officeart/2005/8/layout/hierarchy3"/>
    <dgm:cxn modelId="{31DEA1AA-746B-454A-93C4-514897E0984B}" type="presParOf" srcId="{3D250089-ED76-430A-9DA2-DF23D9ED834F}" destId="{5DF0CA27-80EF-408C-9B56-F303B48D42A5}" srcOrd="1" destOrd="0" presId="urn:microsoft.com/office/officeart/2005/8/layout/hierarchy3"/>
    <dgm:cxn modelId="{DDA3FBA9-D179-4111-B303-518A6061B7F1}" type="presParOf" srcId="{5DF0CA27-80EF-408C-9B56-F303B48D42A5}" destId="{AACA3247-8035-40FB-9B5E-5E34DBBF8C5A}" srcOrd="0" destOrd="0" presId="urn:microsoft.com/office/officeart/2005/8/layout/hierarchy3"/>
    <dgm:cxn modelId="{E414A929-451D-4E10-B807-FEC8EF5D22BC}" type="presParOf" srcId="{AACA3247-8035-40FB-9B5E-5E34DBBF8C5A}" destId="{8B0B8EDC-7936-4A9B-A891-500D62B8299F}" srcOrd="0" destOrd="0" presId="urn:microsoft.com/office/officeart/2005/8/layout/hierarchy3"/>
    <dgm:cxn modelId="{1A804C6E-0717-4042-B666-64DF420C095C}" type="presParOf" srcId="{AACA3247-8035-40FB-9B5E-5E34DBBF8C5A}" destId="{485A4B62-B423-431C-8844-EAC065035442}" srcOrd="1" destOrd="0" presId="urn:microsoft.com/office/officeart/2005/8/layout/hierarchy3"/>
    <dgm:cxn modelId="{B0BB690F-F8A0-404A-A0C8-C50680F50017}" type="presParOf" srcId="{5DF0CA27-80EF-408C-9B56-F303B48D42A5}" destId="{A2ADB00D-59FF-4BE9-A45D-5F9FAA856A9F}" srcOrd="1" destOrd="0" presId="urn:microsoft.com/office/officeart/2005/8/layout/hierarchy3"/>
    <dgm:cxn modelId="{6C2C0808-79D0-4348-887B-04A0C3C901C8}" type="presParOf" srcId="{3D250089-ED76-430A-9DA2-DF23D9ED834F}" destId="{3F8E1AF0-CE9B-442A-B339-42BC055ED4B7}" srcOrd="2" destOrd="0" presId="urn:microsoft.com/office/officeart/2005/8/layout/hierarchy3"/>
    <dgm:cxn modelId="{BB098692-F4D6-4DEC-B376-8CE27DF91F91}" type="presParOf" srcId="{3F8E1AF0-CE9B-442A-B339-42BC055ED4B7}" destId="{EC16BA75-9F0D-46D0-81CB-A4E8CE2CE416}" srcOrd="0" destOrd="0" presId="urn:microsoft.com/office/officeart/2005/8/layout/hierarchy3"/>
    <dgm:cxn modelId="{3830E32B-849E-4C96-B526-0A713B6D257E}" type="presParOf" srcId="{EC16BA75-9F0D-46D0-81CB-A4E8CE2CE416}" destId="{A61C65F0-E86A-4F34-90A0-8F5B98B86B22}" srcOrd="0" destOrd="0" presId="urn:microsoft.com/office/officeart/2005/8/layout/hierarchy3"/>
    <dgm:cxn modelId="{6F46BBED-0881-4855-A029-65E9A85B2E15}" type="presParOf" srcId="{EC16BA75-9F0D-46D0-81CB-A4E8CE2CE416}" destId="{C95E7BDD-C67D-441A-A9EC-7C51BF3C5D81}" srcOrd="1" destOrd="0" presId="urn:microsoft.com/office/officeart/2005/8/layout/hierarchy3"/>
    <dgm:cxn modelId="{F09CA7ED-A2BD-4319-A2E2-FB057A12546E}" type="presParOf" srcId="{3F8E1AF0-CE9B-442A-B339-42BC055ED4B7}" destId="{967CC4C7-BD58-40C6-9C85-1623ABB03EB1}" srcOrd="1" destOrd="0" presId="urn:microsoft.com/office/officeart/2005/8/layout/hierarchy3"/>
    <dgm:cxn modelId="{ADC36B2B-59A8-4BA0-80E0-EC84562603B4}" type="presParOf" srcId="{3D250089-ED76-430A-9DA2-DF23D9ED834F}" destId="{7523CB8A-AA9E-464F-AEA4-EF70D069CEA8}" srcOrd="3" destOrd="0" presId="urn:microsoft.com/office/officeart/2005/8/layout/hierarchy3"/>
    <dgm:cxn modelId="{18DBB97F-EDF3-4462-930F-8B8C3DE502A1}" type="presParOf" srcId="{7523CB8A-AA9E-464F-AEA4-EF70D069CEA8}" destId="{86DF3670-B4D3-431B-8365-B6EB551092E8}" srcOrd="0" destOrd="0" presId="urn:microsoft.com/office/officeart/2005/8/layout/hierarchy3"/>
    <dgm:cxn modelId="{32452192-3756-4D48-A972-838D844BF954}" type="presParOf" srcId="{86DF3670-B4D3-431B-8365-B6EB551092E8}" destId="{B6B5225D-C247-4A6F-A02A-CBA4DAC4D858}" srcOrd="0" destOrd="0" presId="urn:microsoft.com/office/officeart/2005/8/layout/hierarchy3"/>
    <dgm:cxn modelId="{F9434146-78B1-46A3-A5A0-E191DC3B0767}" type="presParOf" srcId="{86DF3670-B4D3-431B-8365-B6EB551092E8}" destId="{65EF9D65-2A42-44C5-82F9-FD60BC58DE58}" srcOrd="1" destOrd="0" presId="urn:microsoft.com/office/officeart/2005/8/layout/hierarchy3"/>
    <dgm:cxn modelId="{C3C364EC-5A03-4EE1-B4E8-99B7D4498FF1}" type="presParOf" srcId="{7523CB8A-AA9E-464F-AEA4-EF70D069CEA8}" destId="{4DEFF6C3-BDED-435F-8FD1-643CE4F90B1D}" srcOrd="1" destOrd="0" presId="urn:microsoft.com/office/officeart/2005/8/layout/hierarchy3"/>
    <dgm:cxn modelId="{BE90E97B-58AE-41DB-9E9B-8AD7A96D5D60}" type="presParOf" srcId="{3D250089-ED76-430A-9DA2-DF23D9ED834F}" destId="{F80F3484-1C73-48A7-8CAC-944673461BDC}" srcOrd="4" destOrd="0" presId="urn:microsoft.com/office/officeart/2005/8/layout/hierarchy3"/>
    <dgm:cxn modelId="{75DC247E-F41B-4B07-AC93-2B22FDCD2343}" type="presParOf" srcId="{F80F3484-1C73-48A7-8CAC-944673461BDC}" destId="{704A6492-B2DF-42D8-934F-04E80E0D56BA}" srcOrd="0" destOrd="0" presId="urn:microsoft.com/office/officeart/2005/8/layout/hierarchy3"/>
    <dgm:cxn modelId="{5F8D6E3E-E0D2-415D-A85E-75A8364F7D0A}" type="presParOf" srcId="{704A6492-B2DF-42D8-934F-04E80E0D56BA}" destId="{F48AB233-4040-4A71-BF18-CF5167CF64BA}" srcOrd="0" destOrd="0" presId="urn:microsoft.com/office/officeart/2005/8/layout/hierarchy3"/>
    <dgm:cxn modelId="{9EDFAFE1-9F9D-4E2B-B5CD-16B8DF2C47C0}" type="presParOf" srcId="{704A6492-B2DF-42D8-934F-04E80E0D56BA}" destId="{52FB2AF2-21E8-4056-B4E6-EAF0A8CDC90D}" srcOrd="1" destOrd="0" presId="urn:microsoft.com/office/officeart/2005/8/layout/hierarchy3"/>
    <dgm:cxn modelId="{CBFC4DCC-7ACC-41AA-9C29-F5C46DB200A0}" type="presParOf" srcId="{F80F3484-1C73-48A7-8CAC-944673461BDC}" destId="{3D6318CD-B4D7-4CCD-B34D-D97212F05015}" srcOrd="1" destOrd="0" presId="urn:microsoft.com/office/officeart/2005/8/layout/hierarchy3"/>
    <dgm:cxn modelId="{FCF985F2-36BC-4C4E-986D-5F19BEDDA25D}" type="presParOf" srcId="{3D250089-ED76-430A-9DA2-DF23D9ED834F}" destId="{5D38310A-A1F7-489E-83D9-72FD261E9C78}" srcOrd="5" destOrd="0" presId="urn:microsoft.com/office/officeart/2005/8/layout/hierarchy3"/>
    <dgm:cxn modelId="{8B8EF160-A337-4DA3-BEF9-0D5ECA322E8C}" type="presParOf" srcId="{5D38310A-A1F7-489E-83D9-72FD261E9C78}" destId="{23657C32-C229-4507-8850-9CDBD355DE65}" srcOrd="0" destOrd="0" presId="urn:microsoft.com/office/officeart/2005/8/layout/hierarchy3"/>
    <dgm:cxn modelId="{E655232B-7124-4110-8DFC-1EEC1F10EB6E}" type="presParOf" srcId="{23657C32-C229-4507-8850-9CDBD355DE65}" destId="{0C0834C1-69A6-4F89-B59E-C1B0A813F588}" srcOrd="0" destOrd="0" presId="urn:microsoft.com/office/officeart/2005/8/layout/hierarchy3"/>
    <dgm:cxn modelId="{760AD495-E2BC-485F-8EBF-F3966ABAC0E8}" type="presParOf" srcId="{23657C32-C229-4507-8850-9CDBD355DE65}" destId="{52C884D0-C06A-4797-8B22-BF9BA4D34A1A}" srcOrd="1" destOrd="0" presId="urn:microsoft.com/office/officeart/2005/8/layout/hierarchy3"/>
    <dgm:cxn modelId="{D8C0C718-7CFD-4467-9497-044BD01802DF}" type="presParOf" srcId="{5D38310A-A1F7-489E-83D9-72FD261E9C78}" destId="{E667FD8F-D88D-4C6C-9E74-27BEC49C746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703D4-329D-439A-9412-0895E2957BAF}">
      <dsp:nvSpPr>
        <dsp:cNvPr id="0" name=""/>
        <dsp:cNvSpPr/>
      </dsp:nvSpPr>
      <dsp:spPr>
        <a:xfrm>
          <a:off x="10169" y="376173"/>
          <a:ext cx="1638799" cy="8193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dirty="0">
              <a:latin typeface="Segoe UI" panose="020B0502040204020203" pitchFamily="34" charset="0"/>
              <a:cs typeface="Segoe UI" panose="020B0502040204020203" pitchFamily="34" charset="0"/>
            </a:rPr>
            <a:t>Stack&lt;T&gt;,</a:t>
          </a:r>
          <a:endParaRPr lang="en-US" sz="1400" kern="1200" dirty="0">
            <a:latin typeface="Segoe UI" panose="020B0502040204020203" pitchFamily="34" charset="0"/>
            <a:cs typeface="Segoe UI" panose="020B0502040204020203" pitchFamily="34" charset="0"/>
          </a:endParaRPr>
        </a:p>
      </dsp:txBody>
      <dsp:txXfrm>
        <a:off x="34168" y="400172"/>
        <a:ext cx="1590801" cy="771401"/>
      </dsp:txXfrm>
    </dsp:sp>
    <dsp:sp modelId="{8B0B8EDC-7936-4A9B-A891-500D62B8299F}">
      <dsp:nvSpPr>
        <dsp:cNvPr id="0" name=""/>
        <dsp:cNvSpPr/>
      </dsp:nvSpPr>
      <dsp:spPr>
        <a:xfrm>
          <a:off x="2058669" y="376173"/>
          <a:ext cx="1638799" cy="8193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dirty="0">
              <a:latin typeface="Segoe UI" panose="020B0502040204020203" pitchFamily="34" charset="0"/>
              <a:cs typeface="Segoe UI" panose="020B0502040204020203" pitchFamily="34" charset="0"/>
            </a:rPr>
            <a:t>Queue&lt;T&gt;,</a:t>
          </a:r>
          <a:endParaRPr lang="en-US" sz="1400" kern="1200" dirty="0">
            <a:latin typeface="Segoe UI" panose="020B0502040204020203" pitchFamily="34" charset="0"/>
            <a:cs typeface="Segoe UI" panose="020B0502040204020203" pitchFamily="34" charset="0"/>
          </a:endParaRPr>
        </a:p>
      </dsp:txBody>
      <dsp:txXfrm>
        <a:off x="2082668" y="400172"/>
        <a:ext cx="1590801" cy="771401"/>
      </dsp:txXfrm>
    </dsp:sp>
    <dsp:sp modelId="{A61C65F0-E86A-4F34-90A0-8F5B98B86B22}">
      <dsp:nvSpPr>
        <dsp:cNvPr id="0" name=""/>
        <dsp:cNvSpPr/>
      </dsp:nvSpPr>
      <dsp:spPr>
        <a:xfrm>
          <a:off x="4107169" y="376173"/>
          <a:ext cx="1638799" cy="8193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latin typeface="Segoe UI" panose="020B0502040204020203" pitchFamily="34" charset="0"/>
              <a:cs typeface="Segoe UI" panose="020B0502040204020203" pitchFamily="34" charset="0"/>
            </a:rPr>
            <a:t>LinkedList&lt;T&gt;,</a:t>
          </a:r>
          <a:endParaRPr lang="en-US" sz="1400" kern="1200">
            <a:latin typeface="Segoe UI" panose="020B0502040204020203" pitchFamily="34" charset="0"/>
            <a:cs typeface="Segoe UI" panose="020B0502040204020203" pitchFamily="34" charset="0"/>
          </a:endParaRPr>
        </a:p>
      </dsp:txBody>
      <dsp:txXfrm>
        <a:off x="4131168" y="400172"/>
        <a:ext cx="1590801" cy="771401"/>
      </dsp:txXfrm>
    </dsp:sp>
    <dsp:sp modelId="{B6B5225D-C247-4A6F-A02A-CBA4DAC4D858}">
      <dsp:nvSpPr>
        <dsp:cNvPr id="0" name=""/>
        <dsp:cNvSpPr/>
      </dsp:nvSpPr>
      <dsp:spPr>
        <a:xfrm>
          <a:off x="6155669" y="376173"/>
          <a:ext cx="1638799" cy="8193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latin typeface="Segoe UI" panose="020B0502040204020203" pitchFamily="34" charset="0"/>
              <a:cs typeface="Segoe UI" panose="020B0502040204020203" pitchFamily="34" charset="0"/>
            </a:rPr>
            <a:t>SortedList&lt;T&gt;,</a:t>
          </a:r>
          <a:endParaRPr lang="en-US" sz="1400" kern="1200">
            <a:latin typeface="Segoe UI" panose="020B0502040204020203" pitchFamily="34" charset="0"/>
            <a:cs typeface="Segoe UI" panose="020B0502040204020203" pitchFamily="34" charset="0"/>
          </a:endParaRPr>
        </a:p>
      </dsp:txBody>
      <dsp:txXfrm>
        <a:off x="6179668" y="400172"/>
        <a:ext cx="1590801" cy="771401"/>
      </dsp:txXfrm>
    </dsp:sp>
    <dsp:sp modelId="{F48AB233-4040-4A71-BF18-CF5167CF64BA}">
      <dsp:nvSpPr>
        <dsp:cNvPr id="0" name=""/>
        <dsp:cNvSpPr/>
      </dsp:nvSpPr>
      <dsp:spPr>
        <a:xfrm>
          <a:off x="8204169" y="376173"/>
          <a:ext cx="1638799" cy="8193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a:latin typeface="Segoe UI" panose="020B0502040204020203" pitchFamily="34" charset="0"/>
              <a:cs typeface="Segoe UI" panose="020B0502040204020203" pitchFamily="34" charset="0"/>
            </a:rPr>
            <a:t>List&lt;T&gt;,</a:t>
          </a:r>
          <a:endParaRPr lang="en-US" sz="1400" kern="1200">
            <a:latin typeface="Segoe UI" panose="020B0502040204020203" pitchFamily="34" charset="0"/>
            <a:cs typeface="Segoe UI" panose="020B0502040204020203" pitchFamily="34" charset="0"/>
          </a:endParaRPr>
        </a:p>
      </dsp:txBody>
      <dsp:txXfrm>
        <a:off x="8228168" y="400172"/>
        <a:ext cx="1590801" cy="771401"/>
      </dsp:txXfrm>
    </dsp:sp>
    <dsp:sp modelId="{0C0834C1-69A6-4F89-B59E-C1B0A813F588}">
      <dsp:nvSpPr>
        <dsp:cNvPr id="0" name=""/>
        <dsp:cNvSpPr/>
      </dsp:nvSpPr>
      <dsp:spPr>
        <a:xfrm>
          <a:off x="10252669" y="376173"/>
          <a:ext cx="1638799" cy="81939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i="0" kern="1200" dirty="0">
              <a:latin typeface="Segoe UI" panose="020B0502040204020203" pitchFamily="34" charset="0"/>
              <a:cs typeface="Segoe UI" panose="020B0502040204020203" pitchFamily="34" charset="0"/>
            </a:rPr>
            <a:t>Dictionary&lt;</a:t>
          </a:r>
          <a:r>
            <a:rPr lang="en-US" sz="1400" b="1" i="0" kern="1200" dirty="0" err="1">
              <a:latin typeface="Segoe UI" panose="020B0502040204020203" pitchFamily="34" charset="0"/>
              <a:cs typeface="Segoe UI" panose="020B0502040204020203" pitchFamily="34" charset="0"/>
            </a:rPr>
            <a:t>TKey</a:t>
          </a:r>
          <a:r>
            <a:rPr lang="en-US" sz="1400" b="1" i="0" kern="1200" dirty="0">
              <a:latin typeface="Segoe UI" panose="020B0502040204020203" pitchFamily="34" charset="0"/>
              <a:cs typeface="Segoe UI" panose="020B0502040204020203" pitchFamily="34" charset="0"/>
            </a:rPr>
            <a:t>, </a:t>
          </a:r>
          <a:r>
            <a:rPr lang="en-US" sz="1400" b="1" i="0" kern="1200" dirty="0" err="1">
              <a:latin typeface="Segoe UI" panose="020B0502040204020203" pitchFamily="34" charset="0"/>
              <a:cs typeface="Segoe UI" panose="020B0502040204020203" pitchFamily="34" charset="0"/>
            </a:rPr>
            <a:t>Tvalue</a:t>
          </a:r>
          <a:r>
            <a:rPr lang="en-US" sz="1400" b="1" i="0" kern="1200" dirty="0">
              <a:latin typeface="Segoe UI" panose="020B0502040204020203" pitchFamily="34" charset="0"/>
              <a:cs typeface="Segoe UI" panose="020B0502040204020203" pitchFamily="34" charset="0"/>
            </a:rPr>
            <a:t>&gt;</a:t>
          </a:r>
          <a:endParaRPr lang="en-US" sz="1400" kern="1200" dirty="0">
            <a:latin typeface="Segoe UI" panose="020B0502040204020203" pitchFamily="34" charset="0"/>
            <a:cs typeface="Segoe UI" panose="020B0502040204020203" pitchFamily="34" charset="0"/>
          </a:endParaRPr>
        </a:p>
      </dsp:txBody>
      <dsp:txXfrm>
        <a:off x="10276668" y="400172"/>
        <a:ext cx="1590801" cy="7714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A20C-3528-407C-A37D-4002F9F742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3036E2-889B-400E-8F3A-11DAE2CECA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3443F-D23F-43B2-895F-592EF825FA8B}"/>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72882DBA-4BC1-43CF-898A-226ED09AD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18B73-135A-4E98-B259-8C378A0BC181}"/>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78570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A851-8CED-4960-BF2A-9CA5BDE1E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A50260-2DA5-4129-9E0E-0B163ABA1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759E7-1FCB-44BE-ABF7-050822E526A2}"/>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50A4F71A-3978-4411-B7D7-EB5231944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563F9-F2AD-44CF-B936-FA74C8FF9017}"/>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56649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BB4C3-2EEC-4F9E-B24D-A9BB380E7B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FB1E01-9C5F-4134-B74A-15161205FD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5384F-C3DB-4575-B84C-B355CD02323B}"/>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73DCA64B-C273-483A-BE9C-440763063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5B677-8EA0-4365-9725-D0B6A4F69FB7}"/>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194980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D952-FC04-43F0-9B68-6B0B1ED036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18ED01-BA10-413E-82D7-2839AE7DA9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8A5B7-040E-4DAB-85CA-BD353AB410F7}"/>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A2EF3782-6BE9-4390-8360-E683B9253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C78B7-18BB-438E-8DB8-1A828268D2AA}"/>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232526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C4F0-49F5-4C49-B10B-678AF7B487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B138CF-EC90-4A1C-8692-3425FD4C0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ADB6C1-5A3A-4D35-9E58-2E14DCA4758F}"/>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39FC416F-6811-4872-BAFC-864C0717B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35FF5-8CEB-45AD-8ECC-7416CD8DCD0A}"/>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314294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70B5-A72B-49A3-B898-7C0960A6B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BFA18-55C3-4277-822C-DEC0A77D9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83B771-8DF6-4A6F-94D2-40AC93DCBB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2FC71D-171F-401A-A56A-58C741C239DE}"/>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6" name="Footer Placeholder 5">
            <a:extLst>
              <a:ext uri="{FF2B5EF4-FFF2-40B4-BE49-F238E27FC236}">
                <a16:creationId xmlns:a16="http://schemas.microsoft.com/office/drawing/2014/main" id="{ADA05984-88AF-4836-8C16-3A2FD7226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F2554B-3200-42D8-BFA5-DE48BB70FECC}"/>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205285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14A8-6B49-4A6D-B9FF-AA8F4D8656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6937A-F09D-4BBE-AA96-4C5C79F97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EB1C74-893E-4F68-898A-69A1BEC35E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F10216-056B-495D-A24A-C77941B2D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754A56-31DB-4F79-B9E6-E8D51F0C9C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C8653B-E835-4717-93F1-AB22FFA5DC13}"/>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8" name="Footer Placeholder 7">
            <a:extLst>
              <a:ext uri="{FF2B5EF4-FFF2-40B4-BE49-F238E27FC236}">
                <a16:creationId xmlns:a16="http://schemas.microsoft.com/office/drawing/2014/main" id="{B864FD2D-CFEB-4EB4-BFBE-F90E46CF4B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5DC26E-6F7E-4A7B-80F3-ECC2AEC9E2EE}"/>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170015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B8EB-ABD7-49CF-836B-C8E557353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1F2AAE-4501-45D2-962D-6DF253FC67FF}"/>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4" name="Footer Placeholder 3">
            <a:extLst>
              <a:ext uri="{FF2B5EF4-FFF2-40B4-BE49-F238E27FC236}">
                <a16:creationId xmlns:a16="http://schemas.microsoft.com/office/drawing/2014/main" id="{1CA7FEE3-BC3B-4F9B-A96D-05975092D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DA4F5B-0F27-4602-8C85-141C51F58092}"/>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140951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EF0CF-710E-4106-B0D7-EEEF6E389D29}"/>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3" name="Footer Placeholder 2">
            <a:extLst>
              <a:ext uri="{FF2B5EF4-FFF2-40B4-BE49-F238E27FC236}">
                <a16:creationId xmlns:a16="http://schemas.microsoft.com/office/drawing/2014/main" id="{C9785CD5-69FC-44E1-AC7A-9303229104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A7A1AE-3099-4028-8AC2-2FAA056A6957}"/>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140804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96D3-5452-4D71-875C-713B7705D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6C0702-C2AA-4419-8728-9AA7CB78DD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593839-B155-4912-B1BE-14D20DE67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ADD4D-6ABB-4879-B833-9C8CDFFD4AC9}"/>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6" name="Footer Placeholder 5">
            <a:extLst>
              <a:ext uri="{FF2B5EF4-FFF2-40B4-BE49-F238E27FC236}">
                <a16:creationId xmlns:a16="http://schemas.microsoft.com/office/drawing/2014/main" id="{1916A17E-BE61-4D0B-AB49-78CFDFBEA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399BD-C6F4-4361-938D-080C25BEDD4B}"/>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2248056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5728-7BD2-4A0F-806E-76323F270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CC5651-7BF7-421F-B627-45655EC64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AB89EE-7CD1-4BD7-8203-37017B293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08551-B4C9-406E-8BAF-3AC1E635E010}"/>
              </a:ext>
            </a:extLst>
          </p:cNvPr>
          <p:cNvSpPr>
            <a:spLocks noGrp="1"/>
          </p:cNvSpPr>
          <p:nvPr>
            <p:ph type="dt" sz="half" idx="10"/>
          </p:nvPr>
        </p:nvSpPr>
        <p:spPr/>
        <p:txBody>
          <a:bodyPr/>
          <a:lstStyle/>
          <a:p>
            <a:fld id="{72D34E2E-C4E8-446D-8198-833A3F010224}" type="datetimeFigureOut">
              <a:rPr lang="en-US" smtClean="0"/>
              <a:t>4/7/2022</a:t>
            </a:fld>
            <a:endParaRPr lang="en-US"/>
          </a:p>
        </p:txBody>
      </p:sp>
      <p:sp>
        <p:nvSpPr>
          <p:cNvPr id="6" name="Footer Placeholder 5">
            <a:extLst>
              <a:ext uri="{FF2B5EF4-FFF2-40B4-BE49-F238E27FC236}">
                <a16:creationId xmlns:a16="http://schemas.microsoft.com/office/drawing/2014/main" id="{E9A656C9-8BC8-48BD-B9F6-3475014D0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D16B1-36A7-40A1-ABB0-82FAF3F6E8FC}"/>
              </a:ext>
            </a:extLst>
          </p:cNvPr>
          <p:cNvSpPr>
            <a:spLocks noGrp="1"/>
          </p:cNvSpPr>
          <p:nvPr>
            <p:ph type="sldNum" sz="quarter" idx="12"/>
          </p:nvPr>
        </p:nvSpPr>
        <p:spPr/>
        <p:txBody>
          <a:bodyPr/>
          <a:lstStyle/>
          <a:p>
            <a:fld id="{C20765B5-74EB-402C-8F83-62D21409FA84}" type="slidenum">
              <a:rPr lang="en-US" smtClean="0"/>
              <a:t>‹#›</a:t>
            </a:fld>
            <a:endParaRPr lang="en-US"/>
          </a:p>
        </p:txBody>
      </p:sp>
    </p:spTree>
    <p:extLst>
      <p:ext uri="{BB962C8B-B14F-4D97-AF65-F5344CB8AC3E}">
        <p14:creationId xmlns:p14="http://schemas.microsoft.com/office/powerpoint/2010/main" val="2647300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3CC4D-C90E-4B5F-BDDB-65B2994B5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09C5B3-7FBB-4628-9E62-FD2269B3B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D9681-A513-4088-97A6-6639803F1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34E2E-C4E8-446D-8198-833A3F010224}" type="datetimeFigureOut">
              <a:rPr lang="en-US" smtClean="0"/>
              <a:t>4/7/2022</a:t>
            </a:fld>
            <a:endParaRPr lang="en-US"/>
          </a:p>
        </p:txBody>
      </p:sp>
      <p:sp>
        <p:nvSpPr>
          <p:cNvPr id="5" name="Footer Placeholder 4">
            <a:extLst>
              <a:ext uri="{FF2B5EF4-FFF2-40B4-BE49-F238E27FC236}">
                <a16:creationId xmlns:a16="http://schemas.microsoft.com/office/drawing/2014/main" id="{F3FA7C92-05D2-46EF-AD13-7D0956CFC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F16A27-82B9-441F-9395-08F501963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765B5-74EB-402C-8F83-62D21409FA84}" type="slidenum">
              <a:rPr lang="en-US" smtClean="0"/>
              <a:t>‹#›</a:t>
            </a:fld>
            <a:endParaRPr lang="en-US"/>
          </a:p>
        </p:txBody>
      </p:sp>
    </p:spTree>
    <p:extLst>
      <p:ext uri="{BB962C8B-B14F-4D97-AF65-F5344CB8AC3E}">
        <p14:creationId xmlns:p14="http://schemas.microsoft.com/office/powerpoint/2010/main" val="79882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dotnettutorials.net/lesson/hashtable-csharp/"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4" name="Freeform: Shape 23">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5FB41CEC-98AC-41C9-A97A-A28F05490B30}"/>
              </a:ext>
            </a:extLst>
          </p:cNvPr>
          <p:cNvSpPr txBox="1"/>
          <p:nvPr/>
        </p:nvSpPr>
        <p:spPr>
          <a:xfrm>
            <a:off x="3204642" y="2353641"/>
            <a:ext cx="5782716" cy="2150719"/>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i="0" kern="1200">
                <a:solidFill>
                  <a:srgbClr val="080808"/>
                </a:solidFill>
                <a:effectLst/>
                <a:latin typeface="+mj-lt"/>
                <a:ea typeface="+mj-ea"/>
                <a:cs typeface="+mj-cs"/>
              </a:rPr>
              <a:t>Collections in C#</a:t>
            </a:r>
            <a:endParaRPr lang="en-US" sz="3600" kern="1200">
              <a:solidFill>
                <a:srgbClr val="080808"/>
              </a:solidFill>
              <a:latin typeface="+mj-lt"/>
              <a:ea typeface="+mj-ea"/>
              <a:cs typeface="+mj-cs"/>
            </a:endParaRPr>
          </a:p>
        </p:txBody>
      </p:sp>
      <p:sp>
        <p:nvSpPr>
          <p:cNvPr id="26" name="Freeform: Shape 25">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29">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73846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98C125-F418-4235-A363-AC2BC0D95E19}"/>
              </a:ext>
            </a:extLst>
          </p:cNvPr>
          <p:cNvSpPr txBox="1"/>
          <p:nvPr/>
        </p:nvSpPr>
        <p:spPr>
          <a:xfrm>
            <a:off x="0" y="0"/>
            <a:ext cx="12192000" cy="1477328"/>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What is Dictionary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Dictionary in C# is a Collection class same as</a:t>
            </a:r>
            <a:r>
              <a:rPr lang="en-US" b="0" i="0" dirty="0">
                <a:solidFill>
                  <a:srgbClr val="212529"/>
                </a:solidFill>
                <a:effectLst/>
                <a:latin typeface="Segoe UI" panose="020B0502040204020203" pitchFamily="34" charset="0"/>
                <a:cs typeface="Segoe UI" panose="020B0502040204020203" pitchFamily="34" charset="0"/>
              </a:rPr>
              <a:t> </a:t>
            </a:r>
            <a:r>
              <a:rPr lang="en-US" b="1" i="0" u="none" strike="noStrike" dirty="0" err="1">
                <a:solidFill>
                  <a:srgbClr val="007BFF"/>
                </a:solidFill>
                <a:effectLst/>
                <a:latin typeface="Segoe UI" panose="020B0502040204020203" pitchFamily="34" charset="0"/>
                <a:cs typeface="Segoe UI" panose="020B0502040204020203" pitchFamily="34" charset="0"/>
                <a:hlinkClick r:id="rId2"/>
              </a:rPr>
              <a:t>HashTable</a:t>
            </a:r>
            <a:r>
              <a:rPr lang="en-US" b="1" i="0" dirty="0">
                <a:solidFill>
                  <a:srgbClr val="212529"/>
                </a:solidFill>
                <a:effectLst/>
                <a:latin typeface="Segoe UI" panose="020B0502040204020203" pitchFamily="34" charset="0"/>
                <a:cs typeface="Segoe UI" panose="020B0502040204020203" pitchFamily="34" charset="0"/>
              </a:rPr>
              <a:t> </a:t>
            </a:r>
            <a:r>
              <a:rPr lang="en-US" b="0" i="0" dirty="0">
                <a:solidFill>
                  <a:srgbClr val="212529"/>
                </a:solidFill>
                <a:effectLst/>
                <a:latin typeface="Segoe UI" panose="020B0502040204020203" pitchFamily="34" charset="0"/>
                <a:cs typeface="Segoe UI" panose="020B0502040204020203" pitchFamily="34" charset="0"/>
              </a:rPr>
              <a:t>i.e. used to store the data in the form of Key-Value Pairs, </a:t>
            </a:r>
            <a:r>
              <a:rPr lang="en-US" b="0" i="0" dirty="0">
                <a:solidFill>
                  <a:srgbClr val="000000"/>
                </a:solidFill>
                <a:effectLst/>
                <a:latin typeface="Segoe UI" panose="020B0502040204020203" pitchFamily="34" charset="0"/>
                <a:cs typeface="Segoe UI" panose="020B0502040204020203" pitchFamily="34" charset="0"/>
              </a:rPr>
              <a:t>but here while creating the dictionary object we need to specify the type for the keys as well as the type for values also. The Syntax is given below:</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a:solidFill>
                  <a:srgbClr val="0000FF"/>
                </a:solidFill>
                <a:effectLst/>
                <a:latin typeface="Segoe UI" panose="020B0502040204020203" pitchFamily="34" charset="0"/>
                <a:cs typeface="Segoe UI" panose="020B0502040204020203" pitchFamily="34" charset="0"/>
              </a:rPr>
              <a:t>Dictionary&lt;</a:t>
            </a:r>
            <a:r>
              <a:rPr lang="en-US" b="1" i="0" dirty="0" err="1">
                <a:solidFill>
                  <a:srgbClr val="0000FF"/>
                </a:solidFill>
                <a:effectLst/>
                <a:latin typeface="Segoe UI" panose="020B0502040204020203" pitchFamily="34" charset="0"/>
                <a:cs typeface="Segoe UI" panose="020B0502040204020203" pitchFamily="34" charset="0"/>
              </a:rPr>
              <a:t>TKey</a:t>
            </a:r>
            <a:r>
              <a:rPr lang="en-US" b="1" i="0" dirty="0">
                <a:solidFill>
                  <a:srgbClr val="0000FF"/>
                </a:solidFill>
                <a:effectLst/>
                <a:latin typeface="Segoe UI" panose="020B0502040204020203" pitchFamily="34" charset="0"/>
                <a:cs typeface="Segoe UI" panose="020B0502040204020203" pitchFamily="34" charset="0"/>
              </a:rPr>
              <a:t>, TValue&gt; di = new Dictionary&lt;string, object&gt;();</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2A29168C-720D-4B6B-86F7-EB755E4848C3}"/>
              </a:ext>
            </a:extLst>
          </p:cNvPr>
          <p:cNvSpPr txBox="1"/>
          <p:nvPr/>
        </p:nvSpPr>
        <p:spPr>
          <a:xfrm>
            <a:off x="-49730" y="1477328"/>
            <a:ext cx="12192000" cy="1754326"/>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Points to Remember while working with Dictionary Generic Collection:</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A dictionary is a collection of </a:t>
            </a:r>
            <a:r>
              <a:rPr lang="en-US" b="1" i="0" dirty="0">
                <a:solidFill>
                  <a:srgbClr val="000000"/>
                </a:solidFill>
                <a:effectLst/>
                <a:latin typeface="Segoe UI" panose="020B0502040204020203" pitchFamily="34" charset="0"/>
                <a:cs typeface="Segoe UI" panose="020B0502040204020203" pitchFamily="34" charset="0"/>
              </a:rPr>
              <a:t>key-value</a:t>
            </a:r>
            <a:r>
              <a:rPr lang="en-US" b="0" i="0" dirty="0">
                <a:solidFill>
                  <a:srgbClr val="000000"/>
                </a:solidFill>
                <a:effectLst/>
                <a:latin typeface="Segoe UI" panose="020B0502040204020203" pitchFamily="34" charset="0"/>
                <a:cs typeface="Segoe UI" panose="020B0502040204020203" pitchFamily="34" charset="0"/>
              </a:rPr>
              <a:t> pairs.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 Dictionary Generic Collection class is present in </a:t>
            </a:r>
            <a:r>
              <a:rPr lang="en-US" b="1" i="0" dirty="0" err="1">
                <a:solidFill>
                  <a:srgbClr val="000000"/>
                </a:solidFill>
                <a:effectLst/>
                <a:latin typeface="Segoe UI" panose="020B0502040204020203" pitchFamily="34" charset="0"/>
                <a:cs typeface="Segoe UI" panose="020B0502040204020203" pitchFamily="34" charset="0"/>
              </a:rPr>
              <a:t>System.Collections.Generic</a:t>
            </a:r>
            <a:r>
              <a:rPr lang="en-US" b="0" i="0" dirty="0">
                <a:solidFill>
                  <a:srgbClr val="000000"/>
                </a:solidFill>
                <a:effectLst/>
                <a:latin typeface="Segoe UI" panose="020B0502040204020203" pitchFamily="34" charset="0"/>
                <a:cs typeface="Segoe UI" panose="020B0502040204020203" pitchFamily="34" charset="0"/>
              </a:rPr>
              <a:t> namespace.</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When creating a dictionary, we need to specify the </a:t>
            </a:r>
            <a:r>
              <a:rPr lang="en-US" b="1" i="0" dirty="0">
                <a:solidFill>
                  <a:srgbClr val="000000"/>
                </a:solidFill>
                <a:effectLst/>
                <a:latin typeface="Segoe UI" panose="020B0502040204020203" pitchFamily="34" charset="0"/>
                <a:cs typeface="Segoe UI" panose="020B0502040204020203" pitchFamily="34" charset="0"/>
              </a:rPr>
              <a:t>type for the key</a:t>
            </a:r>
            <a:r>
              <a:rPr lang="en-US" b="0" i="0" dirty="0">
                <a:solidFill>
                  <a:srgbClr val="000000"/>
                </a:solidFill>
                <a:effectLst/>
                <a:latin typeface="Segoe UI" panose="020B0502040204020203" pitchFamily="34" charset="0"/>
                <a:cs typeface="Segoe UI" panose="020B0502040204020203" pitchFamily="34" charset="0"/>
              </a:rPr>
              <a:t> and as well as </a:t>
            </a:r>
            <a:r>
              <a:rPr lang="en-US" b="1" i="0" dirty="0">
                <a:solidFill>
                  <a:srgbClr val="000000"/>
                </a:solidFill>
                <a:effectLst/>
                <a:latin typeface="Segoe UI" panose="020B0502040204020203" pitchFamily="34" charset="0"/>
                <a:cs typeface="Segoe UI" panose="020B0502040204020203" pitchFamily="34" charset="0"/>
              </a:rPr>
              <a:t>type for the value</a:t>
            </a:r>
            <a:r>
              <a:rPr lang="en-US" b="0" i="0" dirty="0">
                <a:solidFill>
                  <a:srgbClr val="000000"/>
                </a:solidFill>
                <a:effectLst/>
                <a:latin typeface="Segoe UI" panose="020B0502040204020203" pitchFamily="34" charset="0"/>
                <a:cs typeface="Segoe UI" panose="020B0502040204020203" pitchFamily="34" charset="0"/>
              </a:rPr>
              <a:t>.</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 fastest way to find a value in a dictionary is by using the keys.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Keys in a dictionary must be unique.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1A08A62F-315E-42D1-A380-B538AC901BA6}"/>
              </a:ext>
            </a:extLst>
          </p:cNvPr>
          <p:cNvSpPr txBox="1"/>
          <p:nvPr/>
        </p:nvSpPr>
        <p:spPr>
          <a:xfrm>
            <a:off x="49730" y="3231654"/>
            <a:ext cx="6179418" cy="3293209"/>
          </a:xfrm>
          <a:prstGeom prst="rect">
            <a:avLst/>
          </a:prstGeom>
          <a:noFill/>
        </p:spPr>
        <p:txBody>
          <a:bodyPr wrap="square">
            <a:spAutoFit/>
          </a:bodyPr>
          <a:lstStyle/>
          <a:p>
            <a:pPr algn="l" fontAlgn="base"/>
            <a:r>
              <a:rPr lang="en-US" sz="1600" b="0" i="0" dirty="0">
                <a:solidFill>
                  <a:srgbClr val="3A3AB9"/>
                </a:solidFill>
                <a:effectLst/>
                <a:latin typeface="Consolas" panose="020B0609020204030204" pitchFamily="49" charset="0"/>
              </a:rPr>
              <a:t>Dictionary</a:t>
            </a:r>
            <a:r>
              <a:rPr lang="en-US" sz="1600" b="1" i="0" dirty="0">
                <a:solidFill>
                  <a:srgbClr val="3A3AB9"/>
                </a:solidFill>
                <a:effectLst/>
                <a:latin typeface="Consolas" panose="020B0609020204030204" pitchFamily="49" charset="0"/>
              </a:rPr>
              <a:t>&lt;</a:t>
            </a:r>
            <a:r>
              <a:rPr lang="en-US" sz="1600" b="0" i="0" dirty="0">
                <a:solidFill>
                  <a:srgbClr val="3A3AB9"/>
                </a:solidFill>
                <a:effectLst/>
                <a:latin typeface="Consolas" panose="020B0609020204030204" pitchFamily="49" charset="0"/>
              </a:rPr>
              <a:t>string, </a:t>
            </a:r>
            <a:r>
              <a:rPr lang="en-US" sz="1600" b="1" i="0" dirty="0">
                <a:solidFill>
                  <a:srgbClr val="3A3AB9"/>
                </a:solidFill>
                <a:effectLst/>
                <a:latin typeface="Consolas" panose="020B0609020204030204" pitchFamily="49" charset="0"/>
              </a:rPr>
              <a:t>object&gt;</a:t>
            </a:r>
            <a:r>
              <a:rPr lang="en-US" sz="1600" b="0" i="0" dirty="0">
                <a:solidFill>
                  <a:srgbClr val="3A3AB9"/>
                </a:solidFill>
                <a:effectLst/>
                <a:latin typeface="Consolas" panose="020B0609020204030204" pitchFamily="49" charset="0"/>
              </a:rPr>
              <a:t> di = new Dictionary</a:t>
            </a:r>
            <a:r>
              <a:rPr lang="en-US" sz="1600" b="1" i="0" dirty="0">
                <a:solidFill>
                  <a:srgbClr val="3A3AB9"/>
                </a:solidFill>
                <a:effectLst/>
                <a:latin typeface="Consolas" panose="020B0609020204030204" pitchFamily="49" charset="0"/>
              </a:rPr>
              <a:t>&lt;</a:t>
            </a:r>
            <a:r>
              <a:rPr lang="en-US" sz="1600" b="0" i="0" dirty="0">
                <a:solidFill>
                  <a:srgbClr val="3A3AB9"/>
                </a:solidFill>
                <a:effectLst/>
                <a:latin typeface="Consolas" panose="020B0609020204030204" pitchFamily="49" charset="0"/>
              </a:rPr>
              <a:t>string, </a:t>
            </a:r>
            <a:r>
              <a:rPr lang="en-US" sz="1600" b="1" i="0" dirty="0">
                <a:solidFill>
                  <a:srgbClr val="3A3AB9"/>
                </a:solidFill>
                <a:effectLst/>
                <a:latin typeface="Consolas" panose="020B0609020204030204" pitchFamily="49" charset="0"/>
              </a:rPr>
              <a:t>object&gt;()</a:t>
            </a:r>
            <a:r>
              <a:rPr lang="en-US" sz="1600" b="0" i="0" dirty="0">
                <a:solidFill>
                  <a:srgbClr val="3A3AB9"/>
                </a:solidFill>
                <a:effectLst/>
                <a:latin typeface="Consolas" panose="020B0609020204030204" pitchFamily="49" charset="0"/>
              </a:rPr>
              <a:t>;</a:t>
            </a:r>
          </a:p>
          <a:p>
            <a:pPr algn="l" fontAlgn="base"/>
            <a:r>
              <a:rPr lang="en-US" sz="1600" b="0" i="0" dirty="0">
                <a:solidFill>
                  <a:srgbClr val="3A3AB9"/>
                </a:solidFill>
                <a:effectLst/>
                <a:latin typeface="Consolas" panose="020B0609020204030204" pitchFamily="49" charset="0"/>
              </a:rPr>
              <a:t>//adds the specified key and value to the dictionary</a:t>
            </a:r>
          </a:p>
          <a:p>
            <a:pPr algn="l" fontAlgn="base"/>
            <a:r>
              <a:rPr lang="en-US" sz="1600" b="0" i="0" dirty="0" err="1">
                <a:solidFill>
                  <a:srgbClr val="3A3AB9"/>
                </a:solidFill>
                <a:effectLst/>
                <a:latin typeface="Consolas" panose="020B0609020204030204" pitchFamily="49" charset="0"/>
              </a:rPr>
              <a:t>di.Add</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"Eno", 1001</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a:t>
            </a:r>
          </a:p>
          <a:p>
            <a:pPr algn="l" fontAlgn="base"/>
            <a:r>
              <a:rPr lang="en-US" sz="1600" b="0" i="0" dirty="0" err="1">
                <a:solidFill>
                  <a:srgbClr val="3A3AB9"/>
                </a:solidFill>
                <a:effectLst/>
                <a:latin typeface="Consolas" panose="020B0609020204030204" pitchFamily="49" charset="0"/>
              </a:rPr>
              <a:t>di.Add</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a:t>
            </a:r>
            <a:r>
              <a:rPr lang="en-US" sz="1600" b="0" i="0" dirty="0" err="1">
                <a:solidFill>
                  <a:srgbClr val="3A3AB9"/>
                </a:solidFill>
                <a:effectLst/>
                <a:latin typeface="Consolas" panose="020B0609020204030204" pitchFamily="49" charset="0"/>
              </a:rPr>
              <a:t>Ename</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Pranaya</a:t>
            </a:r>
            <a:r>
              <a:rPr lang="en-US" sz="1600" b="0" i="0" dirty="0">
                <a:solidFill>
                  <a:srgbClr val="3A3AB9"/>
                </a:solidFill>
                <a:effectLst/>
                <a:latin typeface="Consolas" panose="020B0609020204030204" pitchFamily="49" charset="0"/>
              </a:rPr>
              <a:t>"</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a:t>
            </a:r>
          </a:p>
          <a:p>
            <a:pPr algn="l" fontAlgn="base"/>
            <a:r>
              <a:rPr lang="en-US" sz="1600" b="0" i="0" dirty="0" err="1">
                <a:solidFill>
                  <a:srgbClr val="3A3AB9"/>
                </a:solidFill>
                <a:effectLst/>
                <a:latin typeface="Consolas" panose="020B0609020204030204" pitchFamily="49" charset="0"/>
              </a:rPr>
              <a:t>di.Add</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"Job", "Developer"</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a:t>
            </a:r>
          </a:p>
          <a:p>
            <a:pPr algn="l" fontAlgn="base"/>
            <a:r>
              <a:rPr lang="en-US" sz="1600" b="0" i="0" dirty="0" err="1">
                <a:solidFill>
                  <a:srgbClr val="3A3AB9"/>
                </a:solidFill>
                <a:effectLst/>
                <a:latin typeface="Consolas" panose="020B0609020204030204" pitchFamily="49" charset="0"/>
              </a:rPr>
              <a:t>di.Add</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"Salary", 7500</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a:t>
            </a:r>
          </a:p>
          <a:p>
            <a:pPr algn="l" fontAlgn="base"/>
            <a:r>
              <a:rPr lang="en-US" sz="1600" b="0" i="0" dirty="0" err="1">
                <a:solidFill>
                  <a:srgbClr val="3A3AB9"/>
                </a:solidFill>
                <a:effectLst/>
                <a:latin typeface="Consolas" panose="020B0609020204030204" pitchFamily="49" charset="0"/>
              </a:rPr>
              <a:t>di.Add</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"Location", "Mumbai"</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a:t>
            </a:r>
          </a:p>
          <a:p>
            <a:pPr algn="l" fontAlgn="base"/>
            <a:r>
              <a:rPr lang="en-US" sz="1600" b="0" i="0" dirty="0">
                <a:solidFill>
                  <a:srgbClr val="3A3AB9"/>
                </a:solidFill>
                <a:effectLst/>
                <a:latin typeface="Consolas" panose="020B0609020204030204" pitchFamily="49" charset="0"/>
              </a:rPr>
              <a:t>//</a:t>
            </a:r>
            <a:r>
              <a:rPr lang="en-US" sz="1600" b="0" i="0" dirty="0" err="1">
                <a:solidFill>
                  <a:srgbClr val="3A3AB9"/>
                </a:solidFill>
                <a:effectLst/>
                <a:latin typeface="Consolas" panose="020B0609020204030204" pitchFamily="49" charset="0"/>
              </a:rPr>
              <a:t>Loopig</a:t>
            </a:r>
            <a:r>
              <a:rPr lang="en-US" sz="1600" b="0" i="0" dirty="0">
                <a:solidFill>
                  <a:srgbClr val="3A3AB9"/>
                </a:solidFill>
                <a:effectLst/>
                <a:latin typeface="Consolas" panose="020B0609020204030204" pitchFamily="49" charset="0"/>
              </a:rPr>
              <a:t> through each keys to get the values</a:t>
            </a:r>
          </a:p>
          <a:p>
            <a:pPr algn="l" fontAlgn="base"/>
            <a:r>
              <a:rPr lang="en-US" sz="1600" b="1" i="0" dirty="0">
                <a:solidFill>
                  <a:srgbClr val="3A3AB9"/>
                </a:solidFill>
                <a:effectLst/>
                <a:latin typeface="Consolas" panose="020B0609020204030204" pitchFamily="49" charset="0"/>
              </a:rPr>
              <a:t>foreach</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string key in </a:t>
            </a:r>
            <a:r>
              <a:rPr lang="en-US" sz="1600" b="0" i="0" dirty="0" err="1">
                <a:solidFill>
                  <a:srgbClr val="3A3AB9"/>
                </a:solidFill>
                <a:effectLst/>
                <a:latin typeface="Consolas" panose="020B0609020204030204" pitchFamily="49" charset="0"/>
              </a:rPr>
              <a:t>di.Keys</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0" i="0" dirty="0" err="1">
                <a:solidFill>
                  <a:srgbClr val="3A3AB9"/>
                </a:solidFill>
                <a:effectLst/>
                <a:latin typeface="Consolas" panose="020B0609020204030204" pitchFamily="49" charset="0"/>
              </a:rPr>
              <a:t>Console.WriteLine</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key + " : " + di</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key</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a:t>
            </a: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p:txBody>
      </p:sp>
    </p:spTree>
    <p:extLst>
      <p:ext uri="{BB962C8B-B14F-4D97-AF65-F5344CB8AC3E}">
        <p14:creationId xmlns:p14="http://schemas.microsoft.com/office/powerpoint/2010/main" val="56650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347B21-8C3D-4FCB-815D-8D3D413078AA}"/>
              </a:ext>
            </a:extLst>
          </p:cNvPr>
          <p:cNvSpPr txBox="1"/>
          <p:nvPr/>
        </p:nvSpPr>
        <p:spPr>
          <a:xfrm>
            <a:off x="0" y="80028"/>
            <a:ext cx="6097604" cy="369332"/>
          </a:xfrm>
          <a:prstGeom prst="rect">
            <a:avLst/>
          </a:prstGeom>
          <a:noFill/>
        </p:spPr>
        <p:txBody>
          <a:bodyPr wrap="square">
            <a:spAutoFit/>
          </a:bodyPr>
          <a:lstStyle/>
          <a:p>
            <a:pPr algn="just" fontAlgn="base"/>
            <a:r>
              <a:rPr lang="en-US" sz="1800" b="1" i="0" dirty="0">
                <a:solidFill>
                  <a:srgbClr val="000000"/>
                </a:solidFill>
                <a:effectLst/>
                <a:latin typeface="Segoe UI" panose="020B0502040204020203" pitchFamily="34" charset="0"/>
                <a:cs typeface="Segoe UI" panose="020B0502040204020203" pitchFamily="34" charset="0"/>
              </a:rPr>
              <a:t>Conversion between Array List and Dictionary in C#</a:t>
            </a:r>
            <a:endParaRPr lang="en-US" b="0" i="0" dirty="0">
              <a:solidFill>
                <a:srgbClr val="3A3A3A"/>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6B88D62-81EA-45A2-81A0-FC0BAACB044C}"/>
              </a:ext>
            </a:extLst>
          </p:cNvPr>
          <p:cNvSpPr txBox="1"/>
          <p:nvPr/>
        </p:nvSpPr>
        <p:spPr>
          <a:xfrm>
            <a:off x="-25666" y="449360"/>
            <a:ext cx="12217666" cy="1754326"/>
          </a:xfrm>
          <a:prstGeom prst="rect">
            <a:avLst/>
          </a:prstGeom>
          <a:noFill/>
        </p:spPr>
        <p:txBody>
          <a:bodyPr wrap="square">
            <a:spAutoFit/>
          </a:bodyPr>
          <a:lstStyle/>
          <a:p>
            <a:pPr algn="just" fontAlgn="base">
              <a:buFont typeface="+mj-lt"/>
              <a:buAutoNum type="arabicPeriod"/>
            </a:pPr>
            <a:r>
              <a:rPr lang="en-US" i="0" dirty="0">
                <a:solidFill>
                  <a:srgbClr val="212529"/>
                </a:solidFill>
                <a:effectLst/>
                <a:latin typeface="Segoe UI" panose="020B0502040204020203" pitchFamily="34" charset="0"/>
                <a:cs typeface="Segoe UI" panose="020B0502040204020203" pitchFamily="34" charset="0"/>
              </a:rPr>
              <a:t>Convert an array to a List – Use </a:t>
            </a:r>
            <a:r>
              <a:rPr lang="en-US" i="0" dirty="0" err="1">
                <a:solidFill>
                  <a:srgbClr val="0000FF"/>
                </a:solidFill>
                <a:effectLst/>
                <a:latin typeface="Segoe UI" panose="020B0502040204020203" pitchFamily="34" charset="0"/>
                <a:cs typeface="Segoe UI" panose="020B0502040204020203" pitchFamily="34" charset="0"/>
              </a:rPr>
              <a:t>ToList</a:t>
            </a:r>
            <a:r>
              <a:rPr lang="en-US" i="0" dirty="0">
                <a:solidFill>
                  <a:srgbClr val="0000FF"/>
                </a:solidFill>
                <a:effectLst/>
                <a:latin typeface="Segoe UI" panose="020B0502040204020203" pitchFamily="34" charset="0"/>
                <a:cs typeface="Segoe UI" panose="020B0502040204020203" pitchFamily="34" charset="0"/>
              </a:rPr>
              <a:t>()</a:t>
            </a:r>
            <a:r>
              <a:rPr lang="en-US" i="0" dirty="0">
                <a:solidFill>
                  <a:srgbClr val="212529"/>
                </a:solidFill>
                <a:effectLst/>
                <a:latin typeface="Segoe UI" panose="020B0502040204020203" pitchFamily="34" charset="0"/>
                <a:cs typeface="Segoe UI" panose="020B0502040204020203" pitchFamily="34" charset="0"/>
              </a:rPr>
              <a:t> method</a:t>
            </a:r>
          </a:p>
          <a:p>
            <a:pPr algn="just" fontAlgn="base">
              <a:buFont typeface="+mj-lt"/>
              <a:buAutoNum type="arabicPeriod"/>
            </a:pPr>
            <a:r>
              <a:rPr lang="en-US" i="0" dirty="0">
                <a:solidFill>
                  <a:srgbClr val="212529"/>
                </a:solidFill>
                <a:effectLst/>
                <a:latin typeface="Segoe UI" panose="020B0502040204020203" pitchFamily="34" charset="0"/>
                <a:cs typeface="Segoe UI" panose="020B0502040204020203" pitchFamily="34" charset="0"/>
              </a:rPr>
              <a:t>Convert a list to an array – Use </a:t>
            </a:r>
            <a:r>
              <a:rPr lang="en-US" i="0" dirty="0" err="1">
                <a:solidFill>
                  <a:srgbClr val="0000FF"/>
                </a:solidFill>
                <a:effectLst/>
                <a:latin typeface="Segoe UI" panose="020B0502040204020203" pitchFamily="34" charset="0"/>
                <a:cs typeface="Segoe UI" panose="020B0502040204020203" pitchFamily="34" charset="0"/>
              </a:rPr>
              <a:t>ToArray</a:t>
            </a:r>
            <a:r>
              <a:rPr lang="en-US" i="0" dirty="0">
                <a:solidFill>
                  <a:srgbClr val="0000FF"/>
                </a:solidFill>
                <a:effectLst/>
                <a:latin typeface="Segoe UI" panose="020B0502040204020203" pitchFamily="34" charset="0"/>
                <a:cs typeface="Segoe UI" panose="020B0502040204020203" pitchFamily="34" charset="0"/>
              </a:rPr>
              <a:t>()</a:t>
            </a:r>
            <a:r>
              <a:rPr lang="en-US" i="0" dirty="0">
                <a:solidFill>
                  <a:srgbClr val="212529"/>
                </a:solidFill>
                <a:effectLst/>
                <a:latin typeface="Segoe UI" panose="020B0502040204020203" pitchFamily="34" charset="0"/>
                <a:cs typeface="Segoe UI" panose="020B0502040204020203" pitchFamily="34" charset="0"/>
              </a:rPr>
              <a:t> method</a:t>
            </a:r>
          </a:p>
          <a:p>
            <a:pPr algn="just" fontAlgn="base">
              <a:buFont typeface="+mj-lt"/>
              <a:buAutoNum type="arabicPeriod"/>
            </a:pPr>
            <a:r>
              <a:rPr lang="en-US" i="0" dirty="0">
                <a:solidFill>
                  <a:srgbClr val="212529"/>
                </a:solidFill>
                <a:effectLst/>
                <a:latin typeface="Segoe UI" panose="020B0502040204020203" pitchFamily="34" charset="0"/>
                <a:cs typeface="Segoe UI" panose="020B0502040204020203" pitchFamily="34" charset="0"/>
              </a:rPr>
              <a:t>Convert a List to a Dictionary – Use </a:t>
            </a:r>
            <a:r>
              <a:rPr lang="en-US" i="0" dirty="0" err="1">
                <a:solidFill>
                  <a:srgbClr val="0000FF"/>
                </a:solidFill>
                <a:effectLst/>
                <a:latin typeface="Segoe UI" panose="020B0502040204020203" pitchFamily="34" charset="0"/>
                <a:cs typeface="Segoe UI" panose="020B0502040204020203" pitchFamily="34" charset="0"/>
              </a:rPr>
              <a:t>ToDictionary</a:t>
            </a:r>
            <a:r>
              <a:rPr lang="en-US" i="0" dirty="0">
                <a:solidFill>
                  <a:srgbClr val="0000FF"/>
                </a:solidFill>
                <a:effectLst/>
                <a:latin typeface="Segoe UI" panose="020B0502040204020203" pitchFamily="34" charset="0"/>
                <a:cs typeface="Segoe UI" panose="020B0502040204020203" pitchFamily="34" charset="0"/>
              </a:rPr>
              <a:t>()</a:t>
            </a:r>
            <a:r>
              <a:rPr lang="en-US" i="0" dirty="0">
                <a:solidFill>
                  <a:srgbClr val="212529"/>
                </a:solidFill>
                <a:effectLst/>
                <a:latin typeface="Segoe UI" panose="020B0502040204020203" pitchFamily="34" charset="0"/>
                <a:cs typeface="Segoe UI" panose="020B0502040204020203" pitchFamily="34" charset="0"/>
              </a:rPr>
              <a:t> method</a:t>
            </a:r>
          </a:p>
          <a:p>
            <a:pPr algn="just" fontAlgn="base">
              <a:buFont typeface="+mj-lt"/>
              <a:buAutoNum type="arabicPeriod"/>
            </a:pPr>
            <a:r>
              <a:rPr lang="en-US" i="0" dirty="0">
                <a:solidFill>
                  <a:srgbClr val="212529"/>
                </a:solidFill>
                <a:effectLst/>
                <a:latin typeface="Segoe UI" panose="020B0502040204020203" pitchFamily="34" charset="0"/>
                <a:cs typeface="Segoe UI" panose="020B0502040204020203" pitchFamily="34" charset="0"/>
              </a:rPr>
              <a:t>Convert an array to a Dictionary – Use </a:t>
            </a:r>
            <a:r>
              <a:rPr lang="en-US" i="0" dirty="0" err="1">
                <a:solidFill>
                  <a:srgbClr val="0000FF"/>
                </a:solidFill>
                <a:effectLst/>
                <a:latin typeface="Segoe UI" panose="020B0502040204020203" pitchFamily="34" charset="0"/>
                <a:cs typeface="Segoe UI" panose="020B0502040204020203" pitchFamily="34" charset="0"/>
              </a:rPr>
              <a:t>ToDictionary</a:t>
            </a:r>
            <a:r>
              <a:rPr lang="en-US" i="0" dirty="0">
                <a:solidFill>
                  <a:srgbClr val="0000FF"/>
                </a:solidFill>
                <a:effectLst/>
                <a:latin typeface="Segoe UI" panose="020B0502040204020203" pitchFamily="34" charset="0"/>
                <a:cs typeface="Segoe UI" panose="020B0502040204020203" pitchFamily="34" charset="0"/>
              </a:rPr>
              <a:t>()</a:t>
            </a:r>
            <a:r>
              <a:rPr lang="en-US" i="0" dirty="0">
                <a:solidFill>
                  <a:srgbClr val="212529"/>
                </a:solidFill>
                <a:effectLst/>
                <a:latin typeface="Segoe UI" panose="020B0502040204020203" pitchFamily="34" charset="0"/>
                <a:cs typeface="Segoe UI" panose="020B0502040204020203" pitchFamily="34" charset="0"/>
              </a:rPr>
              <a:t> method</a:t>
            </a:r>
          </a:p>
          <a:p>
            <a:pPr algn="just" fontAlgn="base">
              <a:buFont typeface="+mj-lt"/>
              <a:buAutoNum type="arabicPeriod"/>
            </a:pPr>
            <a:r>
              <a:rPr lang="en-US" i="0" dirty="0">
                <a:solidFill>
                  <a:srgbClr val="212529"/>
                </a:solidFill>
                <a:effectLst/>
                <a:latin typeface="Segoe UI" panose="020B0502040204020203" pitchFamily="34" charset="0"/>
                <a:cs typeface="Segoe UI" panose="020B0502040204020203" pitchFamily="34" charset="0"/>
              </a:rPr>
              <a:t>Convert a Dictionary to an array – Use </a:t>
            </a:r>
            <a:r>
              <a:rPr lang="en-US" i="0" dirty="0" err="1">
                <a:solidFill>
                  <a:srgbClr val="0000FF"/>
                </a:solidFill>
                <a:effectLst/>
                <a:latin typeface="Segoe UI" panose="020B0502040204020203" pitchFamily="34" charset="0"/>
                <a:cs typeface="Segoe UI" panose="020B0502040204020203" pitchFamily="34" charset="0"/>
              </a:rPr>
              <a:t>ToArray</a:t>
            </a:r>
            <a:r>
              <a:rPr lang="en-US" i="0" dirty="0">
                <a:solidFill>
                  <a:srgbClr val="0000FF"/>
                </a:solidFill>
                <a:effectLst/>
                <a:latin typeface="Segoe UI" panose="020B0502040204020203" pitchFamily="34" charset="0"/>
                <a:cs typeface="Segoe UI" panose="020B0502040204020203" pitchFamily="34" charset="0"/>
              </a:rPr>
              <a:t>()</a:t>
            </a:r>
            <a:r>
              <a:rPr lang="en-US" i="0" dirty="0">
                <a:solidFill>
                  <a:srgbClr val="212529"/>
                </a:solidFill>
                <a:effectLst/>
                <a:latin typeface="Segoe UI" panose="020B0502040204020203" pitchFamily="34" charset="0"/>
                <a:cs typeface="Segoe UI" panose="020B0502040204020203" pitchFamily="34" charset="0"/>
              </a:rPr>
              <a:t> method on the </a:t>
            </a:r>
            <a:r>
              <a:rPr lang="en-US" i="0" dirty="0">
                <a:solidFill>
                  <a:srgbClr val="0000FF"/>
                </a:solidFill>
                <a:effectLst/>
                <a:latin typeface="Segoe UI" panose="020B0502040204020203" pitchFamily="34" charset="0"/>
                <a:cs typeface="Segoe UI" panose="020B0502040204020203" pitchFamily="34" charset="0"/>
              </a:rPr>
              <a:t>Values</a:t>
            </a:r>
            <a:r>
              <a:rPr lang="en-US" i="0" dirty="0">
                <a:solidFill>
                  <a:srgbClr val="212529"/>
                </a:solidFill>
                <a:effectLst/>
                <a:latin typeface="Segoe UI" panose="020B0502040204020203" pitchFamily="34" charset="0"/>
                <a:cs typeface="Segoe UI" panose="020B0502040204020203" pitchFamily="34" charset="0"/>
              </a:rPr>
              <a:t> Property of the dictionary object</a:t>
            </a:r>
          </a:p>
          <a:p>
            <a:pPr algn="just" fontAlgn="base">
              <a:buFont typeface="+mj-lt"/>
              <a:buAutoNum type="arabicPeriod"/>
            </a:pPr>
            <a:r>
              <a:rPr lang="en-US" i="0" dirty="0">
                <a:solidFill>
                  <a:srgbClr val="212529"/>
                </a:solidFill>
                <a:effectLst/>
                <a:latin typeface="Segoe UI" panose="020B0502040204020203" pitchFamily="34" charset="0"/>
                <a:cs typeface="Segoe UI" panose="020B0502040204020203" pitchFamily="34" charset="0"/>
              </a:rPr>
              <a:t>Convert a Dictionary to a List – Use the </a:t>
            </a:r>
            <a:r>
              <a:rPr lang="en-US" i="0" dirty="0" err="1">
                <a:solidFill>
                  <a:srgbClr val="0000FF"/>
                </a:solidFill>
                <a:effectLst/>
                <a:latin typeface="Segoe UI" panose="020B0502040204020203" pitchFamily="34" charset="0"/>
                <a:cs typeface="Segoe UI" panose="020B0502040204020203" pitchFamily="34" charset="0"/>
              </a:rPr>
              <a:t>ToList</a:t>
            </a:r>
            <a:r>
              <a:rPr lang="en-US" i="0" dirty="0">
                <a:solidFill>
                  <a:srgbClr val="0000FF"/>
                </a:solidFill>
                <a:effectLst/>
                <a:latin typeface="Segoe UI" panose="020B0502040204020203" pitchFamily="34" charset="0"/>
                <a:cs typeface="Segoe UI" panose="020B0502040204020203" pitchFamily="34" charset="0"/>
              </a:rPr>
              <a:t>()</a:t>
            </a:r>
            <a:r>
              <a:rPr lang="en-US" i="0" dirty="0">
                <a:solidFill>
                  <a:srgbClr val="212529"/>
                </a:solidFill>
                <a:effectLst/>
                <a:latin typeface="Segoe UI" panose="020B0502040204020203" pitchFamily="34" charset="0"/>
                <a:cs typeface="Segoe UI" panose="020B0502040204020203" pitchFamily="34" charset="0"/>
              </a:rPr>
              <a:t> method on the </a:t>
            </a:r>
            <a:r>
              <a:rPr lang="en-US" i="0" dirty="0">
                <a:solidFill>
                  <a:srgbClr val="0000FF"/>
                </a:solidFill>
                <a:effectLst/>
                <a:latin typeface="Segoe UI" panose="020B0502040204020203" pitchFamily="34" charset="0"/>
                <a:cs typeface="Segoe UI" panose="020B0502040204020203" pitchFamily="34" charset="0"/>
              </a:rPr>
              <a:t>Values</a:t>
            </a:r>
            <a:r>
              <a:rPr lang="en-US" i="0" dirty="0">
                <a:solidFill>
                  <a:srgbClr val="212529"/>
                </a:solidFill>
                <a:effectLst/>
                <a:latin typeface="Segoe UI" panose="020B0502040204020203" pitchFamily="34" charset="0"/>
                <a:cs typeface="Segoe UI" panose="020B0502040204020203" pitchFamily="34" charset="0"/>
              </a:rPr>
              <a:t> Property of the dictionary object</a:t>
            </a:r>
          </a:p>
        </p:txBody>
      </p:sp>
      <p:sp>
        <p:nvSpPr>
          <p:cNvPr id="7" name="TextBox 6">
            <a:extLst>
              <a:ext uri="{FF2B5EF4-FFF2-40B4-BE49-F238E27FC236}">
                <a16:creationId xmlns:a16="http://schemas.microsoft.com/office/drawing/2014/main" id="{4B378052-D000-483A-A6BD-A2C0154E09B1}"/>
              </a:ext>
            </a:extLst>
          </p:cNvPr>
          <p:cNvSpPr txBox="1"/>
          <p:nvPr/>
        </p:nvSpPr>
        <p:spPr>
          <a:xfrm>
            <a:off x="0" y="2160303"/>
            <a:ext cx="11220651" cy="2062103"/>
          </a:xfrm>
          <a:prstGeom prst="rect">
            <a:avLst/>
          </a:prstGeom>
          <a:noFill/>
        </p:spPr>
        <p:txBody>
          <a:bodyPr wrap="square">
            <a:spAutoFit/>
          </a:bodyPr>
          <a:lstStyle/>
          <a:p>
            <a:pPr algn="l" fontAlgn="base"/>
            <a:r>
              <a:rPr lang="en-US" sz="1600" b="0" i="0" dirty="0">
                <a:solidFill>
                  <a:srgbClr val="3A3AB9"/>
                </a:solidFill>
                <a:effectLst/>
                <a:latin typeface="Consolas" panose="020B0609020204030204" pitchFamily="49" charset="0"/>
              </a:rPr>
              <a:t>// Create an array of employees with size 3</a:t>
            </a:r>
          </a:p>
          <a:p>
            <a:pPr algn="l" fontAlgn="base"/>
            <a:r>
              <a:rPr lang="en-US" sz="1600" b="0" i="0" dirty="0">
                <a:solidFill>
                  <a:srgbClr val="3A3AB9"/>
                </a:solidFill>
                <a:effectLst/>
                <a:latin typeface="Consolas" panose="020B0609020204030204" pitchFamily="49" charset="0"/>
              </a:rPr>
              <a:t>// Store the 3 employees into the array</a:t>
            </a:r>
          </a:p>
          <a:p>
            <a:pPr algn="l" fontAlgn="base"/>
            <a:r>
              <a:rPr lang="en-US" sz="1600" b="0" i="0" dirty="0">
                <a:solidFill>
                  <a:srgbClr val="3A3AB9"/>
                </a:solidFill>
                <a:effectLst/>
                <a:latin typeface="Consolas" panose="020B0609020204030204" pitchFamily="49" charset="0"/>
              </a:rPr>
              <a:t>Employee</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arrayEmployees</a:t>
            </a:r>
            <a:r>
              <a:rPr lang="en-US" sz="1600" b="0" i="0" dirty="0">
                <a:solidFill>
                  <a:srgbClr val="3A3AB9"/>
                </a:solidFill>
                <a:effectLst/>
                <a:latin typeface="Consolas" panose="020B0609020204030204" pitchFamily="49" charset="0"/>
              </a:rPr>
              <a:t> = new Employee</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3</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a:t>
            </a:r>
          </a:p>
          <a:p>
            <a:pPr algn="l" fontAlgn="base"/>
            <a:r>
              <a:rPr lang="en-US" sz="1600" b="0" i="0" dirty="0" err="1">
                <a:solidFill>
                  <a:srgbClr val="3A3AB9"/>
                </a:solidFill>
                <a:effectLst/>
                <a:latin typeface="Consolas" panose="020B0609020204030204" pitchFamily="49" charset="0"/>
              </a:rPr>
              <a:t>arrayEmployees</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0</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 emp1;</a:t>
            </a:r>
          </a:p>
          <a:p>
            <a:pPr algn="l" fontAlgn="base"/>
            <a:r>
              <a:rPr lang="en-US" sz="1600" b="0" i="0" dirty="0" err="1">
                <a:solidFill>
                  <a:srgbClr val="3A3AB9"/>
                </a:solidFill>
                <a:effectLst/>
                <a:latin typeface="Consolas" panose="020B0609020204030204" pitchFamily="49" charset="0"/>
              </a:rPr>
              <a:t>arrayEmployees</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1</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 emp2;</a:t>
            </a:r>
          </a:p>
          <a:p>
            <a:pPr algn="l" fontAlgn="base"/>
            <a:r>
              <a:rPr lang="en-US" sz="1600" b="0" i="0" dirty="0" err="1">
                <a:solidFill>
                  <a:srgbClr val="3A3AB9"/>
                </a:solidFill>
                <a:effectLst/>
                <a:latin typeface="Consolas" panose="020B0609020204030204" pitchFamily="49" charset="0"/>
              </a:rPr>
              <a:t>arrayEmployees</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2</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 emp3;</a:t>
            </a:r>
          </a:p>
          <a:p>
            <a:pPr algn="l" fontAlgn="base"/>
            <a:r>
              <a:rPr lang="en-US" sz="1600" b="0" i="0" dirty="0">
                <a:solidFill>
                  <a:srgbClr val="3A3AB9"/>
                </a:solidFill>
                <a:effectLst/>
                <a:latin typeface="Consolas" panose="020B0609020204030204" pitchFamily="49" charset="0"/>
              </a:rPr>
              <a:t>// To convert an array to a List, use </a:t>
            </a:r>
            <a:r>
              <a:rPr lang="en-US" sz="1600" b="0" i="0" dirty="0" err="1">
                <a:solidFill>
                  <a:srgbClr val="3A3AB9"/>
                </a:solidFill>
                <a:effectLst/>
                <a:latin typeface="Consolas" panose="020B0609020204030204" pitchFamily="49" charset="0"/>
              </a:rPr>
              <a:t>ToList</a:t>
            </a:r>
            <a:r>
              <a:rPr lang="en-US" sz="1600" b="0" i="0" dirty="0">
                <a:solidFill>
                  <a:srgbClr val="3A3AB9"/>
                </a:solidFill>
                <a:effectLst/>
                <a:latin typeface="Consolas" panose="020B0609020204030204" pitchFamily="49" charset="0"/>
              </a:rPr>
              <a:t>() method</a:t>
            </a:r>
          </a:p>
          <a:p>
            <a:pPr algn="l" fontAlgn="base"/>
            <a:r>
              <a:rPr lang="en-US" sz="1600" b="0" i="0" dirty="0">
                <a:solidFill>
                  <a:srgbClr val="3A3AB9"/>
                </a:solidFill>
                <a:effectLst/>
                <a:latin typeface="Consolas" panose="020B0609020204030204" pitchFamily="49" charset="0"/>
              </a:rPr>
              <a:t>List</a:t>
            </a:r>
            <a:r>
              <a:rPr lang="en-US" sz="1600" b="1" i="0" dirty="0">
                <a:solidFill>
                  <a:srgbClr val="3A3AB9"/>
                </a:solidFill>
                <a:effectLst/>
                <a:latin typeface="Consolas" panose="020B0609020204030204" pitchFamily="49" charset="0"/>
              </a:rPr>
              <a:t>&lt;</a:t>
            </a:r>
            <a:r>
              <a:rPr lang="en-US" sz="1600" b="0" i="0" dirty="0">
                <a:solidFill>
                  <a:srgbClr val="3A3AB9"/>
                </a:solidFill>
                <a:effectLst/>
                <a:latin typeface="Consolas" panose="020B0609020204030204" pitchFamily="49" charset="0"/>
              </a:rPr>
              <a:t>Employee</a:t>
            </a:r>
            <a:r>
              <a:rPr lang="en-US" sz="1600" b="1" i="0" dirty="0">
                <a:solidFill>
                  <a:srgbClr val="3A3AB9"/>
                </a:solidFill>
                <a:effectLst/>
                <a:latin typeface="Consolas" panose="020B0609020204030204" pitchFamily="49" charset="0"/>
              </a:rPr>
              <a:t>&gt;</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listEmployees</a:t>
            </a:r>
            <a:r>
              <a:rPr lang="en-US" sz="1600" b="0" i="0" dirty="0">
                <a:solidFill>
                  <a:srgbClr val="3A3AB9"/>
                </a:solidFill>
                <a:effectLst/>
                <a:latin typeface="Consolas" panose="020B0609020204030204" pitchFamily="49" charset="0"/>
              </a:rPr>
              <a:t> = </a:t>
            </a:r>
            <a:r>
              <a:rPr lang="en-US" sz="1600" b="0" i="0" dirty="0" err="1">
                <a:solidFill>
                  <a:srgbClr val="3A3AB9"/>
                </a:solidFill>
                <a:effectLst/>
                <a:latin typeface="Consolas" panose="020B0609020204030204" pitchFamily="49" charset="0"/>
              </a:rPr>
              <a:t>arrayEmployees.ToList</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BDB1B326-FECC-4681-9FF2-2FFF5DB553A1}"/>
              </a:ext>
            </a:extLst>
          </p:cNvPr>
          <p:cNvSpPr txBox="1"/>
          <p:nvPr/>
        </p:nvSpPr>
        <p:spPr>
          <a:xfrm>
            <a:off x="-25666" y="4315761"/>
            <a:ext cx="10623884" cy="338554"/>
          </a:xfrm>
          <a:prstGeom prst="rect">
            <a:avLst/>
          </a:prstGeom>
          <a:noFill/>
        </p:spPr>
        <p:txBody>
          <a:bodyPr wrap="square">
            <a:spAutoFit/>
          </a:bodyPr>
          <a:lstStyle/>
          <a:p>
            <a:r>
              <a:rPr lang="en-US" sz="1600" b="0" i="0" dirty="0">
                <a:solidFill>
                  <a:srgbClr val="3A3AB9"/>
                </a:solidFill>
                <a:effectLst/>
                <a:latin typeface="Consolas" panose="020B0609020204030204" pitchFamily="49" charset="0"/>
              </a:rPr>
              <a:t>Employee</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arrayAllEmployeesFromList</a:t>
            </a:r>
            <a:r>
              <a:rPr lang="en-US" sz="1600" b="0" i="0" dirty="0">
                <a:solidFill>
                  <a:srgbClr val="3A3AB9"/>
                </a:solidFill>
                <a:effectLst/>
                <a:latin typeface="Consolas" panose="020B0609020204030204" pitchFamily="49" charset="0"/>
              </a:rPr>
              <a:t> = </a:t>
            </a:r>
            <a:r>
              <a:rPr lang="en-US" sz="1600" b="0" i="0" dirty="0" err="1">
                <a:solidFill>
                  <a:srgbClr val="3A3AB9"/>
                </a:solidFill>
                <a:effectLst/>
                <a:latin typeface="Consolas" panose="020B0609020204030204" pitchFamily="49" charset="0"/>
              </a:rPr>
              <a:t>listEmployees.ToArray</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a:t>
            </a:r>
            <a:endParaRPr lang="en-US" sz="1600" dirty="0">
              <a:solidFill>
                <a:srgbClr val="3A3AB9"/>
              </a:solidFill>
              <a:latin typeface="Consolas" panose="020B0609020204030204" pitchFamily="49" charset="0"/>
            </a:endParaRPr>
          </a:p>
        </p:txBody>
      </p:sp>
      <p:sp>
        <p:nvSpPr>
          <p:cNvPr id="13" name="TextBox 12">
            <a:extLst>
              <a:ext uri="{FF2B5EF4-FFF2-40B4-BE49-F238E27FC236}">
                <a16:creationId xmlns:a16="http://schemas.microsoft.com/office/drawing/2014/main" id="{51C47581-F38A-4E6A-B000-A551E6E7EB31}"/>
              </a:ext>
            </a:extLst>
          </p:cNvPr>
          <p:cNvSpPr txBox="1"/>
          <p:nvPr/>
        </p:nvSpPr>
        <p:spPr>
          <a:xfrm>
            <a:off x="-1" y="4747670"/>
            <a:ext cx="12089331" cy="584775"/>
          </a:xfrm>
          <a:prstGeom prst="rect">
            <a:avLst/>
          </a:prstGeom>
          <a:noFill/>
        </p:spPr>
        <p:txBody>
          <a:bodyPr wrap="square">
            <a:spAutoFit/>
          </a:bodyPr>
          <a:lstStyle/>
          <a:p>
            <a:pPr algn="l" fontAlgn="base"/>
            <a:r>
              <a:rPr lang="en-US" sz="1600" b="0" i="0" dirty="0">
                <a:solidFill>
                  <a:srgbClr val="3A3AB9"/>
                </a:solidFill>
                <a:effectLst/>
                <a:latin typeface="Consolas" panose="020B0609020204030204" pitchFamily="49" charset="0"/>
              </a:rPr>
              <a:t>// To convert a List to a Dictionary, use </a:t>
            </a:r>
            <a:r>
              <a:rPr lang="en-US" sz="1600" b="0" i="0" dirty="0" err="1">
                <a:solidFill>
                  <a:srgbClr val="3A3AB9"/>
                </a:solidFill>
                <a:effectLst/>
                <a:latin typeface="Consolas" panose="020B0609020204030204" pitchFamily="49" charset="0"/>
              </a:rPr>
              <a:t>ToDictionary</a:t>
            </a:r>
            <a:r>
              <a:rPr lang="en-US" sz="1600" b="0" i="0" dirty="0">
                <a:solidFill>
                  <a:srgbClr val="3A3AB9"/>
                </a:solidFill>
                <a:effectLst/>
                <a:latin typeface="Consolas" panose="020B0609020204030204" pitchFamily="49" charset="0"/>
              </a:rPr>
              <a:t>() method</a:t>
            </a:r>
          </a:p>
          <a:p>
            <a:pPr algn="l" fontAlgn="base"/>
            <a:r>
              <a:rPr lang="en-US" sz="1600" b="0" i="0" dirty="0">
                <a:solidFill>
                  <a:srgbClr val="3A3AB9"/>
                </a:solidFill>
                <a:effectLst/>
                <a:latin typeface="Consolas" panose="020B0609020204030204" pitchFamily="49" charset="0"/>
              </a:rPr>
              <a:t>Dictionary</a:t>
            </a:r>
            <a:r>
              <a:rPr lang="en-US" sz="1600" b="1" i="0" dirty="0">
                <a:solidFill>
                  <a:srgbClr val="3A3AB9"/>
                </a:solidFill>
                <a:effectLst/>
                <a:latin typeface="Consolas" panose="020B0609020204030204" pitchFamily="49" charset="0"/>
              </a:rPr>
              <a:t>&lt;int</a:t>
            </a:r>
            <a:r>
              <a:rPr lang="en-US" sz="1600" b="0" i="0" dirty="0">
                <a:solidFill>
                  <a:srgbClr val="3A3AB9"/>
                </a:solidFill>
                <a:effectLst/>
                <a:latin typeface="Consolas" panose="020B0609020204030204" pitchFamily="49" charset="0"/>
              </a:rPr>
              <a:t>, Employee</a:t>
            </a:r>
            <a:r>
              <a:rPr lang="en-US" sz="1600" b="1" i="0" dirty="0">
                <a:solidFill>
                  <a:srgbClr val="3A3AB9"/>
                </a:solidFill>
                <a:effectLst/>
                <a:latin typeface="Consolas" panose="020B0609020204030204" pitchFamily="49" charset="0"/>
              </a:rPr>
              <a:t>&gt;</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dictionaryEmployees</a:t>
            </a:r>
            <a:r>
              <a:rPr lang="en-US" sz="1600" b="0" i="0" dirty="0">
                <a:solidFill>
                  <a:srgbClr val="3A3AB9"/>
                </a:solidFill>
                <a:effectLst/>
                <a:latin typeface="Consolas" panose="020B0609020204030204" pitchFamily="49" charset="0"/>
              </a:rPr>
              <a:t> = </a:t>
            </a:r>
            <a:r>
              <a:rPr lang="en-US" sz="1600" b="0" i="0" dirty="0" err="1">
                <a:solidFill>
                  <a:srgbClr val="3A3AB9"/>
                </a:solidFill>
                <a:effectLst/>
                <a:latin typeface="Consolas" panose="020B0609020204030204" pitchFamily="49" charset="0"/>
              </a:rPr>
              <a:t>listEmployees.ToDictionary</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x =</a:t>
            </a:r>
            <a:r>
              <a:rPr lang="en-US" sz="1600" b="1" i="0" dirty="0">
                <a:solidFill>
                  <a:srgbClr val="3A3AB9"/>
                </a:solidFill>
                <a:effectLst/>
                <a:latin typeface="Consolas" panose="020B0609020204030204" pitchFamily="49" charset="0"/>
              </a:rPr>
              <a:t>&gt;</a:t>
            </a:r>
            <a:r>
              <a:rPr lang="en-US" sz="1600" b="0" i="0" dirty="0">
                <a:solidFill>
                  <a:srgbClr val="3A3AB9"/>
                </a:solidFill>
                <a:effectLst/>
                <a:latin typeface="Consolas" panose="020B0609020204030204" pitchFamily="49" charset="0"/>
              </a:rPr>
              <a:t> x.ID</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a:t>
            </a:r>
          </a:p>
        </p:txBody>
      </p:sp>
      <p:sp>
        <p:nvSpPr>
          <p:cNvPr id="15" name="TextBox 14">
            <a:extLst>
              <a:ext uri="{FF2B5EF4-FFF2-40B4-BE49-F238E27FC236}">
                <a16:creationId xmlns:a16="http://schemas.microsoft.com/office/drawing/2014/main" id="{2C6FD7E8-D3C0-4518-9FB8-9F7EF325757C}"/>
              </a:ext>
            </a:extLst>
          </p:cNvPr>
          <p:cNvSpPr txBox="1"/>
          <p:nvPr/>
        </p:nvSpPr>
        <p:spPr>
          <a:xfrm>
            <a:off x="-25666" y="5332445"/>
            <a:ext cx="12089330" cy="830997"/>
          </a:xfrm>
          <a:prstGeom prst="rect">
            <a:avLst/>
          </a:prstGeom>
          <a:noFill/>
        </p:spPr>
        <p:txBody>
          <a:bodyPr wrap="square">
            <a:spAutoFit/>
          </a:bodyPr>
          <a:lstStyle/>
          <a:p>
            <a:pPr algn="l" fontAlgn="base"/>
            <a:r>
              <a:rPr lang="en-US" sz="1600" b="0" i="0" dirty="0">
                <a:solidFill>
                  <a:srgbClr val="3A3AB9"/>
                </a:solidFill>
                <a:effectLst/>
                <a:latin typeface="Consolas" panose="020B0609020204030204" pitchFamily="49" charset="0"/>
              </a:rPr>
              <a:t>// To convert an array to a Dictionary, use </a:t>
            </a:r>
            <a:r>
              <a:rPr lang="en-US" sz="1600" b="0" i="0" dirty="0" err="1">
                <a:solidFill>
                  <a:srgbClr val="3A3AB9"/>
                </a:solidFill>
                <a:effectLst/>
                <a:latin typeface="Consolas" panose="020B0609020204030204" pitchFamily="49" charset="0"/>
              </a:rPr>
              <a:t>ToDictionary</a:t>
            </a:r>
            <a:r>
              <a:rPr lang="en-US" sz="1600" b="0" i="0" dirty="0">
                <a:solidFill>
                  <a:srgbClr val="3A3AB9"/>
                </a:solidFill>
                <a:effectLst/>
                <a:latin typeface="Consolas" panose="020B0609020204030204" pitchFamily="49" charset="0"/>
              </a:rPr>
              <a:t>() method</a:t>
            </a:r>
          </a:p>
          <a:p>
            <a:pPr algn="l" fontAlgn="base"/>
            <a:r>
              <a:rPr lang="en-US" sz="1600" b="0" i="0" dirty="0">
                <a:solidFill>
                  <a:srgbClr val="3A3AB9"/>
                </a:solidFill>
                <a:effectLst/>
                <a:latin typeface="Consolas" panose="020B0609020204030204" pitchFamily="49" charset="0"/>
              </a:rPr>
              <a:t>Dictionary</a:t>
            </a:r>
            <a:r>
              <a:rPr lang="en-US" sz="1600" b="1" i="0" dirty="0">
                <a:solidFill>
                  <a:srgbClr val="3A3AB9"/>
                </a:solidFill>
                <a:effectLst/>
                <a:latin typeface="Consolas" panose="020B0609020204030204" pitchFamily="49" charset="0"/>
              </a:rPr>
              <a:t>&lt;int</a:t>
            </a:r>
            <a:r>
              <a:rPr lang="en-US" sz="1600" b="0" i="0" dirty="0">
                <a:solidFill>
                  <a:srgbClr val="3A3AB9"/>
                </a:solidFill>
                <a:effectLst/>
                <a:latin typeface="Consolas" panose="020B0609020204030204" pitchFamily="49" charset="0"/>
              </a:rPr>
              <a:t>, Employee</a:t>
            </a:r>
            <a:r>
              <a:rPr lang="en-US" sz="1600" b="1" i="0" dirty="0">
                <a:solidFill>
                  <a:srgbClr val="3A3AB9"/>
                </a:solidFill>
                <a:effectLst/>
                <a:latin typeface="Consolas" panose="020B0609020204030204" pitchFamily="49" charset="0"/>
              </a:rPr>
              <a:t>&gt;</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dictionaryEmployeesFromArray</a:t>
            </a:r>
            <a:r>
              <a:rPr lang="en-US" sz="1600" b="0" i="0" dirty="0">
                <a:solidFill>
                  <a:srgbClr val="3A3AB9"/>
                </a:solidFill>
                <a:effectLst/>
                <a:latin typeface="Consolas" panose="020B0609020204030204" pitchFamily="49" charset="0"/>
              </a:rPr>
              <a:t> = </a:t>
            </a:r>
            <a:r>
              <a:rPr lang="en-US" sz="1600" b="0" i="0" dirty="0" err="1">
                <a:solidFill>
                  <a:srgbClr val="3A3AB9"/>
                </a:solidFill>
                <a:effectLst/>
                <a:latin typeface="Consolas" panose="020B0609020204030204" pitchFamily="49" charset="0"/>
              </a:rPr>
              <a:t>arrayEmployees.ToDictionary</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employee =</a:t>
            </a:r>
            <a:r>
              <a:rPr lang="en-US" sz="1600" b="1" i="0" dirty="0">
                <a:solidFill>
                  <a:srgbClr val="3A3AB9"/>
                </a:solidFill>
                <a:effectLst/>
                <a:latin typeface="Consolas" panose="020B0609020204030204" pitchFamily="49" charset="0"/>
              </a:rPr>
              <a:t>&gt;</a:t>
            </a:r>
            <a:r>
              <a:rPr lang="en-US" sz="1600" b="0" i="0" dirty="0">
                <a:solidFill>
                  <a:srgbClr val="3A3AB9"/>
                </a:solidFill>
                <a:effectLst/>
                <a:latin typeface="Consolas" panose="020B0609020204030204" pitchFamily="49" charset="0"/>
              </a:rPr>
              <a:t> employee.ID, employee =</a:t>
            </a:r>
            <a:r>
              <a:rPr lang="en-US" sz="1600" b="1" i="0" dirty="0">
                <a:solidFill>
                  <a:srgbClr val="3A3AB9"/>
                </a:solidFill>
                <a:effectLst/>
                <a:latin typeface="Consolas" panose="020B0609020204030204" pitchFamily="49" charset="0"/>
              </a:rPr>
              <a:t>&gt;</a:t>
            </a:r>
            <a:r>
              <a:rPr lang="en-US" sz="1600" b="0" i="0" dirty="0">
                <a:solidFill>
                  <a:srgbClr val="3A3AB9"/>
                </a:solidFill>
                <a:effectLst/>
                <a:latin typeface="Consolas" panose="020B0609020204030204" pitchFamily="49" charset="0"/>
              </a:rPr>
              <a:t> employee</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a:t>
            </a:r>
          </a:p>
        </p:txBody>
      </p:sp>
    </p:spTree>
    <p:extLst>
      <p:ext uri="{BB962C8B-B14F-4D97-AF65-F5344CB8AC3E}">
        <p14:creationId xmlns:p14="http://schemas.microsoft.com/office/powerpoint/2010/main" val="52174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10AD48-642B-4E52-80AF-823AD6DA6D98}"/>
              </a:ext>
            </a:extLst>
          </p:cNvPr>
          <p:cNvSpPr txBox="1"/>
          <p:nvPr/>
        </p:nvSpPr>
        <p:spPr>
          <a:xfrm>
            <a:off x="0" y="168479"/>
            <a:ext cx="12192000" cy="830997"/>
          </a:xfrm>
          <a:prstGeom prst="rect">
            <a:avLst/>
          </a:prstGeom>
          <a:noFill/>
        </p:spPr>
        <p:txBody>
          <a:bodyPr wrap="square">
            <a:spAutoFit/>
          </a:bodyPr>
          <a:lstStyle/>
          <a:p>
            <a:pPr algn="l" fontAlgn="base"/>
            <a:r>
              <a:rPr lang="en-US" sz="1600" b="0" i="0" dirty="0">
                <a:solidFill>
                  <a:srgbClr val="3A3AB9"/>
                </a:solidFill>
                <a:effectLst/>
                <a:latin typeface="Consolas" panose="020B0609020204030204" pitchFamily="49" charset="0"/>
              </a:rPr>
              <a:t>// To Convert a </a:t>
            </a:r>
            <a:r>
              <a:rPr lang="en-US" sz="1600" b="0" i="0" dirty="0" err="1">
                <a:solidFill>
                  <a:srgbClr val="3A3AB9"/>
                </a:solidFill>
                <a:effectLst/>
                <a:latin typeface="Consolas" panose="020B0609020204030204" pitchFamily="49" charset="0"/>
              </a:rPr>
              <a:t>dictionaty</a:t>
            </a:r>
            <a:r>
              <a:rPr lang="en-US" sz="1600" b="0" i="0" dirty="0">
                <a:solidFill>
                  <a:srgbClr val="3A3AB9"/>
                </a:solidFill>
                <a:effectLst/>
                <a:latin typeface="Consolas" panose="020B0609020204030204" pitchFamily="49" charset="0"/>
              </a:rPr>
              <a:t> to an array, use </a:t>
            </a:r>
            <a:r>
              <a:rPr lang="en-US" sz="1600" b="0" i="0" dirty="0" err="1">
                <a:solidFill>
                  <a:srgbClr val="3A3AB9"/>
                </a:solidFill>
                <a:effectLst/>
                <a:latin typeface="Consolas" panose="020B0609020204030204" pitchFamily="49" charset="0"/>
              </a:rPr>
              <a:t>ToArray</a:t>
            </a:r>
            <a:r>
              <a:rPr lang="en-US" sz="1600" b="0" i="0" dirty="0">
                <a:solidFill>
                  <a:srgbClr val="3A3AB9"/>
                </a:solidFill>
                <a:effectLst/>
                <a:latin typeface="Consolas" panose="020B0609020204030204" pitchFamily="49" charset="0"/>
              </a:rPr>
              <a:t> method on the Values </a:t>
            </a:r>
          </a:p>
          <a:p>
            <a:pPr algn="l" fontAlgn="base"/>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Peoperty</a:t>
            </a:r>
            <a:r>
              <a:rPr lang="en-US" sz="1600" b="0" i="0" dirty="0">
                <a:solidFill>
                  <a:srgbClr val="3A3AB9"/>
                </a:solidFill>
                <a:effectLst/>
                <a:latin typeface="Consolas" panose="020B0609020204030204" pitchFamily="49" charset="0"/>
              </a:rPr>
              <a:t> of the dictionary object</a:t>
            </a:r>
          </a:p>
          <a:p>
            <a:pPr algn="l" fontAlgn="base"/>
            <a:r>
              <a:rPr lang="en-US" sz="1600" b="0" i="0" dirty="0">
                <a:solidFill>
                  <a:srgbClr val="3A3AB9"/>
                </a:solidFill>
                <a:effectLst/>
                <a:latin typeface="Consolas" panose="020B0609020204030204" pitchFamily="49" charset="0"/>
              </a:rPr>
              <a:t>Employee</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arrayAllEmployeesFromDictionary</a:t>
            </a:r>
            <a:r>
              <a:rPr lang="en-US" sz="1600" b="0" i="0" dirty="0">
                <a:solidFill>
                  <a:srgbClr val="3A3AB9"/>
                </a:solidFill>
                <a:effectLst/>
                <a:latin typeface="Consolas" panose="020B0609020204030204" pitchFamily="49" charset="0"/>
              </a:rPr>
              <a:t> = </a:t>
            </a:r>
            <a:r>
              <a:rPr lang="en-US" sz="1600" b="0" i="0" dirty="0" err="1">
                <a:solidFill>
                  <a:srgbClr val="3A3AB9"/>
                </a:solidFill>
                <a:effectLst/>
                <a:latin typeface="Consolas" panose="020B0609020204030204" pitchFamily="49" charset="0"/>
              </a:rPr>
              <a:t>dictionaryEmployeesFromArray.Values.ToArray</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8BE6F80-F5AA-4377-BADC-003894B38A2D}"/>
              </a:ext>
            </a:extLst>
          </p:cNvPr>
          <p:cNvSpPr txBox="1"/>
          <p:nvPr/>
        </p:nvSpPr>
        <p:spPr>
          <a:xfrm>
            <a:off x="0" y="1068169"/>
            <a:ext cx="12192000" cy="830997"/>
          </a:xfrm>
          <a:prstGeom prst="rect">
            <a:avLst/>
          </a:prstGeom>
          <a:noFill/>
        </p:spPr>
        <p:txBody>
          <a:bodyPr wrap="square">
            <a:spAutoFit/>
          </a:bodyPr>
          <a:lstStyle/>
          <a:p>
            <a:pPr algn="l" fontAlgn="base"/>
            <a:r>
              <a:rPr lang="en-US" sz="1600" b="0" i="0" dirty="0">
                <a:solidFill>
                  <a:srgbClr val="3A3AB9"/>
                </a:solidFill>
                <a:effectLst/>
                <a:latin typeface="Consolas" panose="020B0609020204030204" pitchFamily="49" charset="0"/>
              </a:rPr>
              <a:t>// To Convert a dictionary to a List, use To List method on the Values</a:t>
            </a:r>
          </a:p>
          <a:p>
            <a:pPr algn="l" fontAlgn="base"/>
            <a:r>
              <a:rPr lang="en-US" sz="1600" b="0" i="0" dirty="0">
                <a:solidFill>
                  <a:srgbClr val="3A3AB9"/>
                </a:solidFill>
                <a:effectLst/>
                <a:latin typeface="Consolas" panose="020B0609020204030204" pitchFamily="49" charset="0"/>
              </a:rPr>
              <a:t>// Property of the dictionary object</a:t>
            </a:r>
          </a:p>
          <a:p>
            <a:pPr algn="l" fontAlgn="base"/>
            <a:r>
              <a:rPr lang="en-US" sz="1600" b="0" i="0" dirty="0">
                <a:solidFill>
                  <a:srgbClr val="3A3AB9"/>
                </a:solidFill>
                <a:effectLst/>
                <a:latin typeface="Consolas" panose="020B0609020204030204" pitchFamily="49" charset="0"/>
              </a:rPr>
              <a:t>List</a:t>
            </a:r>
            <a:r>
              <a:rPr lang="en-US" sz="1600" b="1" i="0" dirty="0">
                <a:solidFill>
                  <a:srgbClr val="3A3AB9"/>
                </a:solidFill>
                <a:effectLst/>
                <a:latin typeface="Consolas" panose="020B0609020204030204" pitchFamily="49" charset="0"/>
              </a:rPr>
              <a:t>&lt;</a:t>
            </a:r>
            <a:r>
              <a:rPr lang="en-US" sz="1600" b="0" i="0" dirty="0">
                <a:solidFill>
                  <a:srgbClr val="3A3AB9"/>
                </a:solidFill>
                <a:effectLst/>
                <a:latin typeface="Consolas" panose="020B0609020204030204" pitchFamily="49" charset="0"/>
              </a:rPr>
              <a:t>Employee</a:t>
            </a:r>
            <a:r>
              <a:rPr lang="en-US" sz="1600" b="1" i="0" dirty="0">
                <a:solidFill>
                  <a:srgbClr val="3A3AB9"/>
                </a:solidFill>
                <a:effectLst/>
                <a:latin typeface="Consolas" panose="020B0609020204030204" pitchFamily="49" charset="0"/>
              </a:rPr>
              <a:t>&gt;</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listAllEmployeesFromDictionary</a:t>
            </a:r>
            <a:r>
              <a:rPr lang="en-US" sz="1600" b="0" i="0" dirty="0">
                <a:solidFill>
                  <a:srgbClr val="3A3AB9"/>
                </a:solidFill>
                <a:effectLst/>
                <a:latin typeface="Consolas" panose="020B0609020204030204" pitchFamily="49" charset="0"/>
              </a:rPr>
              <a:t> = </a:t>
            </a:r>
            <a:r>
              <a:rPr lang="en-US" sz="1600" b="0" i="0" dirty="0" err="1">
                <a:solidFill>
                  <a:srgbClr val="3A3AB9"/>
                </a:solidFill>
                <a:effectLst/>
                <a:latin typeface="Consolas" panose="020B0609020204030204" pitchFamily="49" charset="0"/>
              </a:rPr>
              <a:t>dictionaryEmployeesFromArray.Values.ToList</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472CCDD4-5F75-46A0-BAA8-5D3205579424}"/>
              </a:ext>
            </a:extLst>
          </p:cNvPr>
          <p:cNvSpPr txBox="1"/>
          <p:nvPr/>
        </p:nvSpPr>
        <p:spPr>
          <a:xfrm>
            <a:off x="0" y="1967859"/>
            <a:ext cx="12192000" cy="2031325"/>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List vs Dictionary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Both lists and dictionaries belong to Generics collections that is used to store collections of data. Both </a:t>
            </a:r>
            <a:r>
              <a:rPr lang="en-US" b="1" i="0" dirty="0">
                <a:solidFill>
                  <a:srgbClr val="000000"/>
                </a:solidFill>
                <a:effectLst/>
                <a:latin typeface="Segoe UI" panose="020B0502040204020203" pitchFamily="34" charset="0"/>
                <a:cs typeface="Segoe UI" panose="020B0502040204020203" pitchFamily="34" charset="0"/>
              </a:rPr>
              <a:t>Dictionary &lt;</a:t>
            </a:r>
            <a:r>
              <a:rPr lang="en-US" b="1" i="0" dirty="0" err="1">
                <a:solidFill>
                  <a:srgbClr val="000000"/>
                </a:solidFill>
                <a:effectLst/>
                <a:latin typeface="Segoe UI" panose="020B0502040204020203" pitchFamily="34" charset="0"/>
                <a:cs typeface="Segoe UI" panose="020B0502040204020203" pitchFamily="34" charset="0"/>
              </a:rPr>
              <a:t>TKey</a:t>
            </a:r>
            <a:r>
              <a:rPr lang="en-US" b="1" i="0" dirty="0">
                <a:solidFill>
                  <a:srgbClr val="000000"/>
                </a:solidFill>
                <a:effectLst/>
                <a:latin typeface="Segoe UI" panose="020B0502040204020203" pitchFamily="34" charset="0"/>
                <a:cs typeface="Segoe UI" panose="020B0502040204020203" pitchFamily="34" charset="0"/>
              </a:rPr>
              <a:t>, TValue&gt;</a:t>
            </a:r>
            <a:r>
              <a:rPr lang="en-US" b="0" i="0" dirty="0">
                <a:solidFill>
                  <a:srgbClr val="000000"/>
                </a:solidFill>
                <a:effectLst/>
                <a:latin typeface="Segoe UI" panose="020B0502040204020203" pitchFamily="34" charset="0"/>
                <a:cs typeface="Segoe UI" panose="020B0502040204020203" pitchFamily="34" charset="0"/>
              </a:rPr>
              <a:t> and </a:t>
            </a:r>
            <a:r>
              <a:rPr lang="en-US" b="1" i="0" dirty="0">
                <a:solidFill>
                  <a:srgbClr val="000000"/>
                </a:solidFill>
                <a:effectLst/>
                <a:latin typeface="Segoe UI" panose="020B0502040204020203" pitchFamily="34" charset="0"/>
                <a:cs typeface="Segoe UI" panose="020B0502040204020203" pitchFamily="34" charset="0"/>
              </a:rPr>
              <a:t>List &lt;T&gt;</a:t>
            </a:r>
            <a:r>
              <a:rPr lang="en-US" b="0" i="0" dirty="0">
                <a:solidFill>
                  <a:srgbClr val="000000"/>
                </a:solidFill>
                <a:effectLst/>
                <a:latin typeface="Segoe UI" panose="020B0502040204020203" pitchFamily="34" charset="0"/>
                <a:cs typeface="Segoe UI" panose="020B0502040204020203" pitchFamily="34" charset="0"/>
              </a:rPr>
              <a:t> are similar both have random access data structures on top of the .NET framework. The Dictionary is based on a hash table that means it uses a hash lookup, which is an efficient algorithm to look up things, on the other hand, a list, has to go and check element by element until it finds the result from the beginning. In this article, we will discuss List vs Dictionary in C#. When comparing with the List data structure, the dictionary is always a more or less fixed lookup time.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DCECE997-0934-464F-BB15-589D48D8A4C7}"/>
              </a:ext>
            </a:extLst>
          </p:cNvPr>
          <p:cNvSpPr txBox="1"/>
          <p:nvPr/>
        </p:nvSpPr>
        <p:spPr>
          <a:xfrm>
            <a:off x="0" y="4104198"/>
            <a:ext cx="10924674" cy="2031325"/>
          </a:xfrm>
          <a:prstGeom prst="rect">
            <a:avLst/>
          </a:prstGeom>
          <a:noFill/>
        </p:spPr>
        <p:txBody>
          <a:bodyPr wrap="square">
            <a:spAutoFit/>
          </a:bodyPr>
          <a:lstStyle/>
          <a:p>
            <a:pPr algn="l" fontAlgn="base"/>
            <a:r>
              <a:rPr lang="en-US" b="0" i="0" dirty="0">
                <a:solidFill>
                  <a:srgbClr val="000000"/>
                </a:solidFill>
                <a:effectLst/>
                <a:latin typeface="Segoe UI" panose="020B0502040204020203" pitchFamily="34" charset="0"/>
                <a:cs typeface="Segoe UI" panose="020B0502040204020203" pitchFamily="34" charset="0"/>
              </a:rPr>
              <a:t>Consider the following example:</a:t>
            </a:r>
            <a:br>
              <a:rPr lang="en-US" b="0" i="0" dirty="0">
                <a:solidFill>
                  <a:srgbClr val="212529"/>
                </a:solidFill>
                <a:effectLst/>
                <a:latin typeface="Segoe UI" panose="020B0502040204020203" pitchFamily="34" charset="0"/>
                <a:cs typeface="Segoe UI" panose="020B0502040204020203" pitchFamily="34" charset="0"/>
              </a:rPr>
            </a:br>
            <a:r>
              <a:rPr lang="en-US" b="1" i="0" dirty="0">
                <a:solidFill>
                  <a:srgbClr val="0000FF"/>
                </a:solidFill>
                <a:effectLst/>
                <a:latin typeface="Segoe UI" panose="020B0502040204020203" pitchFamily="34" charset="0"/>
                <a:cs typeface="Segoe UI" panose="020B0502040204020203" pitchFamily="34" charset="0"/>
              </a:rPr>
              <a:t>Dictionary&lt;string, int&gt; dictionary = new Dictionary&lt;string, int&gt;();</a:t>
            </a:r>
            <a:br>
              <a:rPr lang="en-US" b="0" i="0" dirty="0">
                <a:solidFill>
                  <a:srgbClr val="212529"/>
                </a:solidFill>
                <a:effectLst/>
                <a:latin typeface="Segoe UI" panose="020B0502040204020203" pitchFamily="34" charset="0"/>
                <a:cs typeface="Segoe UI" panose="020B0502040204020203" pitchFamily="34" charset="0"/>
              </a:rPr>
            </a:br>
            <a:r>
              <a:rPr lang="en-US" b="1" i="0" dirty="0">
                <a:solidFill>
                  <a:srgbClr val="0000FF"/>
                </a:solidFill>
                <a:effectLst/>
                <a:latin typeface="Segoe UI" panose="020B0502040204020203" pitchFamily="34" charset="0"/>
                <a:cs typeface="Segoe UI" panose="020B0502040204020203" pitchFamily="34" charset="0"/>
              </a:rPr>
              <a:t>List&lt;int&gt; </a:t>
            </a:r>
            <a:r>
              <a:rPr lang="en-US" b="1" i="0" dirty="0" err="1">
                <a:solidFill>
                  <a:srgbClr val="0000FF"/>
                </a:solidFill>
                <a:effectLst/>
                <a:latin typeface="Segoe UI" panose="020B0502040204020203" pitchFamily="34" charset="0"/>
                <a:cs typeface="Segoe UI" panose="020B0502040204020203" pitchFamily="34" charset="0"/>
              </a:rPr>
              <a:t>newList</a:t>
            </a:r>
            <a:r>
              <a:rPr lang="en-US" b="1" i="0" dirty="0">
                <a:solidFill>
                  <a:srgbClr val="0000FF"/>
                </a:solidFill>
                <a:effectLst/>
                <a:latin typeface="Segoe UI" panose="020B0502040204020203" pitchFamily="34" charset="0"/>
                <a:cs typeface="Segoe UI" panose="020B0502040204020203" pitchFamily="34" charset="0"/>
              </a:rPr>
              <a:t> = new List&lt;int&gt;();</a:t>
            </a:r>
            <a:endParaRPr lang="en-US" b="0" i="0" dirty="0">
              <a:solidFill>
                <a:srgbClr val="212529"/>
              </a:solidFill>
              <a:effectLst/>
              <a:latin typeface="Segoe UI" panose="020B0502040204020203" pitchFamily="34" charset="0"/>
              <a:cs typeface="Segoe UI" panose="020B0502040204020203" pitchFamily="34" charset="0"/>
            </a:endParaRPr>
          </a:p>
          <a:p>
            <a:pPr algn="l" fontAlgn="base"/>
            <a:r>
              <a:rPr lang="en-US" b="0" i="0" dirty="0">
                <a:solidFill>
                  <a:srgbClr val="000000"/>
                </a:solidFill>
                <a:effectLst/>
                <a:latin typeface="Segoe UI" panose="020B0502040204020203" pitchFamily="34" charset="0"/>
                <a:cs typeface="Segoe UI" panose="020B0502040204020203" pitchFamily="34" charset="0"/>
              </a:rPr>
              <a:t>Add data to the list</a:t>
            </a:r>
            <a:br>
              <a:rPr lang="en-US" b="0" i="0" dirty="0">
                <a:solidFill>
                  <a:srgbClr val="212529"/>
                </a:solidFill>
                <a:effectLst/>
                <a:latin typeface="Segoe UI" panose="020B0502040204020203" pitchFamily="34" charset="0"/>
                <a:cs typeface="Segoe UI" panose="020B0502040204020203" pitchFamily="34" charset="0"/>
              </a:rPr>
            </a:br>
            <a:r>
              <a:rPr lang="en-US" b="1" i="0" dirty="0" err="1">
                <a:solidFill>
                  <a:srgbClr val="0000FF"/>
                </a:solidFill>
                <a:effectLst/>
                <a:latin typeface="Segoe UI" panose="020B0502040204020203" pitchFamily="34" charset="0"/>
                <a:cs typeface="Segoe UI" panose="020B0502040204020203" pitchFamily="34" charset="0"/>
              </a:rPr>
              <a:t>newList.Add</a:t>
            </a:r>
            <a:r>
              <a:rPr lang="en-US" b="1" i="0" dirty="0">
                <a:solidFill>
                  <a:srgbClr val="0000FF"/>
                </a:solidFill>
                <a:effectLst/>
                <a:latin typeface="Segoe UI" panose="020B0502040204020203" pitchFamily="34" charset="0"/>
                <a:cs typeface="Segoe UI" panose="020B0502040204020203" pitchFamily="34" charset="0"/>
              </a:rPr>
              <a:t>(data);</a:t>
            </a:r>
            <a:endParaRPr lang="en-US" b="0" i="0" dirty="0">
              <a:solidFill>
                <a:srgbClr val="212529"/>
              </a:solidFill>
              <a:effectLst/>
              <a:latin typeface="Segoe UI" panose="020B0502040204020203" pitchFamily="34" charset="0"/>
              <a:cs typeface="Segoe UI" panose="020B0502040204020203" pitchFamily="34" charset="0"/>
            </a:endParaRPr>
          </a:p>
          <a:p>
            <a:pPr algn="l" fontAlgn="base"/>
            <a:r>
              <a:rPr lang="en-US" b="0" i="0" dirty="0">
                <a:solidFill>
                  <a:srgbClr val="000000"/>
                </a:solidFill>
                <a:effectLst/>
                <a:latin typeface="Segoe UI" panose="020B0502040204020203" pitchFamily="34" charset="0"/>
                <a:cs typeface="Segoe UI" panose="020B0502040204020203" pitchFamily="34" charset="0"/>
              </a:rPr>
              <a:t>A list can simply add the item at the end of the existing list item. Add data to the Dictionary</a:t>
            </a:r>
            <a:br>
              <a:rPr lang="en-US" b="0" i="0" dirty="0">
                <a:solidFill>
                  <a:srgbClr val="212529"/>
                </a:solidFill>
                <a:effectLst/>
                <a:latin typeface="Segoe UI" panose="020B0502040204020203" pitchFamily="34" charset="0"/>
                <a:cs typeface="Segoe UI" panose="020B0502040204020203" pitchFamily="34" charset="0"/>
              </a:rPr>
            </a:br>
            <a:r>
              <a:rPr lang="en-US" b="1" i="0" dirty="0" err="1">
                <a:solidFill>
                  <a:srgbClr val="0000FF"/>
                </a:solidFill>
                <a:effectLst/>
                <a:latin typeface="Segoe UI" panose="020B0502040204020203" pitchFamily="34" charset="0"/>
                <a:cs typeface="Segoe UI" panose="020B0502040204020203" pitchFamily="34" charset="0"/>
              </a:rPr>
              <a:t>dictionary.Add</a:t>
            </a:r>
            <a:r>
              <a:rPr lang="en-US" b="1" i="0" dirty="0">
                <a:solidFill>
                  <a:srgbClr val="0000FF"/>
                </a:solidFill>
                <a:effectLst/>
                <a:latin typeface="Segoe UI" panose="020B0502040204020203" pitchFamily="34" charset="0"/>
                <a:cs typeface="Segoe UI" panose="020B0502040204020203" pitchFamily="34" charset="0"/>
              </a:rPr>
              <a:t>(key, data);</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5566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64C57D-B3B8-484D-BAEA-9B2944A4FFB2}"/>
              </a:ext>
            </a:extLst>
          </p:cNvPr>
          <p:cNvSpPr txBox="1"/>
          <p:nvPr/>
        </p:nvSpPr>
        <p:spPr>
          <a:xfrm>
            <a:off x="0" y="0"/>
            <a:ext cx="12192000" cy="923330"/>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an Array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simple words, we can define an array as a collection of similar types of values that are stored in sequential order i.e. they are stored in a contiguous memory location.</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BA7738FF-72BD-477B-9220-3443D6311295}"/>
              </a:ext>
            </a:extLst>
          </p:cNvPr>
          <p:cNvSpPr txBox="1"/>
          <p:nvPr/>
        </p:nvSpPr>
        <p:spPr>
          <a:xfrm>
            <a:off x="79409" y="1022063"/>
            <a:ext cx="6145730" cy="369332"/>
          </a:xfrm>
          <a:prstGeom prst="rect">
            <a:avLst/>
          </a:prstGeom>
          <a:noFill/>
        </p:spPr>
        <p:txBody>
          <a:bodyPr wrap="square">
            <a:spAutoFit/>
          </a:bodyPr>
          <a:lstStyle/>
          <a:p>
            <a:pPr algn="l" fontAlgn="base"/>
            <a:r>
              <a:rPr lang="en-US" b="1" i="0" dirty="0">
                <a:solidFill>
                  <a:srgbClr val="000000"/>
                </a:solidFill>
                <a:effectLst/>
                <a:latin typeface="arial" panose="020B0604020202020204" pitchFamily="34" charset="0"/>
              </a:rPr>
              <a:t>Memory Representation of Arrays in C#:</a:t>
            </a:r>
            <a:endParaRPr lang="en-US" b="0" i="0" dirty="0">
              <a:solidFill>
                <a:srgbClr val="3A3A3A"/>
              </a:solidFill>
              <a:effectLst/>
              <a:latin typeface="-apple-system"/>
            </a:endParaRPr>
          </a:p>
        </p:txBody>
      </p:sp>
      <p:pic>
        <p:nvPicPr>
          <p:cNvPr id="10" name="Picture 9">
            <a:extLst>
              <a:ext uri="{FF2B5EF4-FFF2-40B4-BE49-F238E27FC236}">
                <a16:creationId xmlns:a16="http://schemas.microsoft.com/office/drawing/2014/main" id="{E7BE68DE-FD70-4C8D-84F9-0C86353F6E55}"/>
              </a:ext>
            </a:extLst>
          </p:cNvPr>
          <p:cNvPicPr>
            <a:picLocks noChangeAspect="1"/>
          </p:cNvPicPr>
          <p:nvPr/>
        </p:nvPicPr>
        <p:blipFill>
          <a:blip r:embed="rId2"/>
          <a:stretch>
            <a:fillRect/>
          </a:stretch>
        </p:blipFill>
        <p:spPr>
          <a:xfrm>
            <a:off x="79409" y="1391395"/>
            <a:ext cx="6274122" cy="2578233"/>
          </a:xfrm>
          <a:prstGeom prst="rect">
            <a:avLst/>
          </a:prstGeom>
        </p:spPr>
      </p:pic>
      <p:sp>
        <p:nvSpPr>
          <p:cNvPr id="12" name="TextBox 11">
            <a:extLst>
              <a:ext uri="{FF2B5EF4-FFF2-40B4-BE49-F238E27FC236}">
                <a16:creationId xmlns:a16="http://schemas.microsoft.com/office/drawing/2014/main" id="{B5F3EA12-6397-4FF6-9F96-E020F740AEDA}"/>
              </a:ext>
            </a:extLst>
          </p:cNvPr>
          <p:cNvSpPr txBox="1"/>
          <p:nvPr/>
        </p:nvSpPr>
        <p:spPr>
          <a:xfrm>
            <a:off x="6353531" y="1292662"/>
            <a:ext cx="5759060" cy="2585323"/>
          </a:xfrm>
          <a:prstGeom prst="rect">
            <a:avLst/>
          </a:prstGeom>
          <a:noFill/>
        </p:spPr>
        <p:txBody>
          <a:bodyPr wrap="square">
            <a:spAutoFit/>
          </a:bodyPr>
          <a:lstStyle/>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Sort(&lt;array&gt;): </a:t>
            </a:r>
            <a:r>
              <a:rPr lang="en-US" b="0" i="0" dirty="0">
                <a:solidFill>
                  <a:srgbClr val="000000"/>
                </a:solidFill>
                <a:effectLst/>
                <a:latin typeface="Segoe UI" panose="020B0502040204020203" pitchFamily="34" charset="0"/>
                <a:cs typeface="Segoe UI" panose="020B0502040204020203" pitchFamily="34" charset="0"/>
              </a:rPr>
              <a:t>Sorting the array elements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Reverse (&lt;array&gt;): </a:t>
            </a:r>
            <a:r>
              <a:rPr lang="en-US" b="0" i="0" dirty="0">
                <a:solidFill>
                  <a:srgbClr val="000000"/>
                </a:solidFill>
                <a:effectLst/>
                <a:latin typeface="Segoe UI" panose="020B0502040204020203" pitchFamily="34" charset="0"/>
                <a:cs typeface="Segoe UI" panose="020B0502040204020203" pitchFamily="34" charset="0"/>
              </a:rPr>
              <a:t>Reversing the array elements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Copy (</a:t>
            </a:r>
            <a:r>
              <a:rPr lang="en-US" b="1" i="0" dirty="0" err="1">
                <a:solidFill>
                  <a:srgbClr val="000000"/>
                </a:solidFill>
                <a:effectLst/>
                <a:latin typeface="Segoe UI" panose="020B0502040204020203" pitchFamily="34" charset="0"/>
                <a:cs typeface="Segoe UI" panose="020B0502040204020203" pitchFamily="34" charset="0"/>
              </a:rPr>
              <a:t>src</a:t>
            </a:r>
            <a:r>
              <a:rPr lang="en-US" b="1" i="0" dirty="0">
                <a:solidFill>
                  <a:srgbClr val="000000"/>
                </a:solidFill>
                <a:effectLst/>
                <a:latin typeface="Segoe UI" panose="020B0502040204020203" pitchFamily="34" charset="0"/>
                <a:cs typeface="Segoe UI" panose="020B0502040204020203" pitchFamily="34" charset="0"/>
              </a:rPr>
              <a:t>, </a:t>
            </a:r>
            <a:r>
              <a:rPr lang="en-US" b="1" i="0" dirty="0" err="1">
                <a:solidFill>
                  <a:srgbClr val="000000"/>
                </a:solidFill>
                <a:effectLst/>
                <a:latin typeface="Segoe UI" panose="020B0502040204020203" pitchFamily="34" charset="0"/>
                <a:cs typeface="Segoe UI" panose="020B0502040204020203" pitchFamily="34" charset="0"/>
              </a:rPr>
              <a:t>dest</a:t>
            </a:r>
            <a:r>
              <a:rPr lang="en-US" b="1" i="0" dirty="0">
                <a:solidFill>
                  <a:srgbClr val="000000"/>
                </a:solidFill>
                <a:effectLst/>
                <a:latin typeface="Segoe UI" panose="020B0502040204020203" pitchFamily="34" charset="0"/>
                <a:cs typeface="Segoe UI" panose="020B0502040204020203" pitchFamily="34" charset="0"/>
              </a:rPr>
              <a:t>, n): </a:t>
            </a:r>
            <a:r>
              <a:rPr lang="en-US" b="0" i="0" dirty="0">
                <a:solidFill>
                  <a:srgbClr val="000000"/>
                </a:solidFill>
                <a:effectLst/>
                <a:latin typeface="Segoe UI" panose="020B0502040204020203" pitchFamily="34" charset="0"/>
                <a:cs typeface="Segoe UI" panose="020B0502040204020203" pitchFamily="34" charset="0"/>
              </a:rPr>
              <a:t>Copying some of the elements or all elements from the old array to the new array</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err="1">
                <a:solidFill>
                  <a:srgbClr val="000000"/>
                </a:solidFill>
                <a:effectLst/>
                <a:latin typeface="Segoe UI" panose="020B0502040204020203" pitchFamily="34" charset="0"/>
                <a:cs typeface="Segoe UI" panose="020B0502040204020203" pitchFamily="34" charset="0"/>
              </a:rPr>
              <a:t>GetLength</a:t>
            </a:r>
            <a:r>
              <a:rPr lang="en-US" b="1" i="0" dirty="0">
                <a:solidFill>
                  <a:srgbClr val="000000"/>
                </a:solidFill>
                <a:effectLst/>
                <a:latin typeface="Segoe UI" panose="020B0502040204020203" pitchFamily="34" charset="0"/>
                <a:cs typeface="Segoe UI" panose="020B0502040204020203" pitchFamily="34" charset="0"/>
              </a:rPr>
              <a:t>(int): </a:t>
            </a:r>
            <a:r>
              <a:rPr lang="en-US" b="0" i="0" dirty="0">
                <a:solidFill>
                  <a:srgbClr val="000000"/>
                </a:solidFill>
                <a:effectLst/>
                <a:latin typeface="Segoe UI" panose="020B0502040204020203" pitchFamily="34" charset="0"/>
                <a:cs typeface="Segoe UI" panose="020B0502040204020203" pitchFamily="34" charset="0"/>
              </a:rPr>
              <a:t>A 32-bit integer that represents the number of elements in the specified dimension.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Length: </a:t>
            </a:r>
            <a:r>
              <a:rPr lang="en-US" b="0" i="0" dirty="0">
                <a:solidFill>
                  <a:srgbClr val="000000"/>
                </a:solidFill>
                <a:effectLst/>
                <a:latin typeface="Segoe UI" panose="020B0502040204020203" pitchFamily="34" charset="0"/>
                <a:cs typeface="Segoe UI" panose="020B0502040204020203" pitchFamily="34" charset="0"/>
              </a:rPr>
              <a:t>It Returns the total number of elements in all the dimensions of the Array; zero if there are no elements in the array. </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CC351DC-906A-49A3-9E32-6C186C7A029F}"/>
              </a:ext>
            </a:extLst>
          </p:cNvPr>
          <p:cNvSpPr txBox="1"/>
          <p:nvPr/>
        </p:nvSpPr>
        <p:spPr>
          <a:xfrm>
            <a:off x="79408" y="4217403"/>
            <a:ext cx="12112591" cy="2308324"/>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Disadvantages of using Arrays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The array size is fixed. So, we should know in advance how many elements are going to be stored in the array. Once the array is created, then we can never increase the size of an array. If you want then we can do it manually by creating a new array and copying the old array elements into the new array.</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As the array size is fixed, if we allocate more memory than the requirement then the extra memory will be wasted. On the other hand, if we allocate less memory than the requirement, then it will create the problem.</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We can never insert an element into the middle of an array. It is also not possible to delete or remove elements from the middle of an array.</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4354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E7F2B-B893-4C3D-9B2E-020AD7CFE72F}"/>
              </a:ext>
            </a:extLst>
          </p:cNvPr>
          <p:cNvSpPr txBox="1"/>
          <p:nvPr/>
        </p:nvSpPr>
        <p:spPr>
          <a:xfrm>
            <a:off x="0" y="0"/>
            <a:ext cx="12192000" cy="1200329"/>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What is a Collection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a:solidFill>
                  <a:srgbClr val="000000"/>
                </a:solidFill>
                <a:effectLst/>
                <a:latin typeface="Segoe UI" panose="020B0502040204020203" pitchFamily="34" charset="0"/>
                <a:cs typeface="Segoe UI" panose="020B0502040204020203" pitchFamily="34" charset="0"/>
              </a:rPr>
              <a:t>Collections in C#</a:t>
            </a:r>
            <a:r>
              <a:rPr lang="en-US" b="0" i="0" dirty="0">
                <a:solidFill>
                  <a:srgbClr val="000000"/>
                </a:solidFill>
                <a:effectLst/>
                <a:latin typeface="Segoe UI" panose="020B0502040204020203" pitchFamily="34" charset="0"/>
                <a:cs typeface="Segoe UI" panose="020B0502040204020203" pitchFamily="34" charset="0"/>
              </a:rPr>
              <a:t> are a set of predefined classes that are present in the </a:t>
            </a:r>
            <a:r>
              <a:rPr lang="en-US" b="1" i="0" dirty="0" err="1">
                <a:solidFill>
                  <a:srgbClr val="000000"/>
                </a:solidFill>
                <a:effectLst/>
                <a:latin typeface="Segoe UI" panose="020B0502040204020203" pitchFamily="34" charset="0"/>
                <a:cs typeface="Segoe UI" panose="020B0502040204020203" pitchFamily="34" charset="0"/>
              </a:rPr>
              <a:t>System.Collections</a:t>
            </a:r>
            <a:r>
              <a:rPr lang="en-US" b="0" i="0" dirty="0">
                <a:solidFill>
                  <a:srgbClr val="000000"/>
                </a:solidFill>
                <a:effectLst/>
                <a:latin typeface="Segoe UI" panose="020B0502040204020203" pitchFamily="34" charset="0"/>
                <a:cs typeface="Segoe UI" panose="020B0502040204020203" pitchFamily="34" charset="0"/>
              </a:rPr>
              <a:t> namespace that provides greater capabilities than the traditional arrays. The collections in C# are reusable, more powerful, more efficient and most importantly they have been designed and tested to ensure quality and performance.</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18FEBB72-F8EE-4DAB-8199-3557AA0BDA1C}"/>
              </a:ext>
            </a:extLst>
          </p:cNvPr>
          <p:cNvSpPr txBox="1"/>
          <p:nvPr/>
        </p:nvSpPr>
        <p:spPr>
          <a:xfrm>
            <a:off x="0" y="1454830"/>
            <a:ext cx="10595009" cy="923330"/>
          </a:xfrm>
          <a:prstGeom prst="rect">
            <a:avLst/>
          </a:prstGeom>
          <a:noFill/>
        </p:spPr>
        <p:txBody>
          <a:bodyPr wrap="square">
            <a:spAutoFit/>
          </a:bodyPr>
          <a:lstStyle/>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Size can be increased dynamically.</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We can insert an element into the middle of a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0" i="0" dirty="0">
                <a:solidFill>
                  <a:srgbClr val="000000"/>
                </a:solidFill>
                <a:effectLst/>
                <a:latin typeface="Segoe UI" panose="020B0502040204020203" pitchFamily="34" charset="0"/>
                <a:cs typeface="Segoe UI" panose="020B0502040204020203" pitchFamily="34" charset="0"/>
              </a:rPr>
              <a:t>It also provides the facility to remove or delete elements from the middle of a collection.</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515E4F04-71F8-4939-8A95-A6695D4A88B5}"/>
              </a:ext>
            </a:extLst>
          </p:cNvPr>
          <p:cNvSpPr txBox="1"/>
          <p:nvPr/>
        </p:nvSpPr>
        <p:spPr>
          <a:xfrm>
            <a:off x="0" y="2925686"/>
            <a:ext cx="12019547" cy="3416320"/>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Auto-Resizing of collections:</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capacity of a collection increases dynamically i.e. when we keep adding new elements, then the size of the collection keeps increasing automatically. Every collection class has three constructors and the behavior of collections will be as following when created using a different constructor.</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Default Constructor:</a:t>
            </a:r>
            <a:r>
              <a:rPr lang="en-US" b="0" i="0" dirty="0">
                <a:solidFill>
                  <a:srgbClr val="000000"/>
                </a:solidFill>
                <a:effectLst/>
                <a:latin typeface="Segoe UI" panose="020B0502040204020203" pitchFamily="34" charset="0"/>
                <a:cs typeface="Segoe UI" panose="020B0502040204020203" pitchFamily="34" charset="0"/>
              </a:rPr>
              <a:t> It Initializes a new instance of the collection class that is empty and has the default initial capacity as zero which becomes four after adding the first element and whenever needed the current capacity becomes double.</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Collection (int capacity):</a:t>
            </a:r>
            <a:r>
              <a:rPr lang="en-US" b="0" i="0" dirty="0">
                <a:solidFill>
                  <a:srgbClr val="000000"/>
                </a:solidFill>
                <a:effectLst/>
                <a:latin typeface="Segoe UI" panose="020B0502040204020203" pitchFamily="34" charset="0"/>
                <a:cs typeface="Segoe UI" panose="020B0502040204020203" pitchFamily="34" charset="0"/>
              </a:rPr>
              <a:t> This constructor initializes a new instance of the collection class that is empty and has the specified initial capacity, here also when the requirement comes current capacity doubles.</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Collection (Collection):</a:t>
            </a:r>
            <a:r>
              <a:rPr lang="en-US" b="0" i="0" dirty="0">
                <a:solidFill>
                  <a:srgbClr val="000000"/>
                </a:solidFill>
                <a:effectLst/>
                <a:latin typeface="Segoe UI" panose="020B0502040204020203" pitchFamily="34" charset="0"/>
                <a:cs typeface="Segoe UI" panose="020B0502040204020203" pitchFamily="34" charset="0"/>
              </a:rPr>
              <a:t> It Initializes a new instance of the collection class that contains elements copied from the specified collection and that has the same initial capacity as the number of elements copied, here also when the requirement comes current capacity doubles.</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63354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289D6-40F2-42D9-B150-AB7379C40734}"/>
              </a:ext>
            </a:extLst>
          </p:cNvPr>
          <p:cNvSpPr txBox="1"/>
          <p:nvPr/>
        </p:nvSpPr>
        <p:spPr>
          <a:xfrm>
            <a:off x="0" y="107419"/>
            <a:ext cx="12192000" cy="3970318"/>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a:t>
            </a:r>
            <a:r>
              <a:rPr lang="en-US" b="1" i="0" dirty="0" err="1">
                <a:solidFill>
                  <a:srgbClr val="000000"/>
                </a:solidFill>
                <a:effectLst/>
                <a:latin typeface="Segoe UI" panose="020B0502040204020203" pitchFamily="34" charset="0"/>
                <a:cs typeface="Segoe UI" panose="020B0502040204020203" pitchFamily="34" charset="0"/>
              </a:rPr>
              <a:t>ArrayList</a:t>
            </a:r>
            <a:r>
              <a:rPr lang="en-US" b="1" i="0" dirty="0">
                <a:solidFill>
                  <a:srgbClr val="000000"/>
                </a:solidFill>
                <a:effectLst/>
                <a:latin typeface="Segoe UI" panose="020B0502040204020203" pitchFamily="34" charset="0"/>
                <a:cs typeface="Segoe UI" panose="020B0502040204020203" pitchFamily="34" charset="0"/>
              </a:rPr>
              <a:t>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err="1">
                <a:solidFill>
                  <a:srgbClr val="000000"/>
                </a:solidFill>
                <a:effectLst/>
                <a:latin typeface="Segoe UI" panose="020B0502040204020203" pitchFamily="34" charset="0"/>
                <a:cs typeface="Segoe UI" panose="020B0502040204020203" pitchFamily="34" charset="0"/>
              </a:rPr>
              <a:t>ArrayList</a:t>
            </a:r>
            <a:r>
              <a:rPr lang="en-US" b="1" i="0" dirty="0">
                <a:solidFill>
                  <a:srgbClr val="000000"/>
                </a:solidFill>
                <a:effectLst/>
                <a:latin typeface="Segoe UI" panose="020B0502040204020203" pitchFamily="34" charset="0"/>
                <a:cs typeface="Segoe UI" panose="020B0502040204020203" pitchFamily="34" charset="0"/>
              </a:rPr>
              <a:t> in C#</a:t>
            </a:r>
            <a:r>
              <a:rPr lang="en-US" b="0" i="0" dirty="0">
                <a:solidFill>
                  <a:srgbClr val="000000"/>
                </a:solidFill>
                <a:effectLst/>
                <a:latin typeface="Segoe UI" panose="020B0502040204020203" pitchFamily="34" charset="0"/>
                <a:cs typeface="Segoe UI" panose="020B0502040204020203" pitchFamily="34" charset="0"/>
              </a:rPr>
              <a:t> is a collection class that works like an array but provides the facilities such as dynamic resizing, adding, and deleting elements from the middle of a collection. It implements the </a:t>
            </a:r>
            <a:r>
              <a:rPr lang="en-US" b="0" i="0" dirty="0" err="1">
                <a:solidFill>
                  <a:srgbClr val="000000"/>
                </a:solidFill>
                <a:effectLst/>
                <a:latin typeface="Segoe UI" panose="020B0502040204020203" pitchFamily="34" charset="0"/>
                <a:cs typeface="Segoe UI" panose="020B0502040204020203" pitchFamily="34" charset="0"/>
              </a:rPr>
              <a:t>System.Collections.IList</a:t>
            </a:r>
            <a:r>
              <a:rPr lang="en-US" b="0" i="0" dirty="0">
                <a:solidFill>
                  <a:srgbClr val="000000"/>
                </a:solidFill>
                <a:effectLst/>
                <a:latin typeface="Segoe UI" panose="020B0502040204020203" pitchFamily="34" charset="0"/>
                <a:cs typeface="Segoe UI" panose="020B0502040204020203" pitchFamily="34" charset="0"/>
              </a:rPr>
              <a:t> interface using an array whose size is dynamically increased as required.</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l" fontAlgn="base"/>
            <a:r>
              <a:rPr lang="en-US" b="1" i="0" dirty="0">
                <a:solidFill>
                  <a:srgbClr val="000000"/>
                </a:solidFill>
                <a:effectLst/>
                <a:latin typeface="Segoe UI" panose="020B0502040204020203" pitchFamily="34" charset="0"/>
                <a:cs typeface="Segoe UI" panose="020B0502040204020203" pitchFamily="34" charset="0"/>
              </a:rPr>
              <a:t>Methods and Properties of </a:t>
            </a:r>
            <a:r>
              <a:rPr lang="en-US" b="1" i="0" dirty="0" err="1">
                <a:solidFill>
                  <a:srgbClr val="000000"/>
                </a:solidFill>
                <a:effectLst/>
                <a:latin typeface="Segoe UI" panose="020B0502040204020203" pitchFamily="34" charset="0"/>
                <a:cs typeface="Segoe UI" panose="020B0502040204020203" pitchFamily="34" charset="0"/>
              </a:rPr>
              <a:t>ArrayList</a:t>
            </a:r>
            <a:r>
              <a:rPr lang="en-US" b="1" i="0" dirty="0">
                <a:solidFill>
                  <a:srgbClr val="000000"/>
                </a:solidFill>
                <a:effectLst/>
                <a:latin typeface="Segoe UI" panose="020B0502040204020203" pitchFamily="34" charset="0"/>
                <a:cs typeface="Segoe UI" panose="020B0502040204020203" pitchFamily="34" charset="0"/>
              </a:rPr>
              <a:t> Collection class in C#:</a:t>
            </a:r>
            <a:endParaRPr lang="en-US" b="0" i="0" dirty="0">
              <a:solidFill>
                <a:srgbClr val="3A3A3A"/>
              </a:solidFill>
              <a:effectLst/>
              <a:latin typeface="Segoe UI" panose="020B0502040204020203" pitchFamily="34" charset="0"/>
              <a:cs typeface="Segoe UI" panose="020B0502040204020203" pitchFamily="34" charset="0"/>
            </a:endParaRPr>
          </a:p>
          <a:p>
            <a:pPr algn="l" fontAlgn="base"/>
            <a:r>
              <a:rPr lang="en-US" b="0" i="0" dirty="0">
                <a:solidFill>
                  <a:srgbClr val="000000"/>
                </a:solidFill>
                <a:effectLst/>
                <a:latin typeface="Segoe UI" panose="020B0502040204020203" pitchFamily="34" charset="0"/>
                <a:cs typeface="Segoe UI" panose="020B0502040204020203" pitchFamily="34" charset="0"/>
              </a:rPr>
              <a:t>The following are the methods and properties provided by the </a:t>
            </a:r>
            <a:r>
              <a:rPr lang="en-US" b="0" i="0" dirty="0" err="1">
                <a:solidFill>
                  <a:srgbClr val="000000"/>
                </a:solidFill>
                <a:effectLst/>
                <a:latin typeface="Segoe UI" panose="020B0502040204020203" pitchFamily="34" charset="0"/>
                <a:cs typeface="Segoe UI" panose="020B0502040204020203" pitchFamily="34" charset="0"/>
              </a:rPr>
              <a:t>ArrayList</a:t>
            </a:r>
            <a:r>
              <a:rPr lang="en-US" b="0" i="0" dirty="0">
                <a:solidFill>
                  <a:srgbClr val="000000"/>
                </a:solidFill>
                <a:effectLst/>
                <a:latin typeface="Segoe UI" panose="020B0502040204020203" pitchFamily="34" charset="0"/>
                <a:cs typeface="Segoe UI" panose="020B0502040204020203" pitchFamily="34" charset="0"/>
              </a:rPr>
              <a:t> collection class in C#.</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Add(object value): </a:t>
            </a:r>
            <a:r>
              <a:rPr lang="en-US" b="0" i="0" dirty="0">
                <a:solidFill>
                  <a:srgbClr val="000000"/>
                </a:solidFill>
                <a:effectLst/>
                <a:latin typeface="Segoe UI" panose="020B0502040204020203" pitchFamily="34" charset="0"/>
                <a:cs typeface="Segoe UI" panose="020B0502040204020203" pitchFamily="34" charset="0"/>
              </a:rPr>
              <a:t>This method is used to add an object to the end of the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Remove(object obj): </a:t>
            </a:r>
            <a:r>
              <a:rPr lang="en-US" b="0" i="0" dirty="0">
                <a:solidFill>
                  <a:srgbClr val="000000"/>
                </a:solidFill>
                <a:effectLst/>
                <a:latin typeface="Segoe UI" panose="020B0502040204020203" pitchFamily="34" charset="0"/>
                <a:cs typeface="Segoe UI" panose="020B0502040204020203" pitchFamily="34" charset="0"/>
              </a:rPr>
              <a:t>This method is used to remove the first occurrence of a specific object from the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err="1">
                <a:solidFill>
                  <a:srgbClr val="000000"/>
                </a:solidFill>
                <a:effectLst/>
                <a:latin typeface="Segoe UI" panose="020B0502040204020203" pitchFamily="34" charset="0"/>
                <a:cs typeface="Segoe UI" panose="020B0502040204020203" pitchFamily="34" charset="0"/>
              </a:rPr>
              <a:t>RemoveAt</a:t>
            </a:r>
            <a:r>
              <a:rPr lang="en-US" b="1" i="0" dirty="0">
                <a:solidFill>
                  <a:srgbClr val="000000"/>
                </a:solidFill>
                <a:effectLst/>
                <a:latin typeface="Segoe UI" panose="020B0502040204020203" pitchFamily="34" charset="0"/>
                <a:cs typeface="Segoe UI" panose="020B0502040204020203" pitchFamily="34" charset="0"/>
              </a:rPr>
              <a:t>(int index): </a:t>
            </a:r>
            <a:r>
              <a:rPr lang="en-US" b="0" i="0" dirty="0">
                <a:solidFill>
                  <a:srgbClr val="000000"/>
                </a:solidFill>
                <a:effectLst/>
                <a:latin typeface="Segoe UI" panose="020B0502040204020203" pitchFamily="34" charset="0"/>
                <a:cs typeface="Segoe UI" panose="020B0502040204020203" pitchFamily="34" charset="0"/>
              </a:rPr>
              <a:t>This method takes the index position of the elements and removes that element from the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Insert(int index, Object value): </a:t>
            </a:r>
            <a:r>
              <a:rPr lang="en-US" b="0" i="0" dirty="0">
                <a:solidFill>
                  <a:srgbClr val="000000"/>
                </a:solidFill>
                <a:effectLst/>
                <a:latin typeface="Segoe UI" panose="020B0502040204020203" pitchFamily="34" charset="0"/>
                <a:cs typeface="Segoe UI" panose="020B0502040204020203" pitchFamily="34" charset="0"/>
              </a:rPr>
              <a:t>This method is used to inserts an element into the collection at the specified index.</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Capacity:</a:t>
            </a:r>
            <a:r>
              <a:rPr lang="en-US" b="0" i="0" dirty="0">
                <a:solidFill>
                  <a:srgbClr val="000000"/>
                </a:solidFill>
                <a:effectLst/>
                <a:latin typeface="Segoe UI" panose="020B0502040204020203" pitchFamily="34" charset="0"/>
                <a:cs typeface="Segoe UI" panose="020B0502040204020203" pitchFamily="34" charset="0"/>
              </a:rPr>
              <a:t> This property gives you the capacity of the collection means how many elements you can insert into the collection.</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42A4DC3F-9923-4E66-897A-DC08465C9059}"/>
              </a:ext>
            </a:extLst>
          </p:cNvPr>
          <p:cNvSpPr txBox="1"/>
          <p:nvPr/>
        </p:nvSpPr>
        <p:spPr>
          <a:xfrm>
            <a:off x="-1" y="3995678"/>
            <a:ext cx="9124749" cy="2585323"/>
          </a:xfrm>
          <a:prstGeom prst="rect">
            <a:avLst/>
          </a:prstGeom>
          <a:noFill/>
        </p:spPr>
        <p:txBody>
          <a:bodyPr wrap="square">
            <a:spAutoFit/>
          </a:bodyPr>
          <a:lstStyle/>
          <a:p>
            <a:pPr algn="l" fontAlgn="base"/>
            <a:r>
              <a:rPr lang="en-US" b="0" i="0" dirty="0" err="1">
                <a:solidFill>
                  <a:srgbClr val="3A3AB9"/>
                </a:solidFill>
                <a:effectLst/>
                <a:latin typeface="Consolas" panose="020B0609020204030204" pitchFamily="49" charset="0"/>
              </a:rPr>
              <a:t>ArrayList</a:t>
            </a:r>
            <a:r>
              <a:rPr lang="en-US" b="0" i="0" dirty="0">
                <a:solidFill>
                  <a:srgbClr val="3A3AB9"/>
                </a:solidFill>
                <a:effectLst/>
                <a:latin typeface="Consolas" panose="020B0609020204030204" pitchFamily="49" charset="0"/>
              </a:rPr>
              <a:t> al = new </a:t>
            </a:r>
            <a:r>
              <a:rPr lang="en-US" b="0" i="0" dirty="0" err="1">
                <a:solidFill>
                  <a:srgbClr val="3A3AB9"/>
                </a:solidFill>
                <a:effectLst/>
                <a:latin typeface="Consolas" panose="020B0609020204030204" pitchFamily="49" charset="0"/>
              </a:rPr>
              <a:t>ArrayList</a:t>
            </a:r>
            <a:r>
              <a:rPr lang="en-US" b="1" i="0" dirty="0">
                <a:solidFill>
                  <a:srgbClr val="3A3AB9"/>
                </a:solidFill>
                <a:effectLst/>
                <a:latin typeface="Consolas" panose="020B0609020204030204" pitchFamily="49" charset="0"/>
              </a:rPr>
              <a:t>()</a:t>
            </a:r>
            <a:r>
              <a:rPr lang="en-US" b="0" i="0" dirty="0">
                <a:solidFill>
                  <a:srgbClr val="3A3AB9"/>
                </a:solidFill>
                <a:effectLst/>
                <a:latin typeface="Consolas" panose="020B0609020204030204" pitchFamily="49" charset="0"/>
              </a:rPr>
              <a:t>;</a:t>
            </a:r>
          </a:p>
          <a:p>
            <a:pPr algn="l" fontAlgn="base"/>
            <a:r>
              <a:rPr lang="en-US" b="0" i="0" dirty="0" err="1">
                <a:solidFill>
                  <a:srgbClr val="3A3AB9"/>
                </a:solidFill>
                <a:effectLst/>
                <a:latin typeface="Consolas" panose="020B0609020204030204" pitchFamily="49" charset="0"/>
              </a:rPr>
              <a:t>Console.WriteLine</a:t>
            </a:r>
            <a:r>
              <a:rPr lang="en-US" b="1" i="0" dirty="0">
                <a:solidFill>
                  <a:srgbClr val="3A3AB9"/>
                </a:solidFill>
                <a:effectLst/>
                <a:latin typeface="Consolas" panose="020B0609020204030204" pitchFamily="49" charset="0"/>
              </a:rPr>
              <a:t>(</a:t>
            </a:r>
            <a:r>
              <a:rPr lang="en-US" b="0" i="0" dirty="0">
                <a:solidFill>
                  <a:srgbClr val="3A3AB9"/>
                </a:solidFill>
                <a:effectLst/>
                <a:latin typeface="Consolas" panose="020B0609020204030204" pitchFamily="49" charset="0"/>
              </a:rPr>
              <a:t>"Initial Capacity: " + </a:t>
            </a:r>
            <a:r>
              <a:rPr lang="en-US" b="0" i="0" dirty="0" err="1">
                <a:solidFill>
                  <a:srgbClr val="3A3AB9"/>
                </a:solidFill>
                <a:effectLst/>
                <a:latin typeface="Consolas" panose="020B0609020204030204" pitchFamily="49" charset="0"/>
              </a:rPr>
              <a:t>al.Capacity</a:t>
            </a:r>
            <a:r>
              <a:rPr lang="en-US" b="1" i="0" dirty="0">
                <a:solidFill>
                  <a:srgbClr val="3A3AB9"/>
                </a:solidFill>
                <a:effectLst/>
                <a:latin typeface="Consolas" panose="020B0609020204030204" pitchFamily="49" charset="0"/>
              </a:rPr>
              <a:t>)</a:t>
            </a:r>
            <a:r>
              <a:rPr lang="en-US" b="0" i="0" dirty="0">
                <a:solidFill>
                  <a:srgbClr val="3A3AB9"/>
                </a:solidFill>
                <a:effectLst/>
                <a:latin typeface="Consolas" panose="020B0609020204030204" pitchFamily="49" charset="0"/>
              </a:rPr>
              <a:t>;</a:t>
            </a:r>
          </a:p>
          <a:p>
            <a:pPr algn="l" fontAlgn="base"/>
            <a:r>
              <a:rPr lang="en-US" b="0" i="0" dirty="0" err="1">
                <a:solidFill>
                  <a:srgbClr val="3A3AB9"/>
                </a:solidFill>
                <a:effectLst/>
                <a:latin typeface="Consolas" panose="020B0609020204030204" pitchFamily="49" charset="0"/>
              </a:rPr>
              <a:t>al.Add</a:t>
            </a:r>
            <a:r>
              <a:rPr lang="en-US" b="1" i="0" dirty="0">
                <a:solidFill>
                  <a:srgbClr val="3A3AB9"/>
                </a:solidFill>
                <a:effectLst/>
                <a:latin typeface="Consolas" panose="020B0609020204030204" pitchFamily="49" charset="0"/>
              </a:rPr>
              <a:t>(</a:t>
            </a:r>
            <a:r>
              <a:rPr lang="en-US" b="0" i="0" dirty="0">
                <a:solidFill>
                  <a:srgbClr val="3A3AB9"/>
                </a:solidFill>
                <a:effectLst/>
                <a:latin typeface="Consolas" panose="020B0609020204030204" pitchFamily="49" charset="0"/>
              </a:rPr>
              <a:t>10</a:t>
            </a:r>
            <a:r>
              <a:rPr lang="en-US" b="1" i="0" dirty="0">
                <a:solidFill>
                  <a:srgbClr val="3A3AB9"/>
                </a:solidFill>
                <a:effectLst/>
                <a:latin typeface="Consolas" panose="020B0609020204030204" pitchFamily="49" charset="0"/>
              </a:rPr>
              <a:t>)</a:t>
            </a:r>
            <a:r>
              <a:rPr lang="en-US" b="0" i="0" dirty="0">
                <a:solidFill>
                  <a:srgbClr val="3A3AB9"/>
                </a:solidFill>
                <a:effectLst/>
                <a:latin typeface="Consolas" panose="020B0609020204030204" pitchFamily="49" charset="0"/>
              </a:rPr>
              <a:t>;</a:t>
            </a:r>
          </a:p>
          <a:p>
            <a:pPr algn="l" fontAlgn="base"/>
            <a:endParaRPr lang="en-US" dirty="0">
              <a:solidFill>
                <a:srgbClr val="3A3AB9"/>
              </a:solidFill>
              <a:latin typeface="Consolas" panose="020B0609020204030204" pitchFamily="49" charset="0"/>
            </a:endParaRPr>
          </a:p>
          <a:p>
            <a:pPr algn="l" fontAlgn="base"/>
            <a:r>
              <a:rPr lang="en-US" dirty="0">
                <a:solidFill>
                  <a:srgbClr val="3A3AB9"/>
                </a:solidFill>
                <a:latin typeface="Consolas" panose="020B0609020204030204" pitchFamily="49" charset="0"/>
              </a:rPr>
              <a:t>// Inserting an element on index </a:t>
            </a:r>
          </a:p>
          <a:p>
            <a:pPr algn="l" fontAlgn="base"/>
            <a:r>
              <a:rPr lang="en-US" b="0" i="0" dirty="0" err="1">
                <a:solidFill>
                  <a:srgbClr val="3A3AB9"/>
                </a:solidFill>
                <a:effectLst/>
                <a:latin typeface="Inconsolata" pitchFamily="1" charset="0"/>
              </a:rPr>
              <a:t>al.Insert</a:t>
            </a:r>
            <a:r>
              <a:rPr lang="en-US" b="1" i="0" dirty="0">
                <a:solidFill>
                  <a:srgbClr val="3A3AB9"/>
                </a:solidFill>
                <a:effectLst/>
                <a:latin typeface="Inconsolata" pitchFamily="1" charset="0"/>
              </a:rPr>
              <a:t>(</a:t>
            </a:r>
            <a:r>
              <a:rPr lang="en-US" b="0" i="0" dirty="0">
                <a:solidFill>
                  <a:srgbClr val="3A3AB9"/>
                </a:solidFill>
                <a:effectLst/>
                <a:latin typeface="Inconsolata" pitchFamily="1" charset="0"/>
              </a:rPr>
              <a:t>2, </a:t>
            </a:r>
            <a:r>
              <a:rPr lang="en-US" b="1" i="0" dirty="0">
                <a:solidFill>
                  <a:srgbClr val="3A3AB9"/>
                </a:solidFill>
                <a:effectLst/>
                <a:latin typeface="Inconsolata" pitchFamily="1" charset="0"/>
              </a:rPr>
              <a:t>false)</a:t>
            </a:r>
            <a:r>
              <a:rPr lang="en-US" b="0" i="0" dirty="0">
                <a:solidFill>
                  <a:srgbClr val="3A3AB9"/>
                </a:solidFill>
                <a:effectLst/>
                <a:latin typeface="Inconsolata" pitchFamily="1" charset="0"/>
              </a:rPr>
              <a:t>;</a:t>
            </a:r>
          </a:p>
          <a:p>
            <a:pPr algn="l" fontAlgn="base"/>
            <a:endParaRPr lang="en-US" dirty="0">
              <a:solidFill>
                <a:srgbClr val="3A3AB9"/>
              </a:solidFill>
              <a:latin typeface="Inconsolata" pitchFamily="1" charset="0"/>
            </a:endParaRPr>
          </a:p>
          <a:p>
            <a:pPr algn="l" fontAlgn="base"/>
            <a:r>
              <a:rPr lang="en-US" dirty="0">
                <a:solidFill>
                  <a:srgbClr val="3A3AB9"/>
                </a:solidFill>
                <a:latin typeface="Inconsolata" pitchFamily="1" charset="0"/>
              </a:rPr>
              <a:t>// Delete an element on index </a:t>
            </a:r>
          </a:p>
          <a:p>
            <a:pPr algn="l" fontAlgn="base"/>
            <a:r>
              <a:rPr lang="en-US" b="0" i="0" dirty="0" err="1">
                <a:solidFill>
                  <a:srgbClr val="3A3AB9"/>
                </a:solidFill>
                <a:effectLst/>
                <a:latin typeface="inherit"/>
              </a:rPr>
              <a:t>al.Remove</a:t>
            </a:r>
            <a:r>
              <a:rPr lang="en-US" b="1" i="0" dirty="0">
                <a:solidFill>
                  <a:srgbClr val="3A3AB9"/>
                </a:solidFill>
                <a:effectLst/>
                <a:latin typeface="inherit"/>
              </a:rPr>
              <a:t>(true)</a:t>
            </a:r>
            <a:r>
              <a:rPr lang="en-US" b="0" i="0" dirty="0">
                <a:solidFill>
                  <a:srgbClr val="3A3AB9"/>
                </a:solidFill>
                <a:effectLst/>
                <a:latin typeface="inherit"/>
              </a:rPr>
              <a:t>;</a:t>
            </a:r>
            <a:endParaRPr lang="en-US" b="0" i="0" dirty="0">
              <a:solidFill>
                <a:srgbClr val="3A3AB9"/>
              </a:solidFill>
              <a:effectLst/>
              <a:latin typeface="Consolas" panose="020B0609020204030204" pitchFamily="49" charset="0"/>
            </a:endParaRPr>
          </a:p>
        </p:txBody>
      </p:sp>
    </p:spTree>
    <p:extLst>
      <p:ext uri="{BB962C8B-B14F-4D97-AF65-F5344CB8AC3E}">
        <p14:creationId xmlns:p14="http://schemas.microsoft.com/office/powerpoint/2010/main" val="415608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98FE80-687C-4916-B517-B74B63AD2DA9}"/>
              </a:ext>
            </a:extLst>
          </p:cNvPr>
          <p:cNvSpPr txBox="1"/>
          <p:nvPr/>
        </p:nvSpPr>
        <p:spPr>
          <a:xfrm>
            <a:off x="-1604" y="0"/>
            <a:ext cx="12193604" cy="1200329"/>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Generic Collections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a:solidFill>
                  <a:srgbClr val="000000"/>
                </a:solidFill>
                <a:effectLst/>
                <a:latin typeface="Segoe UI" panose="020B0502040204020203" pitchFamily="34" charset="0"/>
                <a:cs typeface="Segoe UI" panose="020B0502040204020203" pitchFamily="34" charset="0"/>
              </a:rPr>
              <a:t>Generic Collections in C#</a:t>
            </a:r>
            <a:r>
              <a:rPr lang="en-US" b="0" i="0" dirty="0">
                <a:solidFill>
                  <a:srgbClr val="000000"/>
                </a:solidFill>
                <a:effectLst/>
                <a:latin typeface="Segoe UI" panose="020B0502040204020203" pitchFamily="34" charset="0"/>
                <a:cs typeface="Segoe UI" panose="020B0502040204020203" pitchFamily="34" charset="0"/>
              </a:rPr>
              <a:t> are strongly typed. The strongly typed nature allows these collection classes to store only one type of value into it. This not only eliminates the type mismatch at runtime but also we will get better performance as they don’t require boxing and unboxing while they store value type data.</a:t>
            </a:r>
            <a:endParaRPr lang="en-US" b="0" i="0" dirty="0">
              <a:solidFill>
                <a:srgbClr val="212529"/>
              </a:solidFill>
              <a:effectLst/>
              <a:latin typeface="Segoe UI" panose="020B0502040204020203" pitchFamily="34" charset="0"/>
              <a:cs typeface="Segoe UI" panose="020B0502040204020203" pitchFamily="34" charset="0"/>
            </a:endParaRPr>
          </a:p>
        </p:txBody>
      </p:sp>
      <p:graphicFrame>
        <p:nvGraphicFramePr>
          <p:cNvPr id="10" name="Diagram 9">
            <a:extLst>
              <a:ext uri="{FF2B5EF4-FFF2-40B4-BE49-F238E27FC236}">
                <a16:creationId xmlns:a16="http://schemas.microsoft.com/office/drawing/2014/main" id="{3E792186-E30F-4EB5-A01E-9D8242E63CB2}"/>
              </a:ext>
            </a:extLst>
          </p:cNvPr>
          <p:cNvGraphicFramePr/>
          <p:nvPr>
            <p:extLst>
              <p:ext uri="{D42A27DB-BD31-4B8C-83A1-F6EECF244321}">
                <p14:modId xmlns:p14="http://schemas.microsoft.com/office/powerpoint/2010/main" val="1653683640"/>
              </p:ext>
            </p:extLst>
          </p:nvPr>
        </p:nvGraphicFramePr>
        <p:xfrm>
          <a:off x="144378" y="1327417"/>
          <a:ext cx="11901639" cy="1571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44AC6B8E-1E08-45FF-854F-3C9B194A3576}"/>
              </a:ext>
            </a:extLst>
          </p:cNvPr>
          <p:cNvSpPr txBox="1"/>
          <p:nvPr/>
        </p:nvSpPr>
        <p:spPr>
          <a:xfrm>
            <a:off x="0" y="3026253"/>
            <a:ext cx="12193603" cy="2862322"/>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What is Generic List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a:t>
            </a:r>
            <a:r>
              <a:rPr lang="en-US" b="1" i="0" dirty="0">
                <a:solidFill>
                  <a:srgbClr val="000000"/>
                </a:solidFill>
                <a:effectLst/>
                <a:latin typeface="Segoe UI" panose="020B0502040204020203" pitchFamily="34" charset="0"/>
                <a:cs typeface="Segoe UI" panose="020B0502040204020203" pitchFamily="34" charset="0"/>
              </a:rPr>
              <a:t>Generic List in C#</a:t>
            </a:r>
            <a:r>
              <a:rPr lang="en-US" b="0" i="0" dirty="0">
                <a:solidFill>
                  <a:srgbClr val="000000"/>
                </a:solidFill>
                <a:effectLst/>
                <a:latin typeface="Segoe UI" panose="020B0502040204020203" pitchFamily="34" charset="0"/>
                <a:cs typeface="Segoe UI" panose="020B0502040204020203" pitchFamily="34" charset="0"/>
              </a:rPr>
              <a:t> is a collection class that is present in </a:t>
            </a:r>
            <a:r>
              <a:rPr lang="en-US" b="1" i="0" dirty="0" err="1">
                <a:solidFill>
                  <a:srgbClr val="000000"/>
                </a:solidFill>
                <a:effectLst/>
                <a:latin typeface="Segoe UI" panose="020B0502040204020203" pitchFamily="34" charset="0"/>
                <a:cs typeface="Segoe UI" panose="020B0502040204020203" pitchFamily="34" charset="0"/>
              </a:rPr>
              <a:t>System.Collections.Generic</a:t>
            </a:r>
            <a:r>
              <a:rPr lang="en-US" b="0" i="0" dirty="0">
                <a:solidFill>
                  <a:srgbClr val="000000"/>
                </a:solidFill>
                <a:effectLst/>
                <a:latin typeface="Segoe UI" panose="020B0502040204020203" pitchFamily="34" charset="0"/>
                <a:cs typeface="Segoe UI" panose="020B0502040204020203" pitchFamily="34" charset="0"/>
              </a:rPr>
              <a:t> namespace. The List Collection class is one of the most widely used generic collection classes in real-time applications. This Generic List collection class represents a strongly typed list of objects which can be accessed by using the index. It also provides methods that can be used for search, sort and manipulate the list items.</a:t>
            </a:r>
          </a:p>
          <a:p>
            <a:pPr algn="just" fontAlgn="base"/>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We can create a collection of any type by using the generic list class in C#. For example, if we want then we can create a list of strings, a list of integers, and even though it is also possible to create a list of the user-defined complex type such as a list of customers, a list of products, etc. The most important point that we need to keep in mind is the size of the collection grows automatically when we add items into the collection</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59482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7A6AF9-9DAC-49B6-B08A-5ADCC0F8EFA9}"/>
              </a:ext>
            </a:extLst>
          </p:cNvPr>
          <p:cNvSpPr txBox="1"/>
          <p:nvPr/>
        </p:nvSpPr>
        <p:spPr>
          <a:xfrm>
            <a:off x="0" y="125975"/>
            <a:ext cx="12192000" cy="3510063"/>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Methods and Properties of Generic List Collection class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following are some of the useful methods and properties of the List collection class in C#.</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Add(T value):</a:t>
            </a:r>
            <a:r>
              <a:rPr lang="en-US" b="0" i="0" dirty="0">
                <a:solidFill>
                  <a:srgbClr val="000000"/>
                </a:solidFill>
                <a:effectLst/>
                <a:latin typeface="Segoe UI" panose="020B0502040204020203" pitchFamily="34" charset="0"/>
                <a:cs typeface="Segoe UI" panose="020B0502040204020203" pitchFamily="34" charset="0"/>
              </a:rPr>
              <a:t> This method is used to add an item to the end of the list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Remove(T value):</a:t>
            </a:r>
            <a:r>
              <a:rPr lang="en-US" b="0" i="0" dirty="0">
                <a:solidFill>
                  <a:srgbClr val="000000"/>
                </a:solidFill>
                <a:effectLst/>
                <a:latin typeface="Segoe UI" panose="020B0502040204020203" pitchFamily="34" charset="0"/>
                <a:cs typeface="Segoe UI" panose="020B0502040204020203" pitchFamily="34" charset="0"/>
              </a:rPr>
              <a:t> This method is used to remove the first occurrence of a specific item from the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1" i="0" dirty="0" err="1">
                <a:solidFill>
                  <a:srgbClr val="000000"/>
                </a:solidFill>
                <a:effectLst/>
                <a:latin typeface="Segoe UI" panose="020B0502040204020203" pitchFamily="34" charset="0"/>
                <a:cs typeface="Segoe UI" panose="020B0502040204020203" pitchFamily="34" charset="0"/>
              </a:rPr>
              <a:t>RemoveAt</a:t>
            </a:r>
            <a:r>
              <a:rPr lang="en-US" b="1" i="0" dirty="0">
                <a:solidFill>
                  <a:srgbClr val="000000"/>
                </a:solidFill>
                <a:effectLst/>
                <a:latin typeface="Segoe UI" panose="020B0502040204020203" pitchFamily="34" charset="0"/>
                <a:cs typeface="Segoe UI" panose="020B0502040204020203" pitchFamily="34" charset="0"/>
              </a:rPr>
              <a:t>(int index):</a:t>
            </a:r>
            <a:r>
              <a:rPr lang="en-US" b="0" i="0" dirty="0">
                <a:solidFill>
                  <a:srgbClr val="000000"/>
                </a:solidFill>
                <a:effectLst/>
                <a:latin typeface="Segoe UI" panose="020B0502040204020203" pitchFamily="34" charset="0"/>
                <a:cs typeface="Segoe UI" panose="020B0502040204020203" pitchFamily="34" charset="0"/>
              </a:rPr>
              <a:t> This method takes the index position of the elements and then removes that element from the collection.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Insert(int index, T value):</a:t>
            </a:r>
            <a:r>
              <a:rPr lang="en-US" b="0" i="0" dirty="0">
                <a:solidFill>
                  <a:srgbClr val="000000"/>
                </a:solidFill>
                <a:effectLst/>
                <a:latin typeface="Segoe UI" panose="020B0502040204020203" pitchFamily="34" charset="0"/>
                <a:cs typeface="Segoe UI" panose="020B0502040204020203" pitchFamily="34" charset="0"/>
              </a:rPr>
              <a:t> This method is used to inserts an element into the collection at a specified index position.</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lnSpc>
                <a:spcPct val="150000"/>
              </a:lnSpc>
              <a:buFont typeface="+mj-lt"/>
              <a:buAutoNum type="arabicPeriod"/>
            </a:pPr>
            <a:r>
              <a:rPr lang="en-US" b="1" i="0" dirty="0">
                <a:solidFill>
                  <a:srgbClr val="000000"/>
                </a:solidFill>
                <a:effectLst/>
                <a:latin typeface="Segoe UI" panose="020B0502040204020203" pitchFamily="34" charset="0"/>
                <a:cs typeface="Segoe UI" panose="020B0502040204020203" pitchFamily="34" charset="0"/>
              </a:rPr>
              <a:t>Capacity:</a:t>
            </a:r>
            <a:r>
              <a:rPr lang="en-US" b="0" i="0" dirty="0">
                <a:solidFill>
                  <a:srgbClr val="000000"/>
                </a:solidFill>
                <a:effectLst/>
                <a:latin typeface="Segoe UI" panose="020B0502040204020203" pitchFamily="34" charset="0"/>
                <a:cs typeface="Segoe UI" panose="020B0502040204020203" pitchFamily="34" charset="0"/>
              </a:rPr>
              <a:t> This property is used to return the capacity of the collection means how many elements you can insert into the collection.</a:t>
            </a:r>
            <a:endParaRPr lang="en-US" b="0" i="0" dirty="0">
              <a:solidFill>
                <a:srgbClr val="212529"/>
              </a:solidFill>
              <a:effectLst/>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9AAA1B59-52E4-4DD3-B1CA-2AC220DAD2DD}"/>
              </a:ext>
            </a:extLst>
          </p:cNvPr>
          <p:cNvSpPr txBox="1"/>
          <p:nvPr/>
        </p:nvSpPr>
        <p:spPr>
          <a:xfrm>
            <a:off x="154003" y="3901678"/>
            <a:ext cx="10145027" cy="2956322"/>
          </a:xfrm>
          <a:prstGeom prst="rect">
            <a:avLst/>
          </a:prstGeom>
          <a:noFill/>
        </p:spPr>
        <p:txBody>
          <a:bodyPr wrap="square">
            <a:spAutoFit/>
          </a:bodyPr>
          <a:lstStyle/>
          <a:p>
            <a:pPr>
              <a:lnSpc>
                <a:spcPct val="150000"/>
              </a:lnSpc>
            </a:pPr>
            <a:r>
              <a:rPr lang="en-US" i="0" dirty="0">
                <a:solidFill>
                  <a:srgbClr val="3A3AB9"/>
                </a:solidFill>
                <a:effectLst/>
                <a:latin typeface="Consolas" panose="020B0609020204030204" pitchFamily="49" charset="0"/>
              </a:rPr>
              <a:t>List&lt;Customer&gt; </a:t>
            </a:r>
            <a:r>
              <a:rPr lang="en-US" i="0" dirty="0" err="1">
                <a:solidFill>
                  <a:srgbClr val="3A3AB9"/>
                </a:solidFill>
                <a:effectLst/>
                <a:latin typeface="Consolas" panose="020B0609020204030204" pitchFamily="49" charset="0"/>
              </a:rPr>
              <a:t>listCustomer</a:t>
            </a:r>
            <a:r>
              <a:rPr lang="en-US" i="0" dirty="0">
                <a:solidFill>
                  <a:srgbClr val="3A3AB9"/>
                </a:solidFill>
                <a:effectLst/>
                <a:latin typeface="Consolas" panose="020B0609020204030204" pitchFamily="49" charset="0"/>
              </a:rPr>
              <a:t> = new List&lt;Customer&gt; ();</a:t>
            </a:r>
          </a:p>
          <a:p>
            <a:pPr>
              <a:lnSpc>
                <a:spcPct val="150000"/>
              </a:lnSpc>
            </a:pPr>
            <a:r>
              <a:rPr lang="en-US" i="0" dirty="0" err="1">
                <a:solidFill>
                  <a:srgbClr val="3A3AB9"/>
                </a:solidFill>
                <a:effectLst/>
                <a:latin typeface="Consolas" panose="020B0609020204030204" pitchFamily="49" charset="0"/>
              </a:rPr>
              <a:t>listCustomer.Add</a:t>
            </a:r>
            <a:r>
              <a:rPr lang="en-US" i="0" dirty="0">
                <a:solidFill>
                  <a:srgbClr val="3A3AB9"/>
                </a:solidFill>
                <a:effectLst/>
                <a:latin typeface="Consolas" panose="020B0609020204030204" pitchFamily="49" charset="0"/>
              </a:rPr>
              <a:t>(new Customer {id=101,name=</a:t>
            </a:r>
            <a:r>
              <a:rPr lang="en-US" i="0" dirty="0" err="1">
                <a:solidFill>
                  <a:srgbClr val="3A3AB9"/>
                </a:solidFill>
                <a:effectLst/>
                <a:latin typeface="Consolas" panose="020B0609020204030204" pitchFamily="49" charset="0"/>
              </a:rPr>
              <a:t>xyz</a:t>
            </a:r>
            <a:r>
              <a:rPr lang="en-US" i="0" dirty="0">
                <a:solidFill>
                  <a:srgbClr val="3A3AB9"/>
                </a:solidFill>
                <a:effectLst/>
                <a:latin typeface="Consolas" panose="020B0609020204030204" pitchFamily="49" charset="0"/>
              </a:rPr>
              <a:t>});</a:t>
            </a:r>
          </a:p>
          <a:p>
            <a:pPr>
              <a:lnSpc>
                <a:spcPct val="150000"/>
              </a:lnSpc>
            </a:pPr>
            <a:r>
              <a:rPr lang="en-US" i="0" dirty="0" err="1">
                <a:solidFill>
                  <a:srgbClr val="3A3AB9"/>
                </a:solidFill>
                <a:effectLst/>
                <a:latin typeface="Consolas" panose="020B0609020204030204" pitchFamily="49" charset="0"/>
              </a:rPr>
              <a:t>listCustomer.Remove</a:t>
            </a:r>
            <a:r>
              <a:rPr lang="en-US" i="0" dirty="0">
                <a:solidFill>
                  <a:srgbClr val="3A3AB9"/>
                </a:solidFill>
                <a:effectLst/>
                <a:latin typeface="Consolas" panose="020B0609020204030204" pitchFamily="49" charset="0"/>
              </a:rPr>
              <a:t>(</a:t>
            </a:r>
            <a:r>
              <a:rPr lang="en-US" i="0" dirty="0" err="1">
                <a:solidFill>
                  <a:srgbClr val="3A3AB9"/>
                </a:solidFill>
                <a:effectLst/>
                <a:latin typeface="Consolas" panose="020B0609020204030204" pitchFamily="49" charset="0"/>
              </a:rPr>
              <a:t>listCustomer</a:t>
            </a:r>
            <a:r>
              <a:rPr lang="en-US" i="0" dirty="0">
                <a:solidFill>
                  <a:srgbClr val="3A3AB9"/>
                </a:solidFill>
                <a:effectLst/>
                <a:latin typeface="Consolas" panose="020B0609020204030204" pitchFamily="49" charset="0"/>
              </a:rPr>
              <a:t>);</a:t>
            </a:r>
          </a:p>
          <a:p>
            <a:pPr>
              <a:lnSpc>
                <a:spcPct val="150000"/>
              </a:lnSpc>
            </a:pPr>
            <a:r>
              <a:rPr lang="en-US" i="0" dirty="0" err="1">
                <a:solidFill>
                  <a:srgbClr val="3A3AB9"/>
                </a:solidFill>
                <a:effectLst/>
                <a:latin typeface="Consolas" panose="020B0609020204030204" pitchFamily="49" charset="0"/>
              </a:rPr>
              <a:t>listCustomer</a:t>
            </a:r>
            <a:r>
              <a:rPr lang="en-US" i="0" dirty="0">
                <a:solidFill>
                  <a:srgbClr val="3A3AB9"/>
                </a:solidFill>
                <a:effectLst/>
                <a:latin typeface="Consolas" panose="020B0609020204030204" pitchFamily="49" charset="0"/>
              </a:rPr>
              <a:t>. </a:t>
            </a:r>
            <a:r>
              <a:rPr lang="en-US" i="0" dirty="0" err="1">
                <a:solidFill>
                  <a:srgbClr val="3A3AB9"/>
                </a:solidFill>
                <a:effectLst/>
                <a:latin typeface="Consolas" panose="020B0609020204030204" pitchFamily="49" charset="0"/>
              </a:rPr>
              <a:t>RemoveAt</a:t>
            </a:r>
            <a:r>
              <a:rPr lang="en-US" i="0" dirty="0">
                <a:solidFill>
                  <a:srgbClr val="3A3AB9"/>
                </a:solidFill>
                <a:effectLst/>
                <a:latin typeface="Consolas" panose="020B0609020204030204" pitchFamily="49" charset="0"/>
              </a:rPr>
              <a:t>(1);</a:t>
            </a:r>
          </a:p>
          <a:p>
            <a:pPr>
              <a:lnSpc>
                <a:spcPct val="150000"/>
              </a:lnSpc>
            </a:pPr>
            <a:r>
              <a:rPr lang="en-US" i="0" dirty="0" err="1">
                <a:solidFill>
                  <a:srgbClr val="3A3AB9"/>
                </a:solidFill>
                <a:effectLst/>
                <a:latin typeface="Consolas" panose="020B0609020204030204" pitchFamily="49" charset="0"/>
              </a:rPr>
              <a:t>listCustomer</a:t>
            </a:r>
            <a:r>
              <a:rPr lang="en-US" i="0" dirty="0">
                <a:solidFill>
                  <a:srgbClr val="3A3AB9"/>
                </a:solidFill>
                <a:effectLst/>
                <a:latin typeface="Consolas" panose="020B0609020204030204" pitchFamily="49" charset="0"/>
              </a:rPr>
              <a:t>. Insert(1,new customer{id=101,name=</a:t>
            </a:r>
            <a:r>
              <a:rPr lang="en-US" i="0" dirty="0" err="1">
                <a:solidFill>
                  <a:srgbClr val="3A3AB9"/>
                </a:solidFill>
                <a:effectLst/>
                <a:latin typeface="Consolas" panose="020B0609020204030204" pitchFamily="49" charset="0"/>
              </a:rPr>
              <a:t>abc</a:t>
            </a:r>
            <a:r>
              <a:rPr lang="en-US" i="0" dirty="0">
                <a:solidFill>
                  <a:srgbClr val="3A3AB9"/>
                </a:solidFill>
                <a:effectLst/>
                <a:latin typeface="Consolas" panose="020B0609020204030204" pitchFamily="49" charset="0"/>
              </a:rPr>
              <a:t>});</a:t>
            </a:r>
            <a:endParaRPr lang="en-US" dirty="0">
              <a:solidFill>
                <a:srgbClr val="3A3AB9"/>
              </a:solidFill>
              <a:latin typeface="Consolas" panose="020B0609020204030204" pitchFamily="49" charset="0"/>
            </a:endParaRPr>
          </a:p>
          <a:p>
            <a:pPr>
              <a:lnSpc>
                <a:spcPct val="150000"/>
              </a:lnSpc>
            </a:pPr>
            <a:r>
              <a:rPr lang="en-US" i="0" dirty="0" err="1">
                <a:solidFill>
                  <a:srgbClr val="3A3AB9"/>
                </a:solidFill>
                <a:effectLst/>
                <a:latin typeface="Consolas" panose="020B0609020204030204" pitchFamily="49" charset="0"/>
              </a:rPr>
              <a:t>Console.WriteLine</a:t>
            </a:r>
            <a:r>
              <a:rPr lang="en-US" i="0" dirty="0">
                <a:solidFill>
                  <a:srgbClr val="3A3AB9"/>
                </a:solidFill>
                <a:effectLst/>
                <a:latin typeface="Consolas" panose="020B0609020204030204" pitchFamily="49" charset="0"/>
              </a:rPr>
              <a:t>("Initial Capacity: " + </a:t>
            </a:r>
            <a:r>
              <a:rPr lang="en-US" i="0" dirty="0" err="1">
                <a:solidFill>
                  <a:srgbClr val="3A3AB9"/>
                </a:solidFill>
                <a:effectLst/>
                <a:latin typeface="Consolas" panose="020B0609020204030204" pitchFamily="49" charset="0"/>
              </a:rPr>
              <a:t>listCustome.Capacity</a:t>
            </a:r>
            <a:r>
              <a:rPr lang="en-US" i="0" dirty="0">
                <a:solidFill>
                  <a:srgbClr val="3A3AB9"/>
                </a:solidFill>
                <a:effectLst/>
                <a:latin typeface="Consolas" panose="020B0609020204030204" pitchFamily="49" charset="0"/>
              </a:rPr>
              <a:t>);</a:t>
            </a:r>
            <a:endParaRPr lang="en-US" dirty="0">
              <a:solidFill>
                <a:srgbClr val="3A3AB9"/>
              </a:solidFill>
              <a:latin typeface="Consolas" panose="020B0609020204030204" pitchFamily="49" charset="0"/>
            </a:endParaRPr>
          </a:p>
          <a:p>
            <a:pPr>
              <a:lnSpc>
                <a:spcPct val="150000"/>
              </a:lnSpc>
            </a:pPr>
            <a:endParaRPr lang="en-US" dirty="0">
              <a:solidFill>
                <a:srgbClr val="3A3AB9"/>
              </a:solidFill>
              <a:latin typeface="Consolas" panose="020B0609020204030204" pitchFamily="49" charset="0"/>
            </a:endParaRPr>
          </a:p>
        </p:txBody>
      </p:sp>
    </p:spTree>
    <p:extLst>
      <p:ext uri="{BB962C8B-B14F-4D97-AF65-F5344CB8AC3E}">
        <p14:creationId xmlns:p14="http://schemas.microsoft.com/office/powerpoint/2010/main" val="107582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29DA72-E2D8-4411-A0F4-EE412269B8A7}"/>
              </a:ext>
            </a:extLst>
          </p:cNvPr>
          <p:cNvSpPr txBox="1"/>
          <p:nvPr/>
        </p:nvSpPr>
        <p:spPr>
          <a:xfrm>
            <a:off x="0" y="58846"/>
            <a:ext cx="12192000" cy="6740307"/>
          </a:xfrm>
          <a:prstGeom prst="rect">
            <a:avLst/>
          </a:prstGeom>
          <a:noFill/>
        </p:spPr>
        <p:txBody>
          <a:bodyPr wrap="square">
            <a:spAutoFit/>
          </a:bodyPr>
          <a:lstStyle/>
          <a:p>
            <a:pPr algn="just" fontAlgn="base"/>
            <a:r>
              <a:rPr lang="en-US" b="1" i="0" dirty="0">
                <a:solidFill>
                  <a:srgbClr val="000000"/>
                </a:solidFill>
                <a:effectLst/>
                <a:latin typeface="Segoe UI" panose="020B0502040204020203" pitchFamily="34" charset="0"/>
                <a:cs typeface="Segoe UI" panose="020B0502040204020203" pitchFamily="34" charset="0"/>
              </a:rPr>
              <a:t>The Generic List class provides the following Range methods.</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1" i="0" dirty="0" err="1">
                <a:solidFill>
                  <a:srgbClr val="000000"/>
                </a:solidFill>
                <a:effectLst/>
                <a:latin typeface="Segoe UI" panose="020B0502040204020203" pitchFamily="34" charset="0"/>
                <a:cs typeface="Segoe UI" panose="020B0502040204020203" pitchFamily="34" charset="0"/>
              </a:rPr>
              <a:t>AddRange</a:t>
            </a:r>
            <a:r>
              <a:rPr lang="en-US" b="1" i="0" dirty="0">
                <a:solidFill>
                  <a:srgbClr val="000000"/>
                </a:solidFill>
                <a:effectLst/>
                <a:latin typeface="Segoe UI" panose="020B0502040204020203" pitchFamily="34" charset="0"/>
                <a:cs typeface="Segoe UI" panose="020B0502040204020203" pitchFamily="34" charset="0"/>
              </a:rPr>
              <a:t>() Method: </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As we already discussed the Add() method of the List class allows us to add only one item at the end of the collection. If you want to add another list of items to the list collection then you need to the </a:t>
            </a:r>
            <a:r>
              <a:rPr lang="en-US" b="0" i="0" dirty="0" err="1">
                <a:solidFill>
                  <a:srgbClr val="000000"/>
                </a:solidFill>
                <a:effectLst/>
                <a:latin typeface="Segoe UI" panose="020B0502040204020203" pitchFamily="34" charset="0"/>
                <a:cs typeface="Segoe UI" panose="020B0502040204020203" pitchFamily="34" charset="0"/>
              </a:rPr>
              <a:t>AddRange</a:t>
            </a:r>
            <a:r>
              <a:rPr lang="en-US" b="0" i="0" dirty="0">
                <a:solidFill>
                  <a:srgbClr val="000000"/>
                </a:solidFill>
                <a:effectLst/>
                <a:latin typeface="Segoe UI" panose="020B0502040204020203" pitchFamily="34" charset="0"/>
                <a:cs typeface="Segoe UI" panose="020B0502040204020203" pitchFamily="34" charset="0"/>
              </a:rPr>
              <a:t>() method.</a:t>
            </a:r>
            <a:br>
              <a:rPr lang="en-US" b="0" i="0" dirty="0">
                <a:solidFill>
                  <a:srgbClr val="212529"/>
                </a:solidFill>
                <a:effectLst/>
                <a:latin typeface="Segoe UI" panose="020B0502040204020203" pitchFamily="34" charset="0"/>
                <a:cs typeface="Segoe UI" panose="020B0502040204020203" pitchFamily="34" charset="0"/>
              </a:rPr>
            </a:br>
            <a:r>
              <a:rPr lang="en-US" b="1" i="0" dirty="0">
                <a:solidFill>
                  <a:srgbClr val="000000"/>
                </a:solidFill>
                <a:effectLst/>
                <a:latin typeface="Segoe UI" panose="020B0502040204020203" pitchFamily="34" charset="0"/>
                <a:cs typeface="Segoe UI" panose="020B0502040204020203" pitchFamily="34" charset="0"/>
              </a:rPr>
              <a:t>Syntax: </a:t>
            </a:r>
            <a:r>
              <a:rPr lang="en-US" b="1" i="0" dirty="0" err="1">
                <a:solidFill>
                  <a:srgbClr val="0000FF"/>
                </a:solidFill>
                <a:effectLst/>
                <a:latin typeface="Segoe UI" panose="020B0502040204020203" pitchFamily="34" charset="0"/>
                <a:cs typeface="Segoe UI" panose="020B0502040204020203" pitchFamily="34" charset="0"/>
              </a:rPr>
              <a:t>AddRange</a:t>
            </a:r>
            <a:r>
              <a:rPr lang="en-US" b="1" i="0" dirty="0">
                <a:solidFill>
                  <a:srgbClr val="0000FF"/>
                </a:solidFill>
                <a:effectLst/>
                <a:latin typeface="Segoe UI" panose="020B0502040204020203" pitchFamily="34" charset="0"/>
                <a:cs typeface="Segoe UI" panose="020B0502040204020203" pitchFamily="34" charset="0"/>
              </a:rPr>
              <a:t>(</a:t>
            </a:r>
            <a:r>
              <a:rPr lang="en-US" b="1" i="0" dirty="0" err="1">
                <a:solidFill>
                  <a:srgbClr val="0000FF"/>
                </a:solidFill>
                <a:effectLst/>
                <a:latin typeface="Segoe UI" panose="020B0502040204020203" pitchFamily="34" charset="0"/>
                <a:cs typeface="Segoe UI" panose="020B0502040204020203" pitchFamily="34" charset="0"/>
              </a:rPr>
              <a:t>IEnumerable</a:t>
            </a:r>
            <a:r>
              <a:rPr lang="en-US" b="1" i="0" dirty="0">
                <a:solidFill>
                  <a:srgbClr val="0000FF"/>
                </a:solidFill>
                <a:effectLst/>
                <a:latin typeface="Segoe UI" panose="020B0502040204020203" pitchFamily="34" charset="0"/>
                <a:cs typeface="Segoe UI" panose="020B0502040204020203" pitchFamily="34" charset="0"/>
              </a:rPr>
              <a:t>&lt;T&gt;)</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err="1">
                <a:solidFill>
                  <a:srgbClr val="000000"/>
                </a:solidFill>
                <a:effectLst/>
                <a:latin typeface="Segoe UI" panose="020B0502040204020203" pitchFamily="34" charset="0"/>
                <a:cs typeface="Segoe UI" panose="020B0502040204020203" pitchFamily="34" charset="0"/>
              </a:rPr>
              <a:t>GetRange</a:t>
            </a:r>
            <a:r>
              <a:rPr lang="en-US" b="1" i="0" dirty="0">
                <a:solidFill>
                  <a:srgbClr val="000000"/>
                </a:solidFill>
                <a:effectLst/>
                <a:latin typeface="Segoe UI" panose="020B0502040204020203" pitchFamily="34" charset="0"/>
                <a:cs typeface="Segoe UI" panose="020B0502040204020203" pitchFamily="34" charset="0"/>
              </a:rPr>
              <a:t>() Method: </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our previous article, we discussed that by using the index, we can retrieve only one element from the collection. In many real-time scenarios, we may need to retrieve a list of items from a collection. Then in such scenarios, we need to use the </a:t>
            </a:r>
            <a:r>
              <a:rPr lang="en-US" b="0" i="0" dirty="0" err="1">
                <a:solidFill>
                  <a:srgbClr val="000000"/>
                </a:solidFill>
                <a:effectLst/>
                <a:latin typeface="Segoe UI" panose="020B0502040204020203" pitchFamily="34" charset="0"/>
                <a:cs typeface="Segoe UI" panose="020B0502040204020203" pitchFamily="34" charset="0"/>
              </a:rPr>
              <a:t>GetRange</a:t>
            </a:r>
            <a:r>
              <a:rPr lang="en-US" b="0" i="0" dirty="0">
                <a:solidFill>
                  <a:srgbClr val="000000"/>
                </a:solidFill>
                <a:effectLst/>
                <a:latin typeface="Segoe UI" panose="020B0502040204020203" pitchFamily="34" charset="0"/>
                <a:cs typeface="Segoe UI" panose="020B0502040204020203" pitchFamily="34" charset="0"/>
              </a:rPr>
              <a:t>() method of the List class. The </a:t>
            </a:r>
            <a:r>
              <a:rPr lang="en-US" b="0" i="0" dirty="0" err="1">
                <a:solidFill>
                  <a:srgbClr val="000000"/>
                </a:solidFill>
                <a:effectLst/>
                <a:latin typeface="Segoe UI" panose="020B0502040204020203" pitchFamily="34" charset="0"/>
                <a:cs typeface="Segoe UI" panose="020B0502040204020203" pitchFamily="34" charset="0"/>
              </a:rPr>
              <a:t>GetRange</a:t>
            </a:r>
            <a:r>
              <a:rPr lang="en-US" b="0" i="0" dirty="0">
                <a:solidFill>
                  <a:srgbClr val="000000"/>
                </a:solidFill>
                <a:effectLst/>
                <a:latin typeface="Segoe UI" panose="020B0502040204020203" pitchFamily="34" charset="0"/>
                <a:cs typeface="Segoe UI" panose="020B0502040204020203" pitchFamily="34" charset="0"/>
              </a:rPr>
              <a:t>() method takes 2 parameters. The first parameter is the starting index position and the second parameter is the number of items to return from the list.</a:t>
            </a:r>
            <a:br>
              <a:rPr lang="en-US" b="0" i="0" dirty="0">
                <a:solidFill>
                  <a:srgbClr val="212529"/>
                </a:solidFill>
                <a:effectLst/>
                <a:latin typeface="Segoe UI" panose="020B0502040204020203" pitchFamily="34" charset="0"/>
                <a:cs typeface="Segoe UI" panose="020B0502040204020203" pitchFamily="34" charset="0"/>
              </a:rPr>
            </a:br>
            <a:r>
              <a:rPr lang="en-US" b="1" i="0" dirty="0">
                <a:solidFill>
                  <a:srgbClr val="000000"/>
                </a:solidFill>
                <a:effectLst/>
                <a:latin typeface="Segoe UI" panose="020B0502040204020203" pitchFamily="34" charset="0"/>
                <a:cs typeface="Segoe UI" panose="020B0502040204020203" pitchFamily="34" charset="0"/>
              </a:rPr>
              <a:t>Syntax: </a:t>
            </a:r>
            <a:r>
              <a:rPr lang="en-US" b="1" i="0" dirty="0" err="1">
                <a:solidFill>
                  <a:srgbClr val="0000FF"/>
                </a:solidFill>
                <a:effectLst/>
                <a:latin typeface="Segoe UI" panose="020B0502040204020203" pitchFamily="34" charset="0"/>
                <a:cs typeface="Segoe UI" panose="020B0502040204020203" pitchFamily="34" charset="0"/>
              </a:rPr>
              <a:t>GetRange</a:t>
            </a:r>
            <a:r>
              <a:rPr lang="en-US" b="1" i="0" dirty="0">
                <a:solidFill>
                  <a:srgbClr val="0000FF"/>
                </a:solidFill>
                <a:effectLst/>
                <a:latin typeface="Segoe UI" panose="020B0502040204020203" pitchFamily="34" charset="0"/>
                <a:cs typeface="Segoe UI" panose="020B0502040204020203" pitchFamily="34" charset="0"/>
              </a:rPr>
              <a:t>(Int32, Int32)</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err="1">
                <a:solidFill>
                  <a:srgbClr val="000000"/>
                </a:solidFill>
                <a:effectLst/>
                <a:latin typeface="Segoe UI" panose="020B0502040204020203" pitchFamily="34" charset="0"/>
                <a:cs typeface="Segoe UI" panose="020B0502040204020203" pitchFamily="34" charset="0"/>
              </a:rPr>
              <a:t>InsertRange</a:t>
            </a:r>
            <a:r>
              <a:rPr lang="en-US" b="1" i="0" dirty="0">
                <a:solidFill>
                  <a:srgbClr val="000000"/>
                </a:solidFill>
                <a:effectLst/>
                <a:latin typeface="Segoe UI" panose="020B0502040204020203" pitchFamily="34" charset="0"/>
                <a:cs typeface="Segoe UI" panose="020B0502040204020203" pitchFamily="34" charset="0"/>
              </a:rPr>
              <a:t>() Method:</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The Insert() method of the Generic List collection class allows us to insert an element at a specified index position. If you want to insert another list of elements at a specified index, then you need to use the </a:t>
            </a:r>
            <a:r>
              <a:rPr lang="en-US" b="0" i="0" dirty="0" err="1">
                <a:solidFill>
                  <a:srgbClr val="000000"/>
                </a:solidFill>
                <a:effectLst/>
                <a:latin typeface="Segoe UI" panose="020B0502040204020203" pitchFamily="34" charset="0"/>
                <a:cs typeface="Segoe UI" panose="020B0502040204020203" pitchFamily="34" charset="0"/>
              </a:rPr>
              <a:t>InsertRange</a:t>
            </a:r>
            <a:r>
              <a:rPr lang="en-US" b="0" i="0" dirty="0">
                <a:solidFill>
                  <a:srgbClr val="000000"/>
                </a:solidFill>
                <a:effectLst/>
                <a:latin typeface="Segoe UI" panose="020B0502040204020203" pitchFamily="34" charset="0"/>
                <a:cs typeface="Segoe UI" panose="020B0502040204020203" pitchFamily="34" charset="0"/>
              </a:rPr>
              <a:t>() method of the List class. This method takes two parameters. The first parameter is the index position where it will insert the elements and the second parameter is the list of items that you want to insert into the collection.</a:t>
            </a:r>
            <a:br>
              <a:rPr lang="en-US" b="0" i="0" dirty="0">
                <a:solidFill>
                  <a:srgbClr val="212529"/>
                </a:solidFill>
                <a:effectLst/>
                <a:latin typeface="Segoe UI" panose="020B0502040204020203" pitchFamily="34" charset="0"/>
                <a:cs typeface="Segoe UI" panose="020B0502040204020203" pitchFamily="34" charset="0"/>
              </a:rPr>
            </a:br>
            <a:r>
              <a:rPr lang="en-US" b="1" i="0" dirty="0">
                <a:solidFill>
                  <a:srgbClr val="000000"/>
                </a:solidFill>
                <a:effectLst/>
                <a:latin typeface="Segoe UI" panose="020B0502040204020203" pitchFamily="34" charset="0"/>
                <a:cs typeface="Segoe UI" panose="020B0502040204020203" pitchFamily="34" charset="0"/>
              </a:rPr>
              <a:t>Syntax: </a:t>
            </a:r>
            <a:r>
              <a:rPr lang="en-US" b="1" i="0" dirty="0" err="1">
                <a:solidFill>
                  <a:srgbClr val="0000FF"/>
                </a:solidFill>
                <a:effectLst/>
                <a:latin typeface="Segoe UI" panose="020B0502040204020203" pitchFamily="34" charset="0"/>
                <a:cs typeface="Segoe UI" panose="020B0502040204020203" pitchFamily="34" charset="0"/>
              </a:rPr>
              <a:t>InsertRange</a:t>
            </a:r>
            <a:r>
              <a:rPr lang="en-US" b="1" i="0" dirty="0">
                <a:solidFill>
                  <a:srgbClr val="0000FF"/>
                </a:solidFill>
                <a:effectLst/>
                <a:latin typeface="Segoe UI" panose="020B0502040204020203" pitchFamily="34" charset="0"/>
                <a:cs typeface="Segoe UI" panose="020B0502040204020203" pitchFamily="34" charset="0"/>
              </a:rPr>
              <a:t>(Int32, </a:t>
            </a:r>
            <a:r>
              <a:rPr lang="en-US" b="1" i="0" dirty="0" err="1">
                <a:solidFill>
                  <a:srgbClr val="0000FF"/>
                </a:solidFill>
                <a:effectLst/>
                <a:latin typeface="Segoe UI" panose="020B0502040204020203" pitchFamily="34" charset="0"/>
                <a:cs typeface="Segoe UI" panose="020B0502040204020203" pitchFamily="34" charset="0"/>
              </a:rPr>
              <a:t>IEnumerable</a:t>
            </a:r>
            <a:r>
              <a:rPr lang="en-US" b="1" i="0" dirty="0">
                <a:solidFill>
                  <a:srgbClr val="0000FF"/>
                </a:solidFill>
                <a:effectLst/>
                <a:latin typeface="Segoe UI" panose="020B0502040204020203" pitchFamily="34" charset="0"/>
                <a:cs typeface="Segoe UI" panose="020B0502040204020203" pitchFamily="34" charset="0"/>
              </a:rPr>
              <a:t>&lt;T&gt;)</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err="1">
                <a:solidFill>
                  <a:srgbClr val="000000"/>
                </a:solidFill>
                <a:effectLst/>
                <a:latin typeface="Segoe UI" panose="020B0502040204020203" pitchFamily="34" charset="0"/>
                <a:cs typeface="Segoe UI" panose="020B0502040204020203" pitchFamily="34" charset="0"/>
              </a:rPr>
              <a:t>RemoveRange</a:t>
            </a:r>
            <a:r>
              <a:rPr lang="en-US" b="1" i="0" dirty="0">
                <a:solidFill>
                  <a:srgbClr val="000000"/>
                </a:solidFill>
                <a:effectLst/>
                <a:latin typeface="Segoe UI" panose="020B0502040204020203" pitchFamily="34" charset="0"/>
                <a:cs typeface="Segoe UI" panose="020B0502040204020203" pitchFamily="34" charset="0"/>
              </a:rPr>
              <a:t>() Method:</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This </a:t>
            </a:r>
            <a:r>
              <a:rPr lang="en-US" b="1" i="0" dirty="0" err="1">
                <a:solidFill>
                  <a:srgbClr val="000000"/>
                </a:solidFill>
                <a:effectLst/>
                <a:latin typeface="Segoe UI" panose="020B0502040204020203" pitchFamily="34" charset="0"/>
                <a:cs typeface="Segoe UI" panose="020B0502040204020203" pitchFamily="34" charset="0"/>
              </a:rPr>
              <a:t>RemoveAt</a:t>
            </a:r>
            <a:r>
              <a:rPr lang="en-US" b="1" i="0" dirty="0">
                <a:solidFill>
                  <a:srgbClr val="000000"/>
                </a:solidFill>
                <a:effectLst/>
                <a:latin typeface="Segoe UI" panose="020B0502040204020203" pitchFamily="34" charset="0"/>
                <a:cs typeface="Segoe UI" panose="020B0502040204020203" pitchFamily="34" charset="0"/>
              </a:rPr>
              <a:t> </a:t>
            </a:r>
            <a:r>
              <a:rPr lang="en-US" b="0" i="0" dirty="0">
                <a:solidFill>
                  <a:srgbClr val="000000"/>
                </a:solidFill>
                <a:effectLst/>
                <a:latin typeface="Segoe UI" panose="020B0502040204020203" pitchFamily="34" charset="0"/>
                <a:cs typeface="Segoe UI" panose="020B0502040204020203" pitchFamily="34" charset="0"/>
              </a:rPr>
              <a:t>takes the index position of the elements and then removes that element from the collection. If you want to remove a range of elements from a specified index position then you need to use the </a:t>
            </a:r>
            <a:r>
              <a:rPr lang="en-US" b="0" i="0" dirty="0" err="1">
                <a:solidFill>
                  <a:srgbClr val="000000"/>
                </a:solidFill>
                <a:effectLst/>
                <a:latin typeface="Segoe UI" panose="020B0502040204020203" pitchFamily="34" charset="0"/>
                <a:cs typeface="Segoe UI" panose="020B0502040204020203" pitchFamily="34" charset="0"/>
              </a:rPr>
              <a:t>RemoveRange</a:t>
            </a:r>
            <a:r>
              <a:rPr lang="en-US" b="0" i="0" dirty="0">
                <a:solidFill>
                  <a:srgbClr val="000000"/>
                </a:solidFill>
                <a:effectLst/>
                <a:latin typeface="Segoe UI" panose="020B0502040204020203" pitchFamily="34" charset="0"/>
                <a:cs typeface="Segoe UI" panose="020B0502040204020203" pitchFamily="34" charset="0"/>
              </a:rPr>
              <a:t>() method. This </a:t>
            </a:r>
            <a:r>
              <a:rPr lang="en-US" b="0" i="0" dirty="0" err="1">
                <a:solidFill>
                  <a:srgbClr val="000000"/>
                </a:solidFill>
                <a:effectLst/>
                <a:latin typeface="Segoe UI" panose="020B0502040204020203" pitchFamily="34" charset="0"/>
                <a:cs typeface="Segoe UI" panose="020B0502040204020203" pitchFamily="34" charset="0"/>
              </a:rPr>
              <a:t>RemoveRange</a:t>
            </a:r>
            <a:r>
              <a:rPr lang="en-US" b="0" i="0" dirty="0">
                <a:solidFill>
                  <a:srgbClr val="000000"/>
                </a:solidFill>
                <a:effectLst/>
                <a:latin typeface="Segoe UI" panose="020B0502040204020203" pitchFamily="34" charset="0"/>
                <a:cs typeface="Segoe UI" panose="020B0502040204020203" pitchFamily="34" charset="0"/>
              </a:rPr>
              <a:t>() method takes 2 parameters. The first parameter is the start index in the list and the second parameter is the number of elements to remove from the list.</a:t>
            </a:r>
            <a:br>
              <a:rPr lang="en-US" b="0" i="0" dirty="0">
                <a:solidFill>
                  <a:srgbClr val="212529"/>
                </a:solidFill>
                <a:effectLst/>
                <a:latin typeface="Segoe UI" panose="020B0502040204020203" pitchFamily="34" charset="0"/>
                <a:cs typeface="Segoe UI" panose="020B0502040204020203" pitchFamily="34" charset="0"/>
              </a:rPr>
            </a:br>
            <a:r>
              <a:rPr lang="en-US" b="1" i="0" dirty="0">
                <a:solidFill>
                  <a:srgbClr val="000000"/>
                </a:solidFill>
                <a:effectLst/>
                <a:latin typeface="Segoe UI" panose="020B0502040204020203" pitchFamily="34" charset="0"/>
                <a:cs typeface="Segoe UI" panose="020B0502040204020203" pitchFamily="34" charset="0"/>
              </a:rPr>
              <a:t>Syntax: </a:t>
            </a:r>
            <a:r>
              <a:rPr lang="en-US" b="1" i="0" dirty="0" err="1">
                <a:solidFill>
                  <a:srgbClr val="0000FF"/>
                </a:solidFill>
                <a:effectLst/>
                <a:latin typeface="Segoe UI" panose="020B0502040204020203" pitchFamily="34" charset="0"/>
                <a:cs typeface="Segoe UI" panose="020B0502040204020203" pitchFamily="34" charset="0"/>
              </a:rPr>
              <a:t>RemoveRange</a:t>
            </a:r>
            <a:r>
              <a:rPr lang="en-US" b="1" i="0" dirty="0">
                <a:solidFill>
                  <a:srgbClr val="0000FF"/>
                </a:solidFill>
                <a:effectLst/>
                <a:latin typeface="Segoe UI" panose="020B0502040204020203" pitchFamily="34" charset="0"/>
                <a:cs typeface="Segoe UI" panose="020B0502040204020203" pitchFamily="34" charset="0"/>
              </a:rPr>
              <a:t>(Int32, Int32)</a:t>
            </a:r>
            <a:endParaRPr lang="en-US" b="0" i="0" dirty="0">
              <a:solidFill>
                <a:srgbClr val="212529"/>
              </a:solidFill>
              <a:effectLst/>
              <a:latin typeface="Segoe UI" panose="020B0502040204020203" pitchFamily="34" charset="0"/>
              <a:cs typeface="Segoe UI" panose="020B0502040204020203" pitchFamily="34" charset="0"/>
            </a:endParaRPr>
          </a:p>
          <a:p>
            <a:pPr algn="just" fontAlgn="base"/>
            <a:r>
              <a:rPr lang="en-US" b="1" i="0" dirty="0">
                <a:solidFill>
                  <a:srgbClr val="000000"/>
                </a:solidFill>
                <a:effectLst/>
                <a:latin typeface="Segoe UI" panose="020B0502040204020203" pitchFamily="34" charset="0"/>
                <a:cs typeface="Segoe UI" panose="020B0502040204020203" pitchFamily="34" charset="0"/>
              </a:rPr>
              <a:t>Note:</a:t>
            </a:r>
            <a:r>
              <a:rPr lang="en-US" b="0" i="0" dirty="0">
                <a:solidFill>
                  <a:srgbClr val="000000"/>
                </a:solidFill>
                <a:effectLst/>
                <a:latin typeface="Segoe UI" panose="020B0502040204020203" pitchFamily="34" charset="0"/>
                <a:cs typeface="Segoe UI" panose="020B0502040204020203" pitchFamily="34" charset="0"/>
              </a:rPr>
              <a:t> The Remove method is used to remove only the first matching element from the list.</a:t>
            </a:r>
            <a:endParaRPr lang="en-US" b="0" i="0" dirty="0">
              <a:solidFill>
                <a:srgbClr val="212529"/>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2680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C18B0-A989-4A14-94B5-4AB2B39136D7}"/>
              </a:ext>
            </a:extLst>
          </p:cNvPr>
          <p:cNvSpPr txBox="1"/>
          <p:nvPr/>
        </p:nvSpPr>
        <p:spPr>
          <a:xfrm>
            <a:off x="-1604" y="91220"/>
            <a:ext cx="12193604" cy="1200329"/>
          </a:xfrm>
          <a:prstGeom prst="rect">
            <a:avLst/>
          </a:prstGeom>
          <a:noFill/>
        </p:spPr>
        <p:txBody>
          <a:bodyPr wrap="square">
            <a:spAutoFit/>
          </a:bodyPr>
          <a:lstStyle/>
          <a:p>
            <a:pPr algn="l" fontAlgn="base"/>
            <a:r>
              <a:rPr lang="en-US" b="1" i="0" dirty="0">
                <a:solidFill>
                  <a:srgbClr val="000000"/>
                </a:solidFill>
                <a:effectLst/>
                <a:latin typeface="Segoe UI" panose="020B0502040204020203" pitchFamily="34" charset="0"/>
                <a:cs typeface="Segoe UI" panose="020B0502040204020203" pitchFamily="34" charset="0"/>
              </a:rPr>
              <a:t>How to Sort a List of Simple Types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In C#, sorting a list of simple types like int, double, char, string, etc. is straightforward. Here, we just need to call the Sort() method which is provided by the Generic List class on the list instance, and then the data will be automatically sorted in ascending order. </a:t>
            </a:r>
          </a:p>
        </p:txBody>
      </p:sp>
      <p:sp>
        <p:nvSpPr>
          <p:cNvPr id="5" name="TextBox 4">
            <a:extLst>
              <a:ext uri="{FF2B5EF4-FFF2-40B4-BE49-F238E27FC236}">
                <a16:creationId xmlns:a16="http://schemas.microsoft.com/office/drawing/2014/main" id="{4129C801-93FE-4BFC-8663-027A8FA34B73}"/>
              </a:ext>
            </a:extLst>
          </p:cNvPr>
          <p:cNvSpPr txBox="1"/>
          <p:nvPr/>
        </p:nvSpPr>
        <p:spPr>
          <a:xfrm>
            <a:off x="77003" y="1252644"/>
            <a:ext cx="9052560" cy="923330"/>
          </a:xfrm>
          <a:prstGeom prst="rect">
            <a:avLst/>
          </a:prstGeom>
          <a:noFill/>
        </p:spPr>
        <p:txBody>
          <a:bodyPr wrap="square">
            <a:spAutoFit/>
          </a:bodyPr>
          <a:lstStyle/>
          <a:p>
            <a:pPr fontAlgn="base"/>
            <a:r>
              <a:rPr lang="en-US" i="0" dirty="0">
                <a:solidFill>
                  <a:srgbClr val="3A3AB9"/>
                </a:solidFill>
                <a:effectLst/>
                <a:latin typeface="Consolas" panose="020B0609020204030204" pitchFamily="49" charset="0"/>
              </a:rPr>
              <a:t>List&lt;int&gt; </a:t>
            </a:r>
            <a:r>
              <a:rPr lang="en-US" i="0" dirty="0" err="1">
                <a:solidFill>
                  <a:srgbClr val="3A3AB9"/>
                </a:solidFill>
                <a:effectLst/>
                <a:latin typeface="Consolas" panose="020B0609020204030204" pitchFamily="49" charset="0"/>
              </a:rPr>
              <a:t>numbersList</a:t>
            </a:r>
            <a:r>
              <a:rPr lang="en-US" i="0" dirty="0">
                <a:solidFill>
                  <a:srgbClr val="3A3AB9"/>
                </a:solidFill>
                <a:effectLst/>
                <a:latin typeface="Consolas" panose="020B0609020204030204" pitchFamily="49" charset="0"/>
              </a:rPr>
              <a:t> = new List&lt;int&gt;{ 1, 8, 7, 5, 2, 3, 4, 9, 6 };</a:t>
            </a:r>
            <a:endParaRPr lang="en-US" dirty="0">
              <a:solidFill>
                <a:srgbClr val="3A3AB9"/>
              </a:solidFill>
              <a:latin typeface="Consolas" panose="020B0609020204030204" pitchFamily="49" charset="0"/>
            </a:endParaRPr>
          </a:p>
          <a:p>
            <a:pPr fontAlgn="base"/>
            <a:r>
              <a:rPr lang="en-US" i="0" dirty="0" err="1">
                <a:solidFill>
                  <a:srgbClr val="3A3AB9"/>
                </a:solidFill>
                <a:effectLst/>
                <a:latin typeface="Consolas" panose="020B0609020204030204" pitchFamily="49" charset="0"/>
              </a:rPr>
              <a:t>numbersList.Sort</a:t>
            </a:r>
            <a:r>
              <a:rPr lang="en-US" i="0" dirty="0">
                <a:solidFill>
                  <a:srgbClr val="3A3AB9"/>
                </a:solidFill>
                <a:effectLst/>
                <a:latin typeface="Consolas" panose="020B0609020204030204" pitchFamily="49" charset="0"/>
              </a:rPr>
              <a:t>();</a:t>
            </a:r>
            <a:br>
              <a:rPr lang="en-US" i="0" dirty="0">
                <a:solidFill>
                  <a:srgbClr val="3A3AB9"/>
                </a:solidFill>
                <a:effectLst/>
                <a:latin typeface="Consolas" panose="020B0609020204030204" pitchFamily="49" charset="0"/>
              </a:rPr>
            </a:br>
            <a:r>
              <a:rPr lang="en-US" i="0" dirty="0" err="1">
                <a:solidFill>
                  <a:srgbClr val="3A3AB9"/>
                </a:solidFill>
                <a:effectLst/>
                <a:latin typeface="Consolas" panose="020B0609020204030204" pitchFamily="49" charset="0"/>
              </a:rPr>
              <a:t>numbersList.Reverse</a:t>
            </a:r>
            <a:r>
              <a:rPr lang="en-US" i="0" dirty="0">
                <a:solidFill>
                  <a:srgbClr val="3A3AB9"/>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800FFFE-DB38-4AED-9743-CD2B2941A320}"/>
              </a:ext>
            </a:extLst>
          </p:cNvPr>
          <p:cNvSpPr txBox="1"/>
          <p:nvPr/>
        </p:nvSpPr>
        <p:spPr>
          <a:xfrm>
            <a:off x="77003" y="2175974"/>
            <a:ext cx="6150542" cy="4708981"/>
          </a:xfrm>
          <a:prstGeom prst="rect">
            <a:avLst/>
          </a:prstGeom>
          <a:noFill/>
        </p:spPr>
        <p:txBody>
          <a:bodyPr wrap="square">
            <a:spAutoFit/>
          </a:bodyPr>
          <a:lstStyle/>
          <a:p>
            <a:pPr algn="l" fontAlgn="base"/>
            <a:r>
              <a:rPr lang="en-US" sz="1500" b="0" i="0" dirty="0">
                <a:solidFill>
                  <a:srgbClr val="3A3AB9"/>
                </a:solidFill>
                <a:effectLst/>
                <a:latin typeface="Consolas" panose="020B0609020204030204" pitchFamily="49" charset="0"/>
                <a:cs typeface="Segoe UI" panose="020B0502040204020203" pitchFamily="34" charset="0"/>
              </a:rPr>
              <a:t>List</a:t>
            </a:r>
            <a:r>
              <a:rPr lang="en-US" sz="1500" b="1" i="0" dirty="0">
                <a:solidFill>
                  <a:srgbClr val="3A3AB9"/>
                </a:solidFill>
                <a:effectLst/>
                <a:latin typeface="Consolas" panose="020B0609020204030204" pitchFamily="49" charset="0"/>
                <a:cs typeface="Segoe UI" panose="020B0502040204020203" pitchFamily="34" charset="0"/>
              </a:rPr>
              <a:t>&lt;int&gt;</a:t>
            </a:r>
            <a:r>
              <a:rPr lang="en-US" sz="1500" b="0" i="0" dirty="0">
                <a:solidFill>
                  <a:srgbClr val="3A3AB9"/>
                </a:solidFill>
                <a:effectLst/>
                <a:latin typeface="Consolas" panose="020B0609020204030204" pitchFamily="49" charset="0"/>
                <a:cs typeface="Segoe UI" panose="020B0502040204020203" pitchFamily="34" charset="0"/>
              </a:rPr>
              <a:t> </a:t>
            </a:r>
            <a:r>
              <a:rPr lang="en-US" sz="1500" b="0" i="0" dirty="0" err="1">
                <a:solidFill>
                  <a:srgbClr val="3A3AB9"/>
                </a:solidFill>
                <a:effectLst/>
                <a:latin typeface="Consolas" panose="020B0609020204030204" pitchFamily="49" charset="0"/>
                <a:cs typeface="Segoe UI" panose="020B0502040204020203" pitchFamily="34" charset="0"/>
              </a:rPr>
              <a:t>numbersList</a:t>
            </a:r>
            <a:r>
              <a:rPr lang="en-US" sz="1500" b="0" i="0" dirty="0">
                <a:solidFill>
                  <a:srgbClr val="3A3AB9"/>
                </a:solidFill>
                <a:effectLst/>
                <a:latin typeface="Consolas" panose="020B0609020204030204" pitchFamily="49" charset="0"/>
                <a:cs typeface="Segoe UI" panose="020B0502040204020203" pitchFamily="34" charset="0"/>
              </a:rPr>
              <a:t> = new List</a:t>
            </a:r>
            <a:r>
              <a:rPr lang="en-US" sz="1500" b="1" i="0" dirty="0">
                <a:solidFill>
                  <a:srgbClr val="3A3AB9"/>
                </a:solidFill>
                <a:effectLst/>
                <a:latin typeface="Consolas" panose="020B0609020204030204" pitchFamily="49" charset="0"/>
                <a:cs typeface="Segoe UI" panose="020B0502040204020203" pitchFamily="34" charset="0"/>
              </a:rPr>
              <a:t>&lt;int&gt;</a:t>
            </a:r>
            <a:r>
              <a:rPr lang="en-US" sz="1500" b="0" i="0" dirty="0">
                <a:solidFill>
                  <a:srgbClr val="3A3AB9"/>
                </a:solidFill>
                <a:effectLst/>
                <a:latin typeface="Consolas" panose="020B0609020204030204" pitchFamily="49" charset="0"/>
                <a:cs typeface="Segoe UI" panose="020B0502040204020203" pitchFamily="34" charset="0"/>
              </a:rPr>
              <a:t> </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a:solidFill>
                  <a:srgbClr val="3A3AB9"/>
                </a:solidFill>
                <a:effectLst/>
                <a:latin typeface="Consolas" panose="020B0609020204030204" pitchFamily="49" charset="0"/>
                <a:cs typeface="Segoe UI" panose="020B0502040204020203" pitchFamily="34" charset="0"/>
              </a:rPr>
              <a:t> 1, 8, 7, 5, 2, 3, 4, 9, 6 </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a:solidFill>
                  <a:srgbClr val="3A3AB9"/>
                </a:solidFill>
                <a:effectLst/>
                <a:latin typeface="Consolas" panose="020B0609020204030204" pitchFamily="49" charset="0"/>
                <a:cs typeface="Segoe UI" panose="020B0502040204020203" pitchFamily="34" charset="0"/>
              </a:rPr>
              <a:t>;</a:t>
            </a:r>
          </a:p>
          <a:p>
            <a:pPr algn="l" fontAlgn="base"/>
            <a:r>
              <a:rPr lang="en-US" sz="1500" b="0" i="0" dirty="0" err="1">
                <a:solidFill>
                  <a:srgbClr val="3A3AB9"/>
                </a:solidFill>
                <a:effectLst/>
                <a:latin typeface="Consolas" panose="020B0609020204030204" pitchFamily="49" charset="0"/>
                <a:cs typeface="Segoe UI" panose="020B0502040204020203" pitchFamily="34" charset="0"/>
              </a:rPr>
              <a:t>Console.WriteLine</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a:solidFill>
                  <a:srgbClr val="3A3AB9"/>
                </a:solidFill>
                <a:effectLst/>
                <a:latin typeface="Consolas" panose="020B0609020204030204" pitchFamily="49" charset="0"/>
                <a:cs typeface="Segoe UI" panose="020B0502040204020203" pitchFamily="34" charset="0"/>
              </a:rPr>
              <a:t>"Numbers before sorting"</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a:solidFill>
                  <a:srgbClr val="3A3AB9"/>
                </a:solidFill>
                <a:effectLst/>
                <a:latin typeface="Consolas" panose="020B0609020204030204" pitchFamily="49" charset="0"/>
                <a:cs typeface="Segoe UI" panose="020B0502040204020203" pitchFamily="34" charset="0"/>
              </a:rPr>
              <a:t>;</a:t>
            </a:r>
          </a:p>
          <a:p>
            <a:pPr algn="l" fontAlgn="base"/>
            <a:r>
              <a:rPr lang="en-US" sz="1500" b="1" i="0" dirty="0">
                <a:solidFill>
                  <a:srgbClr val="3A3AB9"/>
                </a:solidFill>
                <a:effectLst/>
                <a:latin typeface="Consolas" panose="020B0609020204030204" pitchFamily="49" charset="0"/>
                <a:cs typeface="Segoe UI" panose="020B0502040204020203" pitchFamily="34" charset="0"/>
              </a:rPr>
              <a:t>foreach</a:t>
            </a:r>
            <a:r>
              <a:rPr lang="en-US" sz="1500" b="0" i="0" dirty="0">
                <a:solidFill>
                  <a:srgbClr val="3A3AB9"/>
                </a:solidFill>
                <a:effectLst/>
                <a:latin typeface="Consolas" panose="020B0609020204030204" pitchFamily="49" charset="0"/>
                <a:cs typeface="Segoe UI" panose="020B0502040204020203" pitchFamily="34" charset="0"/>
              </a:rPr>
              <a:t> </a:t>
            </a:r>
            <a:r>
              <a:rPr lang="en-US" sz="1500" b="1" i="0" dirty="0">
                <a:solidFill>
                  <a:srgbClr val="3A3AB9"/>
                </a:solidFill>
                <a:effectLst/>
                <a:latin typeface="Consolas" panose="020B0609020204030204" pitchFamily="49" charset="0"/>
                <a:cs typeface="Segoe UI" panose="020B0502040204020203" pitchFamily="34" charset="0"/>
              </a:rPr>
              <a:t>(int</a:t>
            </a:r>
            <a:r>
              <a:rPr lang="en-US" sz="1500" b="0" i="0" dirty="0">
                <a:solidFill>
                  <a:srgbClr val="3A3AB9"/>
                </a:solidFill>
                <a:effectLst/>
                <a:latin typeface="Consolas" panose="020B0609020204030204" pitchFamily="49" charset="0"/>
                <a:cs typeface="Segoe UI" panose="020B0502040204020203" pitchFamily="34" charset="0"/>
              </a:rPr>
              <a:t> </a:t>
            </a:r>
            <a:r>
              <a:rPr lang="en-US" sz="1500" b="0" i="0" dirty="0" err="1">
                <a:solidFill>
                  <a:srgbClr val="3A3AB9"/>
                </a:solidFill>
                <a:effectLst/>
                <a:latin typeface="Consolas" panose="020B0609020204030204" pitchFamily="49" charset="0"/>
                <a:cs typeface="Segoe UI" panose="020B0502040204020203" pitchFamily="34" charset="0"/>
              </a:rPr>
              <a:t>i</a:t>
            </a:r>
            <a:r>
              <a:rPr lang="en-US" sz="1500" b="0" i="0" dirty="0">
                <a:solidFill>
                  <a:srgbClr val="3A3AB9"/>
                </a:solidFill>
                <a:effectLst/>
                <a:latin typeface="Consolas" panose="020B0609020204030204" pitchFamily="49" charset="0"/>
                <a:cs typeface="Segoe UI" panose="020B0502040204020203" pitchFamily="34" charset="0"/>
              </a:rPr>
              <a:t> in </a:t>
            </a:r>
            <a:r>
              <a:rPr lang="en-US" sz="1500" b="0" i="0" dirty="0" err="1">
                <a:solidFill>
                  <a:srgbClr val="3A3AB9"/>
                </a:solidFill>
                <a:effectLst/>
                <a:latin typeface="Consolas" panose="020B0609020204030204" pitchFamily="49" charset="0"/>
                <a:cs typeface="Segoe UI" panose="020B0502040204020203" pitchFamily="34" charset="0"/>
              </a:rPr>
              <a:t>numbersList</a:t>
            </a:r>
            <a:r>
              <a:rPr lang="en-US" sz="1500" b="1" i="0" dirty="0">
                <a:solidFill>
                  <a:srgbClr val="3A3AB9"/>
                </a:solidFill>
                <a:effectLst/>
                <a:latin typeface="Consolas" panose="020B0609020204030204" pitchFamily="49" charset="0"/>
                <a:cs typeface="Segoe UI" panose="020B0502040204020203" pitchFamily="34" charset="0"/>
              </a:rPr>
              <a:t>)</a:t>
            </a:r>
            <a:endParaRPr lang="en-US" sz="1500" b="0" i="0" dirty="0">
              <a:solidFill>
                <a:srgbClr val="3A3AB9"/>
              </a:solidFill>
              <a:effectLst/>
              <a:latin typeface="Consolas" panose="020B0609020204030204" pitchFamily="49" charset="0"/>
              <a:cs typeface="Segoe UI" panose="020B0502040204020203" pitchFamily="34" charset="0"/>
            </a:endParaRPr>
          </a:p>
          <a:p>
            <a:pPr algn="l" fontAlgn="base"/>
            <a:r>
              <a:rPr lang="en-US" sz="1500" b="1" i="0" dirty="0">
                <a:solidFill>
                  <a:srgbClr val="3A3AB9"/>
                </a:solidFill>
                <a:effectLst/>
                <a:latin typeface="Consolas" panose="020B0609020204030204" pitchFamily="49" charset="0"/>
                <a:cs typeface="Segoe UI" panose="020B0502040204020203" pitchFamily="34" charset="0"/>
              </a:rPr>
              <a:t>{</a:t>
            </a:r>
            <a:endParaRPr lang="en-US" sz="1500" b="0" i="0" dirty="0">
              <a:solidFill>
                <a:srgbClr val="3A3AB9"/>
              </a:solidFill>
              <a:effectLst/>
              <a:latin typeface="Consolas" panose="020B0609020204030204" pitchFamily="49" charset="0"/>
              <a:cs typeface="Segoe UI" panose="020B0502040204020203" pitchFamily="34" charset="0"/>
            </a:endParaRPr>
          </a:p>
          <a:p>
            <a:pPr algn="l" fontAlgn="base"/>
            <a:r>
              <a:rPr lang="en-US" sz="1500" b="0" i="0" dirty="0" err="1">
                <a:solidFill>
                  <a:srgbClr val="3A3AB9"/>
                </a:solidFill>
                <a:effectLst/>
                <a:latin typeface="Consolas" panose="020B0609020204030204" pitchFamily="49" charset="0"/>
                <a:cs typeface="Segoe UI" panose="020B0502040204020203" pitchFamily="34" charset="0"/>
              </a:rPr>
              <a:t>Console.WriteLine</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err="1">
                <a:solidFill>
                  <a:srgbClr val="3A3AB9"/>
                </a:solidFill>
                <a:effectLst/>
                <a:latin typeface="Consolas" panose="020B0609020204030204" pitchFamily="49" charset="0"/>
                <a:cs typeface="Segoe UI" panose="020B0502040204020203" pitchFamily="34" charset="0"/>
              </a:rPr>
              <a:t>i</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a:solidFill>
                  <a:srgbClr val="3A3AB9"/>
                </a:solidFill>
                <a:effectLst/>
                <a:latin typeface="Consolas" panose="020B0609020204030204" pitchFamily="49" charset="0"/>
                <a:cs typeface="Segoe UI" panose="020B0502040204020203" pitchFamily="34" charset="0"/>
              </a:rPr>
              <a:t>;</a:t>
            </a:r>
          </a:p>
          <a:p>
            <a:pPr algn="l" fontAlgn="base"/>
            <a:r>
              <a:rPr lang="en-US" sz="1500" b="1" i="0" dirty="0">
                <a:solidFill>
                  <a:srgbClr val="3A3AB9"/>
                </a:solidFill>
                <a:effectLst/>
                <a:latin typeface="Consolas" panose="020B0609020204030204" pitchFamily="49" charset="0"/>
                <a:cs typeface="Segoe UI" panose="020B0502040204020203" pitchFamily="34" charset="0"/>
              </a:rPr>
              <a:t>}</a:t>
            </a:r>
            <a:endParaRPr lang="en-US" sz="1500" b="0" i="0" dirty="0">
              <a:solidFill>
                <a:srgbClr val="3A3AB9"/>
              </a:solidFill>
              <a:effectLst/>
              <a:latin typeface="Consolas" panose="020B0609020204030204" pitchFamily="49" charset="0"/>
              <a:cs typeface="Segoe UI" panose="020B0502040204020203" pitchFamily="34" charset="0"/>
            </a:endParaRPr>
          </a:p>
          <a:p>
            <a:pPr algn="l" fontAlgn="base"/>
            <a:r>
              <a:rPr lang="en-US" sz="1500" b="0" i="0" dirty="0">
                <a:solidFill>
                  <a:srgbClr val="3A3AB9"/>
                </a:solidFill>
                <a:effectLst/>
                <a:latin typeface="Consolas" panose="020B0609020204030204" pitchFamily="49" charset="0"/>
                <a:cs typeface="Segoe UI" panose="020B0502040204020203" pitchFamily="34" charset="0"/>
              </a:rPr>
              <a:t>// The Sort() of List Collection class</a:t>
            </a:r>
          </a:p>
          <a:p>
            <a:pPr algn="l" fontAlgn="base"/>
            <a:r>
              <a:rPr lang="en-US" sz="1500" b="0" i="0" dirty="0">
                <a:solidFill>
                  <a:srgbClr val="3A3AB9"/>
                </a:solidFill>
                <a:effectLst/>
                <a:latin typeface="Consolas" panose="020B0609020204030204" pitchFamily="49" charset="0"/>
                <a:cs typeface="Segoe UI" panose="020B0502040204020203" pitchFamily="34" charset="0"/>
              </a:rPr>
              <a:t>// will sort the data in ascending order </a:t>
            </a:r>
          </a:p>
          <a:p>
            <a:pPr algn="l" fontAlgn="base"/>
            <a:r>
              <a:rPr lang="en-US" sz="1500" b="0" i="0" dirty="0" err="1">
                <a:solidFill>
                  <a:srgbClr val="3A3AB9"/>
                </a:solidFill>
                <a:effectLst/>
                <a:latin typeface="Consolas" panose="020B0609020204030204" pitchFamily="49" charset="0"/>
                <a:cs typeface="Segoe UI" panose="020B0502040204020203" pitchFamily="34" charset="0"/>
              </a:rPr>
              <a:t>numbersList.Sort</a:t>
            </a:r>
            <a:r>
              <a:rPr lang="en-US" sz="1500" b="1" i="0" dirty="0">
                <a:solidFill>
                  <a:srgbClr val="3A3AB9"/>
                </a:solidFill>
                <a:effectLst/>
                <a:latin typeface="Consolas" panose="020B0609020204030204" pitchFamily="49" charset="0"/>
                <a:cs typeface="Segoe UI" panose="020B0502040204020203" pitchFamily="34" charset="0"/>
              </a:rPr>
              <a:t>()</a:t>
            </a:r>
            <a:r>
              <a:rPr lang="en-US" sz="1500" b="0" i="0" dirty="0">
                <a:solidFill>
                  <a:srgbClr val="3A3AB9"/>
                </a:solidFill>
                <a:effectLst/>
                <a:latin typeface="Consolas" panose="020B0609020204030204" pitchFamily="49" charset="0"/>
                <a:cs typeface="Segoe UI" panose="020B0502040204020203" pitchFamily="34" charset="0"/>
              </a:rPr>
              <a:t>;</a:t>
            </a:r>
          </a:p>
          <a:p>
            <a:pPr algn="l" fontAlgn="base"/>
            <a:r>
              <a:rPr lang="en-US" sz="1500" b="0" i="0" dirty="0" err="1">
                <a:solidFill>
                  <a:srgbClr val="3A3AB9"/>
                </a:solidFill>
                <a:effectLst/>
                <a:latin typeface="Consolas" panose="020B0609020204030204" pitchFamily="49" charset="0"/>
              </a:rPr>
              <a:t>Console.WriteLine</a:t>
            </a:r>
            <a:r>
              <a:rPr lang="en-US" sz="1500" b="1" i="0" dirty="0">
                <a:solidFill>
                  <a:srgbClr val="3A3AB9"/>
                </a:solidFill>
                <a:effectLst/>
                <a:latin typeface="Consolas" panose="020B0609020204030204" pitchFamily="49" charset="0"/>
              </a:rPr>
              <a:t>(</a:t>
            </a:r>
            <a:r>
              <a:rPr lang="en-US" sz="1500" b="0" i="0" dirty="0">
                <a:solidFill>
                  <a:srgbClr val="3A3AB9"/>
                </a:solidFill>
                <a:effectLst/>
                <a:latin typeface="Consolas" panose="020B0609020204030204" pitchFamily="49" charset="0"/>
              </a:rPr>
              <a:t>"Numbers after sorting"</a:t>
            </a:r>
            <a:r>
              <a:rPr lang="en-US" sz="1500" b="1" i="0" dirty="0">
                <a:solidFill>
                  <a:srgbClr val="3A3AB9"/>
                </a:solidFill>
                <a:effectLst/>
                <a:latin typeface="Consolas" panose="020B0609020204030204" pitchFamily="49" charset="0"/>
              </a:rPr>
              <a:t>)</a:t>
            </a:r>
            <a:r>
              <a:rPr lang="en-US" sz="1500" b="0" i="0" dirty="0">
                <a:solidFill>
                  <a:srgbClr val="3A3AB9"/>
                </a:solidFill>
                <a:effectLst/>
                <a:latin typeface="Consolas" panose="020B0609020204030204" pitchFamily="49" charset="0"/>
              </a:rPr>
              <a:t>;</a:t>
            </a:r>
          </a:p>
          <a:p>
            <a:pPr algn="l" fontAlgn="base"/>
            <a:r>
              <a:rPr lang="en-US" sz="1500" b="1" i="0" dirty="0">
                <a:solidFill>
                  <a:srgbClr val="3A3AB9"/>
                </a:solidFill>
                <a:effectLst/>
                <a:latin typeface="Consolas" panose="020B0609020204030204" pitchFamily="49" charset="0"/>
              </a:rPr>
              <a:t>foreach</a:t>
            </a:r>
            <a:r>
              <a:rPr lang="en-US" sz="1500" b="0" i="0" dirty="0">
                <a:solidFill>
                  <a:srgbClr val="3A3AB9"/>
                </a:solidFill>
                <a:effectLst/>
                <a:latin typeface="Consolas" panose="020B0609020204030204" pitchFamily="49" charset="0"/>
              </a:rPr>
              <a:t> </a:t>
            </a:r>
            <a:r>
              <a:rPr lang="en-US" sz="1500" b="1" i="0" dirty="0">
                <a:solidFill>
                  <a:srgbClr val="3A3AB9"/>
                </a:solidFill>
                <a:effectLst/>
                <a:latin typeface="Consolas" panose="020B0609020204030204" pitchFamily="49" charset="0"/>
              </a:rPr>
              <a:t>(int</a:t>
            </a:r>
            <a:r>
              <a:rPr lang="en-US" sz="1500" b="0" i="0" dirty="0">
                <a:solidFill>
                  <a:srgbClr val="3A3AB9"/>
                </a:solidFill>
                <a:effectLst/>
                <a:latin typeface="Consolas" panose="020B0609020204030204" pitchFamily="49" charset="0"/>
              </a:rPr>
              <a:t> </a:t>
            </a:r>
            <a:r>
              <a:rPr lang="en-US" sz="1500" b="0" i="0" dirty="0" err="1">
                <a:solidFill>
                  <a:srgbClr val="3A3AB9"/>
                </a:solidFill>
                <a:effectLst/>
                <a:latin typeface="Consolas" panose="020B0609020204030204" pitchFamily="49" charset="0"/>
              </a:rPr>
              <a:t>i</a:t>
            </a:r>
            <a:r>
              <a:rPr lang="en-US" sz="1500" b="0" i="0" dirty="0">
                <a:solidFill>
                  <a:srgbClr val="3A3AB9"/>
                </a:solidFill>
                <a:effectLst/>
                <a:latin typeface="Consolas" panose="020B0609020204030204" pitchFamily="49" charset="0"/>
              </a:rPr>
              <a:t> in </a:t>
            </a:r>
            <a:r>
              <a:rPr lang="en-US" sz="1500" b="0" i="0" dirty="0" err="1">
                <a:solidFill>
                  <a:srgbClr val="3A3AB9"/>
                </a:solidFill>
                <a:effectLst/>
                <a:latin typeface="Consolas" panose="020B0609020204030204" pitchFamily="49" charset="0"/>
              </a:rPr>
              <a:t>numbersList</a:t>
            </a:r>
            <a:r>
              <a:rPr lang="en-US" sz="1500" b="1" i="0" dirty="0">
                <a:solidFill>
                  <a:srgbClr val="3A3AB9"/>
                </a:solidFill>
                <a:effectLst/>
                <a:latin typeface="Consolas" panose="020B0609020204030204" pitchFamily="49" charset="0"/>
              </a:rPr>
              <a:t>)</a:t>
            </a:r>
            <a:endParaRPr lang="en-US" sz="1500" b="0" i="0" dirty="0">
              <a:solidFill>
                <a:srgbClr val="3A3AB9"/>
              </a:solidFill>
              <a:effectLst/>
              <a:latin typeface="Consolas" panose="020B0609020204030204" pitchFamily="49" charset="0"/>
            </a:endParaRPr>
          </a:p>
          <a:p>
            <a:pPr algn="l" fontAlgn="base"/>
            <a:r>
              <a:rPr lang="en-US" sz="1500" b="1" i="0" dirty="0">
                <a:solidFill>
                  <a:srgbClr val="3A3AB9"/>
                </a:solidFill>
                <a:effectLst/>
                <a:latin typeface="Consolas" panose="020B0609020204030204" pitchFamily="49" charset="0"/>
              </a:rPr>
              <a:t>{</a:t>
            </a:r>
            <a:endParaRPr lang="en-US" sz="1500" b="0" i="0" dirty="0">
              <a:solidFill>
                <a:srgbClr val="3A3AB9"/>
              </a:solidFill>
              <a:effectLst/>
              <a:latin typeface="Consolas" panose="020B0609020204030204" pitchFamily="49" charset="0"/>
            </a:endParaRPr>
          </a:p>
          <a:p>
            <a:pPr algn="l" fontAlgn="base"/>
            <a:r>
              <a:rPr lang="en-US" sz="1500" b="0" i="0" dirty="0" err="1">
                <a:solidFill>
                  <a:srgbClr val="3A3AB9"/>
                </a:solidFill>
                <a:effectLst/>
                <a:latin typeface="Consolas" panose="020B0609020204030204" pitchFamily="49" charset="0"/>
              </a:rPr>
              <a:t>Console.WriteLine</a:t>
            </a:r>
            <a:r>
              <a:rPr lang="en-US" sz="1500" b="1" i="0" dirty="0">
                <a:solidFill>
                  <a:srgbClr val="3A3AB9"/>
                </a:solidFill>
                <a:effectLst/>
                <a:latin typeface="Consolas" panose="020B0609020204030204" pitchFamily="49" charset="0"/>
              </a:rPr>
              <a:t>(</a:t>
            </a:r>
            <a:r>
              <a:rPr lang="en-US" sz="1500" b="0" i="0" dirty="0" err="1">
                <a:solidFill>
                  <a:srgbClr val="3A3AB9"/>
                </a:solidFill>
                <a:effectLst/>
                <a:latin typeface="Consolas" panose="020B0609020204030204" pitchFamily="49" charset="0"/>
              </a:rPr>
              <a:t>i</a:t>
            </a:r>
            <a:r>
              <a:rPr lang="en-US" sz="1500" b="1" i="0" dirty="0">
                <a:solidFill>
                  <a:srgbClr val="3A3AB9"/>
                </a:solidFill>
                <a:effectLst/>
                <a:latin typeface="Consolas" panose="020B0609020204030204" pitchFamily="49" charset="0"/>
              </a:rPr>
              <a:t>)</a:t>
            </a:r>
            <a:r>
              <a:rPr lang="en-US" sz="1500" b="0" i="0" dirty="0">
                <a:solidFill>
                  <a:srgbClr val="3A3AB9"/>
                </a:solidFill>
                <a:effectLst/>
                <a:latin typeface="Consolas" panose="020B0609020204030204" pitchFamily="49" charset="0"/>
              </a:rPr>
              <a:t>;</a:t>
            </a:r>
          </a:p>
          <a:p>
            <a:pPr algn="l" fontAlgn="base"/>
            <a:r>
              <a:rPr lang="en-US" sz="1500" b="1" i="0" dirty="0">
                <a:solidFill>
                  <a:srgbClr val="3A3AB9"/>
                </a:solidFill>
                <a:effectLst/>
                <a:latin typeface="Consolas" panose="020B0609020204030204" pitchFamily="49" charset="0"/>
              </a:rPr>
              <a:t>}</a:t>
            </a:r>
            <a:endParaRPr lang="en-US" sz="1500" b="0" i="0" dirty="0">
              <a:solidFill>
                <a:srgbClr val="3A3AB9"/>
              </a:solidFill>
              <a:effectLst/>
              <a:latin typeface="Consolas" panose="020B0609020204030204" pitchFamily="49" charset="0"/>
            </a:endParaRPr>
          </a:p>
          <a:p>
            <a:pPr algn="l" fontAlgn="base"/>
            <a:r>
              <a:rPr lang="en-US" sz="1500" b="0" i="0" dirty="0">
                <a:solidFill>
                  <a:srgbClr val="3A3AB9"/>
                </a:solidFill>
                <a:effectLst/>
                <a:latin typeface="Consolas" panose="020B0609020204030204" pitchFamily="49" charset="0"/>
              </a:rPr>
              <a:t>// If you want to </a:t>
            </a:r>
            <a:r>
              <a:rPr lang="en-US" sz="1500" b="0" i="0" dirty="0" err="1">
                <a:solidFill>
                  <a:srgbClr val="3A3AB9"/>
                </a:solidFill>
                <a:effectLst/>
                <a:latin typeface="Consolas" panose="020B0609020204030204" pitchFamily="49" charset="0"/>
              </a:rPr>
              <a:t>to</a:t>
            </a:r>
            <a:r>
              <a:rPr lang="en-US" sz="1500" b="0" i="0" dirty="0">
                <a:solidFill>
                  <a:srgbClr val="3A3AB9"/>
                </a:solidFill>
                <a:effectLst/>
                <a:latin typeface="Consolas" panose="020B0609020204030204" pitchFamily="49" charset="0"/>
              </a:rPr>
              <a:t> retrieve data in descending order then use the </a:t>
            </a:r>
          </a:p>
          <a:p>
            <a:pPr algn="l" fontAlgn="base"/>
            <a:r>
              <a:rPr lang="en-US" sz="1500" b="0" i="0" dirty="0">
                <a:solidFill>
                  <a:srgbClr val="3A3AB9"/>
                </a:solidFill>
                <a:effectLst/>
                <a:latin typeface="Consolas" panose="020B0609020204030204" pitchFamily="49" charset="0"/>
              </a:rPr>
              <a:t>//Reverse() method of the List collection class</a:t>
            </a:r>
          </a:p>
          <a:p>
            <a:pPr algn="l" fontAlgn="base"/>
            <a:r>
              <a:rPr lang="en-US" sz="1500" b="0" i="0" dirty="0" err="1">
                <a:solidFill>
                  <a:srgbClr val="3A3AB9"/>
                </a:solidFill>
                <a:effectLst/>
                <a:latin typeface="Consolas" panose="020B0609020204030204" pitchFamily="49" charset="0"/>
              </a:rPr>
              <a:t>numbersList.Reverse</a:t>
            </a:r>
            <a:r>
              <a:rPr lang="en-US" sz="1500" b="1" i="0" dirty="0">
                <a:solidFill>
                  <a:srgbClr val="3A3AB9"/>
                </a:solidFill>
                <a:effectLst/>
                <a:latin typeface="Consolas" panose="020B0609020204030204" pitchFamily="49" charset="0"/>
              </a:rPr>
              <a:t>()</a:t>
            </a:r>
            <a:r>
              <a:rPr lang="en-US" sz="1500" b="0" i="0" dirty="0">
                <a:solidFill>
                  <a:srgbClr val="3A3AB9"/>
                </a:solidFill>
                <a:effectLst/>
                <a:latin typeface="Consolas" panose="020B0609020204030204" pitchFamily="49" charset="0"/>
              </a:rPr>
              <a:t>;</a:t>
            </a:r>
          </a:p>
          <a:p>
            <a:pPr algn="l" fontAlgn="base"/>
            <a:endParaRPr lang="en-US" sz="1500" b="0" i="0" dirty="0">
              <a:solidFill>
                <a:srgbClr val="3A3AB9"/>
              </a:solidFill>
              <a:effectLst/>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897086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6DB5DE-EDA6-4D76-A39D-B6AF2DA6A9B0}"/>
              </a:ext>
            </a:extLst>
          </p:cNvPr>
          <p:cNvSpPr txBox="1"/>
          <p:nvPr/>
        </p:nvSpPr>
        <p:spPr>
          <a:xfrm>
            <a:off x="0" y="0"/>
            <a:ext cx="12192000" cy="2031325"/>
          </a:xfrm>
          <a:prstGeom prst="rect">
            <a:avLst/>
          </a:prstGeom>
          <a:noFill/>
        </p:spPr>
        <p:txBody>
          <a:bodyPr wrap="square">
            <a:spAutoFit/>
          </a:bodyPr>
          <a:lstStyle/>
          <a:p>
            <a:pPr algn="l" fontAlgn="base"/>
            <a:r>
              <a:rPr lang="en-US" b="1" i="0" dirty="0">
                <a:solidFill>
                  <a:srgbClr val="3A3A3A"/>
                </a:solidFill>
                <a:effectLst/>
                <a:latin typeface="Segoe UI" panose="020B0502040204020203" pitchFamily="34" charset="0"/>
                <a:cs typeface="Segoe UI" panose="020B0502040204020203" pitchFamily="34" charset="0"/>
              </a:rPr>
              <a:t>Implementing the </a:t>
            </a:r>
            <a:r>
              <a:rPr lang="en-US" b="1" i="0" dirty="0" err="1">
                <a:solidFill>
                  <a:srgbClr val="000000"/>
                </a:solidFill>
                <a:effectLst/>
                <a:latin typeface="Segoe UI" panose="020B0502040204020203" pitchFamily="34" charset="0"/>
                <a:cs typeface="Segoe UI" panose="020B0502040204020203" pitchFamily="34" charset="0"/>
              </a:rPr>
              <a:t>IComparable</a:t>
            </a:r>
            <a:r>
              <a:rPr lang="en-US" b="1" i="0" dirty="0">
                <a:solidFill>
                  <a:srgbClr val="000000"/>
                </a:solidFill>
                <a:effectLst/>
                <a:latin typeface="Segoe UI" panose="020B0502040204020203" pitchFamily="34" charset="0"/>
                <a:cs typeface="Segoe UI" panose="020B0502040204020203" pitchFamily="34" charset="0"/>
              </a:rPr>
              <a:t> interface in C#</a:t>
            </a:r>
            <a:endParaRPr lang="en-US" b="0" i="0" dirty="0">
              <a:solidFill>
                <a:srgbClr val="3A3A3A"/>
              </a:solidFill>
              <a:effectLst/>
              <a:latin typeface="Segoe UI" panose="020B0502040204020203" pitchFamily="34" charset="0"/>
              <a:cs typeface="Segoe UI" panose="020B0502040204020203" pitchFamily="34" charset="0"/>
            </a:endParaRPr>
          </a:p>
          <a:p>
            <a:pPr algn="just" fontAlgn="base"/>
            <a:r>
              <a:rPr lang="en-US" b="0" i="0" dirty="0">
                <a:solidFill>
                  <a:srgbClr val="000000"/>
                </a:solidFill>
                <a:effectLst/>
                <a:latin typeface="Segoe UI" panose="020B0502040204020203" pitchFamily="34" charset="0"/>
                <a:cs typeface="Segoe UI" panose="020B0502040204020203" pitchFamily="34" charset="0"/>
              </a:rPr>
              <a:t>Let see an example for better understanding. What we want is, we need to sort the employees based on the Salary. To do so, our Employee class should implement the </a:t>
            </a:r>
            <a:r>
              <a:rPr lang="en-US" b="1" i="0" dirty="0" err="1">
                <a:solidFill>
                  <a:srgbClr val="000000"/>
                </a:solidFill>
                <a:effectLst/>
                <a:latin typeface="Segoe UI" panose="020B0502040204020203" pitchFamily="34" charset="0"/>
                <a:cs typeface="Segoe UI" panose="020B0502040204020203" pitchFamily="34" charset="0"/>
              </a:rPr>
              <a:t>IComparable</a:t>
            </a:r>
            <a:r>
              <a:rPr lang="en-US" b="1" i="0" dirty="0">
                <a:solidFill>
                  <a:srgbClr val="000000"/>
                </a:solidFill>
                <a:effectLst/>
                <a:latin typeface="Segoe UI" panose="020B0502040204020203" pitchFamily="34" charset="0"/>
                <a:cs typeface="Segoe UI" panose="020B0502040204020203" pitchFamily="34" charset="0"/>
              </a:rPr>
              <a:t> </a:t>
            </a:r>
            <a:r>
              <a:rPr lang="en-US" b="0" i="0" dirty="0">
                <a:solidFill>
                  <a:srgbClr val="000000"/>
                </a:solidFill>
                <a:effectLst/>
                <a:latin typeface="Segoe UI" panose="020B0502040204020203" pitchFamily="34" charset="0"/>
                <a:cs typeface="Segoe UI" panose="020B0502040204020203" pitchFamily="34" charset="0"/>
              </a:rPr>
              <a:t>interface and should provide an implementation for the </a:t>
            </a:r>
            <a:r>
              <a:rPr lang="en-US" b="1" i="0" dirty="0" err="1">
                <a:solidFill>
                  <a:srgbClr val="000000"/>
                </a:solidFill>
                <a:effectLst/>
                <a:latin typeface="Segoe UI" panose="020B0502040204020203" pitchFamily="34" charset="0"/>
                <a:cs typeface="Segoe UI" panose="020B0502040204020203" pitchFamily="34" charset="0"/>
              </a:rPr>
              <a:t>CompareTo</a:t>
            </a:r>
            <a:r>
              <a:rPr lang="en-US" b="1" i="0" dirty="0">
                <a:solidFill>
                  <a:srgbClr val="000000"/>
                </a:solidFill>
                <a:effectLst/>
                <a:latin typeface="Segoe UI" panose="020B0502040204020203" pitchFamily="34" charset="0"/>
                <a:cs typeface="Segoe UI" panose="020B0502040204020203" pitchFamily="34" charset="0"/>
              </a:rPr>
              <a:t>()</a:t>
            </a:r>
            <a:r>
              <a:rPr lang="en-US" b="0" i="0" dirty="0">
                <a:solidFill>
                  <a:srgbClr val="000000"/>
                </a:solidFill>
                <a:effectLst/>
                <a:latin typeface="Segoe UI" panose="020B0502040204020203" pitchFamily="34" charset="0"/>
                <a:cs typeface="Segoe UI" panose="020B0502040204020203" pitchFamily="34" charset="0"/>
              </a:rPr>
              <a:t> method. This method will compare the current object (specified with this) and the object to be compared. The following code exactly does the same.</a:t>
            </a:r>
            <a:endParaRPr lang="en-US" b="0" i="0" dirty="0">
              <a:solidFill>
                <a:srgbClr val="212529"/>
              </a:solidFill>
              <a:effectLst/>
              <a:latin typeface="Segoe UI" panose="020B0502040204020203" pitchFamily="34" charset="0"/>
              <a:cs typeface="Segoe UI" panose="020B0502040204020203" pitchFamily="34" charset="0"/>
            </a:endParaRPr>
          </a:p>
          <a:p>
            <a:br>
              <a:rPr lang="en-US" b="0" i="0" dirty="0">
                <a:solidFill>
                  <a:srgbClr val="596174"/>
                </a:solidFill>
                <a:effectLst/>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7C80CDF8-AE54-4F8E-9429-324A80BE71D6}"/>
              </a:ext>
            </a:extLst>
          </p:cNvPr>
          <p:cNvSpPr txBox="1"/>
          <p:nvPr/>
        </p:nvSpPr>
        <p:spPr>
          <a:xfrm>
            <a:off x="115503" y="1628038"/>
            <a:ext cx="10376033" cy="5016758"/>
          </a:xfrm>
          <a:prstGeom prst="rect">
            <a:avLst/>
          </a:prstGeom>
          <a:noFill/>
        </p:spPr>
        <p:txBody>
          <a:bodyPr wrap="square">
            <a:spAutoFit/>
          </a:bodyPr>
          <a:lstStyle/>
          <a:p>
            <a:pPr algn="l" fontAlgn="base"/>
            <a:r>
              <a:rPr lang="en-US" sz="1600" b="1" i="0" dirty="0">
                <a:solidFill>
                  <a:srgbClr val="3A3AB9"/>
                </a:solidFill>
                <a:effectLst/>
                <a:latin typeface="Consolas" panose="020B0609020204030204" pitchFamily="49" charset="0"/>
              </a:rPr>
              <a:t>public</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class</a:t>
            </a:r>
            <a:r>
              <a:rPr lang="en-US" sz="1600" b="0" i="0" dirty="0">
                <a:solidFill>
                  <a:srgbClr val="3A3AB9"/>
                </a:solidFill>
                <a:effectLst/>
                <a:latin typeface="Consolas" panose="020B0609020204030204" pitchFamily="49" charset="0"/>
              </a:rPr>
              <a:t> Employee : </a:t>
            </a:r>
            <a:r>
              <a:rPr lang="en-US" sz="1600" b="0" i="0" dirty="0" err="1">
                <a:solidFill>
                  <a:srgbClr val="3A3AB9"/>
                </a:solidFill>
                <a:effectLst/>
                <a:latin typeface="Consolas" panose="020B0609020204030204" pitchFamily="49" charset="0"/>
              </a:rPr>
              <a:t>IComparable</a:t>
            </a:r>
            <a:r>
              <a:rPr lang="en-US" sz="1600" b="1" i="0" dirty="0">
                <a:solidFill>
                  <a:srgbClr val="3A3AB9"/>
                </a:solidFill>
                <a:effectLst/>
                <a:latin typeface="Consolas" panose="020B0609020204030204" pitchFamily="49" charset="0"/>
              </a:rPr>
              <a:t>&lt;</a:t>
            </a:r>
            <a:r>
              <a:rPr lang="en-US" sz="1600" b="0" i="0" dirty="0">
                <a:solidFill>
                  <a:srgbClr val="3A3AB9"/>
                </a:solidFill>
                <a:effectLst/>
                <a:latin typeface="Consolas" panose="020B0609020204030204" pitchFamily="49" charset="0"/>
              </a:rPr>
              <a:t>Employee</a:t>
            </a:r>
            <a:r>
              <a:rPr lang="en-US" sz="1600" b="1" i="0" dirty="0">
                <a:solidFill>
                  <a:srgbClr val="3A3AB9"/>
                </a:solidFill>
                <a:effectLst/>
                <a:latin typeface="Consolas" panose="020B0609020204030204" pitchFamily="49" charset="0"/>
              </a:rPr>
              <a:t>&gt;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public</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int</a:t>
            </a:r>
            <a:r>
              <a:rPr lang="en-US" sz="1600" b="0" i="0" dirty="0">
                <a:solidFill>
                  <a:srgbClr val="3A3AB9"/>
                </a:solidFill>
                <a:effectLst/>
                <a:latin typeface="Consolas" panose="020B0609020204030204" pitchFamily="49" charset="0"/>
              </a:rPr>
              <a:t> ID </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get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set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public</a:t>
            </a:r>
            <a:r>
              <a:rPr lang="en-US" sz="1600" b="0" i="0" dirty="0">
                <a:solidFill>
                  <a:srgbClr val="3A3AB9"/>
                </a:solidFill>
                <a:effectLst/>
                <a:latin typeface="Consolas" panose="020B0609020204030204" pitchFamily="49" charset="0"/>
              </a:rPr>
              <a:t> string Name </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get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set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public</a:t>
            </a:r>
            <a:r>
              <a:rPr lang="en-US" sz="1600" b="0" i="0" dirty="0">
                <a:solidFill>
                  <a:srgbClr val="3A3AB9"/>
                </a:solidFill>
                <a:effectLst/>
                <a:latin typeface="Consolas" panose="020B0609020204030204" pitchFamily="49" charset="0"/>
              </a:rPr>
              <a:t> string Gender </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get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set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public</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int</a:t>
            </a:r>
            <a:r>
              <a:rPr lang="en-US" sz="1600" b="0" i="0" dirty="0">
                <a:solidFill>
                  <a:srgbClr val="3A3AB9"/>
                </a:solidFill>
                <a:effectLst/>
                <a:latin typeface="Consolas" panose="020B0609020204030204" pitchFamily="49" charset="0"/>
              </a:rPr>
              <a:t> Salary </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get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set</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public</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int</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CompareTo</a:t>
            </a:r>
            <a:r>
              <a:rPr lang="en-US" sz="1600" b="1" i="0" dirty="0">
                <a:solidFill>
                  <a:srgbClr val="3A3AB9"/>
                </a:solidFill>
                <a:effectLst/>
                <a:latin typeface="Consolas" panose="020B0609020204030204" pitchFamily="49" charset="0"/>
              </a:rPr>
              <a:t>(</a:t>
            </a:r>
            <a:r>
              <a:rPr lang="en-US" sz="1600" b="0" i="0" dirty="0">
                <a:solidFill>
                  <a:srgbClr val="3A3AB9"/>
                </a:solidFill>
                <a:effectLst/>
                <a:latin typeface="Consolas" panose="020B0609020204030204" pitchFamily="49" charset="0"/>
              </a:rPr>
              <a:t>Employee obj</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if</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a:t>
            </a:r>
            <a:r>
              <a:rPr lang="en-US" sz="1600" b="0" i="0" dirty="0" err="1">
                <a:solidFill>
                  <a:srgbClr val="3A3AB9"/>
                </a:solidFill>
                <a:effectLst/>
                <a:latin typeface="Consolas" panose="020B0609020204030204" pitchFamily="49" charset="0"/>
              </a:rPr>
              <a:t>this.Salary</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&gt;</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obj.Salary</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return</a:t>
            </a:r>
            <a:r>
              <a:rPr lang="en-US" sz="1600" b="0" i="0" dirty="0">
                <a:solidFill>
                  <a:srgbClr val="3A3AB9"/>
                </a:solidFill>
                <a:effectLst/>
                <a:latin typeface="Consolas" panose="020B0609020204030204" pitchFamily="49" charset="0"/>
              </a:rPr>
              <a:t> 1;</a:t>
            </a: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else</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if</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a:t>
            </a:r>
            <a:r>
              <a:rPr lang="en-US" sz="1600" b="0" i="0" dirty="0" err="1">
                <a:solidFill>
                  <a:srgbClr val="3A3AB9"/>
                </a:solidFill>
                <a:effectLst/>
                <a:latin typeface="Consolas" panose="020B0609020204030204" pitchFamily="49" charset="0"/>
              </a:rPr>
              <a:t>this.Salary</a:t>
            </a:r>
            <a:r>
              <a:rPr lang="en-US" sz="1600" b="0" i="0" dirty="0">
                <a:solidFill>
                  <a:srgbClr val="3A3AB9"/>
                </a:solidFill>
                <a:effectLst/>
                <a:latin typeface="Consolas" panose="020B0609020204030204" pitchFamily="49" charset="0"/>
              </a:rPr>
              <a:t> </a:t>
            </a:r>
            <a:r>
              <a:rPr lang="en-US" sz="1600" b="1" i="0" dirty="0">
                <a:solidFill>
                  <a:srgbClr val="3A3AB9"/>
                </a:solidFill>
                <a:effectLst/>
                <a:latin typeface="Consolas" panose="020B0609020204030204" pitchFamily="49" charset="0"/>
              </a:rPr>
              <a:t>&lt;</a:t>
            </a:r>
            <a:r>
              <a:rPr lang="en-US" sz="1600" b="0" i="0" dirty="0">
                <a:solidFill>
                  <a:srgbClr val="3A3AB9"/>
                </a:solidFill>
                <a:effectLst/>
                <a:latin typeface="Consolas" panose="020B0609020204030204" pitchFamily="49" charset="0"/>
              </a:rPr>
              <a:t> </a:t>
            </a:r>
            <a:r>
              <a:rPr lang="en-US" sz="1600" b="0" i="0" dirty="0" err="1">
                <a:solidFill>
                  <a:srgbClr val="3A3AB9"/>
                </a:solidFill>
                <a:effectLst/>
                <a:latin typeface="Consolas" panose="020B0609020204030204" pitchFamily="49" charset="0"/>
              </a:rPr>
              <a:t>obj.Salary</a:t>
            </a:r>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return</a:t>
            </a:r>
            <a:r>
              <a:rPr lang="en-US" sz="1600" b="0" i="0" dirty="0">
                <a:solidFill>
                  <a:srgbClr val="3A3AB9"/>
                </a:solidFill>
                <a:effectLst/>
                <a:latin typeface="Consolas" panose="020B0609020204030204" pitchFamily="49" charset="0"/>
              </a:rPr>
              <a:t> -1;</a:t>
            </a: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else</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a:p>
            <a:pPr algn="l" fontAlgn="base"/>
            <a:r>
              <a:rPr lang="en-US" sz="1600" b="1" i="0" dirty="0">
                <a:solidFill>
                  <a:srgbClr val="3A3AB9"/>
                </a:solidFill>
                <a:effectLst/>
                <a:latin typeface="Consolas" panose="020B0609020204030204" pitchFamily="49" charset="0"/>
              </a:rPr>
              <a:t>return</a:t>
            </a:r>
            <a:r>
              <a:rPr lang="en-US" sz="1600" b="0" i="0" dirty="0">
                <a:solidFill>
                  <a:srgbClr val="3A3AB9"/>
                </a:solidFill>
                <a:effectLst/>
                <a:latin typeface="Consolas" panose="020B0609020204030204" pitchFamily="49" charset="0"/>
              </a:rPr>
              <a:t> 0;</a:t>
            </a:r>
          </a:p>
          <a:p>
            <a:pPr algn="l" fontAlgn="base"/>
            <a:r>
              <a:rPr lang="en-US" sz="1600" b="1" i="0" dirty="0">
                <a:solidFill>
                  <a:srgbClr val="3A3AB9"/>
                </a:solidFill>
                <a:effectLst/>
                <a:latin typeface="Consolas" panose="020B0609020204030204" pitchFamily="49" charset="0"/>
              </a:rPr>
              <a:t>}}}</a:t>
            </a:r>
            <a:endParaRPr lang="en-US" sz="1600" b="0" i="0" dirty="0">
              <a:solidFill>
                <a:srgbClr val="3A3AB9"/>
              </a:solidFill>
              <a:effectLst/>
              <a:latin typeface="Consolas" panose="020B0609020204030204" pitchFamily="49" charset="0"/>
            </a:endParaRPr>
          </a:p>
        </p:txBody>
      </p:sp>
    </p:spTree>
    <p:extLst>
      <p:ext uri="{BB962C8B-B14F-4D97-AF65-F5344CB8AC3E}">
        <p14:creationId xmlns:p14="http://schemas.microsoft.com/office/powerpoint/2010/main" val="3656818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7883</TotalTime>
  <Words>2848</Words>
  <Application>Microsoft Office PowerPoint</Application>
  <PresentationFormat>Widescreen</PresentationFormat>
  <Paragraphs>173</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-apple-system</vt:lpstr>
      <vt:lpstr>Arial</vt:lpstr>
      <vt:lpstr>Arial</vt:lpstr>
      <vt:lpstr>Calibri</vt:lpstr>
      <vt:lpstr>Calibri Light</vt:lpstr>
      <vt:lpstr>Consolas</vt:lpstr>
      <vt:lpstr>Inconsolata</vt:lpstr>
      <vt:lpstr>inherit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Ratre</dc:creator>
  <cp:lastModifiedBy>Raj Ratre</cp:lastModifiedBy>
  <cp:revision>35</cp:revision>
  <dcterms:created xsi:type="dcterms:W3CDTF">2022-04-07T14:16:44Z</dcterms:created>
  <dcterms:modified xsi:type="dcterms:W3CDTF">2022-04-13T01:40:12Z</dcterms:modified>
</cp:coreProperties>
</file>