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366B-B031-435F-9BBE-5ED328BB1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A824A8-28F0-4AA5-B9AE-5F5E384A1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64DFC-DD0C-4796-BDAB-2CFFD9491094}"/>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5" name="Footer Placeholder 4">
            <a:extLst>
              <a:ext uri="{FF2B5EF4-FFF2-40B4-BE49-F238E27FC236}">
                <a16:creationId xmlns:a16="http://schemas.microsoft.com/office/drawing/2014/main" id="{74C0676E-A34F-4233-9139-193337EC1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770A6-7E71-4FF0-8FCA-6CEA8ABAF37F}"/>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251741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16DD-B5F6-4573-A9A4-F36E3C0E1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68D25-FAF3-4771-A02C-40400C18F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F4A5E-FDF1-48E7-A2B2-91566FE11141}"/>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5" name="Footer Placeholder 4">
            <a:extLst>
              <a:ext uri="{FF2B5EF4-FFF2-40B4-BE49-F238E27FC236}">
                <a16:creationId xmlns:a16="http://schemas.microsoft.com/office/drawing/2014/main" id="{99D3602B-36CE-4B0B-AC01-863801AF3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F5F5F-D01E-4429-B859-13FECD63DB21}"/>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427380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013C2-B296-48AF-9A92-9B4358A777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775F83-0865-4E41-AB4C-268F24BFC5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15D7-FB26-4B2F-8237-569392CFA879}"/>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5" name="Footer Placeholder 4">
            <a:extLst>
              <a:ext uri="{FF2B5EF4-FFF2-40B4-BE49-F238E27FC236}">
                <a16:creationId xmlns:a16="http://schemas.microsoft.com/office/drawing/2014/main" id="{959E8E0A-B0BB-4726-A11A-A41404E809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A31C3-5334-4439-B0CA-75B8369D2C2F}"/>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247418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5384-08DE-47C9-A3BE-0D1197F112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21F1F-3400-44CF-ADF8-7046B63300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AD0F2-0D3C-4D4E-B012-E27F2C976862}"/>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5" name="Footer Placeholder 4">
            <a:extLst>
              <a:ext uri="{FF2B5EF4-FFF2-40B4-BE49-F238E27FC236}">
                <a16:creationId xmlns:a16="http://schemas.microsoft.com/office/drawing/2014/main" id="{C99CD5A9-F69E-48BE-A817-F01FF7D38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DED19-5547-46E8-8800-8FE99C41CFAE}"/>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387885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EAE3-6B27-4E23-BE0E-160409076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9FBF0-CD6B-4BB1-8962-F848E9A0A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53D10-04E0-476C-AA9B-EE80B77AE56E}"/>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5" name="Footer Placeholder 4">
            <a:extLst>
              <a:ext uri="{FF2B5EF4-FFF2-40B4-BE49-F238E27FC236}">
                <a16:creationId xmlns:a16="http://schemas.microsoft.com/office/drawing/2014/main" id="{2C2ECCD3-7950-4CF1-9531-D409388C8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187F1-A3B7-4DFC-BA36-B647EEF9CB4C}"/>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383908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E893-A86E-46C9-B8F7-5C452C2E10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1E7E-0D44-4FAA-9A35-188B9E98C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C9CF63-6BE9-4102-88CF-CEFE6FAE6C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08CDB2-8076-4736-BD72-6928196D914A}"/>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6" name="Footer Placeholder 5">
            <a:extLst>
              <a:ext uri="{FF2B5EF4-FFF2-40B4-BE49-F238E27FC236}">
                <a16:creationId xmlns:a16="http://schemas.microsoft.com/office/drawing/2014/main" id="{A9FA23A1-A4F1-449C-A0AE-7BEB628902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71043-D2B6-4D0E-A27B-7E4B91269E29}"/>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76141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4675-15E3-4C4B-81F6-FC0A2F1F1D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DD1E9-51FA-4023-A30A-C508ECC06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33BEA-1F8A-43BE-B13A-2A95FB5F40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F133C6-5557-4C30-AF3E-44EDD1B8AA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9FC1E-2F2A-453E-8466-82F68B7FD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11BC4-FBE8-46BA-8F5C-D903A650B1BA}"/>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8" name="Footer Placeholder 7">
            <a:extLst>
              <a:ext uri="{FF2B5EF4-FFF2-40B4-BE49-F238E27FC236}">
                <a16:creationId xmlns:a16="http://schemas.microsoft.com/office/drawing/2014/main" id="{3FD93BFA-5586-4D34-B1A8-C24CD14548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F5CF62-E304-4D44-BAD6-8801F060F2CD}"/>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421088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6F9E-F2AD-460B-9C74-78EBF9FE83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99AA2A-F1B1-43AF-8EC0-76CE91756B76}"/>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4" name="Footer Placeholder 3">
            <a:extLst>
              <a:ext uri="{FF2B5EF4-FFF2-40B4-BE49-F238E27FC236}">
                <a16:creationId xmlns:a16="http://schemas.microsoft.com/office/drawing/2014/main" id="{F9DC68BF-E7F4-43EC-817B-9EA63E4B2E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E10867-0233-4E3F-91DB-D55D8418C680}"/>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275488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11B1D-2307-4FCE-B112-4A7BFC36E2C9}"/>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3" name="Footer Placeholder 2">
            <a:extLst>
              <a:ext uri="{FF2B5EF4-FFF2-40B4-BE49-F238E27FC236}">
                <a16:creationId xmlns:a16="http://schemas.microsoft.com/office/drawing/2014/main" id="{9D7B4E89-7E49-49AA-A7DA-4B3523FB5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0519AD-F031-4BC7-89B0-A4D7256348DD}"/>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161223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3562-6765-4286-A8E3-B2EC6767E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3F8905-1CB0-4240-98B3-968F8C599B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C5D73C-FD2B-4AFC-905D-181894BD0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183AA-23D3-4CD6-83C0-32F70F84B682}"/>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6" name="Footer Placeholder 5">
            <a:extLst>
              <a:ext uri="{FF2B5EF4-FFF2-40B4-BE49-F238E27FC236}">
                <a16:creationId xmlns:a16="http://schemas.microsoft.com/office/drawing/2014/main" id="{3D2F71D1-71B7-4B84-8306-17142B4FC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D728E-8BF9-4594-95E0-99FB574EFCCE}"/>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271714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9311-846E-4126-9AB3-87A4C859A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21C9F6-73FB-4901-8A59-B0733FF4C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6D3EF5-6FD9-4CA8-9255-59D4CA075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F68C8-51D9-40FA-8039-738DD1B818B4}"/>
              </a:ext>
            </a:extLst>
          </p:cNvPr>
          <p:cNvSpPr>
            <a:spLocks noGrp="1"/>
          </p:cNvSpPr>
          <p:nvPr>
            <p:ph type="dt" sz="half" idx="10"/>
          </p:nvPr>
        </p:nvSpPr>
        <p:spPr/>
        <p:txBody>
          <a:bodyPr/>
          <a:lstStyle/>
          <a:p>
            <a:fld id="{0307C0EF-DD2B-4774-B788-726E5B5759DF}" type="datetimeFigureOut">
              <a:rPr lang="en-US" smtClean="0"/>
              <a:t>3/14/2022</a:t>
            </a:fld>
            <a:endParaRPr lang="en-US"/>
          </a:p>
        </p:txBody>
      </p:sp>
      <p:sp>
        <p:nvSpPr>
          <p:cNvPr id="6" name="Footer Placeholder 5">
            <a:extLst>
              <a:ext uri="{FF2B5EF4-FFF2-40B4-BE49-F238E27FC236}">
                <a16:creationId xmlns:a16="http://schemas.microsoft.com/office/drawing/2014/main" id="{8331CC19-641E-4C29-A93F-1F7DD101C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9DCDE-FECC-432E-A6B5-70268F5EFE9A}"/>
              </a:ext>
            </a:extLst>
          </p:cNvPr>
          <p:cNvSpPr>
            <a:spLocks noGrp="1"/>
          </p:cNvSpPr>
          <p:nvPr>
            <p:ph type="sldNum" sz="quarter" idx="12"/>
          </p:nvPr>
        </p:nvSpPr>
        <p:spPr/>
        <p:txBody>
          <a:bodyPr/>
          <a:lstStyle/>
          <a:p>
            <a:fld id="{A6262A00-923A-4905-8E1B-20923C89DF68}" type="slidenum">
              <a:rPr lang="en-US" smtClean="0"/>
              <a:t>‹#›</a:t>
            </a:fld>
            <a:endParaRPr lang="en-US"/>
          </a:p>
        </p:txBody>
      </p:sp>
    </p:spTree>
    <p:extLst>
      <p:ext uri="{BB962C8B-B14F-4D97-AF65-F5344CB8AC3E}">
        <p14:creationId xmlns:p14="http://schemas.microsoft.com/office/powerpoint/2010/main" val="367864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5E304-7731-45B7-87F4-EBE4C7E94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23F9F7-BFAB-4FD6-9035-70E6B072E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2092D-F011-4ED4-ABC9-E9AF80E9C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7C0EF-DD2B-4774-B788-726E5B5759DF}" type="datetimeFigureOut">
              <a:rPr lang="en-US" smtClean="0"/>
              <a:t>3/14/2022</a:t>
            </a:fld>
            <a:endParaRPr lang="en-US"/>
          </a:p>
        </p:txBody>
      </p:sp>
      <p:sp>
        <p:nvSpPr>
          <p:cNvPr id="5" name="Footer Placeholder 4">
            <a:extLst>
              <a:ext uri="{FF2B5EF4-FFF2-40B4-BE49-F238E27FC236}">
                <a16:creationId xmlns:a16="http://schemas.microsoft.com/office/drawing/2014/main" id="{F95A3BF9-2539-456C-AF8A-8C11D65D5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A14B2C-5D50-4FB1-9734-753700D58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62A00-923A-4905-8E1B-20923C89DF68}" type="slidenum">
              <a:rPr lang="en-US" smtClean="0"/>
              <a:t>‹#›</a:t>
            </a:fld>
            <a:endParaRPr lang="en-US"/>
          </a:p>
        </p:txBody>
      </p:sp>
    </p:spTree>
    <p:extLst>
      <p:ext uri="{BB962C8B-B14F-4D97-AF65-F5344CB8AC3E}">
        <p14:creationId xmlns:p14="http://schemas.microsoft.com/office/powerpoint/2010/main" val="1532803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EBC08C5-BD7F-450B-83AF-216063243926}"/>
              </a:ext>
            </a:extLst>
          </p:cNvPr>
          <p:cNvSpPr txBox="1"/>
          <p:nvPr/>
        </p:nvSpPr>
        <p:spPr>
          <a:xfrm>
            <a:off x="3204642" y="2353641"/>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i="0" kern="1200">
                <a:ln w="0"/>
                <a:solidFill>
                  <a:srgbClr val="080808"/>
                </a:solidFill>
                <a:effectLst>
                  <a:outerShdw blurRad="38100" dist="25400" dir="5400000" algn="ctr" rotWithShape="0">
                    <a:srgbClr val="6E747A">
                      <a:alpha val="43000"/>
                    </a:srgbClr>
                  </a:outerShdw>
                </a:effectLst>
                <a:latin typeface="+mj-lt"/>
                <a:ea typeface="+mj-ea"/>
                <a:cs typeface="+mj-cs"/>
              </a:rPr>
              <a:t>Abstract Class and Abstract Methods in C#</a:t>
            </a:r>
          </a:p>
          <a:p>
            <a:pPr algn="ctr">
              <a:lnSpc>
                <a:spcPct val="90000"/>
              </a:lnSpc>
              <a:spcBef>
                <a:spcPct val="0"/>
              </a:spcBef>
              <a:spcAft>
                <a:spcPts val="600"/>
              </a:spcAft>
            </a:pPr>
            <a:endParaRPr lang="en-US" sz="3600" kern="1200">
              <a:ln w="0"/>
              <a:solidFill>
                <a:srgbClr val="080808"/>
              </a:solidFill>
              <a:effectLst>
                <a:outerShdw blurRad="38100" dist="25400" dir="5400000" algn="ctr" rotWithShape="0">
                  <a:srgbClr val="6E747A">
                    <a:alpha val="43000"/>
                  </a:srgbClr>
                </a:outerShdw>
              </a:effectLst>
              <a:latin typeface="+mj-lt"/>
              <a:ea typeface="+mj-ea"/>
              <a:cs typeface="+mj-cs"/>
            </a:endParaRPr>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8594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FE9F71-10E4-4217-89FA-317D9960FB74}"/>
              </a:ext>
            </a:extLst>
          </p:cNvPr>
          <p:cNvSpPr txBox="1"/>
          <p:nvPr/>
        </p:nvSpPr>
        <p:spPr>
          <a:xfrm>
            <a:off x="0" y="69313"/>
            <a:ext cx="12192000" cy="1477328"/>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an Abstract Class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 class that is declared by using the keyword </a:t>
            </a:r>
            <a:r>
              <a:rPr lang="en-US" b="1" i="0" dirty="0">
                <a:solidFill>
                  <a:srgbClr val="000000"/>
                </a:solidFill>
                <a:effectLst/>
                <a:latin typeface="Segoe UI" panose="020B0502040204020203" pitchFamily="34" charset="0"/>
                <a:cs typeface="Segoe UI" panose="020B0502040204020203" pitchFamily="34" charset="0"/>
              </a:rPr>
              <a:t>abstract</a:t>
            </a:r>
            <a:r>
              <a:rPr lang="en-US" b="0" i="0" dirty="0">
                <a:solidFill>
                  <a:srgbClr val="000000"/>
                </a:solidFill>
                <a:effectLst/>
                <a:latin typeface="Segoe UI" panose="020B0502040204020203" pitchFamily="34" charset="0"/>
                <a:cs typeface="Segoe UI" panose="020B0502040204020203" pitchFamily="34" charset="0"/>
              </a:rPr>
              <a:t> is called an abstract class. An abstract class is a partially implemented class used for implementing some of the operations of an object which are common for all next-level subclasses and the remaining abstract methods to be implemented by the next-level subclasses. So it contains both abstract methods and concrete methods including variables, properties, and indexers.</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3643F171-1FD9-469E-B382-BC4F430DE989}"/>
              </a:ext>
            </a:extLst>
          </p:cNvPr>
          <p:cNvSpPr txBox="1"/>
          <p:nvPr/>
        </p:nvSpPr>
        <p:spPr>
          <a:xfrm>
            <a:off x="0" y="1546641"/>
            <a:ext cx="12192000" cy="923330"/>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It is always created as a superclass next to the interface in the object inheritance hierarchy for implementing common operations from an interface. An abstract class may or may not have abstract methods. But if a class contains an abstract method then it must be declared as abstract.</a:t>
            </a:r>
            <a:endParaRPr lang="en-US"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75E78A37-18AB-4FF6-956C-A1711ADE4773}"/>
              </a:ext>
            </a:extLst>
          </p:cNvPr>
          <p:cNvSpPr txBox="1"/>
          <p:nvPr/>
        </p:nvSpPr>
        <p:spPr>
          <a:xfrm>
            <a:off x="0" y="2469971"/>
            <a:ext cx="6145730" cy="369332"/>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the abstract method in C#?</a:t>
            </a:r>
            <a:endParaRPr lang="en-US" b="0" i="0" dirty="0">
              <a:solidFill>
                <a:srgbClr val="3A3A3A"/>
              </a:solidFill>
              <a:effectLst/>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E57DD230-A45A-4C78-B007-31A7E955D4F7}"/>
              </a:ext>
            </a:extLst>
          </p:cNvPr>
          <p:cNvSpPr txBox="1"/>
          <p:nvPr/>
        </p:nvSpPr>
        <p:spPr>
          <a:xfrm>
            <a:off x="0" y="2839303"/>
            <a:ext cx="12192000" cy="1200329"/>
          </a:xfrm>
          <a:prstGeom prst="rect">
            <a:avLst/>
          </a:prstGeom>
          <a:noFill/>
        </p:spPr>
        <p:txBody>
          <a:bodyPr wrap="square">
            <a:spAutoFit/>
          </a:bodyPr>
          <a:lstStyle/>
          <a:p>
            <a:r>
              <a:rPr lang="en-US" b="0" i="0" dirty="0">
                <a:solidFill>
                  <a:srgbClr val="000000"/>
                </a:solidFill>
                <a:effectLst/>
                <a:latin typeface="Segoe UI" panose="020B0502040204020203" pitchFamily="34" charset="0"/>
                <a:cs typeface="Segoe UI" panose="020B0502040204020203" pitchFamily="34" charset="0"/>
              </a:rPr>
              <a:t>A method that does not have a body is called an abstract method. It is declared with the modifier abstract. It contains only a </a:t>
            </a:r>
            <a:r>
              <a:rPr lang="en-US" b="1" i="0" dirty="0">
                <a:solidFill>
                  <a:srgbClr val="000000"/>
                </a:solidFill>
                <a:effectLst/>
                <a:latin typeface="Segoe UI" panose="020B0502040204020203" pitchFamily="34" charset="0"/>
                <a:cs typeface="Segoe UI" panose="020B0502040204020203" pitchFamily="34" charset="0"/>
              </a:rPr>
              <a:t>declaration/signature</a:t>
            </a:r>
            <a:r>
              <a:rPr lang="en-US" b="0" i="0" dirty="0">
                <a:solidFill>
                  <a:srgbClr val="000000"/>
                </a:solidFill>
                <a:effectLst/>
                <a:latin typeface="Segoe UI" panose="020B0502040204020203" pitchFamily="34" charset="0"/>
                <a:cs typeface="Segoe UI" panose="020B0502040204020203" pitchFamily="34" charset="0"/>
              </a:rPr>
              <a:t> and does not contain the implementation/body/definition of the method. An abstract function should be terminated with a semicolon. Overriding an abstract function is compulsory.</a:t>
            </a:r>
          </a:p>
          <a:p>
            <a:endParaRPr lang="en-US"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82CBA489-CC56-490D-83D2-E520D24D30B0}"/>
              </a:ext>
            </a:extLst>
          </p:cNvPr>
          <p:cNvSpPr txBox="1"/>
          <p:nvPr/>
        </p:nvSpPr>
        <p:spPr>
          <a:xfrm>
            <a:off x="0" y="3947299"/>
            <a:ext cx="12192000" cy="2308324"/>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Points to Remember while working with an abstract class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An abstract class can contain both abstract methods and non-abstract (concrete) methods.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It can contain both static and instance variables.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abstract class cannot be instantiated but its reference can be created.</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If any class contains abstract methods then it must be declared by using the keyword abstract.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An abstract class can contain sealed methods but an abstract method or class cannot be declared as sealed.</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 subclass of an abstract class can only be instantiated if it implements all of the abstract methods of its superclass. Such classes are called concrete classes to differentiate them from abstract classes.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4541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5B7FFD-84DD-445B-9350-FAF67CBED018}"/>
              </a:ext>
            </a:extLst>
          </p:cNvPr>
          <p:cNvSpPr txBox="1"/>
          <p:nvPr/>
        </p:nvSpPr>
        <p:spPr>
          <a:xfrm>
            <a:off x="-1605" y="86431"/>
            <a:ext cx="9684619" cy="1477328"/>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When should a class be declared as abstract?</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 class should be declared as abstract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If the class has any abstract methods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If it does not provide implementation to any of the abstract methods it inherited</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If it does not provide implementation to any of the methods of an interface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B5D341CA-D370-4D89-B5A2-6F5E71039736}"/>
              </a:ext>
            </a:extLst>
          </p:cNvPr>
          <p:cNvSpPr txBox="1"/>
          <p:nvPr/>
        </p:nvSpPr>
        <p:spPr>
          <a:xfrm>
            <a:off x="-1605" y="1633963"/>
            <a:ext cx="12192000" cy="923330"/>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Rules Of Abstract Method and Abstract Class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Rule1:</a:t>
            </a:r>
            <a:r>
              <a:rPr lang="en-US" b="0" i="0" dirty="0">
                <a:solidFill>
                  <a:srgbClr val="000000"/>
                </a:solidFill>
                <a:effectLst/>
                <a:latin typeface="Segoe UI" panose="020B0502040204020203" pitchFamily="34" charset="0"/>
                <a:cs typeface="Segoe UI" panose="020B0502040204020203" pitchFamily="34" charset="0"/>
              </a:rPr>
              <a:t> If a method does not have the body, then it should be declared as abstract using the abstract modifier else it leads to a compile-time error: “</a:t>
            </a:r>
            <a:r>
              <a:rPr lang="en-US" b="1" i="0" dirty="0">
                <a:solidFill>
                  <a:srgbClr val="FF0000"/>
                </a:solidFill>
                <a:effectLst/>
                <a:latin typeface="Segoe UI" panose="020B0502040204020203" pitchFamily="34" charset="0"/>
                <a:cs typeface="Segoe UI" panose="020B0502040204020203" pitchFamily="34" charset="0"/>
              </a:rPr>
              <a:t>must declare a body because it is not marked abstract, extern, or partial</a:t>
            </a:r>
            <a:r>
              <a:rPr lang="en-US" b="0" i="0" dirty="0">
                <a:solidFill>
                  <a:srgbClr val="000000"/>
                </a:solidFill>
                <a:effectLst/>
                <a:latin typeface="Segoe UI" panose="020B0502040204020203" pitchFamily="34" charset="0"/>
                <a:cs typeface="Segoe UI" panose="020B0502040204020203" pitchFamily="34" charset="0"/>
              </a:rPr>
              <a:t>”</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603D441B-7D07-401D-B0A2-ECC6072648BF}"/>
              </a:ext>
            </a:extLst>
          </p:cNvPr>
          <p:cNvSpPr txBox="1"/>
          <p:nvPr/>
        </p:nvSpPr>
        <p:spPr>
          <a:xfrm>
            <a:off x="-1605" y="2505670"/>
            <a:ext cx="12192000" cy="923330"/>
          </a:xfrm>
          <a:prstGeom prst="rect">
            <a:avLst/>
          </a:prstGeom>
          <a:noFill/>
        </p:spPr>
        <p:txBody>
          <a:bodyPr wrap="square">
            <a:spAutoFit/>
          </a:bodyPr>
          <a:lstStyle/>
          <a:p>
            <a:pPr algn="just" fontAlgn="base"/>
            <a:r>
              <a:rPr lang="en-US" b="1" i="0" dirty="0">
                <a:solidFill>
                  <a:srgbClr val="212529"/>
                </a:solidFill>
                <a:effectLst/>
                <a:latin typeface="Segoe UI" panose="020B0502040204020203" pitchFamily="34" charset="0"/>
                <a:cs typeface="Segoe UI" panose="020B0502040204020203" pitchFamily="34" charset="0"/>
              </a:rPr>
              <a:t>Rule2: </a:t>
            </a:r>
            <a:r>
              <a:rPr lang="en-US" b="0" i="0" dirty="0">
                <a:solidFill>
                  <a:srgbClr val="212529"/>
                </a:solidFill>
                <a:effectLst/>
                <a:latin typeface="Segoe UI" panose="020B0502040204020203" pitchFamily="34" charset="0"/>
                <a:cs typeface="Segoe UI" panose="020B0502040204020203" pitchFamily="34" charset="0"/>
              </a:rPr>
              <a:t>If a class has an abstract method it should be declared as abstract by using the keyword abstract else it leads to a compile-time error: ‘</a:t>
            </a:r>
            <a:r>
              <a:rPr lang="en-US" b="1" i="0" dirty="0">
                <a:solidFill>
                  <a:srgbClr val="FF0000"/>
                </a:solidFill>
                <a:effectLst/>
                <a:latin typeface="Segoe UI" panose="020B0502040204020203" pitchFamily="34" charset="0"/>
                <a:cs typeface="Segoe UI" panose="020B0502040204020203" pitchFamily="34" charset="0"/>
              </a:rPr>
              <a:t>Example.m1()’ is abstract but it is contained in non-abstract class ‘Example</a:t>
            </a:r>
            <a:r>
              <a:rPr lang="en-US" b="0" i="0" dirty="0">
                <a:solidFill>
                  <a:srgbClr val="212529"/>
                </a:solidFill>
                <a:effectLst/>
                <a:latin typeface="Segoe UI" panose="020B0502040204020203" pitchFamily="34" charset="0"/>
                <a:cs typeface="Segoe UI" panose="020B0502040204020203" pitchFamily="34" charset="0"/>
              </a:rPr>
              <a:t>‘.</a:t>
            </a:r>
            <a:br>
              <a:rPr lang="en-US" b="0" i="0" dirty="0">
                <a:solidFill>
                  <a:srgbClr val="596174"/>
                </a:solidFill>
                <a:effectLst/>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370063AF-6368-4DA9-BE8E-B8590C8DF94E}"/>
              </a:ext>
            </a:extLst>
          </p:cNvPr>
          <p:cNvSpPr txBox="1"/>
          <p:nvPr/>
        </p:nvSpPr>
        <p:spPr>
          <a:xfrm>
            <a:off x="-1605" y="3156367"/>
            <a:ext cx="12021954" cy="369332"/>
          </a:xfrm>
          <a:prstGeom prst="rect">
            <a:avLst/>
          </a:prstGeom>
          <a:noFill/>
        </p:spPr>
        <p:txBody>
          <a:bodyPr wrap="square">
            <a:spAutoFit/>
          </a:bodyPr>
          <a:lstStyle/>
          <a:p>
            <a:r>
              <a:rPr lang="en-US" b="1" i="0" dirty="0">
                <a:solidFill>
                  <a:srgbClr val="212529"/>
                </a:solidFill>
                <a:effectLst/>
                <a:latin typeface="Segoe UI" panose="020B0502040204020203" pitchFamily="34" charset="0"/>
                <a:cs typeface="Segoe UI" panose="020B0502040204020203" pitchFamily="34" charset="0"/>
              </a:rPr>
              <a:t>Rule3:</a:t>
            </a:r>
            <a:r>
              <a:rPr lang="en-US" b="0" i="0" dirty="0">
                <a:solidFill>
                  <a:srgbClr val="212529"/>
                </a:solidFill>
                <a:effectLst/>
                <a:latin typeface="Segoe UI" panose="020B0502040204020203" pitchFamily="34" charset="0"/>
                <a:cs typeface="Segoe UI" panose="020B0502040204020203" pitchFamily="34" charset="0"/>
              </a:rPr>
              <a:t> If a class is declared as abstract it cannot be instantiated violation leads to compile-time Error.</a:t>
            </a:r>
            <a:endParaRPr lang="en-US"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6ADA3A4C-028E-4519-B650-F573C85486EE}"/>
              </a:ext>
            </a:extLst>
          </p:cNvPr>
          <p:cNvSpPr txBox="1"/>
          <p:nvPr/>
        </p:nvSpPr>
        <p:spPr>
          <a:xfrm>
            <a:off x="0" y="3525699"/>
            <a:ext cx="12192000" cy="646331"/>
          </a:xfrm>
          <a:prstGeom prst="rect">
            <a:avLst/>
          </a:prstGeom>
          <a:noFill/>
        </p:spPr>
        <p:txBody>
          <a:bodyPr wrap="square">
            <a:spAutoFit/>
          </a:bodyPr>
          <a:lstStyle/>
          <a:p>
            <a:r>
              <a:rPr lang="en-US" b="1" i="0" dirty="0">
                <a:solidFill>
                  <a:srgbClr val="212529"/>
                </a:solidFill>
                <a:effectLst/>
                <a:latin typeface="Segoe UI" panose="020B0502040204020203" pitchFamily="34" charset="0"/>
                <a:cs typeface="Segoe UI" panose="020B0502040204020203" pitchFamily="34" charset="0"/>
              </a:rPr>
              <a:t>Rule4:</a:t>
            </a:r>
            <a:r>
              <a:rPr lang="en-US" b="0" i="0" dirty="0">
                <a:solidFill>
                  <a:srgbClr val="212529"/>
                </a:solidFill>
                <a:effectLst/>
                <a:latin typeface="Segoe UI" panose="020B0502040204020203" pitchFamily="34" charset="0"/>
                <a:cs typeface="Segoe UI" panose="020B0502040204020203" pitchFamily="34" charset="0"/>
              </a:rPr>
              <a:t> </a:t>
            </a:r>
            <a:r>
              <a:rPr lang="en-US" b="0" i="0" dirty="0">
                <a:solidFill>
                  <a:srgbClr val="000000"/>
                </a:solidFill>
                <a:effectLst/>
                <a:latin typeface="Segoe UI" panose="020B0502040204020203" pitchFamily="34" charset="0"/>
                <a:cs typeface="Segoe UI" panose="020B0502040204020203" pitchFamily="34" charset="0"/>
              </a:rPr>
              <a:t>The sub-classes of an abstract class should override all the abstract methods or it should be declared as abstract else it leads to the compile-time error:</a:t>
            </a:r>
            <a:endParaRPr lang="en-US"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C0C8274-8EA0-4B4B-B25A-9BDD36301C2E}"/>
              </a:ext>
            </a:extLst>
          </p:cNvPr>
          <p:cNvSpPr txBox="1"/>
          <p:nvPr/>
        </p:nvSpPr>
        <p:spPr>
          <a:xfrm>
            <a:off x="0" y="4268729"/>
            <a:ext cx="12192000" cy="1754326"/>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the need for abstract classes in application development?</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concepts of abstract methods and abstract classes are an extension to the inheritance wherein inheritance we have been discussing that with the help of a parent class we can provide property to the child class that can be consumed by the child classes which gives us re-usability.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Along with the parent providing property to the children, the parent can also impose the restriction on the children with the help of abstract methods so that all the child classes have to full fill the restriction without failing.</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2726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A90FB0-7A73-48E7-9365-CD191A6A03A6}"/>
              </a:ext>
            </a:extLst>
          </p:cNvPr>
          <p:cNvSpPr txBox="1"/>
          <p:nvPr/>
        </p:nvSpPr>
        <p:spPr>
          <a:xfrm>
            <a:off x="125127" y="0"/>
            <a:ext cx="6468177" cy="6494085"/>
          </a:xfrm>
          <a:prstGeom prst="rect">
            <a:avLst/>
          </a:prstGeom>
          <a:noFill/>
        </p:spPr>
        <p:txBody>
          <a:bodyPr wrap="square" rtlCol="0">
            <a:spAutoFit/>
          </a:bodyPr>
          <a:lstStyle/>
          <a:p>
            <a:pPr algn="l" fontAlgn="base"/>
            <a:r>
              <a:rPr lang="en-US" sz="1600" b="1" i="0" dirty="0">
                <a:solidFill>
                  <a:srgbClr val="D171DD"/>
                </a:solidFill>
                <a:effectLst/>
                <a:latin typeface="inherit"/>
              </a:rPr>
              <a:t>public</a:t>
            </a:r>
            <a:r>
              <a:rPr lang="en-US" sz="1600" b="0" i="0" dirty="0">
                <a:solidFill>
                  <a:srgbClr val="CFD5E0"/>
                </a:solidFill>
                <a:effectLst/>
                <a:latin typeface="inherit"/>
              </a:rPr>
              <a:t> </a:t>
            </a:r>
            <a:r>
              <a:rPr lang="en-US" sz="1600" b="1" i="0" dirty="0">
                <a:solidFill>
                  <a:srgbClr val="D171DD"/>
                </a:solidFill>
                <a:effectLst/>
                <a:latin typeface="inherit"/>
              </a:rPr>
              <a:t>abstract</a:t>
            </a:r>
            <a:r>
              <a:rPr lang="en-US" sz="1600" b="0" i="0" dirty="0">
                <a:solidFill>
                  <a:srgbClr val="CFD5E0"/>
                </a:solidFill>
                <a:effectLst/>
                <a:latin typeface="inherit"/>
              </a:rPr>
              <a:t> </a:t>
            </a:r>
            <a:r>
              <a:rPr lang="en-US" sz="1600" b="1" i="0" dirty="0">
                <a:solidFill>
                  <a:srgbClr val="D171DD"/>
                </a:solidFill>
                <a:effectLst/>
                <a:latin typeface="inherit"/>
              </a:rPr>
              <a:t>class</a:t>
            </a:r>
            <a:r>
              <a:rPr lang="en-US" sz="1600" b="0" i="0" dirty="0">
                <a:solidFill>
                  <a:srgbClr val="CFD5E0"/>
                </a:solidFill>
                <a:effectLst/>
                <a:latin typeface="inherit"/>
              </a:rPr>
              <a:t> </a:t>
            </a:r>
            <a:r>
              <a:rPr lang="en-US" sz="1600" b="0" i="0" dirty="0" err="1">
                <a:solidFill>
                  <a:srgbClr val="CFD5E0"/>
                </a:solidFill>
                <a:effectLst/>
                <a:latin typeface="inherit"/>
              </a:rPr>
              <a:t>MyClass</a:t>
            </a:r>
            <a:endParaRPr lang="en-US" sz="1600" b="0" i="0" dirty="0">
              <a:solidFill>
                <a:srgbClr val="CFD5E0"/>
              </a:solidFill>
              <a:effectLst/>
              <a:latin typeface="inherit"/>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D171DD"/>
                </a:solidFill>
                <a:effectLst/>
                <a:latin typeface="inherit"/>
              </a:rPr>
              <a:t>public</a:t>
            </a:r>
            <a:r>
              <a:rPr lang="en-US" sz="1600" b="0" i="0" dirty="0">
                <a:solidFill>
                  <a:srgbClr val="CFD5E0"/>
                </a:solidFill>
                <a:effectLst/>
                <a:latin typeface="inherit"/>
              </a:rPr>
              <a:t> </a:t>
            </a:r>
            <a:r>
              <a:rPr lang="en-US" sz="1600" b="1" i="0" dirty="0">
                <a:solidFill>
                  <a:srgbClr val="D171DD"/>
                </a:solidFill>
                <a:effectLst/>
                <a:latin typeface="inherit"/>
              </a:rPr>
              <a:t>abstract</a:t>
            </a:r>
            <a:r>
              <a:rPr lang="en-US" sz="1600" b="0" i="0" dirty="0">
                <a:solidFill>
                  <a:srgbClr val="CFD5E0"/>
                </a:solidFill>
                <a:effectLst/>
                <a:latin typeface="inherit"/>
              </a:rPr>
              <a:t> </a:t>
            </a:r>
            <a:r>
              <a:rPr lang="en-US" sz="1600" b="1" i="0" dirty="0">
                <a:solidFill>
                  <a:srgbClr val="D171DD"/>
                </a:solidFill>
                <a:effectLst/>
                <a:latin typeface="inherit"/>
              </a:rPr>
              <a:t>void</a:t>
            </a:r>
            <a:r>
              <a:rPr lang="en-US" sz="1600" b="0" i="0" dirty="0">
                <a:solidFill>
                  <a:srgbClr val="CFD5E0"/>
                </a:solidFill>
                <a:effectLst/>
                <a:latin typeface="inherit"/>
              </a:rPr>
              <a:t> </a:t>
            </a:r>
            <a:r>
              <a:rPr lang="en-US" sz="1600" b="0" i="0" dirty="0">
                <a:solidFill>
                  <a:srgbClr val="4284AE"/>
                </a:solidFill>
                <a:effectLst/>
                <a:latin typeface="inherit"/>
              </a:rPr>
              <a:t>calculate</a:t>
            </a:r>
            <a:r>
              <a:rPr lang="en-US" sz="1600" b="1" i="0" dirty="0">
                <a:solidFill>
                  <a:srgbClr val="6B7C8B"/>
                </a:solidFill>
                <a:effectLst/>
                <a:latin typeface="inherit"/>
              </a:rPr>
              <a:t>(</a:t>
            </a:r>
            <a:r>
              <a:rPr lang="en-US" sz="1600" b="1" i="0" dirty="0">
                <a:solidFill>
                  <a:srgbClr val="D171DD"/>
                </a:solidFill>
                <a:effectLst/>
                <a:latin typeface="inherit"/>
              </a:rPr>
              <a:t>double</a:t>
            </a:r>
            <a:r>
              <a:rPr lang="en-US" sz="1600" b="0" i="0" dirty="0">
                <a:solidFill>
                  <a:srgbClr val="CFD5E0"/>
                </a:solidFill>
                <a:effectLst/>
                <a:latin typeface="inherit"/>
              </a:rPr>
              <a:t> x</a:t>
            </a:r>
            <a:r>
              <a:rPr lang="en-US" sz="1600" b="1" i="0" dirty="0">
                <a:solidFill>
                  <a:srgbClr val="6B7C8B"/>
                </a:solidFill>
                <a:effectLst/>
                <a:latin typeface="inherit"/>
              </a:rPr>
              <a:t>)</a:t>
            </a:r>
            <a:r>
              <a:rPr lang="en-US" sz="1600" b="0" i="0" dirty="0">
                <a:solidFill>
                  <a:srgbClr val="CFD5E0"/>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D171DD"/>
                </a:solidFill>
                <a:effectLst/>
                <a:latin typeface="inherit"/>
              </a:rPr>
              <a:t>class</a:t>
            </a:r>
            <a:r>
              <a:rPr lang="en-US" sz="1600" b="0" i="0" dirty="0">
                <a:solidFill>
                  <a:srgbClr val="CFD5E0"/>
                </a:solidFill>
                <a:effectLst/>
                <a:latin typeface="inherit"/>
              </a:rPr>
              <a:t> Sub1 : </a:t>
            </a:r>
            <a:r>
              <a:rPr lang="en-US" sz="1600" b="0" i="0" dirty="0" err="1">
                <a:solidFill>
                  <a:srgbClr val="CFD5E0"/>
                </a:solidFill>
                <a:effectLst/>
                <a:latin typeface="inherit"/>
              </a:rPr>
              <a:t>MyClass</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D171DD"/>
                </a:solidFill>
                <a:effectLst/>
                <a:latin typeface="inherit"/>
              </a:rPr>
              <a:t>public</a:t>
            </a:r>
            <a:r>
              <a:rPr lang="en-US" sz="1600" b="0" i="0" dirty="0">
                <a:solidFill>
                  <a:srgbClr val="CFD5E0"/>
                </a:solidFill>
                <a:effectLst/>
                <a:latin typeface="inherit"/>
              </a:rPr>
              <a:t> </a:t>
            </a:r>
            <a:r>
              <a:rPr lang="en-US" sz="1600" b="1" i="0" dirty="0">
                <a:solidFill>
                  <a:srgbClr val="D171DD"/>
                </a:solidFill>
                <a:effectLst/>
                <a:latin typeface="inherit"/>
              </a:rPr>
              <a:t>override</a:t>
            </a:r>
            <a:r>
              <a:rPr lang="en-US" sz="1600" b="0" i="0" dirty="0">
                <a:solidFill>
                  <a:srgbClr val="CFD5E0"/>
                </a:solidFill>
                <a:effectLst/>
                <a:latin typeface="inherit"/>
              </a:rPr>
              <a:t> </a:t>
            </a:r>
            <a:r>
              <a:rPr lang="en-US" sz="1600" b="1" i="0" dirty="0">
                <a:solidFill>
                  <a:srgbClr val="D171DD"/>
                </a:solidFill>
                <a:effectLst/>
                <a:latin typeface="inherit"/>
              </a:rPr>
              <a:t>void</a:t>
            </a:r>
            <a:r>
              <a:rPr lang="en-US" sz="1600" b="0" i="0" dirty="0">
                <a:solidFill>
                  <a:srgbClr val="CFD5E0"/>
                </a:solidFill>
                <a:effectLst/>
                <a:latin typeface="inherit"/>
              </a:rPr>
              <a:t> </a:t>
            </a:r>
            <a:r>
              <a:rPr lang="en-US" sz="1600" b="0" i="0" dirty="0">
                <a:solidFill>
                  <a:srgbClr val="4284AE"/>
                </a:solidFill>
                <a:effectLst/>
                <a:latin typeface="inherit"/>
              </a:rPr>
              <a:t>calculate</a:t>
            </a:r>
            <a:r>
              <a:rPr lang="en-US" sz="1600" b="1" i="0" dirty="0">
                <a:solidFill>
                  <a:srgbClr val="6B7C8B"/>
                </a:solidFill>
                <a:effectLst/>
                <a:latin typeface="inherit"/>
              </a:rPr>
              <a:t>(</a:t>
            </a:r>
            <a:r>
              <a:rPr lang="en-US" sz="1600" b="1" i="0" dirty="0">
                <a:solidFill>
                  <a:srgbClr val="D171DD"/>
                </a:solidFill>
                <a:effectLst/>
                <a:latin typeface="inherit"/>
              </a:rPr>
              <a:t>double</a:t>
            </a:r>
            <a:r>
              <a:rPr lang="en-US" sz="1600" b="0" i="0" dirty="0">
                <a:solidFill>
                  <a:srgbClr val="CFD5E0"/>
                </a:solidFill>
                <a:effectLst/>
                <a:latin typeface="inherit"/>
              </a:rPr>
              <a:t> x</a:t>
            </a:r>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0" i="0" dirty="0" err="1">
                <a:solidFill>
                  <a:srgbClr val="CFD5E0"/>
                </a:solidFill>
                <a:effectLst/>
                <a:latin typeface="inherit"/>
              </a:rPr>
              <a:t>Console.</a:t>
            </a:r>
            <a:r>
              <a:rPr lang="en-US" sz="1600" b="0" i="0" dirty="0" err="1">
                <a:solidFill>
                  <a:srgbClr val="4284AE"/>
                </a:solidFill>
                <a:effectLst/>
                <a:latin typeface="inherit"/>
              </a:rPr>
              <a:t>WriteLine</a:t>
            </a:r>
            <a:r>
              <a:rPr lang="en-US" sz="1600" b="1" i="0" dirty="0">
                <a:solidFill>
                  <a:srgbClr val="6B7C8B"/>
                </a:solidFill>
                <a:effectLst/>
                <a:latin typeface="inherit"/>
              </a:rPr>
              <a:t>(</a:t>
            </a:r>
            <a:r>
              <a:rPr lang="en-US" sz="1600" b="0" i="0" dirty="0">
                <a:solidFill>
                  <a:srgbClr val="7CC379"/>
                </a:solidFill>
                <a:effectLst/>
                <a:latin typeface="inherit"/>
              </a:rPr>
              <a:t>"SQUARE ROOT IS "</a:t>
            </a:r>
            <a:r>
              <a:rPr lang="en-US" sz="1600" b="0" i="0" dirty="0">
                <a:solidFill>
                  <a:srgbClr val="CFD5E0"/>
                </a:solidFill>
                <a:effectLst/>
                <a:latin typeface="inherit"/>
              </a:rPr>
              <a:t> + </a:t>
            </a:r>
            <a:r>
              <a:rPr lang="en-US" sz="1600" b="0" i="0" dirty="0" err="1">
                <a:solidFill>
                  <a:srgbClr val="CFD5E0"/>
                </a:solidFill>
                <a:effectLst/>
                <a:latin typeface="inherit"/>
              </a:rPr>
              <a:t>Math.</a:t>
            </a:r>
            <a:r>
              <a:rPr lang="en-US" sz="1600" b="0" i="0" dirty="0" err="1">
                <a:solidFill>
                  <a:srgbClr val="4284AE"/>
                </a:solidFill>
                <a:effectLst/>
                <a:latin typeface="inherit"/>
              </a:rPr>
              <a:t>Sqrt</a:t>
            </a:r>
            <a:r>
              <a:rPr lang="en-US" sz="1600" b="1" i="0" dirty="0">
                <a:solidFill>
                  <a:srgbClr val="6B7C8B"/>
                </a:solidFill>
                <a:effectLst/>
                <a:latin typeface="inherit"/>
              </a:rPr>
              <a:t>(</a:t>
            </a:r>
            <a:r>
              <a:rPr lang="en-US" sz="1600" b="0" i="0" dirty="0">
                <a:solidFill>
                  <a:srgbClr val="CFD5E0"/>
                </a:solidFill>
                <a:effectLst/>
                <a:latin typeface="inherit"/>
              </a:rPr>
              <a:t>x</a:t>
            </a:r>
            <a:r>
              <a:rPr lang="en-US" sz="1600" b="1" i="0" dirty="0">
                <a:solidFill>
                  <a:srgbClr val="6B7C8B"/>
                </a:solidFill>
                <a:effectLst/>
                <a:latin typeface="inherit"/>
              </a:rPr>
              <a:t>))</a:t>
            </a:r>
            <a:r>
              <a:rPr lang="en-US" sz="1600" b="0" i="0" dirty="0">
                <a:solidFill>
                  <a:srgbClr val="CFD5E0"/>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D171DD"/>
                </a:solidFill>
                <a:effectLst/>
                <a:latin typeface="inherit"/>
              </a:rPr>
              <a:t>public</a:t>
            </a:r>
            <a:r>
              <a:rPr lang="en-US" sz="1600" b="0" i="0" dirty="0">
                <a:solidFill>
                  <a:srgbClr val="CFD5E0"/>
                </a:solidFill>
                <a:effectLst/>
                <a:latin typeface="inherit"/>
              </a:rPr>
              <a:t> </a:t>
            </a:r>
            <a:r>
              <a:rPr lang="en-US" sz="1600" b="1" i="0" dirty="0">
                <a:solidFill>
                  <a:srgbClr val="D171DD"/>
                </a:solidFill>
                <a:effectLst/>
                <a:latin typeface="inherit"/>
              </a:rPr>
              <a:t>class</a:t>
            </a:r>
            <a:r>
              <a:rPr lang="en-US" sz="1600" b="0" i="0" dirty="0">
                <a:solidFill>
                  <a:srgbClr val="CFD5E0"/>
                </a:solidFill>
                <a:effectLst/>
                <a:latin typeface="inherit"/>
              </a:rPr>
              <a:t> Sub2 : </a:t>
            </a:r>
            <a:r>
              <a:rPr lang="en-US" sz="1600" b="0" i="0" dirty="0" err="1">
                <a:solidFill>
                  <a:srgbClr val="CFD5E0"/>
                </a:solidFill>
                <a:effectLst/>
                <a:latin typeface="inherit"/>
              </a:rPr>
              <a:t>MyClass</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D171DD"/>
                </a:solidFill>
                <a:effectLst/>
                <a:latin typeface="inherit"/>
              </a:rPr>
              <a:t>public</a:t>
            </a:r>
            <a:r>
              <a:rPr lang="en-US" sz="1600" b="0" i="0" dirty="0">
                <a:solidFill>
                  <a:srgbClr val="CFD5E0"/>
                </a:solidFill>
                <a:effectLst/>
                <a:latin typeface="inherit"/>
              </a:rPr>
              <a:t> </a:t>
            </a:r>
            <a:r>
              <a:rPr lang="en-US" sz="1600" b="1" i="0" dirty="0">
                <a:solidFill>
                  <a:srgbClr val="D171DD"/>
                </a:solidFill>
                <a:effectLst/>
                <a:latin typeface="inherit"/>
              </a:rPr>
              <a:t>override</a:t>
            </a:r>
            <a:r>
              <a:rPr lang="en-US" sz="1600" b="0" i="0" dirty="0">
                <a:solidFill>
                  <a:srgbClr val="CFD5E0"/>
                </a:solidFill>
                <a:effectLst/>
                <a:latin typeface="inherit"/>
              </a:rPr>
              <a:t> </a:t>
            </a:r>
            <a:r>
              <a:rPr lang="en-US" sz="1600" b="1" i="0" dirty="0">
                <a:solidFill>
                  <a:srgbClr val="D171DD"/>
                </a:solidFill>
                <a:effectLst/>
                <a:latin typeface="inherit"/>
              </a:rPr>
              <a:t>void</a:t>
            </a:r>
            <a:r>
              <a:rPr lang="en-US" sz="1600" b="0" i="0" dirty="0">
                <a:solidFill>
                  <a:srgbClr val="CFD5E0"/>
                </a:solidFill>
                <a:effectLst/>
                <a:latin typeface="inherit"/>
              </a:rPr>
              <a:t> </a:t>
            </a:r>
            <a:r>
              <a:rPr lang="en-US" sz="1600" b="0" i="0" dirty="0">
                <a:solidFill>
                  <a:srgbClr val="4284AE"/>
                </a:solidFill>
                <a:effectLst/>
                <a:latin typeface="inherit"/>
              </a:rPr>
              <a:t>calculate</a:t>
            </a:r>
            <a:r>
              <a:rPr lang="en-US" sz="1600" b="1" i="0" dirty="0">
                <a:solidFill>
                  <a:srgbClr val="6B7C8B"/>
                </a:solidFill>
                <a:effectLst/>
                <a:latin typeface="inherit"/>
              </a:rPr>
              <a:t>(</a:t>
            </a:r>
            <a:r>
              <a:rPr lang="en-US" sz="1600" b="1" i="0" dirty="0">
                <a:solidFill>
                  <a:srgbClr val="D171DD"/>
                </a:solidFill>
                <a:effectLst/>
                <a:latin typeface="inherit"/>
              </a:rPr>
              <a:t>double</a:t>
            </a:r>
            <a:r>
              <a:rPr lang="en-US" sz="1600" b="0" i="0" dirty="0">
                <a:solidFill>
                  <a:srgbClr val="CFD5E0"/>
                </a:solidFill>
                <a:effectLst/>
                <a:latin typeface="inherit"/>
              </a:rPr>
              <a:t> x</a:t>
            </a:r>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0" i="0" dirty="0" err="1">
                <a:solidFill>
                  <a:srgbClr val="CFD5E0"/>
                </a:solidFill>
                <a:effectLst/>
                <a:latin typeface="inherit"/>
              </a:rPr>
              <a:t>Console.</a:t>
            </a:r>
            <a:r>
              <a:rPr lang="en-US" sz="1600" b="0" i="0" dirty="0" err="1">
                <a:solidFill>
                  <a:srgbClr val="4284AE"/>
                </a:solidFill>
                <a:effectLst/>
                <a:latin typeface="inherit"/>
              </a:rPr>
              <a:t>WriteLine</a:t>
            </a:r>
            <a:r>
              <a:rPr lang="en-US" sz="1600" b="1" i="0" dirty="0">
                <a:solidFill>
                  <a:srgbClr val="6B7C8B"/>
                </a:solidFill>
                <a:effectLst/>
                <a:latin typeface="inherit"/>
              </a:rPr>
              <a:t>(</a:t>
            </a:r>
            <a:r>
              <a:rPr lang="en-US" sz="1600" b="0" i="0" dirty="0">
                <a:solidFill>
                  <a:srgbClr val="7CC379"/>
                </a:solidFill>
                <a:effectLst/>
                <a:latin typeface="inherit"/>
              </a:rPr>
              <a:t>"SQUARE is :"</a:t>
            </a:r>
            <a:r>
              <a:rPr lang="en-US" sz="1600" b="0" i="0" dirty="0">
                <a:solidFill>
                  <a:srgbClr val="CFD5E0"/>
                </a:solidFill>
                <a:effectLst/>
                <a:latin typeface="inherit"/>
              </a:rPr>
              <a:t> + </a:t>
            </a:r>
            <a:r>
              <a:rPr lang="en-US" sz="1600" b="1" i="0" dirty="0">
                <a:solidFill>
                  <a:srgbClr val="6B7C8B"/>
                </a:solidFill>
                <a:effectLst/>
                <a:latin typeface="inherit"/>
              </a:rPr>
              <a:t>(</a:t>
            </a:r>
            <a:r>
              <a:rPr lang="en-US" sz="1600" b="0" i="0" dirty="0">
                <a:solidFill>
                  <a:srgbClr val="CFD5E0"/>
                </a:solidFill>
                <a:effectLst/>
                <a:latin typeface="inherit"/>
              </a:rPr>
              <a:t>x * x</a:t>
            </a:r>
            <a:r>
              <a:rPr lang="en-US" sz="1600" b="1" i="0" dirty="0">
                <a:solidFill>
                  <a:srgbClr val="6B7C8B"/>
                </a:solidFill>
                <a:effectLst/>
                <a:latin typeface="inherit"/>
              </a:rPr>
              <a:t>))</a:t>
            </a:r>
            <a:r>
              <a:rPr lang="en-US" sz="1600" b="0" i="0" dirty="0">
                <a:solidFill>
                  <a:srgbClr val="CFD5E0"/>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D171DD"/>
                </a:solidFill>
                <a:effectLst/>
                <a:latin typeface="inherit"/>
              </a:rPr>
              <a:t>public</a:t>
            </a:r>
            <a:r>
              <a:rPr lang="en-US" sz="1600" b="0" i="0" dirty="0">
                <a:solidFill>
                  <a:srgbClr val="CFD5E0"/>
                </a:solidFill>
                <a:effectLst/>
                <a:latin typeface="inherit"/>
              </a:rPr>
              <a:t> </a:t>
            </a:r>
            <a:r>
              <a:rPr lang="en-US" sz="1600" b="1" i="0" dirty="0">
                <a:solidFill>
                  <a:srgbClr val="D171DD"/>
                </a:solidFill>
                <a:effectLst/>
                <a:latin typeface="inherit"/>
              </a:rPr>
              <a:t>class</a:t>
            </a:r>
            <a:r>
              <a:rPr lang="en-US" sz="1600" b="0" i="0" dirty="0">
                <a:solidFill>
                  <a:srgbClr val="CFD5E0"/>
                </a:solidFill>
                <a:effectLst/>
                <a:latin typeface="inherit"/>
              </a:rPr>
              <a:t> Sub3 : </a:t>
            </a:r>
            <a:r>
              <a:rPr lang="en-US" sz="1600" b="0" i="0" dirty="0" err="1">
                <a:solidFill>
                  <a:srgbClr val="CFD5E0"/>
                </a:solidFill>
                <a:effectLst/>
                <a:latin typeface="inherit"/>
              </a:rPr>
              <a:t>MyClass</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D171DD"/>
                </a:solidFill>
                <a:effectLst/>
                <a:latin typeface="inherit"/>
              </a:rPr>
              <a:t>public</a:t>
            </a:r>
            <a:r>
              <a:rPr lang="en-US" sz="1600" b="0" i="0" dirty="0">
                <a:solidFill>
                  <a:srgbClr val="CFD5E0"/>
                </a:solidFill>
                <a:effectLst/>
                <a:latin typeface="inherit"/>
              </a:rPr>
              <a:t> </a:t>
            </a:r>
            <a:r>
              <a:rPr lang="en-US" sz="1600" b="1" i="0" dirty="0">
                <a:solidFill>
                  <a:srgbClr val="D171DD"/>
                </a:solidFill>
                <a:effectLst/>
                <a:latin typeface="inherit"/>
              </a:rPr>
              <a:t>override</a:t>
            </a:r>
            <a:r>
              <a:rPr lang="en-US" sz="1600" b="0" i="0" dirty="0">
                <a:solidFill>
                  <a:srgbClr val="CFD5E0"/>
                </a:solidFill>
                <a:effectLst/>
                <a:latin typeface="inherit"/>
              </a:rPr>
              <a:t> </a:t>
            </a:r>
            <a:r>
              <a:rPr lang="en-US" sz="1600" b="1" i="0" dirty="0">
                <a:solidFill>
                  <a:srgbClr val="D171DD"/>
                </a:solidFill>
                <a:effectLst/>
                <a:latin typeface="inherit"/>
              </a:rPr>
              <a:t>void</a:t>
            </a:r>
            <a:r>
              <a:rPr lang="en-US" sz="1600" b="0" i="0" dirty="0">
                <a:solidFill>
                  <a:srgbClr val="CFD5E0"/>
                </a:solidFill>
                <a:effectLst/>
                <a:latin typeface="inherit"/>
              </a:rPr>
              <a:t> </a:t>
            </a:r>
            <a:r>
              <a:rPr lang="en-US" sz="1600" b="0" i="0" dirty="0">
                <a:solidFill>
                  <a:srgbClr val="4284AE"/>
                </a:solidFill>
                <a:effectLst/>
                <a:latin typeface="inherit"/>
              </a:rPr>
              <a:t>calculate</a:t>
            </a:r>
            <a:r>
              <a:rPr lang="en-US" sz="1600" b="1" i="0" dirty="0">
                <a:solidFill>
                  <a:srgbClr val="6B7C8B"/>
                </a:solidFill>
                <a:effectLst/>
                <a:latin typeface="inherit"/>
              </a:rPr>
              <a:t>(</a:t>
            </a:r>
            <a:r>
              <a:rPr lang="en-US" sz="1600" b="1" i="0" dirty="0">
                <a:solidFill>
                  <a:srgbClr val="D171DD"/>
                </a:solidFill>
                <a:effectLst/>
                <a:latin typeface="inherit"/>
              </a:rPr>
              <a:t>double</a:t>
            </a:r>
            <a:r>
              <a:rPr lang="en-US" sz="1600" b="0" i="0" dirty="0">
                <a:solidFill>
                  <a:srgbClr val="CFD5E0"/>
                </a:solidFill>
                <a:effectLst/>
                <a:latin typeface="inherit"/>
              </a:rPr>
              <a:t> x</a:t>
            </a:r>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0" i="0" dirty="0" err="1">
                <a:solidFill>
                  <a:srgbClr val="CFD5E0"/>
                </a:solidFill>
                <a:effectLst/>
                <a:latin typeface="inherit"/>
              </a:rPr>
              <a:t>Console.</a:t>
            </a:r>
            <a:r>
              <a:rPr lang="en-US" sz="1600" b="0" i="0" dirty="0" err="1">
                <a:solidFill>
                  <a:srgbClr val="4284AE"/>
                </a:solidFill>
                <a:effectLst/>
                <a:latin typeface="inherit"/>
              </a:rPr>
              <a:t>WriteLine</a:t>
            </a:r>
            <a:r>
              <a:rPr lang="en-US" sz="1600" b="1" i="0" dirty="0">
                <a:solidFill>
                  <a:srgbClr val="6B7C8B"/>
                </a:solidFill>
                <a:effectLst/>
                <a:latin typeface="inherit"/>
              </a:rPr>
              <a:t>(</a:t>
            </a:r>
            <a:r>
              <a:rPr lang="en-US" sz="1600" b="0" i="0" dirty="0">
                <a:solidFill>
                  <a:srgbClr val="7CC379"/>
                </a:solidFill>
                <a:effectLst/>
                <a:latin typeface="inherit"/>
              </a:rPr>
              <a:t>"CUBE is :"</a:t>
            </a:r>
            <a:r>
              <a:rPr lang="en-US" sz="1600" b="0" i="0" dirty="0">
                <a:solidFill>
                  <a:srgbClr val="CFD5E0"/>
                </a:solidFill>
                <a:effectLst/>
                <a:latin typeface="inherit"/>
              </a:rPr>
              <a:t> + </a:t>
            </a:r>
            <a:r>
              <a:rPr lang="en-US" sz="1600" b="1" i="0" dirty="0">
                <a:solidFill>
                  <a:srgbClr val="6B7C8B"/>
                </a:solidFill>
                <a:effectLst/>
                <a:latin typeface="inherit"/>
              </a:rPr>
              <a:t>(</a:t>
            </a:r>
            <a:r>
              <a:rPr lang="en-US" sz="1600" b="0" i="0" dirty="0">
                <a:solidFill>
                  <a:srgbClr val="CFD5E0"/>
                </a:solidFill>
                <a:effectLst/>
                <a:latin typeface="inherit"/>
              </a:rPr>
              <a:t>x * x * x</a:t>
            </a:r>
            <a:r>
              <a:rPr lang="en-US" sz="1600" b="1" i="0" dirty="0">
                <a:solidFill>
                  <a:srgbClr val="6B7C8B"/>
                </a:solidFill>
                <a:effectLst/>
                <a:latin typeface="inherit"/>
              </a:rPr>
              <a:t>))</a:t>
            </a:r>
            <a:r>
              <a:rPr lang="en-US" sz="1600" b="0" i="0" dirty="0">
                <a:solidFill>
                  <a:srgbClr val="CFD5E0"/>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pPr algn="l" fontAlgn="base"/>
            <a:r>
              <a:rPr lang="en-US" sz="1600" b="1" i="0" dirty="0">
                <a:solidFill>
                  <a:srgbClr val="6B7C8B"/>
                </a:solidFill>
                <a:effectLst/>
                <a:latin typeface="inherit"/>
              </a:rPr>
              <a:t>}</a:t>
            </a:r>
            <a:endParaRPr lang="en-US" sz="1600" b="0" i="0" dirty="0">
              <a:solidFill>
                <a:srgbClr val="596174"/>
              </a:solidFill>
              <a:effectLst/>
              <a:latin typeface="Inconsolata" pitchFamily="1" charset="0"/>
            </a:endParaRPr>
          </a:p>
          <a:p>
            <a:endParaRPr lang="en-US" sz="1600" dirty="0"/>
          </a:p>
        </p:txBody>
      </p:sp>
      <p:sp>
        <p:nvSpPr>
          <p:cNvPr id="5" name="TextBox 4">
            <a:extLst>
              <a:ext uri="{FF2B5EF4-FFF2-40B4-BE49-F238E27FC236}">
                <a16:creationId xmlns:a16="http://schemas.microsoft.com/office/drawing/2014/main" id="{DA04C00A-76B9-4331-87D5-FB1F1A6FECE7}"/>
              </a:ext>
            </a:extLst>
          </p:cNvPr>
          <p:cNvSpPr txBox="1"/>
          <p:nvPr/>
        </p:nvSpPr>
        <p:spPr>
          <a:xfrm>
            <a:off x="6872437" y="115504"/>
            <a:ext cx="4870383" cy="3970318"/>
          </a:xfrm>
          <a:prstGeom prst="rect">
            <a:avLst/>
          </a:prstGeom>
          <a:noFill/>
        </p:spPr>
        <p:txBody>
          <a:bodyPr wrap="square" rtlCol="0">
            <a:spAutoFit/>
          </a:bodyPr>
          <a:lstStyle/>
          <a:p>
            <a:pPr algn="l" fontAlgn="base"/>
            <a:r>
              <a:rPr lang="en-US" b="1" i="0" dirty="0">
                <a:solidFill>
                  <a:srgbClr val="D171DD"/>
                </a:solidFill>
                <a:effectLst/>
                <a:latin typeface="inherit"/>
              </a:rPr>
              <a:t>class</a:t>
            </a:r>
            <a:r>
              <a:rPr lang="en-US" b="0" i="0" dirty="0">
                <a:solidFill>
                  <a:srgbClr val="CFD5E0"/>
                </a:solidFill>
                <a:effectLst/>
                <a:latin typeface="inherit"/>
              </a:rPr>
              <a:t> Test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D171DD"/>
                </a:solidFill>
                <a:effectLst/>
                <a:latin typeface="inherit"/>
              </a:rPr>
              <a:t>static</a:t>
            </a:r>
            <a:r>
              <a:rPr lang="en-US" b="0" i="0" dirty="0">
                <a:solidFill>
                  <a:srgbClr val="CFD5E0"/>
                </a:solidFill>
                <a:effectLst/>
                <a:latin typeface="inherit"/>
              </a:rPr>
              <a:t> </a:t>
            </a:r>
            <a:r>
              <a:rPr lang="en-US" b="1" i="0" dirty="0">
                <a:solidFill>
                  <a:srgbClr val="D171DD"/>
                </a:solidFill>
                <a:effectLst/>
                <a:latin typeface="inherit"/>
              </a:rPr>
              <a:t>void</a:t>
            </a:r>
            <a:r>
              <a:rPr lang="en-US" b="0" i="0" dirty="0">
                <a:solidFill>
                  <a:srgbClr val="CFD5E0"/>
                </a:solidFill>
                <a:effectLst/>
                <a:latin typeface="inherit"/>
              </a:rPr>
              <a:t> </a:t>
            </a:r>
            <a:r>
              <a:rPr lang="en-US" b="0" i="0" dirty="0">
                <a:solidFill>
                  <a:srgbClr val="4284AE"/>
                </a:solidFill>
                <a:effectLst/>
                <a:latin typeface="inherit"/>
              </a:rPr>
              <a:t>Main</a:t>
            </a:r>
            <a:r>
              <a:rPr lang="en-US" b="1" i="0" dirty="0">
                <a:solidFill>
                  <a:srgbClr val="6B7C8B"/>
                </a:solidFill>
                <a:effectLst/>
                <a:latin typeface="inherit"/>
              </a:rPr>
              <a:t>(</a:t>
            </a:r>
            <a:r>
              <a:rPr lang="en-US" b="0" i="0" dirty="0">
                <a:solidFill>
                  <a:srgbClr val="CFD5E0"/>
                </a:solidFill>
                <a:effectLst/>
                <a:latin typeface="inherit"/>
              </a:rPr>
              <a:t>string</a:t>
            </a:r>
            <a:r>
              <a:rPr lang="en-US" b="1" i="0" dirty="0">
                <a:solidFill>
                  <a:srgbClr val="6B7C8B"/>
                </a:solidFill>
                <a:effectLst/>
                <a:latin typeface="inherit"/>
              </a:rPr>
              <a:t>[]</a:t>
            </a:r>
            <a:r>
              <a:rPr lang="en-US" b="0" i="0" dirty="0">
                <a:solidFill>
                  <a:srgbClr val="CFD5E0"/>
                </a:solidFill>
                <a:effectLst/>
                <a:latin typeface="inherit"/>
              </a:rPr>
              <a:t> </a:t>
            </a:r>
            <a:r>
              <a:rPr lang="en-US" b="0" i="0" dirty="0" err="1">
                <a:solidFill>
                  <a:srgbClr val="CFD5E0"/>
                </a:solidFill>
                <a:effectLst/>
                <a:latin typeface="inherit"/>
              </a:rPr>
              <a:t>args</a:t>
            </a:r>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0" i="0" dirty="0">
                <a:solidFill>
                  <a:srgbClr val="CFD5E0"/>
                </a:solidFill>
                <a:effectLst/>
                <a:latin typeface="inherit"/>
              </a:rPr>
              <a:t>Sub1 obj1 = </a:t>
            </a:r>
            <a:r>
              <a:rPr lang="en-US" b="0" i="0" dirty="0">
                <a:solidFill>
                  <a:srgbClr val="4284AE"/>
                </a:solidFill>
                <a:effectLst/>
                <a:latin typeface="inherit"/>
              </a:rPr>
              <a:t>new</a:t>
            </a:r>
            <a:r>
              <a:rPr lang="en-US" b="0" i="0" dirty="0">
                <a:solidFill>
                  <a:srgbClr val="CFD5E0"/>
                </a:solidFill>
                <a:effectLst/>
                <a:latin typeface="inherit"/>
              </a:rPr>
              <a:t> </a:t>
            </a:r>
            <a:r>
              <a:rPr lang="en-US" b="0" i="0" dirty="0">
                <a:solidFill>
                  <a:srgbClr val="4284AE"/>
                </a:solidFill>
                <a:effectLst/>
                <a:latin typeface="inherit"/>
              </a:rPr>
              <a:t>Sub1</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0" i="0" dirty="0">
                <a:solidFill>
                  <a:srgbClr val="CFD5E0"/>
                </a:solidFill>
                <a:effectLst/>
                <a:latin typeface="inherit"/>
              </a:rPr>
              <a:t>Sub2 obj2 = </a:t>
            </a:r>
            <a:r>
              <a:rPr lang="en-US" b="0" i="0" dirty="0">
                <a:solidFill>
                  <a:srgbClr val="4284AE"/>
                </a:solidFill>
                <a:effectLst/>
                <a:latin typeface="inherit"/>
              </a:rPr>
              <a:t>new</a:t>
            </a:r>
            <a:r>
              <a:rPr lang="en-US" b="0" i="0" dirty="0">
                <a:solidFill>
                  <a:srgbClr val="CFD5E0"/>
                </a:solidFill>
                <a:effectLst/>
                <a:latin typeface="inherit"/>
              </a:rPr>
              <a:t> </a:t>
            </a:r>
            <a:r>
              <a:rPr lang="en-US" b="0" i="0" dirty="0">
                <a:solidFill>
                  <a:srgbClr val="4284AE"/>
                </a:solidFill>
                <a:effectLst/>
                <a:latin typeface="inherit"/>
              </a:rPr>
              <a:t>Sub2</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0" i="0" dirty="0">
                <a:solidFill>
                  <a:srgbClr val="CFD5E0"/>
                </a:solidFill>
                <a:effectLst/>
                <a:latin typeface="inherit"/>
              </a:rPr>
              <a:t>Sub3 obj3 = </a:t>
            </a:r>
            <a:r>
              <a:rPr lang="en-US" b="0" i="0" dirty="0">
                <a:solidFill>
                  <a:srgbClr val="4284AE"/>
                </a:solidFill>
                <a:effectLst/>
                <a:latin typeface="inherit"/>
              </a:rPr>
              <a:t>new</a:t>
            </a:r>
            <a:r>
              <a:rPr lang="en-US" b="0" i="0" dirty="0">
                <a:solidFill>
                  <a:srgbClr val="CFD5E0"/>
                </a:solidFill>
                <a:effectLst/>
                <a:latin typeface="inherit"/>
              </a:rPr>
              <a:t> </a:t>
            </a:r>
            <a:r>
              <a:rPr lang="en-US" b="0" i="0" dirty="0">
                <a:solidFill>
                  <a:srgbClr val="4284AE"/>
                </a:solidFill>
                <a:effectLst/>
                <a:latin typeface="inherit"/>
              </a:rPr>
              <a:t>Sub3</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0" i="0" dirty="0">
                <a:solidFill>
                  <a:srgbClr val="CFD5E0"/>
                </a:solidFill>
                <a:effectLst/>
                <a:latin typeface="inherit"/>
              </a:rPr>
              <a:t>obj1.</a:t>
            </a:r>
            <a:r>
              <a:rPr lang="en-US" b="0" i="0" dirty="0">
                <a:solidFill>
                  <a:srgbClr val="4284AE"/>
                </a:solidFill>
                <a:effectLst/>
                <a:latin typeface="inherit"/>
              </a:rPr>
              <a:t>calculate</a:t>
            </a:r>
            <a:r>
              <a:rPr lang="en-US" b="1" i="0" dirty="0">
                <a:solidFill>
                  <a:srgbClr val="6B7C8B"/>
                </a:solidFill>
                <a:effectLst/>
                <a:latin typeface="inherit"/>
              </a:rPr>
              <a:t>(</a:t>
            </a:r>
            <a:r>
              <a:rPr lang="en-US" b="0" i="0" dirty="0">
                <a:solidFill>
                  <a:srgbClr val="D19A66"/>
                </a:solidFill>
                <a:effectLst/>
                <a:latin typeface="inherit"/>
              </a:rPr>
              <a:t>9</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0" i="0" dirty="0">
                <a:solidFill>
                  <a:srgbClr val="CFD5E0"/>
                </a:solidFill>
                <a:effectLst/>
                <a:latin typeface="inherit"/>
              </a:rPr>
              <a:t>obj2.</a:t>
            </a:r>
            <a:r>
              <a:rPr lang="en-US" b="0" i="0" dirty="0">
                <a:solidFill>
                  <a:srgbClr val="4284AE"/>
                </a:solidFill>
                <a:effectLst/>
                <a:latin typeface="inherit"/>
              </a:rPr>
              <a:t>calculate</a:t>
            </a:r>
            <a:r>
              <a:rPr lang="en-US" b="1" i="0" dirty="0">
                <a:solidFill>
                  <a:srgbClr val="6B7C8B"/>
                </a:solidFill>
                <a:effectLst/>
                <a:latin typeface="inherit"/>
              </a:rPr>
              <a:t>(</a:t>
            </a:r>
            <a:r>
              <a:rPr lang="en-US" b="0" i="0" dirty="0">
                <a:solidFill>
                  <a:srgbClr val="D19A66"/>
                </a:solidFill>
                <a:effectLst/>
                <a:latin typeface="inherit"/>
              </a:rPr>
              <a:t>9</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0" i="0" dirty="0">
                <a:solidFill>
                  <a:srgbClr val="CFD5E0"/>
                </a:solidFill>
                <a:effectLst/>
                <a:latin typeface="inherit"/>
              </a:rPr>
              <a:t>obj3.</a:t>
            </a:r>
            <a:r>
              <a:rPr lang="en-US" b="0" i="0" dirty="0">
                <a:solidFill>
                  <a:srgbClr val="4284AE"/>
                </a:solidFill>
                <a:effectLst/>
                <a:latin typeface="inherit"/>
              </a:rPr>
              <a:t>calculate</a:t>
            </a:r>
            <a:r>
              <a:rPr lang="en-US" b="1" i="0" dirty="0">
                <a:solidFill>
                  <a:srgbClr val="6B7C8B"/>
                </a:solidFill>
                <a:effectLst/>
                <a:latin typeface="inherit"/>
              </a:rPr>
              <a:t>(</a:t>
            </a:r>
            <a:r>
              <a:rPr lang="en-US" b="0" i="0" dirty="0">
                <a:solidFill>
                  <a:srgbClr val="D19A66"/>
                </a:solidFill>
                <a:effectLst/>
                <a:latin typeface="inherit"/>
              </a:rPr>
              <a:t>9</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0" i="0" dirty="0" err="1">
                <a:solidFill>
                  <a:srgbClr val="CFD5E0"/>
                </a:solidFill>
                <a:effectLst/>
                <a:latin typeface="inherit"/>
              </a:rPr>
              <a:t>Console.</a:t>
            </a:r>
            <a:r>
              <a:rPr lang="en-US" b="0" i="0" dirty="0" err="1">
                <a:solidFill>
                  <a:srgbClr val="4284AE"/>
                </a:solidFill>
                <a:effectLst/>
                <a:latin typeface="inherit"/>
              </a:rPr>
              <a:t>ReadKey</a:t>
            </a:r>
            <a:r>
              <a:rPr lang="en-US" b="1" i="0" dirty="0">
                <a:solidFill>
                  <a:srgbClr val="6B7C8B"/>
                </a:solidFill>
                <a:effectLst/>
                <a:latin typeface="inherit"/>
              </a:rPr>
              <a:t>()</a:t>
            </a:r>
            <a:r>
              <a:rPr lang="en-US" b="0" i="0" dirty="0">
                <a:solidFill>
                  <a:srgbClr val="CFD5E0"/>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pPr algn="l" fontAlgn="base"/>
            <a:r>
              <a:rPr lang="en-US" b="1" i="0" dirty="0">
                <a:solidFill>
                  <a:srgbClr val="6B7C8B"/>
                </a:solidFill>
                <a:effectLst/>
                <a:latin typeface="inherit"/>
              </a:rPr>
              <a:t>}</a:t>
            </a:r>
            <a:endParaRPr lang="en-US" b="0" i="0" dirty="0">
              <a:solidFill>
                <a:srgbClr val="596174"/>
              </a:solidFill>
              <a:effectLst/>
              <a:latin typeface="Inconsolata" pitchFamily="1" charset="0"/>
            </a:endParaRPr>
          </a:p>
          <a:p>
            <a:endParaRPr lang="en-US" dirty="0"/>
          </a:p>
        </p:txBody>
      </p:sp>
      <p:sp>
        <p:nvSpPr>
          <p:cNvPr id="6" name="Rectangle 5">
            <a:extLst>
              <a:ext uri="{FF2B5EF4-FFF2-40B4-BE49-F238E27FC236}">
                <a16:creationId xmlns:a16="http://schemas.microsoft.com/office/drawing/2014/main" id="{8C3CA180-4148-4408-9E08-285822789BB1}"/>
              </a:ext>
            </a:extLst>
          </p:cNvPr>
          <p:cNvSpPr/>
          <p:nvPr/>
        </p:nvSpPr>
        <p:spPr>
          <a:xfrm>
            <a:off x="5313145" y="0"/>
            <a:ext cx="30800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218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957A5FE6-9A8A-44CD-8D95-4F4F9A4FABB3}"/>
              </a:ext>
            </a:extLst>
          </p:cNvPr>
          <p:cNvGraphicFramePr>
            <a:graphicFrameLocks noGrp="1"/>
          </p:cNvGraphicFramePr>
          <p:nvPr>
            <p:extLst>
              <p:ext uri="{D42A27DB-BD31-4B8C-83A1-F6EECF244321}">
                <p14:modId xmlns:p14="http://schemas.microsoft.com/office/powerpoint/2010/main" val="2311129895"/>
              </p:ext>
            </p:extLst>
          </p:nvPr>
        </p:nvGraphicFramePr>
        <p:xfrm>
          <a:off x="314960" y="822956"/>
          <a:ext cx="11562079" cy="5412657"/>
        </p:xfrm>
        <a:graphic>
          <a:graphicData uri="http://schemas.openxmlformats.org/drawingml/2006/table">
            <a:tbl>
              <a:tblPr firstRow="1" bandRow="1">
                <a:tableStyleId>{72833802-FEF1-4C79-8D5D-14CF1EAF98D9}</a:tableStyleId>
              </a:tblPr>
              <a:tblGrid>
                <a:gridCol w="5808026">
                  <a:extLst>
                    <a:ext uri="{9D8B030D-6E8A-4147-A177-3AD203B41FA5}">
                      <a16:colId xmlns:a16="http://schemas.microsoft.com/office/drawing/2014/main" val="608820642"/>
                    </a:ext>
                  </a:extLst>
                </a:gridCol>
                <a:gridCol w="5754053">
                  <a:extLst>
                    <a:ext uri="{9D8B030D-6E8A-4147-A177-3AD203B41FA5}">
                      <a16:colId xmlns:a16="http://schemas.microsoft.com/office/drawing/2014/main" val="2793012595"/>
                    </a:ext>
                  </a:extLst>
                </a:gridCol>
              </a:tblGrid>
              <a:tr h="319155">
                <a:tc>
                  <a:txBody>
                    <a:bodyPr/>
                    <a:lstStyle/>
                    <a:p>
                      <a:pPr algn="l" fontAlgn="base"/>
                      <a:r>
                        <a:rPr lang="en-US" sz="1600" b="1">
                          <a:solidFill>
                            <a:srgbClr val="000000"/>
                          </a:solidFill>
                          <a:effectLst/>
                        </a:rPr>
                        <a:t>Abstract class</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b="1">
                          <a:solidFill>
                            <a:srgbClr val="000000"/>
                          </a:solidFill>
                          <a:effectLst/>
                        </a:rPr>
                        <a:t>Interface</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3397948314"/>
                  </a:ext>
                </a:extLst>
              </a:tr>
              <a:tr h="540538">
                <a:tc>
                  <a:txBody>
                    <a:bodyPr/>
                    <a:lstStyle/>
                    <a:p>
                      <a:pPr algn="just" fontAlgn="base"/>
                      <a:r>
                        <a:rPr lang="en-US" sz="1600" dirty="0">
                          <a:solidFill>
                            <a:srgbClr val="000000"/>
                          </a:solidFill>
                          <a:effectLst/>
                        </a:rPr>
                        <a:t>It is a partially implemented class. It allows us to define both concrete and abstract methods.</a:t>
                      </a:r>
                      <a:endParaRPr lang="en-US" sz="1600" dirty="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just" fontAlgn="base"/>
                      <a:r>
                        <a:rPr lang="en-US" sz="1600">
                          <a:solidFill>
                            <a:srgbClr val="000000"/>
                          </a:solidFill>
                          <a:effectLst/>
                        </a:rPr>
                        <a:t>It is a fully un-implemented class. It allows us to define only abstract methods.</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2885696168"/>
                  </a:ext>
                </a:extLst>
              </a:tr>
              <a:tr h="319155">
                <a:tc>
                  <a:txBody>
                    <a:bodyPr/>
                    <a:lstStyle/>
                    <a:p>
                      <a:pPr algn="l" fontAlgn="base"/>
                      <a:r>
                        <a:rPr lang="en-US" sz="1600">
                          <a:solidFill>
                            <a:srgbClr val="000000"/>
                          </a:solidFill>
                          <a:effectLst/>
                        </a:rPr>
                        <a:t>It provides both reusability and forcibility</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a:solidFill>
                            <a:srgbClr val="000000"/>
                          </a:solidFill>
                          <a:effectLst/>
                        </a:rPr>
                        <a:t>It provides the only forcibility</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1627555285"/>
                  </a:ext>
                </a:extLst>
              </a:tr>
              <a:tr h="983303">
                <a:tc>
                  <a:txBody>
                    <a:bodyPr/>
                    <a:lstStyle/>
                    <a:p>
                      <a:pPr algn="l" fontAlgn="base"/>
                      <a:r>
                        <a:rPr lang="en-US" sz="1600">
                          <a:solidFill>
                            <a:srgbClr val="000000"/>
                          </a:solidFill>
                          <a:effectLst/>
                        </a:rPr>
                        <a:t>It should be declared as abstract by using the abstract keyword, abstract methods should also contain the abstract keyword.</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dirty="0">
                          <a:solidFill>
                            <a:srgbClr val="000000"/>
                          </a:solidFill>
                          <a:effectLst/>
                        </a:rPr>
                        <a:t>It should be created by using the keyword interface. Declaring its methods as abstract is optional because by default the methods of an interface are abstract. The compiler places abstract keywords at the time of program compilation.</a:t>
                      </a:r>
                      <a:endParaRPr lang="en-US" sz="1600" dirty="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1068773900"/>
                  </a:ext>
                </a:extLst>
              </a:tr>
              <a:tr h="540538">
                <a:tc>
                  <a:txBody>
                    <a:bodyPr/>
                    <a:lstStyle/>
                    <a:p>
                      <a:pPr algn="l" fontAlgn="base"/>
                      <a:r>
                        <a:rPr lang="en-US" sz="1600">
                          <a:solidFill>
                            <a:srgbClr val="000000"/>
                          </a:solidFill>
                          <a:effectLst/>
                        </a:rPr>
                        <a:t>A class that contains one or more abstract functions is called abstract class.</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a:solidFill>
                            <a:srgbClr val="000000"/>
                          </a:solidFill>
                          <a:effectLst/>
                        </a:rPr>
                        <a:t>The class which contains all the abstract functions is known as an interface.</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3792077984"/>
                  </a:ext>
                </a:extLst>
              </a:tr>
              <a:tr h="540538">
                <a:tc>
                  <a:txBody>
                    <a:bodyPr/>
                    <a:lstStyle/>
                    <a:p>
                      <a:pPr algn="l" fontAlgn="base"/>
                      <a:r>
                        <a:rPr lang="en-US" sz="1600">
                          <a:solidFill>
                            <a:srgbClr val="000000"/>
                          </a:solidFill>
                          <a:effectLst/>
                        </a:rPr>
                        <a:t>Its member’s default accessibility modifier is private and can be changed to any of the other accessibility modifiers.</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dirty="0">
                          <a:solidFill>
                            <a:srgbClr val="000000"/>
                          </a:solidFill>
                          <a:effectLst/>
                        </a:rPr>
                        <a:t>Its member’s default accessibility modifier is public and cannot be changed.</a:t>
                      </a:r>
                      <a:endParaRPr lang="en-US" sz="1600" dirty="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4132357377"/>
                  </a:ext>
                </a:extLst>
              </a:tr>
              <a:tr h="319155">
                <a:tc>
                  <a:txBody>
                    <a:bodyPr/>
                    <a:lstStyle/>
                    <a:p>
                      <a:pPr algn="l" fontAlgn="base"/>
                      <a:r>
                        <a:rPr lang="en-US" sz="1600">
                          <a:solidFill>
                            <a:srgbClr val="000000"/>
                          </a:solidFill>
                          <a:effectLst/>
                        </a:rPr>
                        <a:t>It is possible to declare data fields in an abstract class.</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a:solidFill>
                            <a:srgbClr val="000000"/>
                          </a:solidFill>
                          <a:effectLst/>
                        </a:rPr>
                        <a:t>But it is not possible to declare any data fields in an interface.</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2568930637"/>
                  </a:ext>
                </a:extLst>
              </a:tr>
              <a:tr h="319155">
                <a:tc>
                  <a:txBody>
                    <a:bodyPr/>
                    <a:lstStyle/>
                    <a:p>
                      <a:pPr algn="l" fontAlgn="base"/>
                      <a:r>
                        <a:rPr lang="en-US" sz="1600">
                          <a:solidFill>
                            <a:srgbClr val="000000"/>
                          </a:solidFill>
                          <a:effectLst/>
                        </a:rPr>
                        <a:t>An abstract class can contain the non-abstract function.</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a:solidFill>
                            <a:srgbClr val="000000"/>
                          </a:solidFill>
                          <a:effectLst/>
                        </a:rPr>
                        <a:t>An interface cannot contain non-abstract functions.</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1824796787"/>
                  </a:ext>
                </a:extLst>
              </a:tr>
              <a:tr h="540538">
                <a:tc>
                  <a:txBody>
                    <a:bodyPr/>
                    <a:lstStyle/>
                    <a:p>
                      <a:pPr algn="l" fontAlgn="base"/>
                      <a:r>
                        <a:rPr lang="en-US" sz="1600">
                          <a:solidFill>
                            <a:srgbClr val="000000"/>
                          </a:solidFill>
                          <a:effectLst/>
                        </a:rPr>
                        <a:t>An abstract class can inherit from another abstract class or from an interface.</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a:solidFill>
                            <a:srgbClr val="000000"/>
                          </a:solidFill>
                          <a:effectLst/>
                        </a:rPr>
                        <a:t>An interface can inherit from only other interfaces but cannot inherits from the abstract class.</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409085531"/>
                  </a:ext>
                </a:extLst>
              </a:tr>
              <a:tr h="319155">
                <a:tc>
                  <a:txBody>
                    <a:bodyPr/>
                    <a:lstStyle/>
                    <a:p>
                      <a:pPr algn="l" fontAlgn="base"/>
                      <a:r>
                        <a:rPr lang="en-US" sz="1600">
                          <a:solidFill>
                            <a:srgbClr val="000000"/>
                          </a:solidFill>
                          <a:effectLst/>
                        </a:rPr>
                        <a:t>It can have inner classes</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a:solidFill>
                            <a:srgbClr val="000000"/>
                          </a:solidFill>
                          <a:effectLst/>
                        </a:rPr>
                        <a:t>It can also have inner classes.</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3438589028"/>
                  </a:ext>
                </a:extLst>
              </a:tr>
              <a:tr h="319155">
                <a:tc>
                  <a:txBody>
                    <a:bodyPr/>
                    <a:lstStyle/>
                    <a:p>
                      <a:pPr algn="l" fontAlgn="base"/>
                      <a:r>
                        <a:rPr lang="en-US" sz="1600">
                          <a:solidFill>
                            <a:srgbClr val="000000"/>
                          </a:solidFill>
                          <a:effectLst/>
                        </a:rPr>
                        <a:t>An abstract class cannot be used to implement multiple inheritances.</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l" fontAlgn="base"/>
                      <a:r>
                        <a:rPr lang="en-US" sz="1600">
                          <a:solidFill>
                            <a:srgbClr val="000000"/>
                          </a:solidFill>
                          <a:effectLst/>
                        </a:rPr>
                        <a:t>An interface can be used to implement multiple inheritances.</a:t>
                      </a:r>
                      <a:endParaRPr lang="en-US" sz="160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3500548714"/>
                  </a:ext>
                </a:extLst>
              </a:tr>
              <a:tr h="319155">
                <a:tc>
                  <a:txBody>
                    <a:bodyPr/>
                    <a:lstStyle/>
                    <a:p>
                      <a:pPr algn="just" fontAlgn="base"/>
                      <a:r>
                        <a:rPr lang="en-US" sz="1600">
                          <a:solidFill>
                            <a:srgbClr val="000000"/>
                          </a:solidFill>
                          <a:effectLst/>
                        </a:rPr>
                        <a:t>Abstract class members can have access modifiers.</a:t>
                      </a:r>
                      <a:endParaRPr lang="en-US" sz="1600">
                        <a:effectLst/>
                        <a:latin typeface="Segoe UI" panose="020B0502040204020203" pitchFamily="34" charset="0"/>
                        <a:cs typeface="Segoe UI" panose="020B0502040204020203" pitchFamily="34" charset="0"/>
                      </a:endParaRPr>
                    </a:p>
                  </a:txBody>
                  <a:tcPr marL="20530" marR="20530" marT="20530" marB="20530" anchor="ctr"/>
                </a:tc>
                <a:tc>
                  <a:txBody>
                    <a:bodyPr/>
                    <a:lstStyle/>
                    <a:p>
                      <a:pPr algn="just" fontAlgn="base"/>
                      <a:r>
                        <a:rPr lang="en-US" sz="1600" dirty="0">
                          <a:solidFill>
                            <a:srgbClr val="000000"/>
                          </a:solidFill>
                          <a:effectLst/>
                        </a:rPr>
                        <a:t>Interface members cannot have access modifiers.</a:t>
                      </a:r>
                      <a:endParaRPr lang="en-US" sz="1600" dirty="0">
                        <a:effectLst/>
                        <a:latin typeface="Segoe UI" panose="020B0502040204020203" pitchFamily="34" charset="0"/>
                        <a:cs typeface="Segoe UI" panose="020B0502040204020203" pitchFamily="34" charset="0"/>
                      </a:endParaRPr>
                    </a:p>
                  </a:txBody>
                  <a:tcPr marL="20530" marR="20530" marT="20530" marB="20530" anchor="ctr"/>
                </a:tc>
                <a:extLst>
                  <a:ext uri="{0D108BD9-81ED-4DB2-BD59-A6C34878D82A}">
                    <a16:rowId xmlns:a16="http://schemas.microsoft.com/office/drawing/2014/main" val="949938490"/>
                  </a:ext>
                </a:extLst>
              </a:tr>
            </a:tbl>
          </a:graphicData>
        </a:graphic>
      </p:graphicFrame>
      <p:sp>
        <p:nvSpPr>
          <p:cNvPr id="28" name="TextBox 27">
            <a:extLst>
              <a:ext uri="{FF2B5EF4-FFF2-40B4-BE49-F238E27FC236}">
                <a16:creationId xmlns:a16="http://schemas.microsoft.com/office/drawing/2014/main" id="{7B8A426C-4B61-4050-ADC8-50E66728426A}"/>
              </a:ext>
            </a:extLst>
          </p:cNvPr>
          <p:cNvSpPr txBox="1"/>
          <p:nvPr/>
        </p:nvSpPr>
        <p:spPr>
          <a:xfrm>
            <a:off x="2735345" y="202977"/>
            <a:ext cx="6101080" cy="369332"/>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Differences between the interface and abstract class</a:t>
            </a:r>
            <a:endParaRPr lang="en-US" b="0" i="0" dirty="0">
              <a:solidFill>
                <a:srgbClr val="3A3A3A"/>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4650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1085</Words>
  <Application>Microsoft Office PowerPoint</Application>
  <PresentationFormat>Widescreen</PresentationFormat>
  <Paragraphs>89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Inconsolata</vt:lpstr>
      <vt:lpstr>inherit</vt:lpstr>
      <vt:lpstr>Segoe UI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18</cp:revision>
  <dcterms:created xsi:type="dcterms:W3CDTF">2022-03-14T16:59:22Z</dcterms:created>
  <dcterms:modified xsi:type="dcterms:W3CDTF">2022-03-14T18:05:56Z</dcterms:modified>
</cp:coreProperties>
</file>