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18"/>
    </p:embeddedFont>
    <p:embeddedFont>
      <p:font typeface="Bebas Neue" panose="020B0606020202050201" pitchFamily="34" charset="0"/>
      <p:regular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Light" panose="00000400000000000000" pitchFamily="2" charset="0"/>
      <p:regular r:id="rId24"/>
      <p:italic r:id="rId25"/>
    </p:embeddedFont>
    <p:embeddedFont>
      <p:font typeface="Montserrat Medium" panose="00000600000000000000" pitchFamily="2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DA80D6-F5BE-425E-9A73-BAB71FF649D1}">
  <a:tblStyle styleId="{A7DA80D6-F5BE-425E-9A73-BAB71FF649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207fd22f2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e207fd22f2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eeeabc331f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eeeabc331f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550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eeabc331f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eeabc331f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097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002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229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98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eeabc331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eeabc331f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eeabc331f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eeabc331f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eeeabc331f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eeeabc331f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eeabc331f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eeeabc331f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eeabc331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eeabc331f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281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207fd22f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207fd22f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85500"/>
            <a:ext cx="7056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8350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5759325" y="2745518"/>
            <a:ext cx="201300" cy="46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511598" y="-228600"/>
            <a:ext cx="2982300" cy="10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1787320" y="2923500"/>
            <a:ext cx="393600" cy="40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988450" y="-94575"/>
            <a:ext cx="2550800" cy="339300"/>
            <a:chOff x="988450" y="-94575"/>
            <a:chExt cx="2550800" cy="339300"/>
          </a:xfrm>
        </p:grpSpPr>
        <p:sp>
          <p:nvSpPr>
            <p:cNvPr id="15" name="Google Shape;15;p2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 rot="5400000">
            <a:off x="8505225" y="191075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090650" y="-279925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>
            <a:off x="8445700" y="2824475"/>
            <a:ext cx="1064700" cy="2550800"/>
            <a:chOff x="7366075" y="2214875"/>
            <a:chExt cx="1064700" cy="2550800"/>
          </a:xfrm>
        </p:grpSpPr>
        <p:sp>
          <p:nvSpPr>
            <p:cNvPr id="154" name="Google Shape;154;p11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1"/>
          <p:cNvSpPr/>
          <p:nvPr/>
        </p:nvSpPr>
        <p:spPr>
          <a:xfrm rot="-5400000">
            <a:off x="9654600" y="-1253550"/>
            <a:ext cx="3936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8611000" y="2004925"/>
            <a:ext cx="1912200" cy="344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 rot="5400000">
            <a:off x="230150" y="44523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/>
          <p:nvPr/>
        </p:nvSpPr>
        <p:spPr>
          <a:xfrm rot="-5400000">
            <a:off x="-968952" y="3882131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71368" y="4485595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/>
          <p:nvPr/>
        </p:nvSpPr>
        <p:spPr>
          <a:xfrm rot="-5400000">
            <a:off x="2468543" y="-2776220"/>
            <a:ext cx="201300" cy="57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/>
          <p:nvPr/>
        </p:nvSpPr>
        <p:spPr>
          <a:xfrm rot="10800000">
            <a:off x="-538700" y="-145025"/>
            <a:ext cx="12420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 rot="10800000" flipH="1">
            <a:off x="6632668" y="4815360"/>
            <a:ext cx="2550800" cy="339300"/>
            <a:chOff x="988450" y="-94575"/>
            <a:chExt cx="2550800" cy="339300"/>
          </a:xfrm>
        </p:grpSpPr>
        <p:sp>
          <p:nvSpPr>
            <p:cNvPr id="177" name="Google Shape;177;p13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13"/>
          <p:cNvSpPr/>
          <p:nvPr/>
        </p:nvSpPr>
        <p:spPr>
          <a:xfrm rot="10800000" flipH="1">
            <a:off x="7734868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8818875" y="-148725"/>
            <a:ext cx="579000" cy="35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14"/>
          <p:cNvGrpSpPr/>
          <p:nvPr/>
        </p:nvGrpSpPr>
        <p:grpSpPr>
          <a:xfrm>
            <a:off x="8445700" y="2824475"/>
            <a:ext cx="1064700" cy="2550800"/>
            <a:chOff x="7366075" y="2214875"/>
            <a:chExt cx="1064700" cy="2550800"/>
          </a:xfrm>
        </p:grpSpPr>
        <p:sp>
          <p:nvSpPr>
            <p:cNvPr id="195" name="Google Shape;195;p14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4"/>
          <p:cNvSpPr/>
          <p:nvPr/>
        </p:nvSpPr>
        <p:spPr>
          <a:xfrm rot="-5400000">
            <a:off x="9654600" y="-1253550"/>
            <a:ext cx="3936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8611000" y="2004925"/>
            <a:ext cx="1912200" cy="344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/>
          <p:nvPr/>
        </p:nvSpPr>
        <p:spPr>
          <a:xfrm rot="5400000">
            <a:off x="230150" y="44523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body" idx="1"/>
          </p:nvPr>
        </p:nvSpPr>
        <p:spPr>
          <a:xfrm flipH="1">
            <a:off x="4391350" y="972725"/>
            <a:ext cx="4032600" cy="3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4" name="Google Shape;214;p15"/>
          <p:cNvSpPr>
            <a:spLocks noGrp="1"/>
          </p:cNvSpPr>
          <p:nvPr>
            <p:ph type="pic" idx="2"/>
          </p:nvPr>
        </p:nvSpPr>
        <p:spPr>
          <a:xfrm>
            <a:off x="726450" y="1181392"/>
            <a:ext cx="3300900" cy="3299100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15"/>
          <p:cNvSpPr/>
          <p:nvPr/>
        </p:nvSpPr>
        <p:spPr>
          <a:xfrm rot="5400000">
            <a:off x="6879275" y="2774875"/>
            <a:ext cx="409800" cy="44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 rot="10800000">
            <a:off x="8346945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 rot="5400000">
            <a:off x="7767965" y="563964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ubTitle" idx="1"/>
          </p:nvPr>
        </p:nvSpPr>
        <p:spPr>
          <a:xfrm>
            <a:off x="720000" y="12637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16"/>
          <p:cNvSpPr txBox="1">
            <a:spLocks noGrp="1"/>
          </p:cNvSpPr>
          <p:nvPr>
            <p:ph type="subTitle" idx="2"/>
          </p:nvPr>
        </p:nvSpPr>
        <p:spPr>
          <a:xfrm>
            <a:off x="720000" y="19556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subTitle" idx="3"/>
          </p:nvPr>
        </p:nvSpPr>
        <p:spPr>
          <a:xfrm>
            <a:off x="720000" y="2647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ubTitle" idx="4"/>
          </p:nvPr>
        </p:nvSpPr>
        <p:spPr>
          <a:xfrm>
            <a:off x="720000" y="33394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ubTitle" idx="5"/>
          </p:nvPr>
        </p:nvSpPr>
        <p:spPr>
          <a:xfrm>
            <a:off x="720000" y="40313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16"/>
          <p:cNvSpPr/>
          <p:nvPr/>
        </p:nvSpPr>
        <p:spPr>
          <a:xfrm rot="5400000">
            <a:off x="6537900" y="1733800"/>
            <a:ext cx="4758600" cy="96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"/>
          <p:cNvSpPr/>
          <p:nvPr/>
        </p:nvSpPr>
        <p:spPr>
          <a:xfrm rot="5400000">
            <a:off x="7887750" y="4213850"/>
            <a:ext cx="2515800" cy="61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6"/>
          <p:cNvGrpSpPr/>
          <p:nvPr/>
        </p:nvGrpSpPr>
        <p:grpSpPr>
          <a:xfrm>
            <a:off x="8718025" y="-94450"/>
            <a:ext cx="1064700" cy="2550800"/>
            <a:chOff x="7366075" y="2214875"/>
            <a:chExt cx="1064700" cy="2550800"/>
          </a:xfrm>
        </p:grpSpPr>
        <p:sp>
          <p:nvSpPr>
            <p:cNvPr id="229" name="Google Shape;229;p16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16"/>
          <p:cNvSpPr/>
          <p:nvPr/>
        </p:nvSpPr>
        <p:spPr>
          <a:xfrm rot="5400000">
            <a:off x="-253925" y="-137650"/>
            <a:ext cx="1089000" cy="6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-547825" y="190925"/>
            <a:ext cx="973800" cy="42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6"/>
          <p:cNvGrpSpPr/>
          <p:nvPr/>
        </p:nvGrpSpPr>
        <p:grpSpPr>
          <a:xfrm>
            <a:off x="-673550" y="4849975"/>
            <a:ext cx="2550800" cy="339300"/>
            <a:chOff x="988450" y="-94575"/>
            <a:chExt cx="2550800" cy="339300"/>
          </a:xfrm>
        </p:grpSpPr>
        <p:sp>
          <p:nvSpPr>
            <p:cNvPr id="244" name="Google Shape;244;p16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/>
          <p:nvPr/>
        </p:nvSpPr>
        <p:spPr>
          <a:xfrm rot="5400000">
            <a:off x="6537900" y="1733800"/>
            <a:ext cx="4758600" cy="96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18"/>
          <p:cNvGrpSpPr/>
          <p:nvPr/>
        </p:nvGrpSpPr>
        <p:grpSpPr>
          <a:xfrm>
            <a:off x="8718025" y="-94450"/>
            <a:ext cx="1064700" cy="2550800"/>
            <a:chOff x="7366075" y="2214875"/>
            <a:chExt cx="1064700" cy="2550800"/>
          </a:xfrm>
        </p:grpSpPr>
        <p:sp>
          <p:nvSpPr>
            <p:cNvPr id="263" name="Google Shape;263;p18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8"/>
          <p:cNvSpPr/>
          <p:nvPr/>
        </p:nvSpPr>
        <p:spPr>
          <a:xfrm rot="5400000">
            <a:off x="-253925" y="-137650"/>
            <a:ext cx="1089000" cy="6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-547825" y="190925"/>
            <a:ext cx="973800" cy="42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8"/>
          <p:cNvGrpSpPr/>
          <p:nvPr/>
        </p:nvGrpSpPr>
        <p:grpSpPr>
          <a:xfrm>
            <a:off x="-673550" y="4849975"/>
            <a:ext cx="2550800" cy="339300"/>
            <a:chOff x="988450" y="-94575"/>
            <a:chExt cx="2550800" cy="339300"/>
          </a:xfrm>
        </p:grpSpPr>
        <p:sp>
          <p:nvSpPr>
            <p:cNvPr id="278" name="Google Shape;278;p18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8"/>
          <p:cNvSpPr/>
          <p:nvPr/>
        </p:nvSpPr>
        <p:spPr>
          <a:xfrm rot="5400000">
            <a:off x="6879275" y="2774875"/>
            <a:ext cx="409800" cy="44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-5400000">
            <a:off x="9582900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 rot="5400000">
            <a:off x="230150" y="3878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9"/>
          <p:cNvGrpSpPr/>
          <p:nvPr/>
        </p:nvGrpSpPr>
        <p:grpSpPr>
          <a:xfrm rot="10800000" flipH="1">
            <a:off x="6632668" y="4815360"/>
            <a:ext cx="2550800" cy="339300"/>
            <a:chOff x="988450" y="-94575"/>
            <a:chExt cx="2550800" cy="339300"/>
          </a:xfrm>
        </p:grpSpPr>
        <p:sp>
          <p:nvSpPr>
            <p:cNvPr id="297" name="Google Shape;297;p19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19"/>
          <p:cNvSpPr/>
          <p:nvPr/>
        </p:nvSpPr>
        <p:spPr>
          <a:xfrm rot="10800000" flipH="1">
            <a:off x="7734868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2152350" y="2556363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271038"/>
            <a:ext cx="1268400" cy="1269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152350" y="3398163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 rot="5400000" flipH="1">
            <a:off x="4228625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5400000" flipH="1">
            <a:off x="31875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 rot="10800000">
            <a:off x="968307" y="4815360"/>
            <a:ext cx="2550800" cy="339300"/>
            <a:chOff x="988450" y="-94575"/>
            <a:chExt cx="2550800" cy="339300"/>
          </a:xfrm>
        </p:grpSpPr>
        <p:sp>
          <p:nvSpPr>
            <p:cNvPr id="36" name="Google Shape;36;p3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/>
          <p:nvPr/>
        </p:nvSpPr>
        <p:spPr>
          <a:xfrm rot="10800000">
            <a:off x="903707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  <a:defRPr sz="12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/>
          <p:nvPr/>
        </p:nvSpPr>
        <p:spPr>
          <a:xfrm rot="-5400000" flipH="1">
            <a:off x="-1441950" y="1230582"/>
            <a:ext cx="33561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10800000" flipH="1">
            <a:off x="364978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 flipH="1">
            <a:off x="6738478" y="-94575"/>
            <a:ext cx="2550800" cy="339300"/>
            <a:chOff x="988450" y="-94575"/>
            <a:chExt cx="2550800" cy="3393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4"/>
          <p:cNvSpPr/>
          <p:nvPr/>
        </p:nvSpPr>
        <p:spPr>
          <a:xfrm flipH="1">
            <a:off x="6673878" y="-279925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 rot="-5400000" flipH="1">
            <a:off x="2662153" y="2192625"/>
            <a:ext cx="201300" cy="57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flipH="1">
            <a:off x="-345240" y="4708525"/>
            <a:ext cx="16131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5400000">
            <a:off x="7116853" y="2661350"/>
            <a:ext cx="4216200" cy="9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2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1290750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945625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-5400000">
            <a:off x="9582900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 rot="5400000">
            <a:off x="230150" y="3878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 rot="10800000" flipH="1">
            <a:off x="6632668" y="4815360"/>
            <a:ext cx="2550800" cy="339300"/>
            <a:chOff x="988450" y="-94575"/>
            <a:chExt cx="2550800" cy="339300"/>
          </a:xfrm>
        </p:grpSpPr>
        <p:sp>
          <p:nvSpPr>
            <p:cNvPr id="82" name="Google Shape;82;p5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5"/>
          <p:cNvSpPr/>
          <p:nvPr/>
        </p:nvSpPr>
        <p:spPr>
          <a:xfrm rot="10800000" flipH="1">
            <a:off x="7734868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/>
          <p:nvPr/>
        </p:nvSpPr>
        <p:spPr>
          <a:xfrm rot="5400000">
            <a:off x="7927995" y="563964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 rot="10800000">
            <a:off x="8506975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>
            <a:off x="-113725" y="-94575"/>
            <a:ext cx="2550800" cy="339300"/>
            <a:chOff x="988450" y="-94575"/>
            <a:chExt cx="2550800" cy="339300"/>
          </a:xfrm>
        </p:grpSpPr>
        <p:sp>
          <p:nvSpPr>
            <p:cNvPr id="99" name="Google Shape;99;p6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6"/>
          <p:cNvSpPr/>
          <p:nvPr/>
        </p:nvSpPr>
        <p:spPr>
          <a:xfrm>
            <a:off x="988475" y="-279925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 rot="5400000">
            <a:off x="6312100" y="2192625"/>
            <a:ext cx="201300" cy="57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7907693" y="4708525"/>
            <a:ext cx="16131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/>
          <p:nvPr/>
        </p:nvSpPr>
        <p:spPr>
          <a:xfrm rot="-5400000" flipH="1">
            <a:off x="-2157500" y="2661350"/>
            <a:ext cx="4216200" cy="9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726450" y="1645025"/>
            <a:ext cx="4036200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5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>
            <a:spLocks noGrp="1"/>
          </p:cNvSpPr>
          <p:nvPr>
            <p:ph type="pic" idx="2"/>
          </p:nvPr>
        </p:nvSpPr>
        <p:spPr>
          <a:xfrm>
            <a:off x="5129800" y="1181392"/>
            <a:ext cx="3300900" cy="3299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7"/>
          <p:cNvSpPr/>
          <p:nvPr/>
        </p:nvSpPr>
        <p:spPr>
          <a:xfrm rot="-5400000" flipH="1">
            <a:off x="-962400" y="563964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 rot="-5400000" flipH="1">
            <a:off x="-381750" y="2783350"/>
            <a:ext cx="664800" cy="42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 rot="10800000" flipH="1">
            <a:off x="177920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720064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4826936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/>
          <p:nvPr/>
        </p:nvSpPr>
        <p:spPr>
          <a:xfrm rot="5400000" flipH="1">
            <a:off x="2857025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10"/>
          <p:cNvGrpSpPr/>
          <p:nvPr/>
        </p:nvGrpSpPr>
        <p:grpSpPr>
          <a:xfrm flipH="1">
            <a:off x="-730225" y="2824475"/>
            <a:ext cx="1064700" cy="2550800"/>
            <a:chOff x="7366075" y="2214875"/>
            <a:chExt cx="1064700" cy="2550800"/>
          </a:xfrm>
        </p:grpSpPr>
        <p:sp>
          <p:nvSpPr>
            <p:cNvPr id="133" name="Google Shape;133;p10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0"/>
          <p:cNvSpPr/>
          <p:nvPr/>
        </p:nvSpPr>
        <p:spPr>
          <a:xfrm rot="5400000" flipH="1">
            <a:off x="-1268025" y="-1253550"/>
            <a:ext cx="3936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-1743025" y="2004925"/>
            <a:ext cx="1912200" cy="344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839050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"/>
          <p:cNvSpPr/>
          <p:nvPr/>
        </p:nvSpPr>
        <p:spPr>
          <a:xfrm rot="-5400000" flipH="1">
            <a:off x="8703625" y="44523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3"/>
          <p:cNvGrpSpPr/>
          <p:nvPr/>
        </p:nvGrpSpPr>
        <p:grpSpPr>
          <a:xfrm>
            <a:off x="7366075" y="2214875"/>
            <a:ext cx="1064700" cy="2550800"/>
            <a:chOff x="7366075" y="2214875"/>
            <a:chExt cx="1064700" cy="2550800"/>
          </a:xfrm>
        </p:grpSpPr>
        <p:sp>
          <p:nvSpPr>
            <p:cNvPr id="321" name="Google Shape;321;p23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23"/>
          <p:cNvSpPr/>
          <p:nvPr/>
        </p:nvSpPr>
        <p:spPr>
          <a:xfrm>
            <a:off x="8170125" y="927225"/>
            <a:ext cx="973800" cy="42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ctrTitle"/>
          </p:nvPr>
        </p:nvSpPr>
        <p:spPr>
          <a:xfrm>
            <a:off x="713225" y="1185500"/>
            <a:ext cx="7056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ALGORITMA</a:t>
            </a:r>
            <a:br>
              <a:rPr lang="en" dirty="0">
                <a:solidFill>
                  <a:schemeClr val="tx2"/>
                </a:solidFill>
              </a:rPr>
            </a:br>
            <a:r>
              <a:rPr lang="en" dirty="0">
                <a:solidFill>
                  <a:schemeClr val="tx2"/>
                </a:solidFill>
              </a:rPr>
              <a:t>GENETIKA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8021423" y="678600"/>
            <a:ext cx="2501700" cy="117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7B941F-01D1-3857-7981-D713AEFB4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62" y="381898"/>
            <a:ext cx="4232255" cy="28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528BBA-FB8E-7451-5307-AA07E2136941}"/>
              </a:ext>
            </a:extLst>
          </p:cNvPr>
          <p:cNvSpPr txBox="1"/>
          <p:nvPr/>
        </p:nvSpPr>
        <p:spPr>
          <a:xfrm>
            <a:off x="5137688" y="649599"/>
            <a:ext cx="31151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Jika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nilai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probabilitas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untuk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proses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mutasi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meningkat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maka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kemungkinan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besar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akan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terjadi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lebih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banyak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mutasi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pada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generasi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berikutnya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. Hal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ini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dapat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mengakibatkan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penurunan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performa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individu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terbaik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karena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banyak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gen yang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dimutasi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secara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acak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dan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dapat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menghilangkan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gen yang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sebelumnya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berhasil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mencapai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fitness score yang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baik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.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Namun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jika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nilai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probabilitas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untuk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proses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mutasi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berkurang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maka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kemungkinan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besar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individu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baru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akan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memiliki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banyak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gen yang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sama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dengan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gen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induk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sehingga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dapat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menurunkan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diversitas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populasi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dan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kecepatan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konvergensi</a:t>
            </a:r>
            <a:r>
              <a:rPr lang="en-ID" sz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. </a:t>
            </a:r>
            <a:endParaRPr lang="en-US" sz="1200" b="1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472687-5004-5FF0-17C8-054BBE5376BC}"/>
              </a:ext>
            </a:extLst>
          </p:cNvPr>
          <p:cNvSpPr txBox="1"/>
          <p:nvPr/>
        </p:nvSpPr>
        <p:spPr>
          <a:xfrm>
            <a:off x="523966" y="667486"/>
            <a:ext cx="761662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6. Jika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nilai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probabilitas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untuk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proses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mutasi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meningkat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drastis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misalnya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menjadi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prob &gt;= 0.90,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maka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kemungkinan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besar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terjadi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lebih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banyak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mutasi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pada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setiap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generasi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. Hal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ini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dapat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meningkatkan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diversitas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populasi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dan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kecepatan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konvergensi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karena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lebih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banyak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variasi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dalam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genotipe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populasi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.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Namun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jika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nilai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probabilitas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untuk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proses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mutasi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terlalu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tinggi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misalnya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probabilitas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mutasi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mencapai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1.0,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maka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kemungkinan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besar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semua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gen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dalam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populasi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bermutasi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sehingga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populasi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kehilangan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informasi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genetik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sebelumnya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berhasil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mencapai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fitness score yang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baik</a:t>
            </a:r>
            <a:endParaRPr lang="en-ID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0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61ED41-D856-CEE2-AF7D-57C8B41A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81" y="568222"/>
            <a:ext cx="7537837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3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8;p31">
            <a:extLst>
              <a:ext uri="{FF2B5EF4-FFF2-40B4-BE49-F238E27FC236}">
                <a16:creationId xmlns:a16="http://schemas.microsoft.com/office/drawing/2014/main" id="{066DB190-078B-6C67-9851-668AE9A614F8}"/>
              </a:ext>
            </a:extLst>
          </p:cNvPr>
          <p:cNvSpPr txBox="1">
            <a:spLocks/>
          </p:cNvSpPr>
          <p:nvPr/>
        </p:nvSpPr>
        <p:spPr>
          <a:xfrm>
            <a:off x="720000" y="596685"/>
            <a:ext cx="6990407" cy="3972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Generasi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menyatakan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satu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–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satuan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siklus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proses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evolusi</a:t>
            </a:r>
            <a:endParaRPr lang="en-US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Populasi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merupakan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sekumpulan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individu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akan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diproses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Bersama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satu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siklus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proses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evolusi</a:t>
            </a:r>
            <a:endParaRPr lang="en-US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Individu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menyatakan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satu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nilai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atau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keadaan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menyatakan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salah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satu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solusi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mungkin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dari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permasalah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diangkat</a:t>
            </a:r>
            <a:endParaRPr lang="en-US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Kromosom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gabungan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gen – gen yang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membentuk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nilai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tersebut</a:t>
            </a:r>
            <a:endParaRPr lang="en-US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Gen,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sebuah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nilai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menyatakan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satuan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dasar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membentuk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suatu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arti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tertentu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satu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kesatuan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gen yang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dinamakan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kromosom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algoritma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genetika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gen ini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bisa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berupa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nilai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biner, float, integer,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maupun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karakter</a:t>
            </a:r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 atau </a:t>
            </a:r>
            <a:r>
              <a:rPr lang="en-US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kombinatorial</a:t>
            </a:r>
            <a:endParaRPr lang="en-US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2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8;p31">
            <a:extLst>
              <a:ext uri="{FF2B5EF4-FFF2-40B4-BE49-F238E27FC236}">
                <a16:creationId xmlns:a16="http://schemas.microsoft.com/office/drawing/2014/main" id="{066DB190-078B-6C67-9851-668AE9A614F8}"/>
              </a:ext>
            </a:extLst>
          </p:cNvPr>
          <p:cNvSpPr txBox="1">
            <a:spLocks/>
          </p:cNvSpPr>
          <p:nvPr/>
        </p:nvSpPr>
        <p:spPr>
          <a:xfrm>
            <a:off x="720000" y="596685"/>
            <a:ext cx="6990407" cy="3972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Hubungan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probabilitas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cross over dan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probabilitas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mutasi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: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Probabilitas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cross over dan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probabilitas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mutasi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mempengaruhi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variasi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genetik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dalam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populasi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.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Probabilitas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cross over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menentukan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seberapa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sering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kromosom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dalam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populasi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dicampur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dengan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cara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menghasilkan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keturunan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baru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sedangkan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probabilitas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mutasi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menentukan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seberapa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sering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gen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dalam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kromosom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diubah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secara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acak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.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Semakin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tinggi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probabilitas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cross over,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semakin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besar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kemungkinan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variasi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genetik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dalam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populasi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.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Sedangkan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semakin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tinggi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probabilitas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mutasi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semakin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besar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kemungkinan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variasi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genetik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dalam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individu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. </a:t>
            </a:r>
            <a:endParaRPr lang="en-US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8;p31">
            <a:extLst>
              <a:ext uri="{FF2B5EF4-FFF2-40B4-BE49-F238E27FC236}">
                <a16:creationId xmlns:a16="http://schemas.microsoft.com/office/drawing/2014/main" id="{066DB190-078B-6C67-9851-668AE9A614F8}"/>
              </a:ext>
            </a:extLst>
          </p:cNvPr>
          <p:cNvSpPr txBox="1">
            <a:spLocks/>
          </p:cNvSpPr>
          <p:nvPr/>
        </p:nvSpPr>
        <p:spPr>
          <a:xfrm>
            <a:off x="720000" y="596685"/>
            <a:ext cx="6990407" cy="3972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Elitism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adalah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strategi yang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digunakan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dalam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algoritma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genetika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untuk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mempertahankan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individu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terbaik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dari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generasi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sebelumnya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dan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memindahkannya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langsung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ke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generasi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berikutnya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tanpa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modifikasi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.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Ini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dilakukan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untuk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menghindari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kehilangan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individu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memiliki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nilai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solusi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tinggi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dan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untuk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mempercepat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konvergensi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algoritma</a:t>
            </a:r>
            <a:endParaRPr lang="en-US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4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71F289-A685-C07D-1D36-F06BB25F2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38" y="580922"/>
            <a:ext cx="7271124" cy="398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D1FE0D-FD3C-7054-1F4F-161CBD3A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0" y="381804"/>
            <a:ext cx="4242018" cy="231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165573-10C0-8A9F-8767-C24635469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94" y="2803658"/>
            <a:ext cx="3308520" cy="6985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2EAF57-8054-C751-E274-7ED6B968AB87}"/>
              </a:ext>
            </a:extLst>
          </p:cNvPr>
          <p:cNvSpPr txBox="1"/>
          <p:nvPr/>
        </p:nvSpPr>
        <p:spPr>
          <a:xfrm>
            <a:off x="4918784" y="541113"/>
            <a:ext cx="22181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Pada population size yang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berjumlah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1000,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nama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saya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ditemukan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pada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generasi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ke-4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/>
          <p:nvPr/>
        </p:nvSpPr>
        <p:spPr>
          <a:xfrm rot="-5400000" flipH="1">
            <a:off x="6026415" y="1990900"/>
            <a:ext cx="3003300" cy="32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5"/>
          <p:cNvGrpSpPr/>
          <p:nvPr/>
        </p:nvGrpSpPr>
        <p:grpSpPr>
          <a:xfrm flipH="1">
            <a:off x="8107965" y="0"/>
            <a:ext cx="1064700" cy="2550800"/>
            <a:chOff x="7366075" y="2214875"/>
            <a:chExt cx="1064700" cy="2550800"/>
          </a:xfrm>
        </p:grpSpPr>
        <p:sp>
          <p:nvSpPr>
            <p:cNvPr id="352" name="Google Shape;352;p25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25"/>
          <p:cNvSpPr/>
          <p:nvPr/>
        </p:nvSpPr>
        <p:spPr>
          <a:xfrm flipH="1">
            <a:off x="5251825" y="4034325"/>
            <a:ext cx="4286400" cy="1467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2C01C8-E70E-E078-224B-D97908213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2" y="388504"/>
            <a:ext cx="4242018" cy="2317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FF04CB-89A2-1091-B98E-630EB1F46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0" y="2811969"/>
            <a:ext cx="3822896" cy="139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B7CBD6-441F-9442-7DE8-A69ECC947F39}"/>
              </a:ext>
            </a:extLst>
          </p:cNvPr>
          <p:cNvSpPr txBox="1"/>
          <p:nvPr/>
        </p:nvSpPr>
        <p:spPr>
          <a:xfrm>
            <a:off x="4918784" y="541113"/>
            <a:ext cx="22181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Pada population size yang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berjumlah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10,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nama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saya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ditemukan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pada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generasi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ke-1260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5E4DC9-855F-BABC-69B2-FC0E3599B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4" y="385994"/>
            <a:ext cx="4242018" cy="231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0F122B-08B0-309F-67F0-567F542E37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259"/>
          <a:stretch/>
        </p:blipFill>
        <p:spPr>
          <a:xfrm>
            <a:off x="4919873" y="389197"/>
            <a:ext cx="3379470" cy="3683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D20601-9CC8-C4CB-56A8-AFB37C838F28}"/>
              </a:ext>
            </a:extLst>
          </p:cNvPr>
          <p:cNvSpPr txBox="1"/>
          <p:nvPr/>
        </p:nvSpPr>
        <p:spPr>
          <a:xfrm>
            <a:off x="555999" y="2803878"/>
            <a:ext cx="36681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Pada population size yang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berjumlah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100,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nama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saya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ditemukan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pada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generasi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ke-24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D13A2-8BA1-28EA-97BE-7D2F40828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53" y="386874"/>
            <a:ext cx="4242018" cy="231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2B917-1902-D22B-9232-213B9EECA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4" y="2783898"/>
            <a:ext cx="3302170" cy="514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73B91-908A-A40F-60C3-E53D2D3572B4}"/>
              </a:ext>
            </a:extLst>
          </p:cNvPr>
          <p:cNvSpPr txBox="1"/>
          <p:nvPr/>
        </p:nvSpPr>
        <p:spPr>
          <a:xfrm>
            <a:off x="4918784" y="541113"/>
            <a:ext cx="22181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Pada population size yang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berjumlah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10000,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nama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saya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ditemukan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pada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generasi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ke-3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/>
          <p:nvPr/>
        </p:nvSpPr>
        <p:spPr>
          <a:xfrm rot="5400000">
            <a:off x="-236240" y="1990900"/>
            <a:ext cx="3003300" cy="32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29"/>
          <p:cNvGrpSpPr/>
          <p:nvPr/>
        </p:nvGrpSpPr>
        <p:grpSpPr>
          <a:xfrm>
            <a:off x="-562175" y="4443790"/>
            <a:ext cx="2550800" cy="339300"/>
            <a:chOff x="988450" y="-94575"/>
            <a:chExt cx="2550800" cy="339300"/>
          </a:xfrm>
        </p:grpSpPr>
        <p:sp>
          <p:nvSpPr>
            <p:cNvPr id="413" name="Google Shape;413;p29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29"/>
          <p:cNvSpPr/>
          <p:nvPr/>
        </p:nvSpPr>
        <p:spPr>
          <a:xfrm rot="5400000">
            <a:off x="-1039475" y="1282525"/>
            <a:ext cx="2841900" cy="2266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A509EA-331A-B40B-784B-09173BF1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0" y="380523"/>
            <a:ext cx="4242018" cy="231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AC3220-DBB4-8FAC-529E-E00D4574E3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112"/>
          <a:stretch/>
        </p:blipFill>
        <p:spPr>
          <a:xfrm>
            <a:off x="548698" y="2792589"/>
            <a:ext cx="3645087" cy="415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C36854-8F30-9BFC-8D59-1572F6868227}"/>
              </a:ext>
            </a:extLst>
          </p:cNvPr>
          <p:cNvSpPr txBox="1"/>
          <p:nvPr/>
        </p:nvSpPr>
        <p:spPr>
          <a:xfrm>
            <a:off x="4918784" y="541113"/>
            <a:ext cx="22181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Pada population size yang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berjumlah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100000,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nama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saya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ditemukan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pada </a:t>
            </a:r>
            <a:r>
              <a:rPr lang="en-US" b="1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generasi</a:t>
            </a:r>
            <a:r>
              <a:rPr lang="en-US" b="1" dirty="0">
                <a:solidFill>
                  <a:schemeClr val="tx2"/>
                </a:solidFill>
                <a:latin typeface="Bahnschrift SemiBold" panose="020B0502040204020203" pitchFamily="34" charset="0"/>
              </a:rPr>
              <a:t> ke-2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7;p31">
            <a:extLst>
              <a:ext uri="{FF2B5EF4-FFF2-40B4-BE49-F238E27FC236}">
                <a16:creationId xmlns:a16="http://schemas.microsoft.com/office/drawing/2014/main" id="{3A78CB79-10A3-DE07-FA0E-C35709A416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Analisa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Google Shape;488;p31">
            <a:extLst>
              <a:ext uri="{FF2B5EF4-FFF2-40B4-BE49-F238E27FC236}">
                <a16:creationId xmlns:a16="http://schemas.microsoft.com/office/drawing/2014/main" id="{E69FA77F-9DED-145C-E724-08ABCC77116E}"/>
              </a:ext>
            </a:extLst>
          </p:cNvPr>
          <p:cNvSpPr txBox="1">
            <a:spLocks/>
          </p:cNvSpPr>
          <p:nvPr/>
        </p:nvSpPr>
        <p:spPr>
          <a:xfrm>
            <a:off x="720000" y="1152475"/>
            <a:ext cx="699040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Algoritma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genetika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dapat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beroperasi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lebih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efisien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dan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menghasilkan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solusi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baik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dengan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cepat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jika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populasi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dijadikan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sampel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lebih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kecil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seperti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10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atau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100. Akan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tetapi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pendekatan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ini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memiliki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risiko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bahwa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variasi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genetik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dalam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populasi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berkurang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dan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individu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dengan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kualitas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rendah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dapat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mendominasi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sehingga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solusi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dihasilkan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kurang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berkualitas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. </a:t>
            </a:r>
          </a:p>
          <a:p>
            <a:pPr algn="just"/>
            <a:endParaRPr lang="en-ID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  <a:p>
            <a:pPr algn="just"/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Di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sisi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lain,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populasi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lebih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besar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seperti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10.000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atau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100.000,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dapat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memberikan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variasi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genetik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lebih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besar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dan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mencegah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populasi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terjebak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pada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solusi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lokal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yang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buruk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.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Namun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,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pendekatan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ini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juga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dapat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memperlambat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waktu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komputasi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algoritma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genetika</a:t>
            </a:r>
            <a:r>
              <a:rPr lang="en-ID" dirty="0">
                <a:solidFill>
                  <a:schemeClr val="tx2"/>
                </a:solidFill>
                <a:latin typeface="Bahnschrift SemiBold" panose="020B0502040204020203" pitchFamily="34" charset="0"/>
              </a:rPr>
              <a:t>. </a:t>
            </a:r>
            <a:endParaRPr lang="en-US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FB0FB2-6835-5C7B-9125-5AD9F86C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55" y="577747"/>
            <a:ext cx="7582290" cy="3988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 Phases of the Vocational Guidance Process by Slidesgo">
  <a:themeElements>
    <a:clrScheme name="Simple Light">
      <a:dk1>
        <a:srgbClr val="262D33"/>
      </a:dk1>
      <a:lt1>
        <a:srgbClr val="F3FBFF"/>
      </a:lt1>
      <a:dk2>
        <a:srgbClr val="A8BDC6"/>
      </a:dk2>
      <a:lt2>
        <a:srgbClr val="4F7786"/>
      </a:lt2>
      <a:accent1>
        <a:srgbClr val="C6EB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D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On-screen Show (16:9)</PresentationFormat>
  <Paragraphs>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Montserrat</vt:lpstr>
      <vt:lpstr>Wingdings</vt:lpstr>
      <vt:lpstr>Arial</vt:lpstr>
      <vt:lpstr>Montserrat Light</vt:lpstr>
      <vt:lpstr>Bahnschrift SemiBold</vt:lpstr>
      <vt:lpstr>Bebas Neue</vt:lpstr>
      <vt:lpstr>Montserrat Medium</vt:lpstr>
      <vt:lpstr>Nunito Light</vt:lpstr>
      <vt:lpstr>ES Phases of the Vocational Guidance Process by Slidesgo</vt:lpstr>
      <vt:lpstr>ALGORITMA GENETIKA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Analisa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GENETIKA</dc:title>
  <dc:creator>RATRI MARIA MANIK</dc:creator>
  <cp:lastModifiedBy>ratri cantik</cp:lastModifiedBy>
  <cp:revision>3</cp:revision>
  <dcterms:modified xsi:type="dcterms:W3CDTF">2023-04-25T16:59:02Z</dcterms:modified>
</cp:coreProperties>
</file>