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Light" panose="00000400000000000000" pitchFamily="2" charset="0"/>
      <p:regular r:id="rId16"/>
      <p:italic r:id="rId17"/>
    </p:embeddedFont>
    <p:embeddedFont>
      <p:font typeface="Montserrat Medium" panose="00000600000000000000" pitchFamily="2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A80D6-F5BE-425E-9A73-BAB71FF649D1}">
  <a:tblStyle styleId="{A7DA80D6-F5BE-425E-9A73-BAB71FF649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eeabc331f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eeabc331f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eeeabc331f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eeeabc331f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eeabc331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eeabc331f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eeabc331f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eeabc331f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207fd22f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207fd22f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85500"/>
            <a:ext cx="7056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8350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5759325" y="2745518"/>
            <a:ext cx="201300" cy="46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511598" y="-228600"/>
            <a:ext cx="2982300" cy="10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1787320" y="2923500"/>
            <a:ext cx="393600" cy="40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988450" y="-94575"/>
            <a:ext cx="2550800" cy="339300"/>
            <a:chOff x="988450" y="-94575"/>
            <a:chExt cx="2550800" cy="339300"/>
          </a:xfrm>
        </p:grpSpPr>
        <p:sp>
          <p:nvSpPr>
            <p:cNvPr id="15" name="Google Shape;15;p2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 rot="5400000">
            <a:off x="8505225" y="191075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090650" y="-279925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8445700" y="2824475"/>
            <a:ext cx="1064700" cy="2550800"/>
            <a:chOff x="7366075" y="2214875"/>
            <a:chExt cx="1064700" cy="2550800"/>
          </a:xfrm>
        </p:grpSpPr>
        <p:sp>
          <p:nvSpPr>
            <p:cNvPr id="154" name="Google Shape;154;p11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1"/>
          <p:cNvSpPr/>
          <p:nvPr/>
        </p:nvSpPr>
        <p:spPr>
          <a:xfrm rot="-5400000">
            <a:off x="9654600" y="-1253550"/>
            <a:ext cx="3936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8611000" y="2004925"/>
            <a:ext cx="1912200" cy="344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230150" y="44523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/>
          <p:nvPr/>
        </p:nvSpPr>
        <p:spPr>
          <a:xfrm rot="-5400000">
            <a:off x="-968952" y="3882131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71368" y="4485595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 rot="-5400000">
            <a:off x="2468543" y="-2776220"/>
            <a:ext cx="201300" cy="57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 rot="10800000">
            <a:off x="-538700" y="-145025"/>
            <a:ext cx="12420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177" name="Google Shape;177;p13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3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8818875" y="-148725"/>
            <a:ext cx="579000" cy="35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14"/>
          <p:cNvGrpSpPr/>
          <p:nvPr/>
        </p:nvGrpSpPr>
        <p:grpSpPr>
          <a:xfrm>
            <a:off x="8445700" y="2824475"/>
            <a:ext cx="1064700" cy="2550800"/>
            <a:chOff x="7366075" y="2214875"/>
            <a:chExt cx="1064700" cy="2550800"/>
          </a:xfrm>
        </p:grpSpPr>
        <p:sp>
          <p:nvSpPr>
            <p:cNvPr id="195" name="Google Shape;195;p14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4"/>
          <p:cNvSpPr/>
          <p:nvPr/>
        </p:nvSpPr>
        <p:spPr>
          <a:xfrm rot="-5400000">
            <a:off x="9654600" y="-1253550"/>
            <a:ext cx="3936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8611000" y="2004925"/>
            <a:ext cx="1912200" cy="344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/>
          <p:nvPr/>
        </p:nvSpPr>
        <p:spPr>
          <a:xfrm rot="5400000">
            <a:off x="230150" y="44523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body" idx="1"/>
          </p:nvPr>
        </p:nvSpPr>
        <p:spPr>
          <a:xfrm flipH="1">
            <a:off x="4391350" y="972725"/>
            <a:ext cx="4032600" cy="3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4" name="Google Shape;214;p15"/>
          <p:cNvSpPr>
            <a:spLocks noGrp="1"/>
          </p:cNvSpPr>
          <p:nvPr>
            <p:ph type="pic" idx="2"/>
          </p:nvPr>
        </p:nvSpPr>
        <p:spPr>
          <a:xfrm>
            <a:off x="726450" y="1181392"/>
            <a:ext cx="3300900" cy="329910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15"/>
          <p:cNvSpPr/>
          <p:nvPr/>
        </p:nvSpPr>
        <p:spPr>
          <a:xfrm rot="5400000">
            <a:off x="6879275" y="2774875"/>
            <a:ext cx="409800" cy="44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 rot="10800000">
            <a:off x="8346945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 rot="5400000">
            <a:off x="7767965" y="563964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ubTitle" idx="1"/>
          </p:nvPr>
        </p:nvSpPr>
        <p:spPr>
          <a:xfrm>
            <a:off x="720000" y="12637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16"/>
          <p:cNvSpPr txBox="1">
            <a:spLocks noGrp="1"/>
          </p:cNvSpPr>
          <p:nvPr>
            <p:ph type="subTitle" idx="2"/>
          </p:nvPr>
        </p:nvSpPr>
        <p:spPr>
          <a:xfrm>
            <a:off x="720000" y="19556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subTitle" idx="3"/>
          </p:nvPr>
        </p:nvSpPr>
        <p:spPr>
          <a:xfrm>
            <a:off x="720000" y="2647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4"/>
          </p:nvPr>
        </p:nvSpPr>
        <p:spPr>
          <a:xfrm>
            <a:off x="720000" y="33394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5"/>
          </p:nvPr>
        </p:nvSpPr>
        <p:spPr>
          <a:xfrm>
            <a:off x="720000" y="40313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16"/>
          <p:cNvSpPr/>
          <p:nvPr/>
        </p:nvSpPr>
        <p:spPr>
          <a:xfrm rot="5400000">
            <a:off x="6537900" y="1733800"/>
            <a:ext cx="4758600" cy="96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"/>
          <p:cNvSpPr/>
          <p:nvPr/>
        </p:nvSpPr>
        <p:spPr>
          <a:xfrm rot="5400000">
            <a:off x="7887750" y="4213850"/>
            <a:ext cx="2515800" cy="61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6"/>
          <p:cNvGrpSpPr/>
          <p:nvPr/>
        </p:nvGrpSpPr>
        <p:grpSpPr>
          <a:xfrm>
            <a:off x="8718025" y="-94450"/>
            <a:ext cx="1064700" cy="2550800"/>
            <a:chOff x="7366075" y="2214875"/>
            <a:chExt cx="1064700" cy="2550800"/>
          </a:xfrm>
        </p:grpSpPr>
        <p:sp>
          <p:nvSpPr>
            <p:cNvPr id="229" name="Google Shape;229;p16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6"/>
          <p:cNvSpPr/>
          <p:nvPr/>
        </p:nvSpPr>
        <p:spPr>
          <a:xfrm rot="5400000">
            <a:off x="-253925" y="-137650"/>
            <a:ext cx="1089000" cy="6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-547825" y="190925"/>
            <a:ext cx="973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6"/>
          <p:cNvGrpSpPr/>
          <p:nvPr/>
        </p:nvGrpSpPr>
        <p:grpSpPr>
          <a:xfrm>
            <a:off x="-673550" y="4849975"/>
            <a:ext cx="2550800" cy="339300"/>
            <a:chOff x="988450" y="-94575"/>
            <a:chExt cx="2550800" cy="339300"/>
          </a:xfrm>
        </p:grpSpPr>
        <p:sp>
          <p:nvSpPr>
            <p:cNvPr id="244" name="Google Shape;244;p16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/>
          <p:nvPr/>
        </p:nvSpPr>
        <p:spPr>
          <a:xfrm rot="5400000">
            <a:off x="6537900" y="1733800"/>
            <a:ext cx="4758600" cy="96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18"/>
          <p:cNvGrpSpPr/>
          <p:nvPr/>
        </p:nvGrpSpPr>
        <p:grpSpPr>
          <a:xfrm>
            <a:off x="8718025" y="-94450"/>
            <a:ext cx="1064700" cy="2550800"/>
            <a:chOff x="7366075" y="2214875"/>
            <a:chExt cx="1064700" cy="2550800"/>
          </a:xfrm>
        </p:grpSpPr>
        <p:sp>
          <p:nvSpPr>
            <p:cNvPr id="263" name="Google Shape;263;p18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8"/>
          <p:cNvSpPr/>
          <p:nvPr/>
        </p:nvSpPr>
        <p:spPr>
          <a:xfrm rot="5400000">
            <a:off x="-253925" y="-137650"/>
            <a:ext cx="1089000" cy="6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-547825" y="190925"/>
            <a:ext cx="973800" cy="42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8"/>
          <p:cNvGrpSpPr/>
          <p:nvPr/>
        </p:nvGrpSpPr>
        <p:grpSpPr>
          <a:xfrm>
            <a:off x="-673550" y="4849975"/>
            <a:ext cx="2550800" cy="339300"/>
            <a:chOff x="988450" y="-94575"/>
            <a:chExt cx="2550800" cy="339300"/>
          </a:xfrm>
        </p:grpSpPr>
        <p:sp>
          <p:nvSpPr>
            <p:cNvPr id="278" name="Google Shape;278;p18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8"/>
          <p:cNvSpPr/>
          <p:nvPr/>
        </p:nvSpPr>
        <p:spPr>
          <a:xfrm rot="5400000">
            <a:off x="6879275" y="2774875"/>
            <a:ext cx="409800" cy="44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-5400000">
            <a:off x="9582900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5400000">
            <a:off x="230150" y="3878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297" name="Google Shape;297;p19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19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271038"/>
            <a:ext cx="1268400" cy="1269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152350" y="3398163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 rot="5400000" flipH="1">
            <a:off x="4228625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5400000" flipH="1">
            <a:off x="31875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 rot="10800000">
            <a:off x="968307" y="4815360"/>
            <a:ext cx="2550800" cy="339300"/>
            <a:chOff x="988450" y="-94575"/>
            <a:chExt cx="2550800" cy="339300"/>
          </a:xfrm>
        </p:grpSpPr>
        <p:sp>
          <p:nvSpPr>
            <p:cNvPr id="36" name="Google Shape;36;p3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/>
          <p:nvPr/>
        </p:nvSpPr>
        <p:spPr>
          <a:xfrm rot="10800000">
            <a:off x="903707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  <a:defRPr sz="12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/>
          <p:nvPr/>
        </p:nvSpPr>
        <p:spPr>
          <a:xfrm rot="-5400000" flipH="1">
            <a:off x="-1441950" y="1230582"/>
            <a:ext cx="33561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10800000" flipH="1">
            <a:off x="364978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 flipH="1">
            <a:off x="6738478" y="-94575"/>
            <a:ext cx="2550800" cy="339300"/>
            <a:chOff x="988450" y="-94575"/>
            <a:chExt cx="2550800" cy="3393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4"/>
          <p:cNvSpPr/>
          <p:nvPr/>
        </p:nvSpPr>
        <p:spPr>
          <a:xfrm flipH="1">
            <a:off x="6673878" y="-279925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 rot="-5400000" flipH="1">
            <a:off x="2662153" y="2192625"/>
            <a:ext cx="201300" cy="57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flipH="1">
            <a:off x="-345240" y="4708525"/>
            <a:ext cx="16131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5400000">
            <a:off x="7116853" y="2661350"/>
            <a:ext cx="4216200" cy="9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-5400000">
            <a:off x="9582900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 rot="5400000">
            <a:off x="230150" y="3878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82" name="Google Shape;82;p5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5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/>
          <p:nvPr/>
        </p:nvSpPr>
        <p:spPr>
          <a:xfrm rot="5400000">
            <a:off x="7927995" y="563964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 rot="10800000">
            <a:off x="8506975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>
            <a:off x="-113725" y="-94575"/>
            <a:ext cx="2550800" cy="339300"/>
            <a:chOff x="988450" y="-94575"/>
            <a:chExt cx="2550800" cy="339300"/>
          </a:xfrm>
        </p:grpSpPr>
        <p:sp>
          <p:nvSpPr>
            <p:cNvPr id="99" name="Google Shape;99;p6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/>
          <p:nvPr/>
        </p:nvSpPr>
        <p:spPr>
          <a:xfrm>
            <a:off x="988475" y="-279925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 rot="5400000">
            <a:off x="6312100" y="2192625"/>
            <a:ext cx="201300" cy="57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7907693" y="4708525"/>
            <a:ext cx="16131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/>
          <p:nvPr/>
        </p:nvSpPr>
        <p:spPr>
          <a:xfrm rot="-5400000" flipH="1">
            <a:off x="-2157500" y="2661350"/>
            <a:ext cx="4216200" cy="9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726450" y="1645025"/>
            <a:ext cx="4036200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5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>
            <a:spLocks noGrp="1"/>
          </p:cNvSpPr>
          <p:nvPr>
            <p:ph type="pic" idx="2"/>
          </p:nvPr>
        </p:nvSpPr>
        <p:spPr>
          <a:xfrm>
            <a:off x="5129800" y="1181392"/>
            <a:ext cx="3300900" cy="3299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7"/>
          <p:cNvSpPr/>
          <p:nvPr/>
        </p:nvSpPr>
        <p:spPr>
          <a:xfrm rot="-5400000" flipH="1">
            <a:off x="-962400" y="563964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 rot="-5400000" flipH="1">
            <a:off x="-381750" y="2783350"/>
            <a:ext cx="664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 rot="10800000" flipH="1">
            <a:off x="177920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4826936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/>
          <p:nvPr/>
        </p:nvSpPr>
        <p:spPr>
          <a:xfrm rot="5400000" flipH="1">
            <a:off x="2857025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0"/>
          <p:cNvGrpSpPr/>
          <p:nvPr/>
        </p:nvGrpSpPr>
        <p:grpSpPr>
          <a:xfrm flipH="1">
            <a:off x="-730225" y="2824475"/>
            <a:ext cx="1064700" cy="2550800"/>
            <a:chOff x="7366075" y="2214875"/>
            <a:chExt cx="1064700" cy="2550800"/>
          </a:xfrm>
        </p:grpSpPr>
        <p:sp>
          <p:nvSpPr>
            <p:cNvPr id="133" name="Google Shape;133;p10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0"/>
          <p:cNvSpPr/>
          <p:nvPr/>
        </p:nvSpPr>
        <p:spPr>
          <a:xfrm rot="5400000" flipH="1">
            <a:off x="-1268025" y="-1253550"/>
            <a:ext cx="3936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-1743025" y="2004925"/>
            <a:ext cx="1912200" cy="344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839050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"/>
          <p:cNvSpPr/>
          <p:nvPr/>
        </p:nvSpPr>
        <p:spPr>
          <a:xfrm rot="-5400000" flipH="1">
            <a:off x="8703625" y="44523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3"/>
          <p:cNvGrpSpPr/>
          <p:nvPr/>
        </p:nvGrpSpPr>
        <p:grpSpPr>
          <a:xfrm>
            <a:off x="7366075" y="2214875"/>
            <a:ext cx="1064700" cy="2550800"/>
            <a:chOff x="7366075" y="2214875"/>
            <a:chExt cx="1064700" cy="2550800"/>
          </a:xfrm>
        </p:grpSpPr>
        <p:sp>
          <p:nvSpPr>
            <p:cNvPr id="321" name="Google Shape;321;p23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23"/>
          <p:cNvSpPr/>
          <p:nvPr/>
        </p:nvSpPr>
        <p:spPr>
          <a:xfrm>
            <a:off x="8170125" y="927225"/>
            <a:ext cx="973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ctrTitle"/>
          </p:nvPr>
        </p:nvSpPr>
        <p:spPr>
          <a:xfrm>
            <a:off x="713225" y="1185500"/>
            <a:ext cx="7056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Naïve Bayesian</a:t>
            </a:r>
            <a:endParaRPr dirty="0"/>
          </a:p>
        </p:txBody>
      </p:sp>
      <p:sp>
        <p:nvSpPr>
          <p:cNvPr id="335" name="Google Shape;335;p23"/>
          <p:cNvSpPr/>
          <p:nvPr/>
        </p:nvSpPr>
        <p:spPr>
          <a:xfrm>
            <a:off x="8021423" y="678600"/>
            <a:ext cx="2501700" cy="117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0452BF86-1758-2E72-6E46-D3717295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1. dataset </a:t>
            </a:r>
            <a:r>
              <a:rPr lang="en-US" sz="1400" dirty="0">
                <a:sym typeface="Wingdings" panose="05000000000000000000" pitchFamily="2" charset="2"/>
              </a:rPr>
              <a:t> milk.csv</a:t>
            </a:r>
            <a:endParaRPr lang="en-ID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8F2A58-1111-7E7F-AB1F-4E8383A1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84" y="852205"/>
            <a:ext cx="5505733" cy="2730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/>
          <p:nvPr/>
        </p:nvSpPr>
        <p:spPr>
          <a:xfrm rot="-5400000" flipH="1">
            <a:off x="6026415" y="1995925"/>
            <a:ext cx="3003300" cy="32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5"/>
          <p:cNvGrpSpPr/>
          <p:nvPr/>
        </p:nvGrpSpPr>
        <p:grpSpPr>
          <a:xfrm flipH="1">
            <a:off x="8107965" y="0"/>
            <a:ext cx="1064700" cy="2550800"/>
            <a:chOff x="7366075" y="2214875"/>
            <a:chExt cx="1064700" cy="2550800"/>
          </a:xfrm>
        </p:grpSpPr>
        <p:sp>
          <p:nvSpPr>
            <p:cNvPr id="352" name="Google Shape;352;p25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25"/>
          <p:cNvSpPr/>
          <p:nvPr/>
        </p:nvSpPr>
        <p:spPr>
          <a:xfrm flipH="1">
            <a:off x="5251825" y="4034325"/>
            <a:ext cx="4286400" cy="1467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815A97D-5B59-C95C-4E07-0E362C9C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2a. </a:t>
            </a:r>
            <a:r>
              <a:rPr lang="en-US" sz="1400" dirty="0" err="1"/>
              <a:t>Lakukan</a:t>
            </a:r>
            <a:r>
              <a:rPr lang="en-US" sz="1400" dirty="0"/>
              <a:t> validation Model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Hold-out Method (70% - 30%)</a:t>
            </a:r>
            <a:endParaRPr lang="en-ID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F9C3DF-8244-0DDA-9E75-3202D9713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893"/>
          <a:stretch/>
        </p:blipFill>
        <p:spPr>
          <a:xfrm>
            <a:off x="1137019" y="851661"/>
            <a:ext cx="6718645" cy="623282"/>
          </a:xfrm>
          <a:prstGeom prst="rect">
            <a:avLst/>
          </a:prstGeom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C5A736D6-051B-6C1B-A0B6-23F71060BB77}"/>
              </a:ext>
            </a:extLst>
          </p:cNvPr>
          <p:cNvSpPr txBox="1">
            <a:spLocks/>
          </p:cNvSpPr>
          <p:nvPr/>
        </p:nvSpPr>
        <p:spPr>
          <a:xfrm>
            <a:off x="711908" y="1624649"/>
            <a:ext cx="7704000" cy="45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400"/>
              <a:t>2b. Lakukan validation Model dengan metode K-Fold(k = 10)</a:t>
            </a:r>
            <a:endParaRPr lang="en-ID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C4EFAF-DF96-09AD-186D-F0FF94E64A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564"/>
          <a:stretch/>
        </p:blipFill>
        <p:spPr>
          <a:xfrm>
            <a:off x="1152645" y="2011332"/>
            <a:ext cx="5835950" cy="17286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BE4BE0F-ABE8-6847-1B8D-0DDCA54C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2c. </a:t>
            </a:r>
            <a:r>
              <a:rPr lang="en-US" sz="1400" dirty="0" err="1"/>
              <a:t>Lakukan</a:t>
            </a:r>
            <a:r>
              <a:rPr lang="en-US" sz="1400" dirty="0"/>
              <a:t> validation Model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LOO</a:t>
            </a:r>
            <a:endParaRPr lang="en-ID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9473E-92D8-248E-4130-292AED72C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168778" y="850811"/>
            <a:ext cx="5073911" cy="17209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28"/>
          <p:cNvGrpSpPr/>
          <p:nvPr/>
        </p:nvGrpSpPr>
        <p:grpSpPr>
          <a:xfrm rot="-5400000">
            <a:off x="-1199445" y="859655"/>
            <a:ext cx="2550800" cy="339300"/>
            <a:chOff x="988450" y="-94575"/>
            <a:chExt cx="2550800" cy="339300"/>
          </a:xfrm>
        </p:grpSpPr>
        <p:sp>
          <p:nvSpPr>
            <p:cNvPr id="395" name="Google Shape;395;p28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itle 2">
            <a:extLst>
              <a:ext uri="{FF2B5EF4-FFF2-40B4-BE49-F238E27FC236}">
                <a16:creationId xmlns:a16="http://schemas.microsoft.com/office/drawing/2014/main" id="{2C2393C8-20DB-268A-4A5E-7EE218CD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34314"/>
            <a:ext cx="7704000" cy="688991"/>
          </a:xfrm>
        </p:spPr>
        <p:txBody>
          <a:bodyPr/>
          <a:lstStyle/>
          <a:p>
            <a:pPr algn="l"/>
            <a:r>
              <a:rPr lang="en-US" sz="1400" dirty="0"/>
              <a:t>3. </a:t>
            </a: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 naïve bayes </a:t>
            </a:r>
            <a:r>
              <a:rPr lang="en-US" sz="1400" dirty="0" err="1"/>
              <a:t>untuk</a:t>
            </a:r>
            <a:r>
              <a:rPr lang="en-US" sz="1400" dirty="0"/>
              <a:t> masing – masing </a:t>
            </a:r>
            <a:r>
              <a:rPr lang="en-US" sz="1400" dirty="0" err="1"/>
              <a:t>pendekatan</a:t>
            </a:r>
            <a:r>
              <a:rPr lang="en-US" sz="1400" dirty="0"/>
              <a:t> </a:t>
            </a:r>
            <a:r>
              <a:rPr lang="en-US" sz="1400" dirty="0" err="1"/>
              <a:t>validasi</a:t>
            </a:r>
            <a:r>
              <a:rPr lang="en-US" sz="1400" dirty="0"/>
              <a:t> dan </a:t>
            </a:r>
            <a:r>
              <a:rPr lang="en-US" sz="1400" dirty="0" err="1"/>
              <a:t>hitunglah</a:t>
            </a:r>
            <a:r>
              <a:rPr lang="en-US" sz="1400" dirty="0"/>
              <a:t> </a:t>
            </a:r>
            <a:r>
              <a:rPr lang="en-US" sz="1400" dirty="0" err="1"/>
              <a:t>akurasi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masing – masing </a:t>
            </a:r>
            <a:r>
              <a:rPr lang="en-US" sz="1400" dirty="0" err="1"/>
              <a:t>metode</a:t>
            </a:r>
            <a:r>
              <a:rPr lang="en-US" sz="1400" dirty="0"/>
              <a:t> validation</a:t>
            </a:r>
            <a:endParaRPr lang="en-ID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DE0C2-3890-A9E8-5575-5F2BB860E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29"/>
          <a:stretch/>
        </p:blipFill>
        <p:spPr>
          <a:xfrm>
            <a:off x="1169387" y="1019599"/>
            <a:ext cx="6718645" cy="1473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90B393-5B37-1658-9B30-7B7065AFC9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126"/>
          <a:stretch/>
        </p:blipFill>
        <p:spPr>
          <a:xfrm>
            <a:off x="1185013" y="2628394"/>
            <a:ext cx="5835950" cy="18513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64F720-D40D-1596-3E6E-9F811A92D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58"/>
          <a:stretch/>
        </p:blipFill>
        <p:spPr>
          <a:xfrm>
            <a:off x="1176870" y="1020247"/>
            <a:ext cx="5073911" cy="1808433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73522977-7B37-E9CA-5A46-5115A527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34314"/>
            <a:ext cx="7704000" cy="688991"/>
          </a:xfrm>
        </p:spPr>
        <p:txBody>
          <a:bodyPr/>
          <a:lstStyle/>
          <a:p>
            <a:pPr algn="l"/>
            <a:r>
              <a:rPr lang="en-US" sz="1400" dirty="0"/>
              <a:t>3. </a:t>
            </a: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 naïve bayes </a:t>
            </a:r>
            <a:r>
              <a:rPr lang="en-US" sz="1400" dirty="0" err="1"/>
              <a:t>untuk</a:t>
            </a:r>
            <a:r>
              <a:rPr lang="en-US" sz="1400" dirty="0"/>
              <a:t> masing – masing </a:t>
            </a:r>
            <a:r>
              <a:rPr lang="en-US" sz="1400" dirty="0" err="1"/>
              <a:t>pendekatan</a:t>
            </a:r>
            <a:r>
              <a:rPr lang="en-US" sz="1400" dirty="0"/>
              <a:t> </a:t>
            </a:r>
            <a:r>
              <a:rPr lang="en-US" sz="1400" dirty="0" err="1"/>
              <a:t>validasi</a:t>
            </a:r>
            <a:r>
              <a:rPr lang="en-US" sz="1400" dirty="0"/>
              <a:t> dan </a:t>
            </a:r>
            <a:r>
              <a:rPr lang="en-US" sz="1400" dirty="0" err="1"/>
              <a:t>hitunglah</a:t>
            </a:r>
            <a:r>
              <a:rPr lang="en-US" sz="1400" dirty="0"/>
              <a:t> </a:t>
            </a:r>
            <a:r>
              <a:rPr lang="en-US" sz="1400" dirty="0" err="1"/>
              <a:t>akurasi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masing – masing </a:t>
            </a:r>
            <a:r>
              <a:rPr lang="en-US" sz="1400" dirty="0" err="1"/>
              <a:t>metode</a:t>
            </a:r>
            <a:r>
              <a:rPr lang="en-US" sz="1400" dirty="0"/>
              <a:t> validation</a:t>
            </a:r>
            <a:endParaRPr lang="en-ID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/>
          <p:nvPr/>
        </p:nvSpPr>
        <p:spPr>
          <a:xfrm rot="5400000">
            <a:off x="-236240" y="1990900"/>
            <a:ext cx="3003300" cy="32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29"/>
          <p:cNvGrpSpPr/>
          <p:nvPr/>
        </p:nvGrpSpPr>
        <p:grpSpPr>
          <a:xfrm>
            <a:off x="-562175" y="4443790"/>
            <a:ext cx="2550800" cy="339300"/>
            <a:chOff x="988450" y="-94575"/>
            <a:chExt cx="2550800" cy="339300"/>
          </a:xfrm>
        </p:grpSpPr>
        <p:sp>
          <p:nvSpPr>
            <p:cNvPr id="413" name="Google Shape;413;p29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29"/>
          <p:cNvSpPr/>
          <p:nvPr/>
        </p:nvSpPr>
        <p:spPr>
          <a:xfrm rot="5400000">
            <a:off x="-1039475" y="1282525"/>
            <a:ext cx="2841900" cy="2266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A973F2F-4959-4BE4-2740-50472E62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34314"/>
            <a:ext cx="7704000" cy="688991"/>
          </a:xfrm>
        </p:spPr>
        <p:txBody>
          <a:bodyPr/>
          <a:lstStyle/>
          <a:p>
            <a:pPr algn="l"/>
            <a:r>
              <a:rPr lang="en-US" sz="1400" dirty="0"/>
              <a:t>4. </a:t>
            </a: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normalisasi</a:t>
            </a:r>
            <a:r>
              <a:rPr lang="en-US" sz="1400" dirty="0"/>
              <a:t> pada data training dan data test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minimax (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min &amp; max pada data training)</a:t>
            </a:r>
            <a:endParaRPr lang="en-ID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DFA89C-64CC-2961-DC28-AA85AAAC2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52" y="1028466"/>
            <a:ext cx="5639090" cy="27496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CA3FCD58-F471-A1E5-17B1-3CFD67EB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34314"/>
            <a:ext cx="7704000" cy="816970"/>
          </a:xfrm>
        </p:spPr>
        <p:txBody>
          <a:bodyPr/>
          <a:lstStyle/>
          <a:p>
            <a:pPr algn="l"/>
            <a:r>
              <a:rPr lang="en-US" sz="1400" dirty="0"/>
              <a:t>5. </a:t>
            </a:r>
            <a:r>
              <a:rPr lang="en-US" sz="1400" dirty="0" err="1"/>
              <a:t>Bandingkan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akurasi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naïve bayes pada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validasi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dat</a:t>
            </a:r>
            <a:r>
              <a:rPr lang="en-US" sz="1400" dirty="0"/>
              <a:t> </a:t>
            </a:r>
            <a:r>
              <a:rPr lang="en-US" sz="1400" dirty="0" err="1"/>
              <a:t>atraining</a:t>
            </a:r>
            <a:r>
              <a:rPr lang="en-US" sz="1400" dirty="0"/>
              <a:t> &amp; data test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normalisasi</a:t>
            </a:r>
            <a:r>
              <a:rPr lang="en-US" sz="1400" dirty="0"/>
              <a:t> &amp; </a:t>
            </a:r>
            <a:r>
              <a:rPr lang="en-US" sz="1400" dirty="0" err="1"/>
              <a:t>tidak</a:t>
            </a:r>
            <a:r>
              <a:rPr lang="en-US" sz="1400" dirty="0"/>
              <a:t> di </a:t>
            </a:r>
            <a:r>
              <a:rPr lang="en-US" sz="1400" dirty="0" err="1"/>
              <a:t>normalisasi</a:t>
            </a:r>
            <a:endParaRPr lang="en-ID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74A259-0C9E-5AD9-2A64-E6A7B783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82" y="1271757"/>
            <a:ext cx="6705945" cy="3105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 Phases of the Vocational Guidance Process by Slidesgo">
  <a:themeElements>
    <a:clrScheme name="Simple Light">
      <a:dk1>
        <a:srgbClr val="262D33"/>
      </a:dk1>
      <a:lt1>
        <a:srgbClr val="F3FBFF"/>
      </a:lt1>
      <a:dk2>
        <a:srgbClr val="A8BDC6"/>
      </a:dk2>
      <a:lt2>
        <a:srgbClr val="4F7786"/>
      </a:lt2>
      <a:accent1>
        <a:srgbClr val="C6EB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D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On-screen Show (16:9)</PresentationFormat>
  <Paragraphs>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Montserrat</vt:lpstr>
      <vt:lpstr>Montserrat Light</vt:lpstr>
      <vt:lpstr>Arial</vt:lpstr>
      <vt:lpstr>Nunito Light</vt:lpstr>
      <vt:lpstr>Bebas Neue</vt:lpstr>
      <vt:lpstr>Montserrat Medium</vt:lpstr>
      <vt:lpstr>ES Phases of the Vocational Guidance Process by Slidesgo</vt:lpstr>
      <vt:lpstr>Naïve Bayesian</vt:lpstr>
      <vt:lpstr>1. dataset  milk.csv</vt:lpstr>
      <vt:lpstr>2a. Lakukan validation Model dengan metode Hold-out Method (70% - 30%)</vt:lpstr>
      <vt:lpstr>2c. Lakukan validation Model dengan metode LOO</vt:lpstr>
      <vt:lpstr>3. Lakukan klasifikasi naïve bayes untuk masing – masing pendekatan validasi dan hitunglah akurasi untuk masing – masing metode validation</vt:lpstr>
      <vt:lpstr>3. Lakukan klasifikasi naïve bayes untuk masing – masing pendekatan validasi dan hitunglah akurasi untuk masing – masing metode validation</vt:lpstr>
      <vt:lpstr>4. Lakukan normalisasi pada data training dan data test dengan metode minimax (menggunakan nilai min &amp; max pada data training)</vt:lpstr>
      <vt:lpstr>5. Bandingkan nilai akurasi klasifikasi dengan naïve bayes pada salah satu metode validasi jika dat atraining &amp; data test dilakukan normalisasi &amp; tidak di normalisasi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Bayesian</dc:title>
  <dc:creator>RATRI MARIA MANIK</dc:creator>
  <cp:lastModifiedBy>ratri cantik</cp:lastModifiedBy>
  <cp:revision>1</cp:revision>
  <dcterms:modified xsi:type="dcterms:W3CDTF">2023-05-14T15:14:38Z</dcterms:modified>
</cp:coreProperties>
</file>