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61" r:id="rId9"/>
    <p:sldId id="262" r:id="rId10"/>
    <p:sldId id="264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Light" panose="00000400000000000000" pitchFamily="2" charset="0"/>
      <p:regular r:id="rId18"/>
      <p:italic r:id="rId19"/>
    </p:embeddedFont>
    <p:embeddedFont>
      <p:font typeface="Montserrat Medium" panose="00000600000000000000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A80D6-F5BE-425E-9A73-BAB71FF649D1}">
  <a:tblStyle styleId="{A7DA80D6-F5BE-425E-9A73-BAB71FF64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eeabc331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eeabc331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eeabc331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eeabc331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eeabc331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eeabc331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69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eeabc331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eeabc331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89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eeabc331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eeabc331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eeabc331f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eeabc331f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8350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5759325" y="2745518"/>
            <a:ext cx="201300" cy="46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511598" y="-228600"/>
            <a:ext cx="2982300" cy="10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1787320" y="2923500"/>
            <a:ext cx="393600" cy="40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988450" y="-94575"/>
            <a:ext cx="2550800" cy="339300"/>
            <a:chOff x="988450" y="-94575"/>
            <a:chExt cx="2550800" cy="339300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 rot="5400000">
            <a:off x="8505225" y="19107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090650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54" name="Google Shape;154;p11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1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 rot="-5400000">
            <a:off x="-968952" y="3882131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71368" y="448559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rot="-5400000">
            <a:off x="2468543" y="-2776220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10800000">
            <a:off x="-538700" y="-145025"/>
            <a:ext cx="12420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3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8818875" y="-148725"/>
            <a:ext cx="579000" cy="35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4"/>
          <p:cNvGrpSpPr/>
          <p:nvPr/>
        </p:nvGrpSpPr>
        <p:grpSpPr>
          <a:xfrm>
            <a:off x="8445700" y="2824475"/>
            <a:ext cx="1064700" cy="2550800"/>
            <a:chOff x="7366075" y="2214875"/>
            <a:chExt cx="1064700" cy="2550800"/>
          </a:xfrm>
        </p:grpSpPr>
        <p:sp>
          <p:nvSpPr>
            <p:cNvPr id="195" name="Google Shape;195;p14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4"/>
          <p:cNvSpPr/>
          <p:nvPr/>
        </p:nvSpPr>
        <p:spPr>
          <a:xfrm rot="-5400000">
            <a:off x="9654600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8611000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5400000">
            <a:off x="230150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 flipH="1">
            <a:off x="4391350" y="972725"/>
            <a:ext cx="40326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4" name="Google Shape;214;p15"/>
          <p:cNvSpPr>
            <a:spLocks noGrp="1"/>
          </p:cNvSpPr>
          <p:nvPr>
            <p:ph type="pic" idx="2"/>
          </p:nvPr>
        </p:nvSpPr>
        <p:spPr>
          <a:xfrm>
            <a:off x="72645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15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10800000">
            <a:off x="834694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5400000">
            <a:off x="776796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ubTitle" idx="1"/>
          </p:nvPr>
        </p:nvSpPr>
        <p:spPr>
          <a:xfrm>
            <a:off x="720000" y="1263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subTitle" idx="2"/>
          </p:nvPr>
        </p:nvSpPr>
        <p:spPr>
          <a:xfrm>
            <a:off x="720000" y="1955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3"/>
          </p:nvPr>
        </p:nvSpPr>
        <p:spPr>
          <a:xfrm>
            <a:off x="720000" y="2647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4"/>
          </p:nvPr>
        </p:nvSpPr>
        <p:spPr>
          <a:xfrm>
            <a:off x="720000" y="33394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5"/>
          </p:nvPr>
        </p:nvSpPr>
        <p:spPr>
          <a:xfrm>
            <a:off x="720000" y="4031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"/>
          <p:cNvSpPr/>
          <p:nvPr/>
        </p:nvSpPr>
        <p:spPr>
          <a:xfrm rot="5400000">
            <a:off x="7887750" y="4213850"/>
            <a:ext cx="2515800" cy="61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29" name="Google Shape;229;p16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6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44" name="Google Shape;244;p1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/>
          <p:nvPr/>
        </p:nvSpPr>
        <p:spPr>
          <a:xfrm rot="5400000">
            <a:off x="6537900" y="1733800"/>
            <a:ext cx="4758600" cy="9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8"/>
          <p:cNvGrpSpPr/>
          <p:nvPr/>
        </p:nvGrpSpPr>
        <p:grpSpPr>
          <a:xfrm>
            <a:off x="8718025" y="-94450"/>
            <a:ext cx="1064700" cy="2550800"/>
            <a:chOff x="7366075" y="2214875"/>
            <a:chExt cx="1064700" cy="2550800"/>
          </a:xfrm>
        </p:grpSpPr>
        <p:sp>
          <p:nvSpPr>
            <p:cNvPr id="263" name="Google Shape;263;p18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 rot="5400000">
            <a:off x="-253925" y="-137650"/>
            <a:ext cx="1089000" cy="6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-547825" y="190925"/>
            <a:ext cx="973800" cy="42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-673550" y="4849975"/>
            <a:ext cx="2550800" cy="339300"/>
            <a:chOff x="988450" y="-94575"/>
            <a:chExt cx="2550800" cy="339300"/>
          </a:xfrm>
        </p:grpSpPr>
        <p:sp>
          <p:nvSpPr>
            <p:cNvPr id="278" name="Google Shape;278;p1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8"/>
          <p:cNvSpPr/>
          <p:nvPr/>
        </p:nvSpPr>
        <p:spPr>
          <a:xfrm rot="5400000">
            <a:off x="6879275" y="2774875"/>
            <a:ext cx="409800" cy="44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297" name="Google Shape;297;p1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9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 rot="5400000" flipH="1">
            <a:off x="42286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5400000" flipH="1">
            <a:off x="31875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968307" y="4815360"/>
            <a:ext cx="2550800" cy="339300"/>
            <a:chOff x="988450" y="-94575"/>
            <a:chExt cx="2550800" cy="339300"/>
          </a:xfrm>
        </p:grpSpPr>
        <p:sp>
          <p:nvSpPr>
            <p:cNvPr id="36" name="Google Shape;36;p3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/>
          <p:nvPr/>
        </p:nvSpPr>
        <p:spPr>
          <a:xfrm rot="10800000">
            <a:off x="903707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 flipH="1">
            <a:off x="-1441950" y="1230582"/>
            <a:ext cx="3356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 flipH="1">
            <a:off x="364978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flipH="1">
            <a:off x="6738478" y="-94575"/>
            <a:ext cx="2550800" cy="339300"/>
            <a:chOff x="988450" y="-94575"/>
            <a:chExt cx="2550800" cy="3393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 flipH="1">
            <a:off x="6673878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-5400000" flipH="1">
            <a:off x="2662153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-345240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5400000">
            <a:off x="7116853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/>
          <p:nvPr/>
        </p:nvSpPr>
        <p:spPr>
          <a:xfrm rot="-5400000">
            <a:off x="5679550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-5400000">
            <a:off x="9582900" y="-1325250"/>
            <a:ext cx="5370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-1149975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rot="5400000">
            <a:off x="230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rot="10800000" flipH="1">
            <a:off x="6632668" y="4815360"/>
            <a:ext cx="2550800" cy="339300"/>
            <a:chOff x="988450" y="-94575"/>
            <a:chExt cx="2550800" cy="339300"/>
          </a:xfrm>
        </p:grpSpPr>
        <p:sp>
          <p:nvSpPr>
            <p:cNvPr id="82" name="Google Shape;82;p5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5"/>
          <p:cNvSpPr/>
          <p:nvPr/>
        </p:nvSpPr>
        <p:spPr>
          <a:xfrm rot="10800000" flipH="1">
            <a:off x="7734868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 rot="5400000">
            <a:off x="7927995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 rot="10800000">
            <a:off x="8506975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-113725" y="-94575"/>
            <a:ext cx="2550800" cy="339300"/>
            <a:chOff x="988450" y="-94575"/>
            <a:chExt cx="2550800" cy="339300"/>
          </a:xfrm>
        </p:grpSpPr>
        <p:sp>
          <p:nvSpPr>
            <p:cNvPr id="99" name="Google Shape;99;p6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988475" y="-279925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5400000">
            <a:off x="6312100" y="2192625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7907693" y="4708525"/>
            <a:ext cx="16131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-5400000" flipH="1">
            <a:off x="-2157500" y="2661350"/>
            <a:ext cx="4216200" cy="9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6450" y="1645025"/>
            <a:ext cx="403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>
            <a:spLocks noGrp="1"/>
          </p:cNvSpPr>
          <p:nvPr>
            <p:ph type="pic" idx="2"/>
          </p:nvPr>
        </p:nvSpPr>
        <p:spPr>
          <a:xfrm>
            <a:off x="512980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7"/>
          <p:cNvSpPr/>
          <p:nvPr/>
        </p:nvSpPr>
        <p:spPr>
          <a:xfrm rot="-5400000" flipH="1">
            <a:off x="-962400" y="563964"/>
            <a:ext cx="20229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 flipH="1">
            <a:off x="-381750" y="2783350"/>
            <a:ext cx="664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10800000" flipH="1">
            <a:off x="177920" y="23620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/>
          <p:nvPr/>
        </p:nvSpPr>
        <p:spPr>
          <a:xfrm rot="5400000" flipH="1">
            <a:off x="2857025" y="-2642175"/>
            <a:ext cx="243600" cy="54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0"/>
          <p:cNvGrpSpPr/>
          <p:nvPr/>
        </p:nvGrpSpPr>
        <p:grpSpPr>
          <a:xfrm flipH="1">
            <a:off x="-730225" y="2824475"/>
            <a:ext cx="1064700" cy="2550800"/>
            <a:chOff x="7366075" y="2214875"/>
            <a:chExt cx="1064700" cy="2550800"/>
          </a:xfrm>
        </p:grpSpPr>
        <p:sp>
          <p:nvSpPr>
            <p:cNvPr id="133" name="Google Shape;133;p10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0"/>
          <p:cNvSpPr/>
          <p:nvPr/>
        </p:nvSpPr>
        <p:spPr>
          <a:xfrm rot="5400000" flipH="1">
            <a:off x="-1268025" y="-1253550"/>
            <a:ext cx="393600" cy="290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-1743025" y="2004925"/>
            <a:ext cx="1912200" cy="344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839050" y="4060492"/>
            <a:ext cx="1548300" cy="1102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rot="-5400000" flipH="1">
            <a:off x="8703625" y="44523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7366075" y="2214875"/>
            <a:ext cx="1064700" cy="2550800"/>
            <a:chOff x="7366075" y="2214875"/>
            <a:chExt cx="1064700" cy="2550800"/>
          </a:xfrm>
        </p:grpSpPr>
        <p:sp>
          <p:nvSpPr>
            <p:cNvPr id="321" name="Google Shape;321;p23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3"/>
          <p:cNvSpPr/>
          <p:nvPr/>
        </p:nvSpPr>
        <p:spPr>
          <a:xfrm>
            <a:off x="8170125" y="927225"/>
            <a:ext cx="973800" cy="42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ctrTitle"/>
          </p:nvPr>
        </p:nvSpPr>
        <p:spPr>
          <a:xfrm>
            <a:off x="713225" y="1185500"/>
            <a:ext cx="7056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</a:t>
            </a:r>
            <a:endParaRPr dirty="0"/>
          </a:p>
        </p:txBody>
      </p:sp>
      <p:sp>
        <p:nvSpPr>
          <p:cNvPr id="335" name="Google Shape;335;p23"/>
          <p:cNvSpPr/>
          <p:nvPr/>
        </p:nvSpPr>
        <p:spPr>
          <a:xfrm>
            <a:off x="8021423" y="678600"/>
            <a:ext cx="2501700" cy="117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7C563264-8D73-0A18-1FBE-CE8DBCA0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6. Cluster </a:t>
            </a:r>
            <a:r>
              <a:rPr lang="en-US" sz="1400" dirty="0">
                <a:sym typeface="Wingdings" panose="05000000000000000000" pitchFamily="2" charset="2"/>
              </a:rPr>
              <a:t>  </a:t>
            </a:r>
            <a:r>
              <a:rPr lang="en-US" sz="1400" dirty="0" err="1">
                <a:sym typeface="Wingdings" panose="05000000000000000000" pitchFamily="2" charset="2"/>
              </a:rPr>
              <a:t>ambil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cluster_i</a:t>
            </a:r>
            <a:r>
              <a:rPr lang="en-US" sz="1400" dirty="0">
                <a:sym typeface="Wingdings" panose="05000000000000000000" pitchFamily="2" charset="2"/>
              </a:rPr>
              <a:t> yang </a:t>
            </a:r>
            <a:r>
              <a:rPr lang="en-US" sz="1400" dirty="0" err="1">
                <a:sym typeface="Wingdings" panose="05000000000000000000" pitchFamily="2" charset="2"/>
              </a:rPr>
              <a:t>mempunyai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cluster_val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terkecil</a:t>
            </a:r>
            <a:r>
              <a:rPr lang="en-US" sz="1400" dirty="0"/>
              <a:t> </a:t>
            </a:r>
            <a:endParaRPr lang="en-ID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C632D2-981D-D3CC-D332-37FC71A9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2" y="857185"/>
            <a:ext cx="5994708" cy="26671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A341B726-F753-C324-FFB8-DBFCF9CC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1. dataset </a:t>
            </a:r>
            <a:r>
              <a:rPr lang="en-US" sz="1400" dirty="0">
                <a:sym typeface="Wingdings" panose="05000000000000000000" pitchFamily="2" charset="2"/>
              </a:rPr>
              <a:t> heart.csv, </a:t>
            </a:r>
            <a:r>
              <a:rPr lang="en-US" sz="1400" dirty="0" err="1">
                <a:sym typeface="Wingdings" panose="05000000000000000000" pitchFamily="2" charset="2"/>
              </a:rPr>
              <a:t>tampilkan</a:t>
            </a:r>
            <a:endParaRPr lang="en-ID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EBD919-FD60-8F44-6266-C5285D2C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1" y="848146"/>
            <a:ext cx="4309016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/>
          <p:nvPr/>
        </p:nvSpPr>
        <p:spPr>
          <a:xfrm rot="-5400000" flipH="1">
            <a:off x="6026415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 flipH="1">
            <a:off x="8107965" y="0"/>
            <a:ext cx="1064700" cy="2550800"/>
            <a:chOff x="7366075" y="2214875"/>
            <a:chExt cx="1064700" cy="2550800"/>
          </a:xfrm>
        </p:grpSpPr>
        <p:sp>
          <p:nvSpPr>
            <p:cNvPr id="352" name="Google Shape;352;p2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25"/>
          <p:cNvSpPr/>
          <p:nvPr/>
        </p:nvSpPr>
        <p:spPr>
          <a:xfrm flipH="1">
            <a:off x="5251825" y="4034325"/>
            <a:ext cx="4286400" cy="1467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E2EDBE5-EA5A-9818-B241-91FAFDF1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2. data</a:t>
            </a:r>
            <a:r>
              <a:rPr lang="en-US" sz="1400" dirty="0">
                <a:sym typeface="Wingdings" panose="05000000000000000000" pitchFamily="2" charset="2"/>
              </a:rPr>
              <a:t> </a:t>
            </a:r>
            <a:r>
              <a:rPr lang="en-US" sz="1400" dirty="0" err="1">
                <a:sym typeface="Wingdings" panose="05000000000000000000" pitchFamily="2" charset="2"/>
              </a:rPr>
              <a:t>normalisasi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min-max(0-1) </a:t>
            </a:r>
            <a:endParaRPr lang="en-ID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DD4A8-137D-79AA-2220-0B27D65C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35" y="844308"/>
            <a:ext cx="5702593" cy="3206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A27E866-12FC-2608-9F21-D2233385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3. cluster </a:t>
            </a:r>
            <a:r>
              <a:rPr lang="en-US" sz="1400" dirty="0">
                <a:sym typeface="Wingdings" panose="05000000000000000000" pitchFamily="2" charset="2"/>
              </a:rPr>
              <a:t> </a:t>
            </a:r>
            <a:r>
              <a:rPr lang="en-US" sz="1400" dirty="0" err="1">
                <a:sym typeface="Wingdings" panose="05000000000000000000" pitchFamily="2" charset="2"/>
              </a:rPr>
              <a:t>lakukan</a:t>
            </a:r>
            <a:r>
              <a:rPr lang="en-US" sz="1400" dirty="0">
                <a:sym typeface="Wingdings" panose="05000000000000000000" pitchFamily="2" charset="2"/>
              </a:rPr>
              <a:t> clustering pada data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menggunakan</a:t>
            </a:r>
            <a:r>
              <a:rPr lang="en-US" sz="1400" dirty="0">
                <a:sym typeface="Wingdings" panose="05000000000000000000" pitchFamily="2" charset="2"/>
              </a:rPr>
              <a:t> K-Means (k=2)</a:t>
            </a:r>
            <a:endParaRPr lang="en-ID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12449-0F12-9E8E-304C-E3F9E0EB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16" y="844216"/>
            <a:ext cx="482459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804EC4CD-7535-74C0-1FB6-EBBF44F5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4. cluster </a:t>
            </a:r>
            <a:r>
              <a:rPr lang="en-US" sz="1400" dirty="0">
                <a:sym typeface="Wingdings" panose="05000000000000000000" pitchFamily="2" charset="2"/>
              </a:rPr>
              <a:t> </a:t>
            </a:r>
            <a:r>
              <a:rPr lang="en-US" sz="1400" dirty="0" err="1">
                <a:sym typeface="Wingdings" panose="05000000000000000000" pitchFamily="2" charset="2"/>
              </a:rPr>
              <a:t>lakukan</a:t>
            </a:r>
            <a:r>
              <a:rPr lang="en-US" sz="1400" dirty="0">
                <a:sym typeface="Wingdings" panose="05000000000000000000" pitchFamily="2" charset="2"/>
              </a:rPr>
              <a:t> clustering pada data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Single, Average, Complete Linkage (k=2)</a:t>
            </a:r>
            <a:endParaRPr lang="en-ID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74684-9204-8656-2AD6-78A715C2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06" y="1080413"/>
            <a:ext cx="5234782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804EC4CD-7535-74C0-1FB6-EBBF44F5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4. cluster </a:t>
            </a:r>
            <a:r>
              <a:rPr lang="en-US" sz="1400" dirty="0">
                <a:sym typeface="Wingdings" panose="05000000000000000000" pitchFamily="2" charset="2"/>
              </a:rPr>
              <a:t> </a:t>
            </a:r>
            <a:r>
              <a:rPr lang="en-US" sz="1400" dirty="0" err="1">
                <a:sym typeface="Wingdings" panose="05000000000000000000" pitchFamily="2" charset="2"/>
              </a:rPr>
              <a:t>lakukan</a:t>
            </a:r>
            <a:r>
              <a:rPr lang="en-US" sz="1400" dirty="0">
                <a:sym typeface="Wingdings" panose="05000000000000000000" pitchFamily="2" charset="2"/>
              </a:rPr>
              <a:t> clustering pada data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Single, Average, Complete Linkage (k=2)</a:t>
            </a:r>
            <a:endParaRPr lang="en-ID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5C082-DABA-F293-05F5-AF896195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3" y="1084992"/>
            <a:ext cx="52205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6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804EC4CD-7535-74C0-1FB6-EBBF44F5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4. cluster </a:t>
            </a:r>
            <a:r>
              <a:rPr lang="en-US" sz="1400" dirty="0">
                <a:sym typeface="Wingdings" panose="05000000000000000000" pitchFamily="2" charset="2"/>
              </a:rPr>
              <a:t> </a:t>
            </a:r>
            <a:r>
              <a:rPr lang="en-US" sz="1400" dirty="0" err="1">
                <a:sym typeface="Wingdings" panose="05000000000000000000" pitchFamily="2" charset="2"/>
              </a:rPr>
              <a:t>lakukan</a:t>
            </a:r>
            <a:r>
              <a:rPr lang="en-US" sz="1400" dirty="0">
                <a:sym typeface="Wingdings" panose="05000000000000000000" pitchFamily="2" charset="2"/>
              </a:rPr>
              <a:t> clustering pada data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Single, Average, Complete Linkage (k=2)</a:t>
            </a:r>
            <a:endParaRPr lang="en-ID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63DBB-BA65-018B-7D13-480C64A3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44" y="1099451"/>
            <a:ext cx="510658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7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8"/>
          <p:cNvGrpSpPr/>
          <p:nvPr/>
        </p:nvGrpSpPr>
        <p:grpSpPr>
          <a:xfrm rot="-5400000">
            <a:off x="-1199445" y="859655"/>
            <a:ext cx="2550800" cy="339300"/>
            <a:chOff x="988450" y="-94575"/>
            <a:chExt cx="2550800" cy="339300"/>
          </a:xfrm>
        </p:grpSpPr>
        <p:sp>
          <p:nvSpPr>
            <p:cNvPr id="395" name="Google Shape;395;p28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A1CDEADD-4973-ED0C-5484-4E84D2FF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80980"/>
          </a:xfrm>
        </p:spPr>
        <p:txBody>
          <a:bodyPr/>
          <a:lstStyle/>
          <a:p>
            <a:pPr algn="l"/>
            <a:r>
              <a:rPr lang="en-US" sz="1400" dirty="0"/>
              <a:t>5.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dilangkah</a:t>
            </a:r>
            <a:r>
              <a:rPr lang="en-US" sz="1400" dirty="0"/>
              <a:t> ke-4 : </a:t>
            </a:r>
            <a:r>
              <a:rPr lang="en-US" sz="1400" dirty="0" err="1"/>
              <a:t>cluster_i</a:t>
            </a:r>
            <a:r>
              <a:rPr lang="en-US" sz="1400" dirty="0"/>
              <a:t>[1-10], </a:t>
            </a:r>
            <a:r>
              <a:rPr lang="en-US" sz="1400" dirty="0" err="1"/>
              <a:t>cluster_val</a:t>
            </a:r>
            <a:r>
              <a:rPr lang="en-US" sz="1400" dirty="0"/>
              <a:t>[1-10] </a:t>
            </a:r>
            <a:r>
              <a:rPr lang="en-US" sz="1400" dirty="0">
                <a:sym typeface="Wingdings" panose="05000000000000000000" pitchFamily="2" charset="2"/>
              </a:rPr>
              <a:t> </a:t>
            </a:r>
            <a:r>
              <a:rPr lang="en-US" sz="1400" dirty="0" err="1">
                <a:sym typeface="Wingdings" panose="05000000000000000000" pitchFamily="2" charset="2"/>
              </a:rPr>
              <a:t>Lakukan</a:t>
            </a:r>
            <a:r>
              <a:rPr lang="en-US" sz="1400" dirty="0">
                <a:sym typeface="Wingdings" panose="05000000000000000000" pitchFamily="2" charset="2"/>
              </a:rPr>
              <a:t> clustering pada data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atribut</a:t>
            </a:r>
            <a:r>
              <a:rPr lang="en-US" sz="1400" dirty="0">
                <a:sym typeface="Wingdings" panose="05000000000000000000" pitchFamily="2" charset="2"/>
              </a:rPr>
              <a:t> yang paling </a:t>
            </a:r>
            <a:r>
              <a:rPr lang="en-US" sz="1400" dirty="0" err="1">
                <a:sym typeface="Wingdings" panose="05000000000000000000" pitchFamily="2" charset="2"/>
              </a:rPr>
              <a:t>berpengaruh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K-Means,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k=3, </a:t>
            </a:r>
            <a:r>
              <a:rPr lang="en-US" sz="1400" dirty="0" err="1">
                <a:sym typeface="Wingdings" panose="05000000000000000000" pitchFamily="2" charset="2"/>
              </a:rPr>
              <a:t>sebanyak</a:t>
            </a:r>
            <a:r>
              <a:rPr lang="en-US" sz="1400" dirty="0">
                <a:sym typeface="Wingdings" panose="05000000000000000000" pitchFamily="2" charset="2"/>
              </a:rPr>
              <a:t> 10 kali. </a:t>
            </a:r>
            <a:r>
              <a:rPr lang="en-US" sz="1400" dirty="0" err="1">
                <a:sym typeface="Wingdings" panose="05000000000000000000" pitchFamily="2" charset="2"/>
              </a:rPr>
              <a:t>Setiap</a:t>
            </a:r>
            <a:r>
              <a:rPr lang="en-US" sz="1400" dirty="0">
                <a:sym typeface="Wingdings" panose="05000000000000000000" pitchFamily="2" charset="2"/>
              </a:rPr>
              <a:t> kali </a:t>
            </a:r>
            <a:r>
              <a:rPr lang="en-US" sz="1400" dirty="0" err="1">
                <a:sym typeface="Wingdings" panose="05000000000000000000" pitchFamily="2" charset="2"/>
              </a:rPr>
              <a:t>selesai</a:t>
            </a:r>
            <a:r>
              <a:rPr lang="en-US" sz="1400" dirty="0">
                <a:sym typeface="Wingdings" panose="05000000000000000000" pitchFamily="2" charset="2"/>
              </a:rPr>
              <a:t> clustering, </a:t>
            </a:r>
            <a:r>
              <a:rPr lang="en-US" sz="1400" dirty="0" err="1">
                <a:sym typeface="Wingdings" panose="05000000000000000000" pitchFamily="2" charset="2"/>
              </a:rPr>
              <a:t>lakukan</a:t>
            </a:r>
            <a:r>
              <a:rPr lang="en-US" sz="1400" dirty="0">
                <a:sym typeface="Wingdings" panose="05000000000000000000" pitchFamily="2" charset="2"/>
              </a:rPr>
              <a:t> cluster analysis </a:t>
            </a:r>
            <a:r>
              <a:rPr lang="en-US" sz="1400" dirty="0" err="1">
                <a:sym typeface="Wingdings" panose="05000000000000000000" pitchFamily="2" charset="2"/>
              </a:rPr>
              <a:t>dengan</a:t>
            </a:r>
            <a:r>
              <a:rPr lang="en-US" sz="1400" dirty="0">
                <a:sym typeface="Wingdings" panose="05000000000000000000" pitchFamily="2" charset="2"/>
              </a:rPr>
              <a:t> SSE</a:t>
            </a:r>
            <a:endParaRPr lang="en-ID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1681E-94BB-6D6F-CB4B-1C79B781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90" y="1489004"/>
            <a:ext cx="4718292" cy="27750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/>
          <p:nvPr/>
        </p:nvSpPr>
        <p:spPr>
          <a:xfrm rot="5400000">
            <a:off x="-236240" y="1990900"/>
            <a:ext cx="3003300" cy="32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29"/>
          <p:cNvGrpSpPr/>
          <p:nvPr/>
        </p:nvGrpSpPr>
        <p:grpSpPr>
          <a:xfrm>
            <a:off x="-562175" y="4443790"/>
            <a:ext cx="2550800" cy="339300"/>
            <a:chOff x="988450" y="-94575"/>
            <a:chExt cx="2550800" cy="339300"/>
          </a:xfrm>
        </p:grpSpPr>
        <p:sp>
          <p:nvSpPr>
            <p:cNvPr id="413" name="Google Shape;413;p29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9"/>
          <p:cNvSpPr/>
          <p:nvPr/>
        </p:nvSpPr>
        <p:spPr>
          <a:xfrm rot="5400000">
            <a:off x="-1039475" y="1282525"/>
            <a:ext cx="2841900" cy="2266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A2F230E-9B82-8261-BD33-E5767044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457343"/>
          </a:xfrm>
        </p:spPr>
        <p:txBody>
          <a:bodyPr/>
          <a:lstStyle/>
          <a:p>
            <a:pPr algn="l"/>
            <a:r>
              <a:rPr lang="en-US" sz="1400" dirty="0"/>
              <a:t>5. Hasil </a:t>
            </a:r>
            <a:r>
              <a:rPr lang="en-US" sz="1400" dirty="0" err="1"/>
              <a:t>Clusterring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Indeks</a:t>
            </a:r>
            <a:r>
              <a:rPr lang="en-US" sz="1400" dirty="0"/>
              <a:t> ke {</a:t>
            </a:r>
            <a:r>
              <a:rPr lang="en-US" sz="1400" dirty="0" err="1"/>
              <a:t>i</a:t>
            </a:r>
            <a:r>
              <a:rPr lang="en-US" sz="1400" dirty="0"/>
              <a:t>} dan SSE Pada </a:t>
            </a:r>
            <a:r>
              <a:rPr lang="en-US" sz="1400" dirty="0" err="1"/>
              <a:t>Indeks</a:t>
            </a:r>
            <a:r>
              <a:rPr lang="en-US" sz="1400" dirty="0"/>
              <a:t> ke {</a:t>
            </a:r>
            <a:r>
              <a:rPr lang="en-US" sz="1400" dirty="0" err="1"/>
              <a:t>i</a:t>
            </a:r>
            <a:r>
              <a:rPr lang="en-US" sz="1400" dirty="0"/>
              <a:t>}</a:t>
            </a:r>
            <a:endParaRPr lang="en-ID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3A11BE-F69F-3B9A-57C1-867A1CAB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81" y="845494"/>
            <a:ext cx="4538912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 Phases of the Vocational Guidance Process by Slidesgo">
  <a:themeElements>
    <a:clrScheme name="Simple Light">
      <a:dk1>
        <a:srgbClr val="262D33"/>
      </a:dk1>
      <a:lt1>
        <a:srgbClr val="F3FBFF"/>
      </a:lt1>
      <a:dk2>
        <a:srgbClr val="A8BDC6"/>
      </a:dk2>
      <a:lt2>
        <a:srgbClr val="4F7786"/>
      </a:lt2>
      <a:accent1>
        <a:srgbClr val="C6EB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D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182</Words>
  <Application>Microsoft Office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 Light</vt:lpstr>
      <vt:lpstr>Montserrat</vt:lpstr>
      <vt:lpstr>Bebas Neue</vt:lpstr>
      <vt:lpstr>Arial</vt:lpstr>
      <vt:lpstr>Nunito Light</vt:lpstr>
      <vt:lpstr>Montserrat Medium</vt:lpstr>
      <vt:lpstr>ES Phases of the Vocational Guidance Process by Slidesgo</vt:lpstr>
      <vt:lpstr>Clustering</vt:lpstr>
      <vt:lpstr>1. dataset  heart.csv, tampilkan</vt:lpstr>
      <vt:lpstr>2. data normalisasi dengan min-max(0-1) </vt:lpstr>
      <vt:lpstr>3. cluster  lakukan clustering pada data dengan menggunakan K-Means (k=2)</vt:lpstr>
      <vt:lpstr>4. cluster  lakukan clustering pada data dengan Single, Average, Complete Linkage (k=2)</vt:lpstr>
      <vt:lpstr>4. cluster  lakukan clustering pada data dengan Single, Average, Complete Linkage (k=2)</vt:lpstr>
      <vt:lpstr>4. cluster  lakukan clustering pada data dengan Single, Average, Complete Linkage (k=2)</vt:lpstr>
      <vt:lpstr>5. Lakukan untuk setiap jumlah atribut dilangkah ke-4 : cluster_i[1-10], cluster_val[1-10]  Lakukan clustering pada data dengan atribut yang paling berpengaruh dengan K-Means, dengan k=3, sebanyak 10 kali. Setiap kali selesai clustering, lakukan cluster analysis dengan SSE</vt:lpstr>
      <vt:lpstr>5. Hasil Clusterring Terhadap Indeks ke {i} dan SSE Pada Indeks ke {i}</vt:lpstr>
      <vt:lpstr>6. Cluster   ambil cluster_i yang mempunyai cluster_val terkecil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RATRI MARIA MANIK</dc:creator>
  <cp:lastModifiedBy>ratri cantik</cp:lastModifiedBy>
  <cp:revision>2</cp:revision>
  <dcterms:modified xsi:type="dcterms:W3CDTF">2023-05-24T13:06:56Z</dcterms:modified>
</cp:coreProperties>
</file>