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9"/>
  </p:notesMasterIdLst>
  <p:sldIdLst>
    <p:sldId id="256" r:id="rId2"/>
    <p:sldId id="259" r:id="rId3"/>
    <p:sldId id="263" r:id="rId4"/>
    <p:sldId id="342" r:id="rId5"/>
    <p:sldId id="343" r:id="rId6"/>
    <p:sldId id="344" r:id="rId7"/>
    <p:sldId id="345" r:id="rId8"/>
  </p:sldIdLst>
  <p:sldSz cx="9144000" cy="5143500" type="screen16x9"/>
  <p:notesSz cx="6858000" cy="9144000"/>
  <p:embeddedFontLst>
    <p:embeddedFont>
      <p:font typeface="Abril Fatface" panose="02000503000000020003" pitchFamily="2" charset="0"/>
      <p:regular r:id="rId10"/>
    </p:embeddedFont>
    <p:embeddedFont>
      <p:font typeface="Bodoni" panose="020B0604020202020204" charset="0"/>
      <p:regular r:id="rId11"/>
      <p:bold r:id="rId12"/>
      <p:italic r:id="rId13"/>
      <p:boldItalic r:id="rId14"/>
    </p:embeddedFont>
    <p:embeddedFont>
      <p:font typeface="Fira Sans" panose="020B05030500000200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1E52CE-1EFC-40FB-9A67-53891D5DF044}">
  <a:tblStyle styleId="{221E52CE-1EFC-40FB-9A67-53891D5DF0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b100686e0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3b100686e0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b3f9adf858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b3f9adf858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3b100686e0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3b100686e0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221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3b100686e0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3b100686e0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476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3b76b1884c_0_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3b76b1884c_0_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855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13687467e27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13687467e27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882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56756" y="1139838"/>
            <a:ext cx="5230500" cy="241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956750" y="3558149"/>
            <a:ext cx="5230500" cy="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6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7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title" idx="2" hasCustomPrompt="1"/>
          </p:nvPr>
        </p:nvSpPr>
        <p:spPr>
          <a:xfrm>
            <a:off x="1502975" y="1254596"/>
            <a:ext cx="8625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 idx="3"/>
          </p:nvPr>
        </p:nvSpPr>
        <p:spPr>
          <a:xfrm>
            <a:off x="713237" y="1789250"/>
            <a:ext cx="24420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713237" y="2234073"/>
            <a:ext cx="244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4" hasCustomPrompt="1"/>
          </p:nvPr>
        </p:nvSpPr>
        <p:spPr>
          <a:xfrm>
            <a:off x="6778398" y="1254596"/>
            <a:ext cx="8625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 idx="5"/>
          </p:nvPr>
        </p:nvSpPr>
        <p:spPr>
          <a:xfrm>
            <a:off x="5988725" y="1789250"/>
            <a:ext cx="24420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6"/>
          </p:nvPr>
        </p:nvSpPr>
        <p:spPr>
          <a:xfrm>
            <a:off x="5988725" y="2234074"/>
            <a:ext cx="244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 idx="7" hasCustomPrompt="1"/>
          </p:nvPr>
        </p:nvSpPr>
        <p:spPr>
          <a:xfrm>
            <a:off x="2821925" y="3056396"/>
            <a:ext cx="8625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8"/>
          </p:nvPr>
        </p:nvSpPr>
        <p:spPr>
          <a:xfrm>
            <a:off x="2032187" y="3591050"/>
            <a:ext cx="24420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9"/>
          </p:nvPr>
        </p:nvSpPr>
        <p:spPr>
          <a:xfrm>
            <a:off x="2032187" y="4035873"/>
            <a:ext cx="244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 idx="13" hasCustomPrompt="1"/>
          </p:nvPr>
        </p:nvSpPr>
        <p:spPr>
          <a:xfrm>
            <a:off x="5459573" y="3056396"/>
            <a:ext cx="8625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14"/>
          </p:nvPr>
        </p:nvSpPr>
        <p:spPr>
          <a:xfrm>
            <a:off x="4669826" y="3591050"/>
            <a:ext cx="24420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5"/>
          </p:nvPr>
        </p:nvSpPr>
        <p:spPr>
          <a:xfrm>
            <a:off x="4669826" y="4035873"/>
            <a:ext cx="244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16" hasCustomPrompt="1"/>
          </p:nvPr>
        </p:nvSpPr>
        <p:spPr>
          <a:xfrm>
            <a:off x="4140725" y="1254596"/>
            <a:ext cx="8625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17"/>
          </p:nvPr>
        </p:nvSpPr>
        <p:spPr>
          <a:xfrm>
            <a:off x="3350987" y="1789250"/>
            <a:ext cx="24420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8"/>
          </p:nvPr>
        </p:nvSpPr>
        <p:spPr>
          <a:xfrm>
            <a:off x="3350987" y="2234073"/>
            <a:ext cx="244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9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2198550" y="2632625"/>
            <a:ext cx="474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 idx="2" hasCustomPrompt="1"/>
          </p:nvPr>
        </p:nvSpPr>
        <p:spPr>
          <a:xfrm>
            <a:off x="3571250" y="1198900"/>
            <a:ext cx="2001600" cy="132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2198550" y="3458301"/>
            <a:ext cx="47469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4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title" idx="2"/>
          </p:nvPr>
        </p:nvSpPr>
        <p:spPr>
          <a:xfrm>
            <a:off x="1373337" y="1365400"/>
            <a:ext cx="25017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ubTitle" idx="1"/>
          </p:nvPr>
        </p:nvSpPr>
        <p:spPr>
          <a:xfrm>
            <a:off x="1373240" y="3871175"/>
            <a:ext cx="25017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title" idx="3"/>
          </p:nvPr>
        </p:nvSpPr>
        <p:spPr>
          <a:xfrm>
            <a:off x="5268974" y="1365400"/>
            <a:ext cx="25017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ubTitle" idx="4"/>
          </p:nvPr>
        </p:nvSpPr>
        <p:spPr>
          <a:xfrm>
            <a:off x="5268859" y="3871175"/>
            <a:ext cx="25017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title" idx="2"/>
          </p:nvPr>
        </p:nvSpPr>
        <p:spPr>
          <a:xfrm>
            <a:off x="810500" y="1787500"/>
            <a:ext cx="21459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subTitle" idx="1"/>
          </p:nvPr>
        </p:nvSpPr>
        <p:spPr>
          <a:xfrm>
            <a:off x="767900" y="2276725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title" idx="3"/>
          </p:nvPr>
        </p:nvSpPr>
        <p:spPr>
          <a:xfrm>
            <a:off x="3499033" y="1787500"/>
            <a:ext cx="21459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subTitle" idx="4"/>
          </p:nvPr>
        </p:nvSpPr>
        <p:spPr>
          <a:xfrm>
            <a:off x="3456438" y="2276725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title" idx="5"/>
          </p:nvPr>
        </p:nvSpPr>
        <p:spPr>
          <a:xfrm>
            <a:off x="6187567" y="1787500"/>
            <a:ext cx="21459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1"/>
          <p:cNvSpPr txBox="1">
            <a:spLocks noGrp="1"/>
          </p:cNvSpPr>
          <p:nvPr>
            <p:ph type="subTitle" idx="6"/>
          </p:nvPr>
        </p:nvSpPr>
        <p:spPr>
          <a:xfrm>
            <a:off x="6144962" y="2276725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title" idx="7"/>
          </p:nvPr>
        </p:nvSpPr>
        <p:spPr>
          <a:xfrm>
            <a:off x="810500" y="3323050"/>
            <a:ext cx="21459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subTitle" idx="8"/>
          </p:nvPr>
        </p:nvSpPr>
        <p:spPr>
          <a:xfrm>
            <a:off x="767875" y="3820337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title" idx="9"/>
          </p:nvPr>
        </p:nvSpPr>
        <p:spPr>
          <a:xfrm>
            <a:off x="3499033" y="3323050"/>
            <a:ext cx="21459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subTitle" idx="13"/>
          </p:nvPr>
        </p:nvSpPr>
        <p:spPr>
          <a:xfrm>
            <a:off x="3456438" y="3820337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type="title" idx="14"/>
          </p:nvPr>
        </p:nvSpPr>
        <p:spPr>
          <a:xfrm>
            <a:off x="6187567" y="3323050"/>
            <a:ext cx="21459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1"/>
          <p:cNvSpPr txBox="1">
            <a:spLocks noGrp="1"/>
          </p:cNvSpPr>
          <p:nvPr>
            <p:ph type="subTitle" idx="15"/>
          </p:nvPr>
        </p:nvSpPr>
        <p:spPr>
          <a:xfrm>
            <a:off x="6144962" y="3820337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8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>
            <a:spLocks noGrp="1"/>
          </p:cNvSpPr>
          <p:nvPr>
            <p:ph type="title"/>
          </p:nvPr>
        </p:nvSpPr>
        <p:spPr>
          <a:xfrm>
            <a:off x="980750" y="2993600"/>
            <a:ext cx="7182300" cy="8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○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■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○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■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○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■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663" r:id="rId4"/>
    <p:sldLayoutId id="2147483668" r:id="rId5"/>
    <p:sldLayoutId id="2147483677" r:id="rId6"/>
    <p:sldLayoutId id="2147483690" r:id="rId7"/>
    <p:sldLayoutId id="2147483692" r:id="rId8"/>
    <p:sldLayoutId id="2147483694" r:id="rId9"/>
    <p:sldLayoutId id="2147483695" r:id="rId10"/>
    <p:sldLayoutId id="2147483696" r:id="rId11"/>
    <p:sldLayoutId id="214748369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7"/>
          <p:cNvSpPr txBox="1">
            <a:spLocks noGrp="1"/>
          </p:cNvSpPr>
          <p:nvPr>
            <p:ph type="ctrTitle"/>
          </p:nvPr>
        </p:nvSpPr>
        <p:spPr>
          <a:xfrm>
            <a:off x="1956750" y="853813"/>
            <a:ext cx="5230500" cy="13202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err="1">
                <a:solidFill>
                  <a:srgbClr val="4A8CFF"/>
                </a:solidFill>
              </a:rPr>
              <a:t>Praktikum</a:t>
            </a:r>
            <a:r>
              <a:rPr lang="en-US" sz="2400" dirty="0">
                <a:solidFill>
                  <a:srgbClr val="4A8CFF"/>
                </a:solidFill>
              </a:rPr>
              <a:t> Kecerdasan </a:t>
            </a:r>
            <a:r>
              <a:rPr lang="en-US" sz="2400" dirty="0" err="1">
                <a:solidFill>
                  <a:srgbClr val="4A8CFF"/>
                </a:solidFill>
              </a:rPr>
              <a:t>Buatan</a:t>
            </a:r>
            <a:r>
              <a:rPr lang="en-US" sz="2400" dirty="0">
                <a:solidFill>
                  <a:srgbClr val="4A8CFF"/>
                </a:solidFill>
              </a:rPr>
              <a:t> :</a:t>
            </a:r>
            <a:br>
              <a:rPr lang="en-US" sz="2400" dirty="0">
                <a:solidFill>
                  <a:srgbClr val="4A8CFF"/>
                </a:solidFill>
              </a:rPr>
            </a:br>
            <a:r>
              <a:rPr lang="en-US" sz="2400" dirty="0" err="1">
                <a:solidFill>
                  <a:srgbClr val="4A8CFF"/>
                </a:solidFill>
              </a:rPr>
              <a:t>Representasi</a:t>
            </a:r>
            <a:r>
              <a:rPr lang="en-US" sz="2400" dirty="0">
                <a:solidFill>
                  <a:srgbClr val="4A8CFF"/>
                </a:solidFill>
              </a:rPr>
              <a:t> </a:t>
            </a:r>
            <a:r>
              <a:rPr lang="en-US" sz="2400" dirty="0" err="1">
                <a:solidFill>
                  <a:srgbClr val="4A8CFF"/>
                </a:solidFill>
              </a:rPr>
              <a:t>Pengetahuan</a:t>
            </a:r>
            <a:r>
              <a:rPr lang="en-US" sz="2400" dirty="0">
                <a:solidFill>
                  <a:srgbClr val="4A8CFF"/>
                </a:solidFill>
              </a:rPr>
              <a:t> &amp; Semantic Network</a:t>
            </a:r>
            <a:endParaRPr sz="2400" dirty="0"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274" name="Google Shape;274;p57"/>
          <p:cNvSpPr txBox="1">
            <a:spLocks noGrp="1"/>
          </p:cNvSpPr>
          <p:nvPr>
            <p:ph type="subTitle" idx="1"/>
          </p:nvPr>
        </p:nvSpPr>
        <p:spPr>
          <a:xfrm>
            <a:off x="1956750" y="3323962"/>
            <a:ext cx="5230500" cy="965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D" b="1" dirty="0">
                <a:latin typeface="Fira Sans" panose="020B0503050000020004" pitchFamily="34" charset="0"/>
              </a:rPr>
              <a:t>Ratri Maria Manik</a:t>
            </a:r>
            <a:br>
              <a:rPr lang="en-ID" b="1" dirty="0">
                <a:latin typeface="Fira Sans" panose="020B0503050000020004" pitchFamily="34" charset="0"/>
              </a:rPr>
            </a:br>
            <a:r>
              <a:rPr lang="en-ID" b="1" dirty="0">
                <a:latin typeface="Fira Sans" panose="020B0503050000020004" pitchFamily="34" charset="0"/>
              </a:rPr>
              <a:t>3121600039</a:t>
            </a:r>
            <a:br>
              <a:rPr lang="en-ID" b="1" dirty="0">
                <a:latin typeface="Fira Sans" panose="020B0503050000020004" pitchFamily="34" charset="0"/>
              </a:rPr>
            </a:br>
            <a:r>
              <a:rPr lang="en-ID" b="1" dirty="0">
                <a:latin typeface="Fira Sans" panose="020B0503050000020004" pitchFamily="34" charset="0"/>
              </a:rPr>
              <a:t>2 D4 IT - B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ira Sans" panose="020B05030500000200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B8FE1-36F6-4465-7C3F-B4DCB8FF913F}"/>
              </a:ext>
            </a:extLst>
          </p:cNvPr>
          <p:cNvSpPr txBox="1"/>
          <p:nvPr/>
        </p:nvSpPr>
        <p:spPr>
          <a:xfrm>
            <a:off x="2286000" y="240550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/>
            <a:r>
              <a:rPr lang="en-US" sz="1600" b="1" dirty="0" err="1">
                <a:solidFill>
                  <a:schemeClr val="bg1"/>
                </a:solidFill>
                <a:latin typeface="Fira Sans" panose="020B0503050000020004" pitchFamily="34" charset="0"/>
              </a:rPr>
              <a:t>Dosen</a:t>
            </a:r>
            <a:r>
              <a:rPr lang="en-US" sz="1600" b="1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Fira Sans" panose="020B0503050000020004" pitchFamily="34" charset="0"/>
              </a:rPr>
              <a:t>Pengampu</a:t>
            </a:r>
            <a:br>
              <a:rPr lang="en-US" sz="1600" b="1" dirty="0">
                <a:solidFill>
                  <a:schemeClr val="bg1"/>
                </a:solidFill>
                <a:latin typeface="Fira Sans" panose="020B0503050000020004" pitchFamily="34" charset="0"/>
              </a:rPr>
            </a:br>
            <a:r>
              <a:rPr lang="en-US" sz="1600" b="1" dirty="0" err="1">
                <a:solidFill>
                  <a:schemeClr val="bg1"/>
                </a:solidFill>
                <a:latin typeface="Fira Sans" panose="020B0503050000020004" pitchFamily="34" charset="0"/>
              </a:rPr>
              <a:t>Entin</a:t>
            </a:r>
            <a:r>
              <a:rPr lang="en-US" sz="1600" b="1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Fira Sans" panose="020B0503050000020004" pitchFamily="34" charset="0"/>
              </a:rPr>
              <a:t>Martiana</a:t>
            </a:r>
            <a:r>
              <a:rPr lang="en-US" sz="1600" b="1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Fira Sans" panose="020B0503050000020004" pitchFamily="34" charset="0"/>
              </a:rPr>
              <a:t>Kusumaningtyas</a:t>
            </a:r>
            <a:r>
              <a:rPr lang="en-US" sz="1600" b="1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Fira Sans" panose="020B0503050000020004" pitchFamily="34" charset="0"/>
              </a:rPr>
              <a:t>S.Kom</a:t>
            </a:r>
            <a:r>
              <a:rPr lang="en-US" sz="1600" b="1" dirty="0">
                <a:solidFill>
                  <a:schemeClr val="bg1"/>
                </a:solidFill>
                <a:latin typeface="Fira Sans" panose="020B0503050000020004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Fira Sans" panose="020B0503050000020004" pitchFamily="34" charset="0"/>
              </a:rPr>
              <a:t>M.kom</a:t>
            </a:r>
            <a:endParaRPr lang="en-US" sz="1600" b="1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455;p47">
            <a:extLst>
              <a:ext uri="{FF2B5EF4-FFF2-40B4-BE49-F238E27FC236}">
                <a16:creationId xmlns:a16="http://schemas.microsoft.com/office/drawing/2014/main" id="{3EF39EAD-3998-0AB8-7049-200E1271D7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9035" y="412006"/>
            <a:ext cx="2017943" cy="5505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Abril Fatface" panose="02000503000000020003" pitchFamily="2" charset="0"/>
              </a:rPr>
              <a:t>Praktikum</a:t>
            </a:r>
            <a:r>
              <a:rPr lang="en-US" sz="1800" dirty="0">
                <a:latin typeface="Abril Fatface" panose="02000503000000020003" pitchFamily="2" charset="0"/>
              </a:rPr>
              <a:t>  01</a:t>
            </a:r>
            <a:endParaRPr sz="1800" dirty="0">
              <a:latin typeface="Abril Fatface" panose="02000503000000020003" pitchFamily="2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3818519-4646-581E-1858-5664DE634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35" y="1559173"/>
            <a:ext cx="3420000" cy="224686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BC041A5-2FB6-0638-8C47-B80AB0A602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39673" b="44541"/>
          <a:stretch/>
        </p:blipFill>
        <p:spPr>
          <a:xfrm>
            <a:off x="4117038" y="916874"/>
            <a:ext cx="1674029" cy="145795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F8BA6D4-FD9D-8B04-EDE0-61224D6132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9949" b="45203"/>
          <a:stretch/>
        </p:blipFill>
        <p:spPr>
          <a:xfrm>
            <a:off x="4117038" y="2768673"/>
            <a:ext cx="1674029" cy="145795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16A43A2-527E-5E0D-3688-8725DC0F0AE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9256"/>
          <a:stretch/>
        </p:blipFill>
        <p:spPr>
          <a:xfrm>
            <a:off x="6104826" y="916874"/>
            <a:ext cx="1674029" cy="16891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EF548AC-1B8F-50DD-580E-1F457C1A1E52}"/>
              </a:ext>
            </a:extLst>
          </p:cNvPr>
          <p:cNvSpPr txBox="1"/>
          <p:nvPr/>
        </p:nvSpPr>
        <p:spPr>
          <a:xfrm>
            <a:off x="6104826" y="2768673"/>
            <a:ext cx="252773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Analisa :</a:t>
            </a:r>
          </a:p>
          <a:p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Dapat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dilihat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dari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hasil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codingan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bahwa</a:t>
            </a:r>
            <a:endParaRPr lang="en-US" sz="1000" dirty="0">
              <a:solidFill>
                <a:schemeClr val="bg1"/>
              </a:solidFill>
              <a:latin typeface="Fira Sans" panose="020B0503050000020004" pitchFamily="34" charset="0"/>
            </a:endParaRPr>
          </a:p>
          <a:p>
            <a:pPr marL="228600" indent="-228600">
              <a:buClr>
                <a:schemeClr val="bg1"/>
              </a:buClr>
              <a:buAutoNum type="alphaLcPeriod"/>
            </a:pP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Burhan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merupakan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bawahan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dari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adi</a:t>
            </a:r>
            <a:endParaRPr lang="en-US" sz="1000" dirty="0">
              <a:solidFill>
                <a:schemeClr val="bg1"/>
              </a:solidFill>
              <a:latin typeface="Fira Sans" panose="020B0503050000020004" pitchFamily="34" charset="0"/>
            </a:endParaRPr>
          </a:p>
          <a:p>
            <a:pPr marL="228600" indent="-228600">
              <a:buClr>
                <a:schemeClr val="bg1"/>
              </a:buClr>
              <a:buAutoNum type="alphaLcPeriod"/>
            </a:pP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Bahrun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merupakan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bawahan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Burhan,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begitu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seterusnya</a:t>
            </a:r>
            <a:endParaRPr lang="en-US" sz="1000" dirty="0">
              <a:solidFill>
                <a:schemeClr val="bg1"/>
              </a:solidFill>
              <a:latin typeface="Fira Sans" panose="020B0503050000020004" pitchFamily="34" charset="0"/>
            </a:endParaRPr>
          </a:p>
          <a:p>
            <a:pPr marL="228600" indent="-228600">
              <a:buClr>
                <a:schemeClr val="bg1"/>
              </a:buClr>
              <a:buAutoNum type="alphaLcPeriod"/>
            </a:pP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Selanjutnya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B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merupakan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atasan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A,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hanya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jika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A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merupakan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bawahan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B</a:t>
            </a:r>
          </a:p>
          <a:p>
            <a:pPr marL="228600" indent="-228600">
              <a:buClr>
                <a:schemeClr val="bg1"/>
              </a:buClr>
              <a:buAutoNum type="alphaLcPeriod"/>
            </a:pP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Selanjutnya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rekursif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dimana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C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merupakan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turunan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dari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 A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hanya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jika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A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atasan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C, dan B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atasan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dari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C, dan B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merupakan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turunan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dari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A</a:t>
            </a:r>
          </a:p>
          <a:p>
            <a:pPr marL="228600" indent="-228600">
              <a:buAutoNum type="alphaLcPeriod"/>
            </a:pP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endParaRPr lang="en-ID" sz="1000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BB544E4-C561-9475-EFCA-D41E0BB70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35" y="1131494"/>
            <a:ext cx="3357733" cy="3600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3EC43CF-2018-CF55-1F27-658F750ECF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673"/>
          <a:stretch/>
        </p:blipFill>
        <p:spPr>
          <a:xfrm>
            <a:off x="3926384" y="307134"/>
            <a:ext cx="1291232" cy="1440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4DC19EA-D261-B54A-0503-34BD5C8134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5698"/>
          <a:stretch/>
        </p:blipFill>
        <p:spPr>
          <a:xfrm>
            <a:off x="3926384" y="1959090"/>
            <a:ext cx="1291232" cy="5778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EBA5DC6-F3D3-7185-6984-FE4E866F5E9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1636"/>
          <a:stretch/>
        </p:blipFill>
        <p:spPr>
          <a:xfrm>
            <a:off x="3926384" y="2762719"/>
            <a:ext cx="1291232" cy="900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D50942C-1804-C5FF-BBB8-54BEFE0EF82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3712"/>
          <a:stretch/>
        </p:blipFill>
        <p:spPr>
          <a:xfrm>
            <a:off x="3926384" y="3888499"/>
            <a:ext cx="1395671" cy="900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D5C6F83-9EA9-62FF-0D7D-AEE8A4C654E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45531"/>
          <a:stretch/>
        </p:blipFill>
        <p:spPr>
          <a:xfrm>
            <a:off x="5554922" y="307134"/>
            <a:ext cx="1339528" cy="720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F8DEF3F-6662-750F-0617-7450CFF78C6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42864"/>
          <a:stretch/>
        </p:blipFill>
        <p:spPr>
          <a:xfrm>
            <a:off x="5553882" y="1131494"/>
            <a:ext cx="1339528" cy="9000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4AFBC66-E857-4FDE-7793-2046309BC48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39811"/>
          <a:stretch/>
        </p:blipFill>
        <p:spPr>
          <a:xfrm>
            <a:off x="5553882" y="2135854"/>
            <a:ext cx="1265408" cy="1080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55ED03F-78D7-5BAF-286E-8C83849D1F5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37631"/>
          <a:stretch/>
        </p:blipFill>
        <p:spPr>
          <a:xfrm>
            <a:off x="5553882" y="3320214"/>
            <a:ext cx="1738635" cy="9969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DB887CE-6F72-AC3D-3990-FDCADA03068D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42937"/>
          <a:stretch/>
        </p:blipFill>
        <p:spPr>
          <a:xfrm>
            <a:off x="7160078" y="307134"/>
            <a:ext cx="1605227" cy="1447800"/>
          </a:xfrm>
          <a:prstGeom prst="rect">
            <a:avLst/>
          </a:prstGeom>
        </p:spPr>
      </p:pic>
      <p:sp>
        <p:nvSpPr>
          <p:cNvPr id="41" name="Google Shape;455;p47">
            <a:extLst>
              <a:ext uri="{FF2B5EF4-FFF2-40B4-BE49-F238E27FC236}">
                <a16:creationId xmlns:a16="http://schemas.microsoft.com/office/drawing/2014/main" id="{80A63927-2167-AD26-CED9-6023829591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9035" y="412006"/>
            <a:ext cx="2017943" cy="5505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Abril Fatface" panose="02000503000000020003" pitchFamily="2" charset="0"/>
              </a:rPr>
              <a:t>Praktikum</a:t>
            </a:r>
            <a:r>
              <a:rPr lang="en-US" sz="1800" dirty="0">
                <a:latin typeface="Abril Fatface" panose="02000503000000020003" pitchFamily="2" charset="0"/>
              </a:rPr>
              <a:t>  02</a:t>
            </a:r>
            <a:endParaRPr sz="1800" dirty="0">
              <a:latin typeface="Abril Fatface" panose="02000503000000020003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55;p47">
            <a:extLst>
              <a:ext uri="{FF2B5EF4-FFF2-40B4-BE49-F238E27FC236}">
                <a16:creationId xmlns:a16="http://schemas.microsoft.com/office/drawing/2014/main" id="{77F3207C-900E-1DD6-DEB6-5884D0372D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9035" y="412006"/>
            <a:ext cx="2017943" cy="5505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Abril Fatface" panose="02000503000000020003" pitchFamily="2" charset="0"/>
              </a:rPr>
              <a:t>Praktikum</a:t>
            </a:r>
            <a:r>
              <a:rPr lang="en-US" sz="1800" dirty="0">
                <a:latin typeface="Abril Fatface" panose="02000503000000020003" pitchFamily="2" charset="0"/>
              </a:rPr>
              <a:t>  03</a:t>
            </a:r>
            <a:endParaRPr sz="1800" dirty="0">
              <a:latin typeface="Abril Fatface" panose="02000503000000020003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1C88B1-DBD0-1FD6-F62D-94B2C7608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35" y="1147278"/>
            <a:ext cx="4159464" cy="31434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8DE8CA-5CCD-A03C-43C3-AC98F6DB6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088" y="1147278"/>
            <a:ext cx="2882900" cy="1130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EB661E-FA76-7FA0-BAC9-A982B22C68DF}"/>
              </a:ext>
            </a:extLst>
          </p:cNvPr>
          <p:cNvSpPr txBox="1"/>
          <p:nvPr/>
        </p:nvSpPr>
        <p:spPr>
          <a:xfrm>
            <a:off x="4833088" y="2404463"/>
            <a:ext cx="24511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Analisa :</a:t>
            </a:r>
          </a:p>
          <a:p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Dapat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dilihat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dari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hasil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codingan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bahwa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pembunuhnya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merupakan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jono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dikarenakan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P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merupakan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pembunuh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K (Susi),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hanya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jika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T (Toni)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mengenal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K (Susi), dan P (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Pembunuh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)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membenci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T (Toni).</a:t>
            </a:r>
            <a:endParaRPr lang="en-ID" sz="1000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42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55;p47">
            <a:extLst>
              <a:ext uri="{FF2B5EF4-FFF2-40B4-BE49-F238E27FC236}">
                <a16:creationId xmlns:a16="http://schemas.microsoft.com/office/drawing/2014/main" id="{FC501A63-4EDF-D612-B6D4-627780C85F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9035" y="412006"/>
            <a:ext cx="2017943" cy="5505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Abril Fatface" panose="02000503000000020003" pitchFamily="2" charset="0"/>
              </a:rPr>
              <a:t>Praktikum</a:t>
            </a:r>
            <a:r>
              <a:rPr lang="en-US" sz="1800" dirty="0">
                <a:latin typeface="Abril Fatface" panose="02000503000000020003" pitchFamily="2" charset="0"/>
              </a:rPr>
              <a:t>  04</a:t>
            </a:r>
            <a:endParaRPr sz="1800" dirty="0">
              <a:latin typeface="Abril Fatface" panose="02000503000000020003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875740-9ADD-383B-7F16-A21EED9B5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744" y="962526"/>
            <a:ext cx="3086259" cy="12065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95CC06-12F6-70E3-81A8-F540CA21F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35" y="962526"/>
            <a:ext cx="3538904" cy="36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807DFC-B945-DA0D-6C85-A48D9C9B81BA}"/>
              </a:ext>
            </a:extLst>
          </p:cNvPr>
          <p:cNvSpPr txBox="1"/>
          <p:nvPr/>
        </p:nvSpPr>
        <p:spPr>
          <a:xfrm>
            <a:off x="4175744" y="2389637"/>
            <a:ext cx="2451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Analisa :</a:t>
            </a:r>
          </a:p>
          <a:p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Anas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merupakan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PNS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karena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, PNS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hanya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jika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WNI,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lulusan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SD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serta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mendaftar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pada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umur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kurang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dari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35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yaitu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28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tahun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.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Umur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anas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saat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ini 61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tahun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maka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anas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sudah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Fira Sans" panose="020B0503050000020004" pitchFamily="34" charset="0"/>
              </a:rPr>
              <a:t>pensiun</a:t>
            </a:r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94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55;p47">
            <a:extLst>
              <a:ext uri="{FF2B5EF4-FFF2-40B4-BE49-F238E27FC236}">
                <a16:creationId xmlns:a16="http://schemas.microsoft.com/office/drawing/2014/main" id="{B9570C53-1C8B-0137-1FF5-0233E93390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9035" y="412006"/>
            <a:ext cx="2017943" cy="5505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Abril Fatface" panose="02000503000000020003" pitchFamily="2" charset="0"/>
              </a:rPr>
              <a:t>Praktikum</a:t>
            </a:r>
            <a:r>
              <a:rPr lang="en-US" sz="1800" dirty="0">
                <a:latin typeface="Abril Fatface" panose="02000503000000020003" pitchFamily="2" charset="0"/>
              </a:rPr>
              <a:t>  05</a:t>
            </a:r>
            <a:endParaRPr sz="1800" dirty="0">
              <a:latin typeface="Abril Fatface" panose="02000503000000020003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591DE7-8C46-1C45-3E12-6DA363DF8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64" y="876213"/>
            <a:ext cx="4254719" cy="339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8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55;p47">
            <a:extLst>
              <a:ext uri="{FF2B5EF4-FFF2-40B4-BE49-F238E27FC236}">
                <a16:creationId xmlns:a16="http://schemas.microsoft.com/office/drawing/2014/main" id="{53B685EB-7C4B-1684-9948-F489A35506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9035" y="412006"/>
            <a:ext cx="2017943" cy="5505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Abril Fatface" panose="02000503000000020003" pitchFamily="2" charset="0"/>
              </a:rPr>
              <a:t>Praktikum</a:t>
            </a:r>
            <a:r>
              <a:rPr lang="en-US" sz="1800" dirty="0">
                <a:latin typeface="Abril Fatface" panose="02000503000000020003" pitchFamily="2" charset="0"/>
              </a:rPr>
              <a:t>  06</a:t>
            </a:r>
            <a:endParaRPr sz="1800" dirty="0">
              <a:latin typeface="Abril Fatface" panose="0200050300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3A782A-F627-2E29-85F6-C22009984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35" y="962526"/>
            <a:ext cx="3600000" cy="29381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91A5ED-7B4F-DDB7-1AE5-3B169A9A3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546" y="962526"/>
            <a:ext cx="3600000" cy="212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51799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Galaxy Background Breakthrough XL by Slidesgo">
  <a:themeElements>
    <a:clrScheme name="Simple Light">
      <a:dk1>
        <a:srgbClr val="000000"/>
      </a:dk1>
      <a:lt1>
        <a:srgbClr val="FFFFFF"/>
      </a:lt1>
      <a:dk2>
        <a:srgbClr val="682DD3"/>
      </a:dk2>
      <a:lt2>
        <a:srgbClr val="631E7B"/>
      </a:lt2>
      <a:accent1>
        <a:srgbClr val="3A15A2"/>
      </a:accent1>
      <a:accent2>
        <a:srgbClr val="000000"/>
      </a:accent2>
      <a:accent3>
        <a:srgbClr val="FFFFFF"/>
      </a:accent3>
      <a:accent4>
        <a:srgbClr val="682DD3"/>
      </a:accent4>
      <a:accent5>
        <a:srgbClr val="631E7B"/>
      </a:accent5>
      <a:accent6>
        <a:srgbClr val="3A15A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On-screen Show (16:9)</PresentationFormat>
  <Paragraphs>20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Bodoni</vt:lpstr>
      <vt:lpstr>Arial</vt:lpstr>
      <vt:lpstr>Abril Fatface</vt:lpstr>
      <vt:lpstr>Fira Sans</vt:lpstr>
      <vt:lpstr>Elegant Galaxy Background Breakthrough XL by Slidesgo</vt:lpstr>
      <vt:lpstr>Praktikum Kecerdasan Buatan : Representasi Pengetahuan &amp; Semantic Network</vt:lpstr>
      <vt:lpstr>Praktikum  01</vt:lpstr>
      <vt:lpstr>Praktikum  02</vt:lpstr>
      <vt:lpstr>Praktikum  03</vt:lpstr>
      <vt:lpstr>Praktikum  04</vt:lpstr>
      <vt:lpstr>Praktikum  05</vt:lpstr>
      <vt:lpstr>Praktikum  06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Kecerdasan Buatan : Representasi Pengetahuan &amp; Semantic Network</dc:title>
  <dc:creator>RATRI MARIA MANIK</dc:creator>
  <cp:lastModifiedBy>ratri cantik</cp:lastModifiedBy>
  <cp:revision>1</cp:revision>
  <dcterms:modified xsi:type="dcterms:W3CDTF">2023-03-12T15:24:18Z</dcterms:modified>
</cp:coreProperties>
</file>