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20"/>
  </p:notesMasterIdLst>
  <p:sldIdLst>
    <p:sldId id="256" r:id="rId2"/>
    <p:sldId id="258" r:id="rId3"/>
    <p:sldId id="286" r:id="rId4"/>
    <p:sldId id="287" r:id="rId5"/>
    <p:sldId id="285" r:id="rId6"/>
    <p:sldId id="288" r:id="rId7"/>
    <p:sldId id="289" r:id="rId8"/>
    <p:sldId id="290" r:id="rId9"/>
    <p:sldId id="291" r:id="rId10"/>
    <p:sldId id="259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1"/>
    </p:embeddedFont>
    <p:embeddedFont>
      <p:font typeface="Montserrat" panose="00000500000000000000" pitchFamily="2" charset="0"/>
      <p:regular r:id="rId22"/>
      <p:bold r:id="rId23"/>
      <p:italic r:id="rId24"/>
      <p:boldItalic r:id="rId25"/>
    </p:embeddedFont>
    <p:embeddedFont>
      <p:font typeface="Montserrat Medium" panose="000006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DA80D6-F5BE-425E-9A73-BAB71FF649D1}">
  <a:tblStyle styleId="{A7DA80D6-F5BE-425E-9A73-BAB71FF649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172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eeeabc331f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eeeabc331f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eeeabc331f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eeeabc331f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01807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eeeabc331f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eeeabc331f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2784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eeeabc331f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eeeabc331f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95220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eeeabc331f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eeeabc331f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32742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eeeabc331f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eeeabc331f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72830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eeeabc331f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eeeabc331f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18301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eeeabc331f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eeeabc331f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38143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e1d838b627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e1d838b627_4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764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e1d838b627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e1d838b627_4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eeeabc331f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eeeabc331f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3913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eeeabc331f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eeeabc331f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8517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eeeabc331f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eeeabc331f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9261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eeeabc331f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eeeabc331f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9824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eeeabc331f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eeeabc331f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3766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eeeabc331f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eeeabc331f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57248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e1d838b627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e1d838b627_4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372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85500"/>
            <a:ext cx="70563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7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835075" y="4060492"/>
            <a:ext cx="1548300" cy="11022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5759325" y="2745518"/>
            <a:ext cx="201300" cy="462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511598" y="-228600"/>
            <a:ext cx="2982300" cy="100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5400000">
            <a:off x="1787320" y="2923500"/>
            <a:ext cx="393600" cy="407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988450" y="-94575"/>
            <a:ext cx="2550800" cy="339300"/>
            <a:chOff x="988450" y="-94575"/>
            <a:chExt cx="2550800" cy="339300"/>
          </a:xfrm>
        </p:grpSpPr>
        <p:sp>
          <p:nvSpPr>
            <p:cNvPr id="15" name="Google Shape;15;p2"/>
            <p:cNvSpPr/>
            <p:nvPr/>
          </p:nvSpPr>
          <p:spPr>
            <a:xfrm flipH="1">
              <a:off x="9884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flipH="1">
              <a:off x="11853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flipH="1">
              <a:off x="13822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flipH="1">
              <a:off x="15791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17760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flipH="1">
              <a:off x="19729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flipH="1">
              <a:off x="21698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flipH="1">
              <a:off x="23667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flipH="1">
              <a:off x="25636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flipH="1">
              <a:off x="27605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flipH="1">
              <a:off x="29574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flipH="1">
              <a:off x="31543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2"/>
          <p:cNvSpPr/>
          <p:nvPr/>
        </p:nvSpPr>
        <p:spPr>
          <a:xfrm rot="5400000">
            <a:off x="8505225" y="191075"/>
            <a:ext cx="303600" cy="30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2090650" y="-279925"/>
            <a:ext cx="1513200" cy="4461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2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6"/>
          <p:cNvSpPr txBox="1">
            <a:spLocks noGrp="1"/>
          </p:cNvSpPr>
          <p:nvPr>
            <p:ph type="subTitle" idx="1"/>
          </p:nvPr>
        </p:nvSpPr>
        <p:spPr>
          <a:xfrm>
            <a:off x="720000" y="12637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2" name="Google Shape;222;p16"/>
          <p:cNvSpPr txBox="1">
            <a:spLocks noGrp="1"/>
          </p:cNvSpPr>
          <p:nvPr>
            <p:ph type="subTitle" idx="2"/>
          </p:nvPr>
        </p:nvSpPr>
        <p:spPr>
          <a:xfrm>
            <a:off x="720000" y="195560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3" name="Google Shape;223;p16"/>
          <p:cNvSpPr txBox="1">
            <a:spLocks noGrp="1"/>
          </p:cNvSpPr>
          <p:nvPr>
            <p:ph type="subTitle" idx="3"/>
          </p:nvPr>
        </p:nvSpPr>
        <p:spPr>
          <a:xfrm>
            <a:off x="720000" y="264750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4" name="Google Shape;224;p16"/>
          <p:cNvSpPr txBox="1">
            <a:spLocks noGrp="1"/>
          </p:cNvSpPr>
          <p:nvPr>
            <p:ph type="subTitle" idx="4"/>
          </p:nvPr>
        </p:nvSpPr>
        <p:spPr>
          <a:xfrm>
            <a:off x="720000" y="333940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5" name="Google Shape;225;p16"/>
          <p:cNvSpPr txBox="1">
            <a:spLocks noGrp="1"/>
          </p:cNvSpPr>
          <p:nvPr>
            <p:ph type="subTitle" idx="5"/>
          </p:nvPr>
        </p:nvSpPr>
        <p:spPr>
          <a:xfrm>
            <a:off x="720000" y="40313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6" name="Google Shape;226;p16"/>
          <p:cNvSpPr/>
          <p:nvPr/>
        </p:nvSpPr>
        <p:spPr>
          <a:xfrm rot="5400000">
            <a:off x="6537900" y="1733800"/>
            <a:ext cx="4758600" cy="9621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6"/>
          <p:cNvSpPr/>
          <p:nvPr/>
        </p:nvSpPr>
        <p:spPr>
          <a:xfrm rot="5400000">
            <a:off x="7887750" y="4213850"/>
            <a:ext cx="2515800" cy="61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8" name="Google Shape;228;p16"/>
          <p:cNvGrpSpPr/>
          <p:nvPr/>
        </p:nvGrpSpPr>
        <p:grpSpPr>
          <a:xfrm>
            <a:off x="8718025" y="-94450"/>
            <a:ext cx="1064700" cy="2550800"/>
            <a:chOff x="7366075" y="2214875"/>
            <a:chExt cx="1064700" cy="2550800"/>
          </a:xfrm>
        </p:grpSpPr>
        <p:sp>
          <p:nvSpPr>
            <p:cNvPr id="229" name="Google Shape;229;p16"/>
            <p:cNvSpPr/>
            <p:nvPr/>
          </p:nvSpPr>
          <p:spPr>
            <a:xfrm rot="5400000" flipH="1">
              <a:off x="7705975" y="18749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6"/>
            <p:cNvSpPr/>
            <p:nvPr/>
          </p:nvSpPr>
          <p:spPr>
            <a:xfrm rot="5400000" flipH="1">
              <a:off x="7705975" y="20718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6"/>
            <p:cNvSpPr/>
            <p:nvPr/>
          </p:nvSpPr>
          <p:spPr>
            <a:xfrm rot="5400000" flipH="1">
              <a:off x="7705975" y="22687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6"/>
            <p:cNvSpPr/>
            <p:nvPr/>
          </p:nvSpPr>
          <p:spPr>
            <a:xfrm rot="5400000" flipH="1">
              <a:off x="7705975" y="24656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6"/>
            <p:cNvSpPr/>
            <p:nvPr/>
          </p:nvSpPr>
          <p:spPr>
            <a:xfrm rot="5400000" flipH="1">
              <a:off x="7705975" y="26625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 rot="5400000" flipH="1">
              <a:off x="7705975" y="28594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 rot="5400000" flipH="1">
              <a:off x="7705975" y="30563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 rot="5400000" flipH="1">
              <a:off x="7705975" y="32532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 rot="5400000" flipH="1">
              <a:off x="7705975" y="34501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 rot="5400000" flipH="1">
              <a:off x="7705975" y="36470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 rot="5400000" flipH="1">
              <a:off x="7705975" y="38439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 rot="5400000" flipH="1">
              <a:off x="7705975" y="40408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1" name="Google Shape;241;p16"/>
          <p:cNvSpPr/>
          <p:nvPr/>
        </p:nvSpPr>
        <p:spPr>
          <a:xfrm rot="5400000">
            <a:off x="-253925" y="-137650"/>
            <a:ext cx="1089000" cy="6855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6"/>
          <p:cNvSpPr/>
          <p:nvPr/>
        </p:nvSpPr>
        <p:spPr>
          <a:xfrm>
            <a:off x="-547825" y="190925"/>
            <a:ext cx="973800" cy="428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3" name="Google Shape;243;p16"/>
          <p:cNvGrpSpPr/>
          <p:nvPr/>
        </p:nvGrpSpPr>
        <p:grpSpPr>
          <a:xfrm>
            <a:off x="-673550" y="4849975"/>
            <a:ext cx="2550800" cy="339300"/>
            <a:chOff x="988450" y="-94575"/>
            <a:chExt cx="2550800" cy="339300"/>
          </a:xfrm>
        </p:grpSpPr>
        <p:sp>
          <p:nvSpPr>
            <p:cNvPr id="244" name="Google Shape;244;p16"/>
            <p:cNvSpPr/>
            <p:nvPr/>
          </p:nvSpPr>
          <p:spPr>
            <a:xfrm flipH="1">
              <a:off x="9884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 flipH="1">
              <a:off x="11853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 flipH="1">
              <a:off x="13822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 flipH="1">
              <a:off x="15791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 flipH="1">
              <a:off x="17760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 flipH="1">
              <a:off x="19729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 flipH="1">
              <a:off x="21698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 flipH="1">
              <a:off x="23667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 flipH="1">
              <a:off x="25636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 flipH="1">
              <a:off x="27605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 flipH="1">
              <a:off x="29574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 flipH="1">
              <a:off x="31543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8"/>
          <p:cNvSpPr/>
          <p:nvPr/>
        </p:nvSpPr>
        <p:spPr>
          <a:xfrm rot="5400000">
            <a:off x="6537900" y="1733800"/>
            <a:ext cx="4758600" cy="9621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2" name="Google Shape;262;p18"/>
          <p:cNvGrpSpPr/>
          <p:nvPr/>
        </p:nvGrpSpPr>
        <p:grpSpPr>
          <a:xfrm>
            <a:off x="8718025" y="-94450"/>
            <a:ext cx="1064700" cy="2550800"/>
            <a:chOff x="7366075" y="2214875"/>
            <a:chExt cx="1064700" cy="2550800"/>
          </a:xfrm>
        </p:grpSpPr>
        <p:sp>
          <p:nvSpPr>
            <p:cNvPr id="263" name="Google Shape;263;p18"/>
            <p:cNvSpPr/>
            <p:nvPr/>
          </p:nvSpPr>
          <p:spPr>
            <a:xfrm rot="5400000" flipH="1">
              <a:off x="7705975" y="18749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8"/>
            <p:cNvSpPr/>
            <p:nvPr/>
          </p:nvSpPr>
          <p:spPr>
            <a:xfrm rot="5400000" flipH="1">
              <a:off x="7705975" y="20718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8"/>
            <p:cNvSpPr/>
            <p:nvPr/>
          </p:nvSpPr>
          <p:spPr>
            <a:xfrm rot="5400000" flipH="1">
              <a:off x="7705975" y="22687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8"/>
            <p:cNvSpPr/>
            <p:nvPr/>
          </p:nvSpPr>
          <p:spPr>
            <a:xfrm rot="5400000" flipH="1">
              <a:off x="7705975" y="24656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8"/>
            <p:cNvSpPr/>
            <p:nvPr/>
          </p:nvSpPr>
          <p:spPr>
            <a:xfrm rot="5400000" flipH="1">
              <a:off x="7705975" y="26625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8"/>
            <p:cNvSpPr/>
            <p:nvPr/>
          </p:nvSpPr>
          <p:spPr>
            <a:xfrm rot="5400000" flipH="1">
              <a:off x="7705975" y="28594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8"/>
            <p:cNvSpPr/>
            <p:nvPr/>
          </p:nvSpPr>
          <p:spPr>
            <a:xfrm rot="5400000" flipH="1">
              <a:off x="7705975" y="30563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8"/>
            <p:cNvSpPr/>
            <p:nvPr/>
          </p:nvSpPr>
          <p:spPr>
            <a:xfrm rot="5400000" flipH="1">
              <a:off x="7705975" y="32532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8"/>
            <p:cNvSpPr/>
            <p:nvPr/>
          </p:nvSpPr>
          <p:spPr>
            <a:xfrm rot="5400000" flipH="1">
              <a:off x="7705975" y="34501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8"/>
            <p:cNvSpPr/>
            <p:nvPr/>
          </p:nvSpPr>
          <p:spPr>
            <a:xfrm rot="5400000" flipH="1">
              <a:off x="7705975" y="36470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 rot="5400000" flipH="1">
              <a:off x="7705975" y="38439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 rot="5400000" flipH="1">
              <a:off x="7705975" y="40408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" name="Google Shape;275;p18"/>
          <p:cNvSpPr/>
          <p:nvPr/>
        </p:nvSpPr>
        <p:spPr>
          <a:xfrm rot="5400000">
            <a:off x="-253925" y="-137650"/>
            <a:ext cx="1089000" cy="6855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8"/>
          <p:cNvSpPr/>
          <p:nvPr/>
        </p:nvSpPr>
        <p:spPr>
          <a:xfrm>
            <a:off x="-547825" y="190925"/>
            <a:ext cx="973800" cy="428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7" name="Google Shape;277;p18"/>
          <p:cNvGrpSpPr/>
          <p:nvPr/>
        </p:nvGrpSpPr>
        <p:grpSpPr>
          <a:xfrm>
            <a:off x="-673550" y="4849975"/>
            <a:ext cx="2550800" cy="339300"/>
            <a:chOff x="988450" y="-94575"/>
            <a:chExt cx="2550800" cy="339300"/>
          </a:xfrm>
        </p:grpSpPr>
        <p:sp>
          <p:nvSpPr>
            <p:cNvPr id="278" name="Google Shape;278;p18"/>
            <p:cNvSpPr/>
            <p:nvPr/>
          </p:nvSpPr>
          <p:spPr>
            <a:xfrm flipH="1">
              <a:off x="9884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8"/>
            <p:cNvSpPr/>
            <p:nvPr/>
          </p:nvSpPr>
          <p:spPr>
            <a:xfrm flipH="1">
              <a:off x="11853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8"/>
            <p:cNvSpPr/>
            <p:nvPr/>
          </p:nvSpPr>
          <p:spPr>
            <a:xfrm flipH="1">
              <a:off x="13822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8"/>
            <p:cNvSpPr/>
            <p:nvPr/>
          </p:nvSpPr>
          <p:spPr>
            <a:xfrm flipH="1">
              <a:off x="15791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8"/>
            <p:cNvSpPr/>
            <p:nvPr/>
          </p:nvSpPr>
          <p:spPr>
            <a:xfrm flipH="1">
              <a:off x="17760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8"/>
            <p:cNvSpPr/>
            <p:nvPr/>
          </p:nvSpPr>
          <p:spPr>
            <a:xfrm flipH="1">
              <a:off x="19729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8"/>
            <p:cNvSpPr/>
            <p:nvPr/>
          </p:nvSpPr>
          <p:spPr>
            <a:xfrm flipH="1">
              <a:off x="21698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8"/>
            <p:cNvSpPr/>
            <p:nvPr/>
          </p:nvSpPr>
          <p:spPr>
            <a:xfrm flipH="1">
              <a:off x="23667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8"/>
            <p:cNvSpPr/>
            <p:nvPr/>
          </p:nvSpPr>
          <p:spPr>
            <a:xfrm flipH="1">
              <a:off x="25636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8"/>
            <p:cNvSpPr/>
            <p:nvPr/>
          </p:nvSpPr>
          <p:spPr>
            <a:xfrm flipH="1">
              <a:off x="27605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8"/>
            <p:cNvSpPr/>
            <p:nvPr/>
          </p:nvSpPr>
          <p:spPr>
            <a:xfrm flipH="1">
              <a:off x="29574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8"/>
            <p:cNvSpPr/>
            <p:nvPr/>
          </p:nvSpPr>
          <p:spPr>
            <a:xfrm flipH="1">
              <a:off x="31543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18"/>
          <p:cNvSpPr/>
          <p:nvPr/>
        </p:nvSpPr>
        <p:spPr>
          <a:xfrm rot="5400000">
            <a:off x="6879275" y="2774875"/>
            <a:ext cx="409800" cy="445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9"/>
          <p:cNvSpPr/>
          <p:nvPr/>
        </p:nvSpPr>
        <p:spPr>
          <a:xfrm rot="-5400000">
            <a:off x="5679550" y="-2642175"/>
            <a:ext cx="243600" cy="544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9"/>
          <p:cNvSpPr/>
          <p:nvPr/>
        </p:nvSpPr>
        <p:spPr>
          <a:xfrm rot="-5400000">
            <a:off x="9582900" y="-1325250"/>
            <a:ext cx="537000" cy="2900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9"/>
          <p:cNvSpPr/>
          <p:nvPr/>
        </p:nvSpPr>
        <p:spPr>
          <a:xfrm>
            <a:off x="-1149975" y="4060492"/>
            <a:ext cx="1548300" cy="11022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9"/>
          <p:cNvSpPr/>
          <p:nvPr/>
        </p:nvSpPr>
        <p:spPr>
          <a:xfrm rot="5400000">
            <a:off x="230150" y="387850"/>
            <a:ext cx="303600" cy="30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6" name="Google Shape;296;p19"/>
          <p:cNvGrpSpPr/>
          <p:nvPr/>
        </p:nvGrpSpPr>
        <p:grpSpPr>
          <a:xfrm rot="10800000" flipH="1">
            <a:off x="6632668" y="4815360"/>
            <a:ext cx="2550800" cy="339300"/>
            <a:chOff x="988450" y="-94575"/>
            <a:chExt cx="2550800" cy="339300"/>
          </a:xfrm>
        </p:grpSpPr>
        <p:sp>
          <p:nvSpPr>
            <p:cNvPr id="297" name="Google Shape;297;p19"/>
            <p:cNvSpPr/>
            <p:nvPr/>
          </p:nvSpPr>
          <p:spPr>
            <a:xfrm flipH="1">
              <a:off x="9884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9"/>
            <p:cNvSpPr/>
            <p:nvPr/>
          </p:nvSpPr>
          <p:spPr>
            <a:xfrm flipH="1">
              <a:off x="11853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9"/>
            <p:cNvSpPr/>
            <p:nvPr/>
          </p:nvSpPr>
          <p:spPr>
            <a:xfrm flipH="1">
              <a:off x="13822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9"/>
            <p:cNvSpPr/>
            <p:nvPr/>
          </p:nvSpPr>
          <p:spPr>
            <a:xfrm flipH="1">
              <a:off x="15791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9"/>
            <p:cNvSpPr/>
            <p:nvPr/>
          </p:nvSpPr>
          <p:spPr>
            <a:xfrm flipH="1">
              <a:off x="17760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9"/>
            <p:cNvSpPr/>
            <p:nvPr/>
          </p:nvSpPr>
          <p:spPr>
            <a:xfrm flipH="1">
              <a:off x="19729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9"/>
            <p:cNvSpPr/>
            <p:nvPr/>
          </p:nvSpPr>
          <p:spPr>
            <a:xfrm flipH="1">
              <a:off x="21698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9"/>
            <p:cNvSpPr/>
            <p:nvPr/>
          </p:nvSpPr>
          <p:spPr>
            <a:xfrm flipH="1">
              <a:off x="23667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9"/>
            <p:cNvSpPr/>
            <p:nvPr/>
          </p:nvSpPr>
          <p:spPr>
            <a:xfrm flipH="1">
              <a:off x="25636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9"/>
            <p:cNvSpPr/>
            <p:nvPr/>
          </p:nvSpPr>
          <p:spPr>
            <a:xfrm flipH="1">
              <a:off x="27605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9"/>
            <p:cNvSpPr/>
            <p:nvPr/>
          </p:nvSpPr>
          <p:spPr>
            <a:xfrm flipH="1">
              <a:off x="29574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9"/>
            <p:cNvSpPr/>
            <p:nvPr/>
          </p:nvSpPr>
          <p:spPr>
            <a:xfrm flipH="1">
              <a:off x="31543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9" name="Google Shape;309;p19"/>
          <p:cNvSpPr/>
          <p:nvPr/>
        </p:nvSpPr>
        <p:spPr>
          <a:xfrm rot="10800000" flipH="1">
            <a:off x="7734868" y="4893910"/>
            <a:ext cx="1513200" cy="4461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2152350" y="2556363"/>
            <a:ext cx="48393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idx="2" hasCustomPrompt="1"/>
          </p:nvPr>
        </p:nvSpPr>
        <p:spPr>
          <a:xfrm>
            <a:off x="3925875" y="1271038"/>
            <a:ext cx="1268400" cy="1269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subTitle" idx="1"/>
          </p:nvPr>
        </p:nvSpPr>
        <p:spPr>
          <a:xfrm>
            <a:off x="2152350" y="3398163"/>
            <a:ext cx="48393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/>
          <p:nvPr/>
        </p:nvSpPr>
        <p:spPr>
          <a:xfrm rot="5400000" flipH="1">
            <a:off x="4228625" y="-2642175"/>
            <a:ext cx="243600" cy="544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 rot="5400000" flipH="1">
            <a:off x="31875" y="-1325250"/>
            <a:ext cx="537000" cy="2900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3"/>
          <p:cNvGrpSpPr/>
          <p:nvPr/>
        </p:nvGrpSpPr>
        <p:grpSpPr>
          <a:xfrm rot="10800000">
            <a:off x="968307" y="4815360"/>
            <a:ext cx="2550800" cy="339300"/>
            <a:chOff x="988450" y="-94575"/>
            <a:chExt cx="2550800" cy="339300"/>
          </a:xfrm>
        </p:grpSpPr>
        <p:sp>
          <p:nvSpPr>
            <p:cNvPr id="36" name="Google Shape;36;p3"/>
            <p:cNvSpPr/>
            <p:nvPr/>
          </p:nvSpPr>
          <p:spPr>
            <a:xfrm flipH="1">
              <a:off x="9884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11853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flipH="1">
              <a:off x="13822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flipH="1">
              <a:off x="15791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flipH="1">
              <a:off x="17760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 flipH="1">
              <a:off x="19729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 flipH="1">
              <a:off x="21698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 flipH="1">
              <a:off x="23667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 flipH="1">
              <a:off x="25636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 flipH="1">
              <a:off x="27605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flipH="1">
              <a:off x="29574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 flipH="1">
              <a:off x="31543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3"/>
          <p:cNvSpPr/>
          <p:nvPr/>
        </p:nvSpPr>
        <p:spPr>
          <a:xfrm rot="10800000">
            <a:off x="903707" y="4893910"/>
            <a:ext cx="1513200" cy="4461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"/>
          <p:cNvSpPr txBox="1">
            <a:spLocks noGrp="1"/>
          </p:cNvSpPr>
          <p:nvPr>
            <p:ph type="subTitle" idx="1"/>
          </p:nvPr>
        </p:nvSpPr>
        <p:spPr>
          <a:xfrm>
            <a:off x="1290750" y="2672122"/>
            <a:ext cx="29076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3" name="Google Shape;73;p5"/>
          <p:cNvSpPr txBox="1">
            <a:spLocks noGrp="1"/>
          </p:cNvSpPr>
          <p:nvPr>
            <p:ph type="subTitle" idx="2"/>
          </p:nvPr>
        </p:nvSpPr>
        <p:spPr>
          <a:xfrm>
            <a:off x="4945625" y="2672122"/>
            <a:ext cx="29076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subTitle" idx="3"/>
          </p:nvPr>
        </p:nvSpPr>
        <p:spPr>
          <a:xfrm>
            <a:off x="1290750" y="3037934"/>
            <a:ext cx="29076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subTitle" idx="4"/>
          </p:nvPr>
        </p:nvSpPr>
        <p:spPr>
          <a:xfrm>
            <a:off x="4945625" y="3037934"/>
            <a:ext cx="29076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"/>
          <p:cNvSpPr/>
          <p:nvPr/>
        </p:nvSpPr>
        <p:spPr>
          <a:xfrm rot="-5400000">
            <a:off x="5679550" y="-2642175"/>
            <a:ext cx="243600" cy="544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5"/>
          <p:cNvSpPr/>
          <p:nvPr/>
        </p:nvSpPr>
        <p:spPr>
          <a:xfrm rot="-5400000">
            <a:off x="9582900" y="-1325250"/>
            <a:ext cx="537000" cy="2900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5"/>
          <p:cNvSpPr/>
          <p:nvPr/>
        </p:nvSpPr>
        <p:spPr>
          <a:xfrm>
            <a:off x="-1149975" y="4060492"/>
            <a:ext cx="1548300" cy="11022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5"/>
          <p:cNvSpPr/>
          <p:nvPr/>
        </p:nvSpPr>
        <p:spPr>
          <a:xfrm rot="5400000">
            <a:off x="230150" y="387850"/>
            <a:ext cx="303600" cy="30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81;p5"/>
          <p:cNvGrpSpPr/>
          <p:nvPr/>
        </p:nvGrpSpPr>
        <p:grpSpPr>
          <a:xfrm rot="10800000" flipH="1">
            <a:off x="6632668" y="4815360"/>
            <a:ext cx="2550800" cy="339300"/>
            <a:chOff x="988450" y="-94575"/>
            <a:chExt cx="2550800" cy="339300"/>
          </a:xfrm>
        </p:grpSpPr>
        <p:sp>
          <p:nvSpPr>
            <p:cNvPr id="82" name="Google Shape;82;p5"/>
            <p:cNvSpPr/>
            <p:nvPr/>
          </p:nvSpPr>
          <p:spPr>
            <a:xfrm flipH="1">
              <a:off x="9884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5"/>
            <p:cNvSpPr/>
            <p:nvPr/>
          </p:nvSpPr>
          <p:spPr>
            <a:xfrm flipH="1">
              <a:off x="11853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5"/>
            <p:cNvSpPr/>
            <p:nvPr/>
          </p:nvSpPr>
          <p:spPr>
            <a:xfrm flipH="1">
              <a:off x="13822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5"/>
            <p:cNvSpPr/>
            <p:nvPr/>
          </p:nvSpPr>
          <p:spPr>
            <a:xfrm flipH="1">
              <a:off x="15791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 flipH="1">
              <a:off x="17760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flipH="1">
              <a:off x="19729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5"/>
            <p:cNvSpPr/>
            <p:nvPr/>
          </p:nvSpPr>
          <p:spPr>
            <a:xfrm flipH="1">
              <a:off x="21698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5"/>
            <p:cNvSpPr/>
            <p:nvPr/>
          </p:nvSpPr>
          <p:spPr>
            <a:xfrm flipH="1">
              <a:off x="23667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 flipH="1">
              <a:off x="25636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5"/>
            <p:cNvSpPr/>
            <p:nvPr/>
          </p:nvSpPr>
          <p:spPr>
            <a:xfrm flipH="1">
              <a:off x="27605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5"/>
            <p:cNvSpPr/>
            <p:nvPr/>
          </p:nvSpPr>
          <p:spPr>
            <a:xfrm flipH="1">
              <a:off x="29574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5"/>
            <p:cNvSpPr/>
            <p:nvPr/>
          </p:nvSpPr>
          <p:spPr>
            <a:xfrm flipH="1">
              <a:off x="31543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" name="Google Shape;94;p5"/>
          <p:cNvSpPr/>
          <p:nvPr/>
        </p:nvSpPr>
        <p:spPr>
          <a:xfrm rot="10800000" flipH="1">
            <a:off x="7734868" y="4893910"/>
            <a:ext cx="1513200" cy="4461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/>
          <p:nvPr/>
        </p:nvSpPr>
        <p:spPr>
          <a:xfrm rot="5400000">
            <a:off x="7927995" y="563964"/>
            <a:ext cx="2022900" cy="579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 rot="10800000">
            <a:off x="8506975" y="236200"/>
            <a:ext cx="303600" cy="30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" name="Google Shape;98;p6"/>
          <p:cNvGrpSpPr/>
          <p:nvPr/>
        </p:nvGrpSpPr>
        <p:grpSpPr>
          <a:xfrm>
            <a:off x="-113725" y="-94575"/>
            <a:ext cx="2550800" cy="339300"/>
            <a:chOff x="988450" y="-94575"/>
            <a:chExt cx="2550800" cy="339300"/>
          </a:xfrm>
        </p:grpSpPr>
        <p:sp>
          <p:nvSpPr>
            <p:cNvPr id="99" name="Google Shape;99;p6"/>
            <p:cNvSpPr/>
            <p:nvPr/>
          </p:nvSpPr>
          <p:spPr>
            <a:xfrm flipH="1">
              <a:off x="9884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 flipH="1">
              <a:off x="11853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6"/>
            <p:cNvSpPr/>
            <p:nvPr/>
          </p:nvSpPr>
          <p:spPr>
            <a:xfrm flipH="1">
              <a:off x="13822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flipH="1">
              <a:off x="15791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6"/>
            <p:cNvSpPr/>
            <p:nvPr/>
          </p:nvSpPr>
          <p:spPr>
            <a:xfrm flipH="1">
              <a:off x="17760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 flipH="1">
              <a:off x="19729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6"/>
            <p:cNvSpPr/>
            <p:nvPr/>
          </p:nvSpPr>
          <p:spPr>
            <a:xfrm flipH="1">
              <a:off x="21698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6"/>
            <p:cNvSpPr/>
            <p:nvPr/>
          </p:nvSpPr>
          <p:spPr>
            <a:xfrm flipH="1">
              <a:off x="23667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6"/>
            <p:cNvSpPr/>
            <p:nvPr/>
          </p:nvSpPr>
          <p:spPr>
            <a:xfrm flipH="1">
              <a:off x="25636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 flipH="1">
              <a:off x="27605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6"/>
            <p:cNvSpPr/>
            <p:nvPr/>
          </p:nvSpPr>
          <p:spPr>
            <a:xfrm flipH="1">
              <a:off x="29574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6"/>
            <p:cNvSpPr/>
            <p:nvPr/>
          </p:nvSpPr>
          <p:spPr>
            <a:xfrm flipH="1">
              <a:off x="31543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Google Shape;111;p6"/>
          <p:cNvSpPr/>
          <p:nvPr/>
        </p:nvSpPr>
        <p:spPr>
          <a:xfrm>
            <a:off x="988475" y="-279925"/>
            <a:ext cx="1513200" cy="4461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"/>
          <p:cNvSpPr/>
          <p:nvPr/>
        </p:nvSpPr>
        <p:spPr>
          <a:xfrm rot="5400000">
            <a:off x="6312100" y="2192625"/>
            <a:ext cx="201300" cy="572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7907693" y="4708525"/>
            <a:ext cx="1613100" cy="579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"/>
          <p:cNvSpPr/>
          <p:nvPr/>
        </p:nvSpPr>
        <p:spPr>
          <a:xfrm rot="-5400000" flipH="1">
            <a:off x="-2157500" y="2661350"/>
            <a:ext cx="4216200" cy="97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"/>
          <p:cNvSpPr txBox="1">
            <a:spLocks noGrp="1"/>
          </p:cNvSpPr>
          <p:nvPr>
            <p:ph type="body" idx="1"/>
          </p:nvPr>
        </p:nvSpPr>
        <p:spPr>
          <a:xfrm>
            <a:off x="726450" y="1645025"/>
            <a:ext cx="4036200" cy="25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5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18" name="Google Shape;118;p7"/>
          <p:cNvSpPr>
            <a:spLocks noGrp="1"/>
          </p:cNvSpPr>
          <p:nvPr>
            <p:ph type="pic" idx="2"/>
          </p:nvPr>
        </p:nvSpPr>
        <p:spPr>
          <a:xfrm>
            <a:off x="5129800" y="1181392"/>
            <a:ext cx="3300900" cy="3299100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7"/>
          <p:cNvSpPr/>
          <p:nvPr/>
        </p:nvSpPr>
        <p:spPr>
          <a:xfrm rot="-5400000" flipH="1">
            <a:off x="-962400" y="563964"/>
            <a:ext cx="2022900" cy="579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7"/>
          <p:cNvSpPr/>
          <p:nvPr/>
        </p:nvSpPr>
        <p:spPr>
          <a:xfrm rot="-5400000" flipH="1">
            <a:off x="-381750" y="2783350"/>
            <a:ext cx="664800" cy="428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7"/>
          <p:cNvSpPr/>
          <p:nvPr/>
        </p:nvSpPr>
        <p:spPr>
          <a:xfrm rot="10800000" flipH="1">
            <a:off x="177920" y="236200"/>
            <a:ext cx="303600" cy="30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"/>
          <p:cNvSpPr txBox="1">
            <a:spLocks noGrp="1"/>
          </p:cNvSpPr>
          <p:nvPr>
            <p:ph type="subTitle" idx="1"/>
          </p:nvPr>
        </p:nvSpPr>
        <p:spPr>
          <a:xfrm>
            <a:off x="720064" y="1732525"/>
            <a:ext cx="3597000" cy="23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9"/>
          <p:cNvSpPr txBox="1">
            <a:spLocks noGrp="1"/>
          </p:cNvSpPr>
          <p:nvPr>
            <p:ph type="subTitle" idx="2"/>
          </p:nvPr>
        </p:nvSpPr>
        <p:spPr>
          <a:xfrm>
            <a:off x="4826936" y="1732525"/>
            <a:ext cx="3597000" cy="23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"/>
          <p:cNvSpPr txBox="1">
            <a:spLocks noGrp="1"/>
          </p:cNvSpPr>
          <p:nvPr>
            <p:ph type="title"/>
          </p:nvPr>
        </p:nvSpPr>
        <p:spPr>
          <a:xfrm>
            <a:off x="740550" y="3910025"/>
            <a:ext cx="7662900" cy="69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0"/>
          <p:cNvSpPr/>
          <p:nvPr/>
        </p:nvSpPr>
        <p:spPr>
          <a:xfrm rot="5400000" flipH="1">
            <a:off x="2857025" y="-2642175"/>
            <a:ext cx="243600" cy="544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10"/>
          <p:cNvGrpSpPr/>
          <p:nvPr/>
        </p:nvGrpSpPr>
        <p:grpSpPr>
          <a:xfrm flipH="1">
            <a:off x="-730225" y="2824475"/>
            <a:ext cx="1064700" cy="2550800"/>
            <a:chOff x="7366075" y="2214875"/>
            <a:chExt cx="1064700" cy="2550800"/>
          </a:xfrm>
        </p:grpSpPr>
        <p:sp>
          <p:nvSpPr>
            <p:cNvPr id="133" name="Google Shape;133;p10"/>
            <p:cNvSpPr/>
            <p:nvPr/>
          </p:nvSpPr>
          <p:spPr>
            <a:xfrm rot="5400000" flipH="1">
              <a:off x="7705975" y="18749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0"/>
            <p:cNvSpPr/>
            <p:nvPr/>
          </p:nvSpPr>
          <p:spPr>
            <a:xfrm rot="5400000" flipH="1">
              <a:off x="7705975" y="20718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0"/>
            <p:cNvSpPr/>
            <p:nvPr/>
          </p:nvSpPr>
          <p:spPr>
            <a:xfrm rot="5400000" flipH="1">
              <a:off x="7705975" y="22687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0"/>
            <p:cNvSpPr/>
            <p:nvPr/>
          </p:nvSpPr>
          <p:spPr>
            <a:xfrm rot="5400000" flipH="1">
              <a:off x="7705975" y="24656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0"/>
            <p:cNvSpPr/>
            <p:nvPr/>
          </p:nvSpPr>
          <p:spPr>
            <a:xfrm rot="5400000" flipH="1">
              <a:off x="7705975" y="26625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5400000" flipH="1">
              <a:off x="7705975" y="28594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0"/>
            <p:cNvSpPr/>
            <p:nvPr/>
          </p:nvSpPr>
          <p:spPr>
            <a:xfrm rot="5400000" flipH="1">
              <a:off x="7705975" y="30563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0"/>
            <p:cNvSpPr/>
            <p:nvPr/>
          </p:nvSpPr>
          <p:spPr>
            <a:xfrm rot="5400000" flipH="1">
              <a:off x="7705975" y="32532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0"/>
            <p:cNvSpPr/>
            <p:nvPr/>
          </p:nvSpPr>
          <p:spPr>
            <a:xfrm rot="5400000" flipH="1">
              <a:off x="7705975" y="34501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0"/>
            <p:cNvSpPr/>
            <p:nvPr/>
          </p:nvSpPr>
          <p:spPr>
            <a:xfrm rot="5400000" flipH="1">
              <a:off x="7705975" y="36470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0"/>
            <p:cNvSpPr/>
            <p:nvPr/>
          </p:nvSpPr>
          <p:spPr>
            <a:xfrm rot="5400000" flipH="1">
              <a:off x="7705975" y="38439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0"/>
            <p:cNvSpPr/>
            <p:nvPr/>
          </p:nvSpPr>
          <p:spPr>
            <a:xfrm rot="5400000" flipH="1">
              <a:off x="7705975" y="40408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10"/>
          <p:cNvSpPr/>
          <p:nvPr/>
        </p:nvSpPr>
        <p:spPr>
          <a:xfrm rot="5400000" flipH="1">
            <a:off x="-1268025" y="-1253550"/>
            <a:ext cx="393600" cy="2900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0"/>
          <p:cNvSpPr/>
          <p:nvPr/>
        </p:nvSpPr>
        <p:spPr>
          <a:xfrm flipH="1">
            <a:off x="-1743025" y="2004925"/>
            <a:ext cx="1912200" cy="34464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0"/>
          <p:cNvSpPr/>
          <p:nvPr/>
        </p:nvSpPr>
        <p:spPr>
          <a:xfrm flipH="1">
            <a:off x="8839050" y="4060492"/>
            <a:ext cx="1548300" cy="11022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0"/>
          <p:cNvSpPr/>
          <p:nvPr/>
        </p:nvSpPr>
        <p:spPr>
          <a:xfrm rot="-5400000" flipH="1">
            <a:off x="8703625" y="4452350"/>
            <a:ext cx="303600" cy="30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952850"/>
            <a:ext cx="6576000" cy="79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51" name="Google Shape;151;p11"/>
          <p:cNvSpPr txBox="1">
            <a:spLocks noGrp="1"/>
          </p:cNvSpPr>
          <p:nvPr>
            <p:ph type="subTitle" idx="1"/>
          </p:nvPr>
        </p:nvSpPr>
        <p:spPr>
          <a:xfrm>
            <a:off x="1284000" y="2816250"/>
            <a:ext cx="6576000" cy="37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2" name="Google Shape;152;p11"/>
          <p:cNvSpPr/>
          <p:nvPr/>
        </p:nvSpPr>
        <p:spPr>
          <a:xfrm rot="-5400000">
            <a:off x="5679550" y="-2642175"/>
            <a:ext cx="243600" cy="544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" name="Google Shape;153;p11"/>
          <p:cNvGrpSpPr/>
          <p:nvPr/>
        </p:nvGrpSpPr>
        <p:grpSpPr>
          <a:xfrm>
            <a:off x="8445700" y="2824475"/>
            <a:ext cx="1064700" cy="2550800"/>
            <a:chOff x="7366075" y="2214875"/>
            <a:chExt cx="1064700" cy="2550800"/>
          </a:xfrm>
        </p:grpSpPr>
        <p:sp>
          <p:nvSpPr>
            <p:cNvPr id="154" name="Google Shape;154;p11"/>
            <p:cNvSpPr/>
            <p:nvPr/>
          </p:nvSpPr>
          <p:spPr>
            <a:xfrm rot="5400000" flipH="1">
              <a:off x="7705975" y="18749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1"/>
            <p:cNvSpPr/>
            <p:nvPr/>
          </p:nvSpPr>
          <p:spPr>
            <a:xfrm rot="5400000" flipH="1">
              <a:off x="7705975" y="20718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1"/>
            <p:cNvSpPr/>
            <p:nvPr/>
          </p:nvSpPr>
          <p:spPr>
            <a:xfrm rot="5400000" flipH="1">
              <a:off x="7705975" y="22687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1"/>
            <p:cNvSpPr/>
            <p:nvPr/>
          </p:nvSpPr>
          <p:spPr>
            <a:xfrm rot="5400000" flipH="1">
              <a:off x="7705975" y="24656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1"/>
            <p:cNvSpPr/>
            <p:nvPr/>
          </p:nvSpPr>
          <p:spPr>
            <a:xfrm rot="5400000" flipH="1">
              <a:off x="7705975" y="26625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1"/>
            <p:cNvSpPr/>
            <p:nvPr/>
          </p:nvSpPr>
          <p:spPr>
            <a:xfrm rot="5400000" flipH="1">
              <a:off x="7705975" y="28594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1"/>
            <p:cNvSpPr/>
            <p:nvPr/>
          </p:nvSpPr>
          <p:spPr>
            <a:xfrm rot="5400000" flipH="1">
              <a:off x="7705975" y="30563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1"/>
            <p:cNvSpPr/>
            <p:nvPr/>
          </p:nvSpPr>
          <p:spPr>
            <a:xfrm rot="5400000" flipH="1">
              <a:off x="7705975" y="32532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1"/>
            <p:cNvSpPr/>
            <p:nvPr/>
          </p:nvSpPr>
          <p:spPr>
            <a:xfrm rot="5400000" flipH="1">
              <a:off x="7705975" y="34501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1"/>
            <p:cNvSpPr/>
            <p:nvPr/>
          </p:nvSpPr>
          <p:spPr>
            <a:xfrm rot="5400000" flipH="1">
              <a:off x="7705975" y="36470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1"/>
            <p:cNvSpPr/>
            <p:nvPr/>
          </p:nvSpPr>
          <p:spPr>
            <a:xfrm rot="5400000" flipH="1">
              <a:off x="7705975" y="38439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1"/>
            <p:cNvSpPr/>
            <p:nvPr/>
          </p:nvSpPr>
          <p:spPr>
            <a:xfrm rot="5400000" flipH="1">
              <a:off x="7705975" y="40408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" name="Google Shape;166;p11"/>
          <p:cNvSpPr/>
          <p:nvPr/>
        </p:nvSpPr>
        <p:spPr>
          <a:xfrm rot="-5400000">
            <a:off x="9654600" y="-1253550"/>
            <a:ext cx="393600" cy="2900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1"/>
          <p:cNvSpPr/>
          <p:nvPr/>
        </p:nvSpPr>
        <p:spPr>
          <a:xfrm>
            <a:off x="8611000" y="2004925"/>
            <a:ext cx="1912200" cy="34464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1"/>
          <p:cNvSpPr/>
          <p:nvPr/>
        </p:nvSpPr>
        <p:spPr>
          <a:xfrm>
            <a:off x="-1149975" y="4060492"/>
            <a:ext cx="1548300" cy="11022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1"/>
          <p:cNvSpPr/>
          <p:nvPr/>
        </p:nvSpPr>
        <p:spPr>
          <a:xfrm rot="5400000">
            <a:off x="230150" y="4452350"/>
            <a:ext cx="303600" cy="30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2" r:id="rId11"/>
    <p:sldLayoutId id="2147483664" r:id="rId12"/>
    <p:sldLayoutId id="2147483665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23"/>
          <p:cNvGrpSpPr/>
          <p:nvPr/>
        </p:nvGrpSpPr>
        <p:grpSpPr>
          <a:xfrm>
            <a:off x="7366075" y="2214875"/>
            <a:ext cx="1064700" cy="2550800"/>
            <a:chOff x="7366075" y="2214875"/>
            <a:chExt cx="1064700" cy="2550800"/>
          </a:xfrm>
        </p:grpSpPr>
        <p:sp>
          <p:nvSpPr>
            <p:cNvPr id="321" name="Google Shape;321;p23"/>
            <p:cNvSpPr/>
            <p:nvPr/>
          </p:nvSpPr>
          <p:spPr>
            <a:xfrm rot="5400000" flipH="1">
              <a:off x="7705975" y="18749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3"/>
            <p:cNvSpPr/>
            <p:nvPr/>
          </p:nvSpPr>
          <p:spPr>
            <a:xfrm rot="5400000" flipH="1">
              <a:off x="7705975" y="20718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3"/>
            <p:cNvSpPr/>
            <p:nvPr/>
          </p:nvSpPr>
          <p:spPr>
            <a:xfrm rot="5400000" flipH="1">
              <a:off x="7705975" y="22687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3"/>
            <p:cNvSpPr/>
            <p:nvPr/>
          </p:nvSpPr>
          <p:spPr>
            <a:xfrm rot="5400000" flipH="1">
              <a:off x="7705975" y="24656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3"/>
            <p:cNvSpPr/>
            <p:nvPr/>
          </p:nvSpPr>
          <p:spPr>
            <a:xfrm rot="5400000" flipH="1">
              <a:off x="7705975" y="26625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3"/>
            <p:cNvSpPr/>
            <p:nvPr/>
          </p:nvSpPr>
          <p:spPr>
            <a:xfrm rot="5400000" flipH="1">
              <a:off x="7705975" y="28594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3"/>
            <p:cNvSpPr/>
            <p:nvPr/>
          </p:nvSpPr>
          <p:spPr>
            <a:xfrm rot="5400000" flipH="1">
              <a:off x="7705975" y="30563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3"/>
            <p:cNvSpPr/>
            <p:nvPr/>
          </p:nvSpPr>
          <p:spPr>
            <a:xfrm rot="5400000" flipH="1">
              <a:off x="7705975" y="32532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3"/>
            <p:cNvSpPr/>
            <p:nvPr/>
          </p:nvSpPr>
          <p:spPr>
            <a:xfrm rot="5400000" flipH="1">
              <a:off x="7705975" y="34501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3"/>
            <p:cNvSpPr/>
            <p:nvPr/>
          </p:nvSpPr>
          <p:spPr>
            <a:xfrm rot="5400000" flipH="1">
              <a:off x="7705975" y="36470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3"/>
            <p:cNvSpPr/>
            <p:nvPr/>
          </p:nvSpPr>
          <p:spPr>
            <a:xfrm rot="5400000" flipH="1">
              <a:off x="7705975" y="38439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3"/>
            <p:cNvSpPr/>
            <p:nvPr/>
          </p:nvSpPr>
          <p:spPr>
            <a:xfrm rot="5400000" flipH="1">
              <a:off x="7705975" y="40408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" name="Google Shape;333;p23"/>
          <p:cNvSpPr/>
          <p:nvPr/>
        </p:nvSpPr>
        <p:spPr>
          <a:xfrm>
            <a:off x="8170125" y="927225"/>
            <a:ext cx="973800" cy="428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3"/>
          <p:cNvSpPr txBox="1">
            <a:spLocks noGrp="1"/>
          </p:cNvSpPr>
          <p:nvPr>
            <p:ph type="ctrTitle"/>
          </p:nvPr>
        </p:nvSpPr>
        <p:spPr>
          <a:xfrm>
            <a:off x="945695" y="1224245"/>
            <a:ext cx="70563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Logika</a:t>
            </a:r>
            <a:r>
              <a:rPr lang="en-US" dirty="0"/>
              <a:t> Fuzzy</a:t>
            </a:r>
            <a:br>
              <a:rPr lang="en-US" dirty="0"/>
            </a:br>
            <a:br>
              <a:rPr lang="en-US" dirty="0"/>
            </a:br>
            <a:r>
              <a:rPr lang="en-US" sz="1200" dirty="0"/>
              <a:t>Ratri Maria Manik</a:t>
            </a:r>
            <a:br>
              <a:rPr lang="en-US" sz="1200" dirty="0"/>
            </a:br>
            <a:r>
              <a:rPr lang="en-US" sz="1200" dirty="0"/>
              <a:t>Teknik </a:t>
            </a:r>
            <a:r>
              <a:rPr lang="en-US" sz="1200" dirty="0" err="1"/>
              <a:t>Informatika</a:t>
            </a:r>
            <a:r>
              <a:rPr lang="en-US" sz="1200" dirty="0"/>
              <a:t> - B</a:t>
            </a:r>
            <a:br>
              <a:rPr lang="en-US" sz="1200" dirty="0"/>
            </a:br>
            <a:r>
              <a:rPr lang="en-US" sz="1200" dirty="0"/>
              <a:t>3121600039</a:t>
            </a:r>
            <a:endParaRPr dirty="0"/>
          </a:p>
        </p:txBody>
      </p:sp>
      <p:sp>
        <p:nvSpPr>
          <p:cNvPr id="335" name="Google Shape;335;p23"/>
          <p:cNvSpPr/>
          <p:nvPr/>
        </p:nvSpPr>
        <p:spPr>
          <a:xfrm>
            <a:off x="8021423" y="678600"/>
            <a:ext cx="2501700" cy="11721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6"/>
          <p:cNvSpPr txBox="1"/>
          <p:nvPr/>
        </p:nvSpPr>
        <p:spPr>
          <a:xfrm>
            <a:off x="712101" y="1029237"/>
            <a:ext cx="7710600" cy="34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 err="1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Buatlah</a:t>
            </a:r>
            <a:r>
              <a:rPr lang="en-ID" sz="1200" dirty="0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program </a:t>
            </a:r>
            <a:r>
              <a:rPr lang="en-ID" sz="1200" dirty="0" err="1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logika</a:t>
            </a:r>
            <a:r>
              <a:rPr lang="en-ID" sz="1200" dirty="0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fuzzy </a:t>
            </a:r>
            <a:r>
              <a:rPr lang="en-ID" sz="1200" dirty="0" err="1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untuk</a:t>
            </a:r>
            <a:r>
              <a:rPr lang="en-ID" sz="1200" dirty="0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1200" dirty="0" err="1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soal</a:t>
            </a:r>
            <a:r>
              <a:rPr lang="en-ID" sz="1200" dirty="0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1200" dirty="0" err="1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dibawah</a:t>
            </a:r>
            <a:r>
              <a:rPr lang="en-ID" sz="1200" dirty="0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1200" dirty="0" err="1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ini</a:t>
            </a:r>
            <a:r>
              <a:rPr lang="en-ID" sz="1200" dirty="0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1200" dirty="0" err="1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menggunakan</a:t>
            </a:r>
            <a:r>
              <a:rPr lang="en-ID" sz="1200" dirty="0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1200" dirty="0" err="1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Metode</a:t>
            </a:r>
            <a:r>
              <a:rPr lang="en-ID" sz="1200" dirty="0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1200" dirty="0" err="1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Sugeno</a:t>
            </a:r>
            <a:endParaRPr lang="en-ID" sz="1200" dirty="0">
              <a:solidFill>
                <a:srgbClr val="0E2A4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 err="1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Sebuah</a:t>
            </a:r>
            <a:r>
              <a:rPr lang="en-ID" sz="1200" dirty="0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1200" dirty="0" err="1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perusahaan</a:t>
            </a:r>
            <a:r>
              <a:rPr lang="en-ID" sz="1200" dirty="0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1200" dirty="0" err="1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makanan</a:t>
            </a:r>
            <a:r>
              <a:rPr lang="en-ID" sz="1200" dirty="0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1200" dirty="0" err="1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kaleng</a:t>
            </a:r>
            <a:r>
              <a:rPr lang="en-ID" sz="1200" dirty="0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1200" dirty="0" err="1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akan</a:t>
            </a:r>
            <a:r>
              <a:rPr lang="en-ID" sz="1200" dirty="0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1200" dirty="0" err="1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memproduksi</a:t>
            </a:r>
            <a:r>
              <a:rPr lang="en-ID" sz="1200" dirty="0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1200" dirty="0" err="1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makanan</a:t>
            </a:r>
            <a:r>
              <a:rPr lang="en-ID" sz="1200" dirty="0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1200" dirty="0" err="1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jenis</a:t>
            </a:r>
            <a:r>
              <a:rPr lang="en-ID" sz="1200" dirty="0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ABC. Dari data 1 </a:t>
            </a:r>
            <a:r>
              <a:rPr lang="en-ID" sz="1200" dirty="0" err="1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bulan</a:t>
            </a:r>
            <a:r>
              <a:rPr lang="en-ID" sz="1200" dirty="0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1200" dirty="0" err="1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terakhir</a:t>
            </a:r>
            <a:r>
              <a:rPr lang="en-ID" sz="1200" dirty="0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</a:t>
            </a:r>
            <a:r>
              <a:rPr lang="en-ID" sz="1200" dirty="0" err="1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permintaan</a:t>
            </a:r>
            <a:r>
              <a:rPr lang="en-ID" sz="1200" dirty="0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1200" dirty="0" err="1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terbesar</a:t>
            </a:r>
            <a:r>
              <a:rPr lang="en-ID" sz="1200" dirty="0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1200" dirty="0" err="1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hingga</a:t>
            </a:r>
            <a:r>
              <a:rPr lang="en-ID" sz="1200" dirty="0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1200" dirty="0" err="1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mencapai</a:t>
            </a:r>
            <a:r>
              <a:rPr lang="en-ID" sz="1200" dirty="0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5000 </a:t>
            </a:r>
            <a:r>
              <a:rPr lang="en-ID" sz="1200" dirty="0" err="1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kemasan</a:t>
            </a:r>
            <a:r>
              <a:rPr lang="en-ID" sz="1200" dirty="0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/</a:t>
            </a:r>
            <a:r>
              <a:rPr lang="en-ID" sz="1200" dirty="0" err="1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hari</a:t>
            </a:r>
            <a:r>
              <a:rPr lang="en-ID" sz="1200" dirty="0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dan </a:t>
            </a:r>
            <a:r>
              <a:rPr lang="en-ID" sz="1200" dirty="0" err="1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permintaan</a:t>
            </a:r>
            <a:r>
              <a:rPr lang="en-ID" sz="1200" dirty="0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1200" dirty="0" err="1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terkecil</a:t>
            </a:r>
            <a:r>
              <a:rPr lang="en-ID" sz="1200" dirty="0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1200" dirty="0" err="1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sampai</a:t>
            </a:r>
            <a:r>
              <a:rPr lang="en-ID" sz="1200" dirty="0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1000 </a:t>
            </a:r>
            <a:r>
              <a:rPr lang="en-ID" sz="1200" dirty="0" err="1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kemasan</a:t>
            </a:r>
            <a:r>
              <a:rPr lang="en-ID" sz="1200" dirty="0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/</a:t>
            </a:r>
            <a:r>
              <a:rPr lang="en-ID" sz="1200" dirty="0" err="1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hari</a:t>
            </a:r>
            <a:r>
              <a:rPr lang="en-ID" sz="1200" dirty="0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 </a:t>
            </a:r>
            <a:r>
              <a:rPr lang="en-ID" sz="1200" dirty="0" err="1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Persediaan</a:t>
            </a:r>
            <a:r>
              <a:rPr lang="en-ID" sz="1200" dirty="0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1200" dirty="0" err="1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barang</a:t>
            </a:r>
            <a:r>
              <a:rPr lang="en-ID" sz="1200" dirty="0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1200" dirty="0" err="1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digudang</a:t>
            </a:r>
            <a:r>
              <a:rPr lang="en-ID" sz="1200" dirty="0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paling </a:t>
            </a:r>
            <a:r>
              <a:rPr lang="en-ID" sz="1200" dirty="0" err="1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banyak</a:t>
            </a:r>
            <a:r>
              <a:rPr lang="en-ID" sz="1200" dirty="0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1200" dirty="0" err="1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sampai</a:t>
            </a:r>
            <a:r>
              <a:rPr lang="en-ID" sz="1200" dirty="0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600 </a:t>
            </a:r>
            <a:r>
              <a:rPr lang="en-ID" sz="1200" dirty="0" err="1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kemasan</a:t>
            </a:r>
            <a:r>
              <a:rPr lang="en-ID" sz="1200" dirty="0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/</a:t>
            </a:r>
            <a:r>
              <a:rPr lang="en-ID" sz="1200" dirty="0" err="1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hari</a:t>
            </a:r>
            <a:r>
              <a:rPr lang="en-ID" sz="1200" dirty="0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dan paling </a:t>
            </a:r>
            <a:r>
              <a:rPr lang="en-ID" sz="1200" dirty="0" err="1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sedikit</a:t>
            </a:r>
            <a:r>
              <a:rPr lang="en-ID" sz="1200" dirty="0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1200" dirty="0" err="1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sampai</a:t>
            </a:r>
            <a:r>
              <a:rPr lang="en-ID" sz="1200" dirty="0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100 </a:t>
            </a:r>
            <a:r>
              <a:rPr lang="en-ID" sz="1200" dirty="0" err="1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kemasan</a:t>
            </a:r>
            <a:r>
              <a:rPr lang="en-ID" sz="1200" dirty="0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/</a:t>
            </a:r>
            <a:r>
              <a:rPr lang="en-ID" sz="1200" dirty="0" err="1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hari</a:t>
            </a:r>
            <a:r>
              <a:rPr lang="en-ID" sz="1200" dirty="0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 </a:t>
            </a:r>
            <a:r>
              <a:rPr lang="en-ID" sz="1200" dirty="0" err="1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Dengan</a:t>
            </a:r>
            <a:r>
              <a:rPr lang="en-ID" sz="1200" dirty="0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1200" dirty="0" err="1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segala</a:t>
            </a:r>
            <a:r>
              <a:rPr lang="en-ID" sz="1200" dirty="0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1200" dirty="0" err="1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keterbatasannya</a:t>
            </a:r>
            <a:r>
              <a:rPr lang="en-ID" sz="1200" dirty="0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</a:t>
            </a:r>
            <a:r>
              <a:rPr lang="en-ID" sz="1200" dirty="0" err="1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sampai</a:t>
            </a:r>
            <a:r>
              <a:rPr lang="en-ID" sz="1200" dirty="0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1200" dirty="0" err="1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saat</a:t>
            </a:r>
            <a:r>
              <a:rPr lang="en-ID" sz="1200" dirty="0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1200" dirty="0" err="1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ini</a:t>
            </a:r>
            <a:r>
              <a:rPr lang="en-ID" sz="1200" dirty="0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</a:t>
            </a:r>
            <a:r>
              <a:rPr lang="en-ID" sz="1200" dirty="0" err="1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perusahaan</a:t>
            </a:r>
            <a:r>
              <a:rPr lang="en-ID" sz="1200" dirty="0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1200" dirty="0" err="1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baru</a:t>
            </a:r>
            <a:r>
              <a:rPr lang="en-ID" sz="1200" dirty="0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1200" dirty="0" err="1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mampu</a:t>
            </a:r>
            <a:r>
              <a:rPr lang="en-ID" sz="1200" dirty="0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1200" dirty="0" err="1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memproduksi</a:t>
            </a:r>
            <a:r>
              <a:rPr lang="en-ID" sz="1200" dirty="0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1200" dirty="0" err="1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barang</a:t>
            </a:r>
            <a:r>
              <a:rPr lang="en-ID" sz="1200" dirty="0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1200" dirty="0" err="1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maksimal</a:t>
            </a:r>
            <a:r>
              <a:rPr lang="en-ID" sz="1200" dirty="0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7000 </a:t>
            </a:r>
            <a:r>
              <a:rPr lang="en-ID" sz="1200" dirty="0" err="1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kemasan</a:t>
            </a:r>
            <a:r>
              <a:rPr lang="en-ID" sz="1200" dirty="0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/</a:t>
            </a:r>
            <a:r>
              <a:rPr lang="en-ID" sz="1200" dirty="0" err="1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hari</a:t>
            </a:r>
            <a:r>
              <a:rPr lang="en-ID" sz="1200" dirty="0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</a:t>
            </a:r>
            <a:r>
              <a:rPr lang="en-ID" sz="1200" dirty="0" err="1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serta</a:t>
            </a:r>
            <a:r>
              <a:rPr lang="en-ID" sz="1200" dirty="0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demi </a:t>
            </a:r>
            <a:r>
              <a:rPr lang="en-ID" sz="1200" dirty="0" err="1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efisiensi</a:t>
            </a:r>
            <a:r>
              <a:rPr lang="en-ID" sz="1200" dirty="0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1200" dirty="0" err="1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mesin</a:t>
            </a:r>
            <a:r>
              <a:rPr lang="en-ID" sz="1200" dirty="0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dan SDM </a:t>
            </a:r>
            <a:r>
              <a:rPr lang="en-ID" sz="1200" dirty="0" err="1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tiap</a:t>
            </a:r>
            <a:r>
              <a:rPr lang="en-ID" sz="1200" dirty="0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1200" dirty="0" err="1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hari</a:t>
            </a:r>
            <a:r>
              <a:rPr lang="en-ID" sz="1200" dirty="0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1200" dirty="0" err="1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diharapkan</a:t>
            </a:r>
            <a:r>
              <a:rPr lang="en-ID" sz="1200" dirty="0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1200" dirty="0" err="1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perusahaan</a:t>
            </a:r>
            <a:r>
              <a:rPr lang="en-ID" sz="1200" dirty="0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1200" dirty="0" err="1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memproduksi</a:t>
            </a:r>
            <a:r>
              <a:rPr lang="en-ID" sz="1200" dirty="0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paling </a:t>
            </a:r>
            <a:r>
              <a:rPr lang="en-ID" sz="1200" dirty="0" err="1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tidak</a:t>
            </a:r>
            <a:endParaRPr lang="en-ID" sz="1200" dirty="0">
              <a:solidFill>
                <a:srgbClr val="0E2A4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2000 </a:t>
            </a:r>
            <a:r>
              <a:rPr lang="en-ID" sz="1200" dirty="0" err="1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kemasan</a:t>
            </a:r>
            <a:r>
              <a:rPr lang="en-ID" sz="1200" dirty="0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 </a:t>
            </a:r>
            <a:r>
              <a:rPr lang="en-ID" sz="1200" dirty="0" err="1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Apabila</a:t>
            </a:r>
            <a:r>
              <a:rPr lang="en-ID" sz="1200" dirty="0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proses </a:t>
            </a:r>
            <a:r>
              <a:rPr lang="en-ID" sz="1200" dirty="0" err="1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produksi</a:t>
            </a:r>
            <a:r>
              <a:rPr lang="en-ID" sz="1200" dirty="0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1200" dirty="0" err="1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perusahaan</a:t>
            </a:r>
            <a:r>
              <a:rPr lang="en-ID" sz="1200" dirty="0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1200" dirty="0" err="1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tersebut</a:t>
            </a:r>
            <a:r>
              <a:rPr lang="en-ID" sz="1200" dirty="0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1200" dirty="0" err="1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menggunakan</a:t>
            </a:r>
            <a:r>
              <a:rPr lang="en-ID" sz="1200" dirty="0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4 </a:t>
            </a:r>
            <a:r>
              <a:rPr lang="en-ID" sz="1200" dirty="0" err="1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aturan</a:t>
            </a:r>
            <a:r>
              <a:rPr lang="en-ID" sz="1200" dirty="0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1200" dirty="0" err="1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sebagai</a:t>
            </a:r>
            <a:r>
              <a:rPr lang="en-ID" sz="1200" dirty="0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1200" dirty="0" err="1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berikut</a:t>
            </a:r>
            <a:r>
              <a:rPr lang="en-ID" sz="1200" dirty="0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• Rule 1: IF </a:t>
            </a:r>
            <a:r>
              <a:rPr lang="en-ID" sz="1200" dirty="0" err="1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permintaan</a:t>
            </a:r>
            <a:r>
              <a:rPr lang="en-ID" sz="1200" dirty="0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TURUN and </a:t>
            </a:r>
            <a:r>
              <a:rPr lang="en-ID" sz="1200" dirty="0" err="1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persediaan</a:t>
            </a:r>
            <a:r>
              <a:rPr lang="en-ID" sz="1200" dirty="0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BANYAK THEN </a:t>
            </a:r>
            <a:r>
              <a:rPr lang="en-ID" sz="1200" dirty="0" err="1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produksi</a:t>
            </a:r>
            <a:r>
              <a:rPr lang="en-ID" sz="1200" dirty="0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1200" dirty="0" err="1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barang</a:t>
            </a:r>
            <a:r>
              <a:rPr lang="en-ID" sz="1200" dirty="0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= </a:t>
            </a:r>
            <a:r>
              <a:rPr lang="en-ID" sz="1200" dirty="0" err="1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permintaan</a:t>
            </a:r>
            <a:r>
              <a:rPr lang="en-ID" sz="1200" dirty="0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- </a:t>
            </a:r>
            <a:r>
              <a:rPr lang="en-ID" sz="1200" dirty="0" err="1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persediaan</a:t>
            </a:r>
            <a:endParaRPr lang="en-ID" sz="1200" dirty="0">
              <a:solidFill>
                <a:srgbClr val="0E2A4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• Rule 2: IF </a:t>
            </a:r>
            <a:r>
              <a:rPr lang="en-ID" sz="1200" dirty="0" err="1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permintaan</a:t>
            </a:r>
            <a:r>
              <a:rPr lang="en-ID" sz="1200" dirty="0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TURUN and </a:t>
            </a:r>
            <a:r>
              <a:rPr lang="en-ID" sz="1200" dirty="0" err="1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persediaan</a:t>
            </a:r>
            <a:r>
              <a:rPr lang="en-ID" sz="1200" dirty="0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SEDIKIT THEN </a:t>
            </a:r>
            <a:r>
              <a:rPr lang="en-ID" sz="1200" dirty="0" err="1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produksi</a:t>
            </a:r>
            <a:r>
              <a:rPr lang="en-ID" sz="1200" dirty="0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1200" dirty="0" err="1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barang</a:t>
            </a:r>
            <a:r>
              <a:rPr lang="en-ID" sz="1200" dirty="0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= </a:t>
            </a:r>
            <a:r>
              <a:rPr lang="en-ID" sz="1200" dirty="0" err="1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permintaan</a:t>
            </a:r>
            <a:endParaRPr lang="en-ID" sz="1200" dirty="0">
              <a:solidFill>
                <a:srgbClr val="0E2A4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• Rule 3: IF </a:t>
            </a:r>
            <a:r>
              <a:rPr lang="en-ID" sz="1200" dirty="0" err="1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permintaan</a:t>
            </a:r>
            <a:r>
              <a:rPr lang="en-ID" sz="1200" dirty="0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NAIK and </a:t>
            </a:r>
            <a:r>
              <a:rPr lang="en-ID" sz="1200" dirty="0" err="1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persediaan</a:t>
            </a:r>
            <a:r>
              <a:rPr lang="en-ID" sz="1200" dirty="0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BANYAK THEN </a:t>
            </a:r>
            <a:r>
              <a:rPr lang="en-ID" sz="1200" dirty="0" err="1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produksi</a:t>
            </a:r>
            <a:r>
              <a:rPr lang="en-ID" sz="1200" dirty="0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1200" dirty="0" err="1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barang</a:t>
            </a:r>
            <a:r>
              <a:rPr lang="en-ID" sz="1200" dirty="0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= </a:t>
            </a:r>
            <a:r>
              <a:rPr lang="en-ID" sz="1200" dirty="0" err="1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permintaan</a:t>
            </a:r>
            <a:endParaRPr lang="en-ID" sz="1200" dirty="0">
              <a:solidFill>
                <a:srgbClr val="0E2A4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• Rule 4: IF </a:t>
            </a:r>
            <a:r>
              <a:rPr lang="en-ID" sz="1200" dirty="0" err="1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permintaan</a:t>
            </a:r>
            <a:r>
              <a:rPr lang="en-ID" sz="1200" dirty="0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NAIK and </a:t>
            </a:r>
            <a:r>
              <a:rPr lang="en-ID" sz="1200" dirty="0" err="1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persediaan</a:t>
            </a:r>
            <a:r>
              <a:rPr lang="en-ID" sz="1200" dirty="0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SEDIKIT THEN </a:t>
            </a:r>
            <a:r>
              <a:rPr lang="en-ID" sz="1200" dirty="0" err="1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produksi</a:t>
            </a:r>
            <a:r>
              <a:rPr lang="en-ID" sz="1200" dirty="0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1200" dirty="0" err="1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barang</a:t>
            </a:r>
            <a:r>
              <a:rPr lang="en-ID" sz="1200" dirty="0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= 1.25*</a:t>
            </a:r>
            <a:r>
              <a:rPr lang="en-ID" sz="1200" dirty="0" err="1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permintaan</a:t>
            </a:r>
            <a:r>
              <a:rPr lang="en-ID" sz="1200" dirty="0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- </a:t>
            </a:r>
            <a:r>
              <a:rPr lang="en-ID" sz="1200" dirty="0" err="1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persediaan</a:t>
            </a:r>
            <a:endParaRPr lang="en-ID" sz="1200" dirty="0">
              <a:solidFill>
                <a:srgbClr val="0E2A4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 err="1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Berapa</a:t>
            </a:r>
            <a:r>
              <a:rPr lang="en-ID" sz="1200" dirty="0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1200" dirty="0" err="1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kemasan</a:t>
            </a:r>
            <a:r>
              <a:rPr lang="en-ID" sz="1200" dirty="0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1200" dirty="0" err="1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makanan</a:t>
            </a:r>
            <a:r>
              <a:rPr lang="en-ID" sz="1200" dirty="0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1200" dirty="0" err="1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jenis</a:t>
            </a:r>
            <a:r>
              <a:rPr lang="en-ID" sz="1200" dirty="0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ABC yang </a:t>
            </a:r>
            <a:r>
              <a:rPr lang="en-ID" sz="1200" dirty="0" err="1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harus</a:t>
            </a:r>
            <a:r>
              <a:rPr lang="en-ID" sz="1200" dirty="0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1200" dirty="0" err="1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diproduksi</a:t>
            </a:r>
            <a:r>
              <a:rPr lang="en-ID" sz="1200" dirty="0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</a:t>
            </a:r>
            <a:r>
              <a:rPr lang="en-ID" sz="1200" dirty="0" err="1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jika</a:t>
            </a:r>
            <a:r>
              <a:rPr lang="en-ID" sz="1200" dirty="0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1200" dirty="0" err="1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jumlah</a:t>
            </a:r>
            <a:r>
              <a:rPr lang="en-ID" sz="1200" dirty="0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1200" dirty="0" err="1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permintaan</a:t>
            </a:r>
            <a:r>
              <a:rPr lang="en-ID" sz="1200" dirty="0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1200" dirty="0" err="1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sebanyak</a:t>
            </a:r>
            <a:r>
              <a:rPr lang="en-ID" sz="1200" dirty="0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4000 </a:t>
            </a:r>
            <a:r>
              <a:rPr lang="en-ID" sz="1200" dirty="0" err="1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kemasan</a:t>
            </a:r>
            <a:r>
              <a:rPr lang="en-ID" sz="1200" dirty="0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dan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 err="1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persediaan</a:t>
            </a:r>
            <a:r>
              <a:rPr lang="en-ID" sz="1200" dirty="0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di </a:t>
            </a:r>
            <a:r>
              <a:rPr lang="en-ID" sz="1200" dirty="0" err="1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gudang</a:t>
            </a:r>
            <a:r>
              <a:rPr lang="en-ID" sz="1200" dirty="0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1200" dirty="0" err="1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masih</a:t>
            </a:r>
            <a:r>
              <a:rPr lang="en-ID" sz="1200" dirty="0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300 </a:t>
            </a:r>
            <a:r>
              <a:rPr lang="en-ID" sz="1200" dirty="0" err="1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kemasan</a:t>
            </a:r>
            <a:r>
              <a:rPr lang="en-ID" sz="1200" dirty="0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? (</a:t>
            </a:r>
            <a:r>
              <a:rPr lang="en-ID" sz="1200" dirty="0" err="1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Gunakan</a:t>
            </a:r>
            <a:r>
              <a:rPr lang="en-ID" sz="1200" dirty="0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1200" dirty="0" err="1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fungsi</a:t>
            </a:r>
            <a:r>
              <a:rPr lang="en-ID" sz="1200" dirty="0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1200" dirty="0" err="1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keanggotaan</a:t>
            </a:r>
            <a:r>
              <a:rPr lang="en-ID" sz="1200" dirty="0">
                <a:solidFill>
                  <a:srgbClr val="0E2A4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LINEAR)</a:t>
            </a:r>
            <a:endParaRPr sz="1200" dirty="0">
              <a:solidFill>
                <a:srgbClr val="0E2A4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" name="Google Shape;366;p25">
            <a:extLst>
              <a:ext uri="{FF2B5EF4-FFF2-40B4-BE49-F238E27FC236}">
                <a16:creationId xmlns:a16="http://schemas.microsoft.com/office/drawing/2014/main" id="{BE09C118-ACD4-E093-7511-EAF1B96842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118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2. </a:t>
            </a:r>
            <a:r>
              <a:rPr lang="en-US" dirty="0" err="1"/>
              <a:t>Tugas</a:t>
            </a:r>
            <a:r>
              <a:rPr lang="en-US" dirty="0"/>
              <a:t> Praktikum 2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67;p25">
            <a:extLst>
              <a:ext uri="{FF2B5EF4-FFF2-40B4-BE49-F238E27FC236}">
                <a16:creationId xmlns:a16="http://schemas.microsoft.com/office/drawing/2014/main" id="{4ABF52BD-CC4E-B728-0A4B-259FF3C1AA25}"/>
              </a:ext>
            </a:extLst>
          </p:cNvPr>
          <p:cNvSpPr txBox="1">
            <a:spLocks/>
          </p:cNvSpPr>
          <p:nvPr/>
        </p:nvSpPr>
        <p:spPr>
          <a:xfrm>
            <a:off x="726449" y="1071592"/>
            <a:ext cx="6472513" cy="25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endParaRPr lang="en-ID" dirty="0"/>
          </a:p>
        </p:txBody>
      </p:sp>
      <p:sp>
        <p:nvSpPr>
          <p:cNvPr id="13" name="Google Shape;367;p25">
            <a:extLst>
              <a:ext uri="{FF2B5EF4-FFF2-40B4-BE49-F238E27FC236}">
                <a16:creationId xmlns:a16="http://schemas.microsoft.com/office/drawing/2014/main" id="{9DF577A6-0FE7-FE0A-63C2-48F0B8308A1D}"/>
              </a:ext>
            </a:extLst>
          </p:cNvPr>
          <p:cNvSpPr txBox="1">
            <a:spLocks/>
          </p:cNvSpPr>
          <p:nvPr/>
        </p:nvSpPr>
        <p:spPr>
          <a:xfrm>
            <a:off x="599885" y="332839"/>
            <a:ext cx="7126020" cy="5029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package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Sugeno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;</a:t>
            </a:r>
          </a:p>
          <a:p>
            <a:b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</a:b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import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Variabel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.*;</a:t>
            </a:r>
          </a:p>
          <a:p>
            <a:b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</a:b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public class Rule {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private static double[]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u_Produksi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= new double[25];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private static double[]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z_Produksi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= new double[25];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private static String status;</a:t>
            </a:r>
          </a:p>
          <a:p>
            <a:b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</a:b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// rule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public static void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hitung_u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() {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   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u_Produksi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[0] =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Math.min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(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Permintaan.turun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(),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Persediaan.banyak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());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   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u_Produksi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[1] =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Math.min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(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Permintaan.turun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(),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Persediaan.sedikit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());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   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u_Produksi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[2] =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Math.min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(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Permintaan.naik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(),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Persediaan.banyak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());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   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u_Produksi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[3] =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Math.min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(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Permintaan.naik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(),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Persediaan.sedikit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());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}</a:t>
            </a:r>
          </a:p>
          <a:p>
            <a:b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</a:b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public static void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hitung_z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() {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   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z_Produksi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[0] =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Produksi.berkurang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(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u_Produksi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[0]);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   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z_Produksi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[1] =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Produksi.berkurang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(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u_Produksi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[1]);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   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z_Produksi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[2] =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Produksi.bertambah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(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u_Produksi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[2]);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   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z_Produksi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[3] =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Produksi.bertambah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(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u_Produksi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[3]);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}</a:t>
            </a:r>
          </a:p>
          <a:p>
            <a:pPr marL="0" indent="0"/>
            <a:endParaRPr lang="en-ID" sz="1000" dirty="0">
              <a:solidFill>
                <a:schemeClr val="tx1"/>
              </a:solidFill>
              <a:latin typeface="Cassadia Code"/>
            </a:endParaRPr>
          </a:p>
        </p:txBody>
      </p:sp>
      <p:sp>
        <p:nvSpPr>
          <p:cNvPr id="16" name="Google Shape;366;p25">
            <a:extLst>
              <a:ext uri="{FF2B5EF4-FFF2-40B4-BE49-F238E27FC236}">
                <a16:creationId xmlns:a16="http://schemas.microsoft.com/office/drawing/2014/main" id="{6AADFDA7-7FB3-5F3A-875C-654C99C61A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326"/>
            <a:ext cx="7704000" cy="4073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Code Rule.java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950595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67;p25">
            <a:extLst>
              <a:ext uri="{FF2B5EF4-FFF2-40B4-BE49-F238E27FC236}">
                <a16:creationId xmlns:a16="http://schemas.microsoft.com/office/drawing/2014/main" id="{4ABF52BD-CC4E-B728-0A4B-259FF3C1AA25}"/>
              </a:ext>
            </a:extLst>
          </p:cNvPr>
          <p:cNvSpPr txBox="1">
            <a:spLocks/>
          </p:cNvSpPr>
          <p:nvPr/>
        </p:nvSpPr>
        <p:spPr>
          <a:xfrm>
            <a:off x="726449" y="1071592"/>
            <a:ext cx="6472513" cy="25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endParaRPr lang="en-ID" dirty="0"/>
          </a:p>
        </p:txBody>
      </p:sp>
      <p:sp>
        <p:nvSpPr>
          <p:cNvPr id="13" name="Google Shape;367;p25">
            <a:extLst>
              <a:ext uri="{FF2B5EF4-FFF2-40B4-BE49-F238E27FC236}">
                <a16:creationId xmlns:a16="http://schemas.microsoft.com/office/drawing/2014/main" id="{9DF577A6-0FE7-FE0A-63C2-48F0B8308A1D}"/>
              </a:ext>
            </a:extLst>
          </p:cNvPr>
          <p:cNvSpPr txBox="1">
            <a:spLocks/>
          </p:cNvSpPr>
          <p:nvPr/>
        </p:nvSpPr>
        <p:spPr>
          <a:xfrm>
            <a:off x="599885" y="332839"/>
            <a:ext cx="7126020" cy="5029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public static void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hitung_zs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() {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    // Rule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Metode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Sugeno</a:t>
            </a:r>
            <a:endParaRPr lang="en-ID" sz="1000" dirty="0">
              <a:solidFill>
                <a:schemeClr val="tx1"/>
              </a:solidFill>
              <a:effectLst/>
              <a:latin typeface="Cassadia Code"/>
            </a:endParaRP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   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z_Produksi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[0] =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Permintaan.permintaan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-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Persediaan.persediaan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;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   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z_Produksi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[1] =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Permintaan.permintaan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;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   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z_Produksi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[2] =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Permintaan.permintaan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;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   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z_Produksi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[3] = 1.25 *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Permintaan.permintaan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-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Persediaan.persediaan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;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}</a:t>
            </a:r>
          </a:p>
          <a:p>
            <a:b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</a:b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//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cari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nilai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bobot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(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tsukamoto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)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public static double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bobot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() {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    double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atas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= 0,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bawah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= 0;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    for (int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i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= 0;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i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&lt; 4;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i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++) {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       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System.out.println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("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z_ke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-" +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i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+ " : " +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z_Produksi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[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i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]);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       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System.out.println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("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u_ke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-" +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i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+ " : " +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u_Produksi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[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i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]);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       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atas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+= (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u_Produksi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[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i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] *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z_Produksi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[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i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]);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       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bawah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+=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u_Produksi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[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i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];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    }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   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System.out.println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("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Jumlah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Produksi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: " +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atas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/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bawah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);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    return (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atas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/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bawah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);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}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}</a:t>
            </a:r>
          </a:p>
          <a:p>
            <a:b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</a:br>
            <a:endParaRPr lang="en-ID" sz="1000" dirty="0">
              <a:solidFill>
                <a:schemeClr val="tx1"/>
              </a:solidFill>
              <a:effectLst/>
              <a:latin typeface="Cassadia Code"/>
            </a:endParaRPr>
          </a:p>
          <a:p>
            <a:pPr marL="0" indent="0"/>
            <a:endParaRPr lang="en-ID" sz="1000" dirty="0">
              <a:solidFill>
                <a:schemeClr val="tx1"/>
              </a:solidFill>
              <a:latin typeface="Cassadia Code"/>
            </a:endParaRPr>
          </a:p>
        </p:txBody>
      </p:sp>
      <p:sp>
        <p:nvSpPr>
          <p:cNvPr id="16" name="Google Shape;366;p25">
            <a:extLst>
              <a:ext uri="{FF2B5EF4-FFF2-40B4-BE49-F238E27FC236}">
                <a16:creationId xmlns:a16="http://schemas.microsoft.com/office/drawing/2014/main" id="{6AADFDA7-7FB3-5F3A-875C-654C99C61A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326"/>
            <a:ext cx="7704000" cy="4073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Code Rule.java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3587025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67;p25">
            <a:extLst>
              <a:ext uri="{FF2B5EF4-FFF2-40B4-BE49-F238E27FC236}">
                <a16:creationId xmlns:a16="http://schemas.microsoft.com/office/drawing/2014/main" id="{4ABF52BD-CC4E-B728-0A4B-259FF3C1AA25}"/>
              </a:ext>
            </a:extLst>
          </p:cNvPr>
          <p:cNvSpPr txBox="1">
            <a:spLocks/>
          </p:cNvSpPr>
          <p:nvPr/>
        </p:nvSpPr>
        <p:spPr>
          <a:xfrm>
            <a:off x="726449" y="1071592"/>
            <a:ext cx="6472513" cy="25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endParaRPr lang="en-ID" dirty="0"/>
          </a:p>
        </p:txBody>
      </p:sp>
      <p:sp>
        <p:nvSpPr>
          <p:cNvPr id="13" name="Google Shape;367;p25">
            <a:extLst>
              <a:ext uri="{FF2B5EF4-FFF2-40B4-BE49-F238E27FC236}">
                <a16:creationId xmlns:a16="http://schemas.microsoft.com/office/drawing/2014/main" id="{9DF577A6-0FE7-FE0A-63C2-48F0B8308A1D}"/>
              </a:ext>
            </a:extLst>
          </p:cNvPr>
          <p:cNvSpPr txBox="1">
            <a:spLocks/>
          </p:cNvSpPr>
          <p:nvPr/>
        </p:nvSpPr>
        <p:spPr>
          <a:xfrm>
            <a:off x="599885" y="332839"/>
            <a:ext cx="7126020" cy="5029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package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Variabel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;</a:t>
            </a:r>
          </a:p>
          <a:p>
            <a:b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</a:b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public class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Permintaan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{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public static double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permintaan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;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//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baut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variabel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titik-titik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range pada model fuzzy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nya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, agar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mudah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untuk</a:t>
            </a:r>
            <a:endParaRPr lang="en-ID" sz="1000" dirty="0">
              <a:solidFill>
                <a:schemeClr val="tx1"/>
              </a:solidFill>
              <a:effectLst/>
              <a:latin typeface="Cassadia Code"/>
            </a:endParaRP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//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mengganti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nilai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ketika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ada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perubahan</a:t>
            </a:r>
            <a:endParaRPr lang="en-ID" sz="1000" dirty="0">
              <a:solidFill>
                <a:schemeClr val="tx1"/>
              </a:solidFill>
              <a:effectLst/>
              <a:latin typeface="Cassadia Code"/>
            </a:endParaRP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private static double titik1 = 0;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private static double titik2 = 1000;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private static double titik3 = 5000;</a:t>
            </a:r>
          </a:p>
          <a:p>
            <a:b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</a:b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// buat method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untuk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mengakses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nilai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pada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variabel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permintaan</a:t>
            </a:r>
            <a:endParaRPr lang="en-ID" sz="1000" dirty="0">
              <a:solidFill>
                <a:schemeClr val="tx1"/>
              </a:solidFill>
              <a:effectLst/>
              <a:latin typeface="Cassadia Code"/>
            </a:endParaRP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public static double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getPermintaan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() {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    return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permintaan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;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}</a:t>
            </a:r>
          </a:p>
          <a:p>
            <a:b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</a:b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// buat method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untuk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memberikan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nilai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pada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variabel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permintaan</a:t>
            </a:r>
            <a:endParaRPr lang="en-ID" sz="1000" dirty="0">
              <a:solidFill>
                <a:schemeClr val="tx1"/>
              </a:solidFill>
              <a:effectLst/>
              <a:latin typeface="Cassadia Code"/>
            </a:endParaRP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public static void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setPermintaan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(double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permintaan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) {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   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Permintaan.permintaan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=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permintaan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;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}</a:t>
            </a:r>
          </a:p>
          <a:p>
            <a:pPr marL="0" indent="0"/>
            <a:endParaRPr lang="en-ID" sz="1000" dirty="0">
              <a:solidFill>
                <a:schemeClr val="tx1"/>
              </a:solidFill>
              <a:latin typeface="Cassadia Code"/>
            </a:endParaRPr>
          </a:p>
        </p:txBody>
      </p:sp>
      <p:sp>
        <p:nvSpPr>
          <p:cNvPr id="16" name="Google Shape;366;p25">
            <a:extLst>
              <a:ext uri="{FF2B5EF4-FFF2-40B4-BE49-F238E27FC236}">
                <a16:creationId xmlns:a16="http://schemas.microsoft.com/office/drawing/2014/main" id="{6AADFDA7-7FB3-5F3A-875C-654C99C61A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326"/>
            <a:ext cx="7704000" cy="4073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Code Permintaan.java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4177559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67;p25">
            <a:extLst>
              <a:ext uri="{FF2B5EF4-FFF2-40B4-BE49-F238E27FC236}">
                <a16:creationId xmlns:a16="http://schemas.microsoft.com/office/drawing/2014/main" id="{4ABF52BD-CC4E-B728-0A4B-259FF3C1AA25}"/>
              </a:ext>
            </a:extLst>
          </p:cNvPr>
          <p:cNvSpPr txBox="1">
            <a:spLocks/>
          </p:cNvSpPr>
          <p:nvPr/>
        </p:nvSpPr>
        <p:spPr>
          <a:xfrm>
            <a:off x="726449" y="1071592"/>
            <a:ext cx="6472513" cy="25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endParaRPr lang="en-ID" dirty="0"/>
          </a:p>
        </p:txBody>
      </p:sp>
      <p:sp>
        <p:nvSpPr>
          <p:cNvPr id="13" name="Google Shape;367;p25">
            <a:extLst>
              <a:ext uri="{FF2B5EF4-FFF2-40B4-BE49-F238E27FC236}">
                <a16:creationId xmlns:a16="http://schemas.microsoft.com/office/drawing/2014/main" id="{9DF577A6-0FE7-FE0A-63C2-48F0B8308A1D}"/>
              </a:ext>
            </a:extLst>
          </p:cNvPr>
          <p:cNvSpPr txBox="1">
            <a:spLocks/>
          </p:cNvSpPr>
          <p:nvPr/>
        </p:nvSpPr>
        <p:spPr>
          <a:xfrm>
            <a:off x="599885" y="332839"/>
            <a:ext cx="7126020" cy="5029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package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Variabel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;</a:t>
            </a:r>
          </a:p>
          <a:p>
            <a:b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</a:b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public class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Persediaan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{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public static double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persediaan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;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private static double titik1 = 0;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private static double titik2 = 100;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private static double titik3 = 600;</a:t>
            </a:r>
          </a:p>
          <a:p>
            <a:b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</a:b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// buat method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untuk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mengakses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nilai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pada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variabel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persediaan</a:t>
            </a:r>
            <a:endParaRPr lang="en-ID" sz="1000" dirty="0">
              <a:solidFill>
                <a:schemeClr val="tx1"/>
              </a:solidFill>
              <a:effectLst/>
              <a:latin typeface="Cassadia Code"/>
            </a:endParaRP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public static double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getPersediaan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() {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    return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persediaan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;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}</a:t>
            </a:r>
          </a:p>
          <a:p>
            <a:b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</a:b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// buat method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untuk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memberikan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nilai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pada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variabel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persediaan</a:t>
            </a:r>
            <a:endParaRPr lang="en-ID" sz="1000" dirty="0">
              <a:solidFill>
                <a:schemeClr val="tx1"/>
              </a:solidFill>
              <a:effectLst/>
              <a:latin typeface="Cassadia Code"/>
            </a:endParaRP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public static void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setPersediaan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(double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persediaan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) {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   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Persediaan.persediaan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=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persediaan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;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}</a:t>
            </a:r>
          </a:p>
          <a:p>
            <a:pPr marL="0" indent="0"/>
            <a:endParaRPr lang="en-ID" sz="1000" dirty="0">
              <a:solidFill>
                <a:schemeClr val="tx1"/>
              </a:solidFill>
              <a:latin typeface="Cassadia Code"/>
            </a:endParaRPr>
          </a:p>
        </p:txBody>
      </p:sp>
      <p:sp>
        <p:nvSpPr>
          <p:cNvPr id="16" name="Google Shape;366;p25">
            <a:extLst>
              <a:ext uri="{FF2B5EF4-FFF2-40B4-BE49-F238E27FC236}">
                <a16:creationId xmlns:a16="http://schemas.microsoft.com/office/drawing/2014/main" id="{6AADFDA7-7FB3-5F3A-875C-654C99C61A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326"/>
            <a:ext cx="7704000" cy="4073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Code Persediaan.java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3212340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67;p25">
            <a:extLst>
              <a:ext uri="{FF2B5EF4-FFF2-40B4-BE49-F238E27FC236}">
                <a16:creationId xmlns:a16="http://schemas.microsoft.com/office/drawing/2014/main" id="{4ABF52BD-CC4E-B728-0A4B-259FF3C1AA25}"/>
              </a:ext>
            </a:extLst>
          </p:cNvPr>
          <p:cNvSpPr txBox="1">
            <a:spLocks/>
          </p:cNvSpPr>
          <p:nvPr/>
        </p:nvSpPr>
        <p:spPr>
          <a:xfrm>
            <a:off x="726449" y="1071592"/>
            <a:ext cx="6472513" cy="25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endParaRPr lang="en-ID" dirty="0"/>
          </a:p>
        </p:txBody>
      </p:sp>
      <p:sp>
        <p:nvSpPr>
          <p:cNvPr id="13" name="Google Shape;367;p25">
            <a:extLst>
              <a:ext uri="{FF2B5EF4-FFF2-40B4-BE49-F238E27FC236}">
                <a16:creationId xmlns:a16="http://schemas.microsoft.com/office/drawing/2014/main" id="{9DF577A6-0FE7-FE0A-63C2-48F0B8308A1D}"/>
              </a:ext>
            </a:extLst>
          </p:cNvPr>
          <p:cNvSpPr txBox="1">
            <a:spLocks/>
          </p:cNvSpPr>
          <p:nvPr/>
        </p:nvSpPr>
        <p:spPr>
          <a:xfrm>
            <a:off x="599885" y="332839"/>
            <a:ext cx="7126020" cy="5029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// method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fungsi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sedikit</a:t>
            </a:r>
            <a:endParaRPr lang="en-ID" sz="1000" dirty="0">
              <a:solidFill>
                <a:schemeClr val="tx1"/>
              </a:solidFill>
              <a:effectLst/>
              <a:latin typeface="Cassadia Code"/>
            </a:endParaRP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public static double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sedikit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() {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    if (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persediaan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&gt;= titik1 &amp;&amp;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persediaan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&lt;= titik2)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        return 1;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    else if (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persediaan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&gt; titik2 &amp;&amp;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persediaan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&lt; titik3)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        return (titik3 -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persediaan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) / (titik3 - titik2);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    else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        return 0;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}</a:t>
            </a:r>
          </a:p>
          <a:p>
            <a:b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</a:b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// method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fungsi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banyak</a:t>
            </a:r>
            <a:endParaRPr lang="en-ID" sz="1000" dirty="0">
              <a:solidFill>
                <a:schemeClr val="tx1"/>
              </a:solidFill>
              <a:effectLst/>
              <a:latin typeface="Cassadia Code"/>
            </a:endParaRP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public static double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banyak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() {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    if (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persediaan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&gt; titik2 &amp;&amp;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persediaan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&lt; titik3)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        return (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persediaan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- titik2) / (titik3 - titik2);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    else if (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persediaan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&gt;= titik3)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        return 1;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    else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        return 0;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}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}</a:t>
            </a:r>
          </a:p>
          <a:p>
            <a:b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</a:br>
            <a:endParaRPr lang="en-ID" sz="1000" dirty="0">
              <a:solidFill>
                <a:schemeClr val="tx1"/>
              </a:solidFill>
              <a:effectLst/>
              <a:latin typeface="Cassadia Code"/>
            </a:endParaRPr>
          </a:p>
          <a:p>
            <a:pPr marL="0" indent="0"/>
            <a:endParaRPr lang="en-ID" sz="1000" dirty="0">
              <a:solidFill>
                <a:schemeClr val="tx1"/>
              </a:solidFill>
              <a:latin typeface="Cassadia Code"/>
            </a:endParaRPr>
          </a:p>
        </p:txBody>
      </p:sp>
      <p:sp>
        <p:nvSpPr>
          <p:cNvPr id="16" name="Google Shape;366;p25">
            <a:extLst>
              <a:ext uri="{FF2B5EF4-FFF2-40B4-BE49-F238E27FC236}">
                <a16:creationId xmlns:a16="http://schemas.microsoft.com/office/drawing/2014/main" id="{6AADFDA7-7FB3-5F3A-875C-654C99C61A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326"/>
            <a:ext cx="7704000" cy="4073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Code Persediaan.java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994398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67;p25">
            <a:extLst>
              <a:ext uri="{FF2B5EF4-FFF2-40B4-BE49-F238E27FC236}">
                <a16:creationId xmlns:a16="http://schemas.microsoft.com/office/drawing/2014/main" id="{4ABF52BD-CC4E-B728-0A4B-259FF3C1AA25}"/>
              </a:ext>
            </a:extLst>
          </p:cNvPr>
          <p:cNvSpPr txBox="1">
            <a:spLocks/>
          </p:cNvSpPr>
          <p:nvPr/>
        </p:nvSpPr>
        <p:spPr>
          <a:xfrm>
            <a:off x="726449" y="1071592"/>
            <a:ext cx="6472513" cy="25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endParaRPr lang="en-ID" dirty="0"/>
          </a:p>
        </p:txBody>
      </p:sp>
      <p:sp>
        <p:nvSpPr>
          <p:cNvPr id="13" name="Google Shape;367;p25">
            <a:extLst>
              <a:ext uri="{FF2B5EF4-FFF2-40B4-BE49-F238E27FC236}">
                <a16:creationId xmlns:a16="http://schemas.microsoft.com/office/drawing/2014/main" id="{9DF577A6-0FE7-FE0A-63C2-48F0B8308A1D}"/>
              </a:ext>
            </a:extLst>
          </p:cNvPr>
          <p:cNvSpPr txBox="1">
            <a:spLocks/>
          </p:cNvSpPr>
          <p:nvPr/>
        </p:nvSpPr>
        <p:spPr>
          <a:xfrm>
            <a:off x="599885" y="332839"/>
            <a:ext cx="7126020" cy="5029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package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Variabel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;</a:t>
            </a:r>
          </a:p>
          <a:p>
            <a:b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</a:b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public class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Produksi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{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private static double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produksi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;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private static double titik1 = 0;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private static double titik2 = 2000;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private static double titik3 = 7000;</a:t>
            </a:r>
          </a:p>
          <a:p>
            <a:b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</a:b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// buat method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untuk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mengakses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nilai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pada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variabel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produksi</a:t>
            </a:r>
            <a:endParaRPr lang="en-ID" sz="1000" dirty="0">
              <a:solidFill>
                <a:schemeClr val="tx1"/>
              </a:solidFill>
              <a:effectLst/>
              <a:latin typeface="Cassadia Code"/>
            </a:endParaRP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public static double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getProduksi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() {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    return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produksi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;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}</a:t>
            </a:r>
          </a:p>
          <a:p>
            <a:b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</a:b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// buat method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untuk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memberikan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nilai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pada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variabel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produksi</a:t>
            </a:r>
            <a:endParaRPr lang="en-ID" sz="1000" dirty="0">
              <a:solidFill>
                <a:schemeClr val="tx1"/>
              </a:solidFill>
              <a:effectLst/>
              <a:latin typeface="Cassadia Code"/>
            </a:endParaRP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public static void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setProduksi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(double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produksi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) {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   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Produksi.produksi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=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produksi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;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}</a:t>
            </a:r>
          </a:p>
          <a:p>
            <a:pPr marL="0" indent="0"/>
            <a:endParaRPr lang="en-ID" sz="1000" dirty="0">
              <a:solidFill>
                <a:schemeClr val="tx1"/>
              </a:solidFill>
              <a:latin typeface="Cassadia Code"/>
            </a:endParaRPr>
          </a:p>
        </p:txBody>
      </p:sp>
      <p:sp>
        <p:nvSpPr>
          <p:cNvPr id="16" name="Google Shape;366;p25">
            <a:extLst>
              <a:ext uri="{FF2B5EF4-FFF2-40B4-BE49-F238E27FC236}">
                <a16:creationId xmlns:a16="http://schemas.microsoft.com/office/drawing/2014/main" id="{6AADFDA7-7FB3-5F3A-875C-654C99C61A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326"/>
            <a:ext cx="7704000" cy="4073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Code Produksi.java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972777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67;p25">
            <a:extLst>
              <a:ext uri="{FF2B5EF4-FFF2-40B4-BE49-F238E27FC236}">
                <a16:creationId xmlns:a16="http://schemas.microsoft.com/office/drawing/2014/main" id="{4ABF52BD-CC4E-B728-0A4B-259FF3C1AA25}"/>
              </a:ext>
            </a:extLst>
          </p:cNvPr>
          <p:cNvSpPr txBox="1">
            <a:spLocks/>
          </p:cNvSpPr>
          <p:nvPr/>
        </p:nvSpPr>
        <p:spPr>
          <a:xfrm>
            <a:off x="726449" y="1071592"/>
            <a:ext cx="6472513" cy="25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endParaRPr lang="en-ID" dirty="0"/>
          </a:p>
        </p:txBody>
      </p:sp>
      <p:sp>
        <p:nvSpPr>
          <p:cNvPr id="13" name="Google Shape;367;p25">
            <a:extLst>
              <a:ext uri="{FF2B5EF4-FFF2-40B4-BE49-F238E27FC236}">
                <a16:creationId xmlns:a16="http://schemas.microsoft.com/office/drawing/2014/main" id="{9DF577A6-0FE7-FE0A-63C2-48F0B8308A1D}"/>
              </a:ext>
            </a:extLst>
          </p:cNvPr>
          <p:cNvSpPr txBox="1">
            <a:spLocks/>
          </p:cNvSpPr>
          <p:nvPr/>
        </p:nvSpPr>
        <p:spPr>
          <a:xfrm>
            <a:off x="599885" y="332839"/>
            <a:ext cx="7126020" cy="5029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// method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fungsi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berkurang</a:t>
            </a:r>
            <a:endParaRPr lang="en-ID" sz="1000" dirty="0">
              <a:solidFill>
                <a:schemeClr val="tx1"/>
              </a:solidFill>
              <a:effectLst/>
              <a:latin typeface="Cassadia Code"/>
            </a:endParaRP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public static double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berkurang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() {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    if (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produksi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&gt;= titik1 &amp;&amp;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produksi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&lt;= titik2)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        return 1;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    else if (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produksi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&gt; titik2 &amp;&amp;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produksi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&lt; titik3)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        return (titik3 -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produksi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) / (titik3 - titik2);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    else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        return 0;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}</a:t>
            </a:r>
          </a:p>
          <a:p>
            <a:b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</a:b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// method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fungsi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bertambah</a:t>
            </a:r>
            <a:endParaRPr lang="en-ID" sz="1000" dirty="0">
              <a:solidFill>
                <a:schemeClr val="tx1"/>
              </a:solidFill>
              <a:effectLst/>
              <a:latin typeface="Cassadia Code"/>
            </a:endParaRP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public static double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bertambah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() {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    if (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produksi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&gt; titik2 &amp;&amp;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produksi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&lt; titik3)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        return (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produksi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- titik2) / (titik3 - titik2);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    else if (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produksi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&gt;= titik3)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        return 1;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    else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        return 0;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}</a:t>
            </a:r>
          </a:p>
          <a:p>
            <a:b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</a:b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public static double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berkurang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(double in) {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    return (titik3 - (in * (titik3 - titik2)));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}</a:t>
            </a:r>
          </a:p>
          <a:p>
            <a:b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</a:b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public static double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bertambah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(double in) {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    return (titik2 + (in * (titik3 - titik2)));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}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}</a:t>
            </a:r>
          </a:p>
          <a:p>
            <a:b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</a:br>
            <a:endParaRPr lang="en-ID" sz="1000" dirty="0">
              <a:solidFill>
                <a:schemeClr val="tx1"/>
              </a:solidFill>
              <a:effectLst/>
              <a:latin typeface="Cassadia Code"/>
            </a:endParaRPr>
          </a:p>
          <a:p>
            <a:pPr marL="0" indent="0"/>
            <a:endParaRPr lang="en-ID" sz="1000" dirty="0">
              <a:solidFill>
                <a:schemeClr val="tx1"/>
              </a:solidFill>
              <a:latin typeface="Cassadia Code"/>
            </a:endParaRPr>
          </a:p>
        </p:txBody>
      </p:sp>
      <p:sp>
        <p:nvSpPr>
          <p:cNvPr id="16" name="Google Shape;366;p25">
            <a:extLst>
              <a:ext uri="{FF2B5EF4-FFF2-40B4-BE49-F238E27FC236}">
                <a16:creationId xmlns:a16="http://schemas.microsoft.com/office/drawing/2014/main" id="{6AADFDA7-7FB3-5F3A-875C-654C99C61A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326"/>
            <a:ext cx="7704000" cy="4073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Code Produksi.java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40174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5"/>
          <p:cNvSpPr/>
          <p:nvPr/>
        </p:nvSpPr>
        <p:spPr>
          <a:xfrm rot="-5400000" flipH="1">
            <a:off x="6026415" y="1990900"/>
            <a:ext cx="3003300" cy="328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1" name="Google Shape;351;p25"/>
          <p:cNvGrpSpPr/>
          <p:nvPr/>
        </p:nvGrpSpPr>
        <p:grpSpPr>
          <a:xfrm flipH="1">
            <a:off x="8107965" y="0"/>
            <a:ext cx="1064700" cy="2550800"/>
            <a:chOff x="7366075" y="2214875"/>
            <a:chExt cx="1064700" cy="2550800"/>
          </a:xfrm>
        </p:grpSpPr>
        <p:sp>
          <p:nvSpPr>
            <p:cNvPr id="352" name="Google Shape;352;p25"/>
            <p:cNvSpPr/>
            <p:nvPr/>
          </p:nvSpPr>
          <p:spPr>
            <a:xfrm rot="5400000" flipH="1">
              <a:off x="7705975" y="18749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5"/>
            <p:cNvSpPr/>
            <p:nvPr/>
          </p:nvSpPr>
          <p:spPr>
            <a:xfrm rot="5400000" flipH="1">
              <a:off x="7705975" y="20718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5"/>
            <p:cNvSpPr/>
            <p:nvPr/>
          </p:nvSpPr>
          <p:spPr>
            <a:xfrm rot="5400000" flipH="1">
              <a:off x="7705975" y="22687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5"/>
            <p:cNvSpPr/>
            <p:nvPr/>
          </p:nvSpPr>
          <p:spPr>
            <a:xfrm rot="5400000" flipH="1">
              <a:off x="7705975" y="24656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5"/>
            <p:cNvSpPr/>
            <p:nvPr/>
          </p:nvSpPr>
          <p:spPr>
            <a:xfrm rot="5400000" flipH="1">
              <a:off x="7705975" y="26625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5"/>
            <p:cNvSpPr/>
            <p:nvPr/>
          </p:nvSpPr>
          <p:spPr>
            <a:xfrm rot="5400000" flipH="1">
              <a:off x="7705975" y="28594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5"/>
            <p:cNvSpPr/>
            <p:nvPr/>
          </p:nvSpPr>
          <p:spPr>
            <a:xfrm rot="5400000" flipH="1">
              <a:off x="7705975" y="30563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5"/>
            <p:cNvSpPr/>
            <p:nvPr/>
          </p:nvSpPr>
          <p:spPr>
            <a:xfrm rot="5400000" flipH="1">
              <a:off x="7705975" y="32532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5"/>
            <p:cNvSpPr/>
            <p:nvPr/>
          </p:nvSpPr>
          <p:spPr>
            <a:xfrm rot="5400000" flipH="1">
              <a:off x="7705975" y="34501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5"/>
            <p:cNvSpPr/>
            <p:nvPr/>
          </p:nvSpPr>
          <p:spPr>
            <a:xfrm rot="5400000" flipH="1">
              <a:off x="7705975" y="36470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5"/>
            <p:cNvSpPr/>
            <p:nvPr/>
          </p:nvSpPr>
          <p:spPr>
            <a:xfrm rot="5400000" flipH="1">
              <a:off x="7705975" y="38439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5"/>
            <p:cNvSpPr/>
            <p:nvPr/>
          </p:nvSpPr>
          <p:spPr>
            <a:xfrm rot="5400000" flipH="1">
              <a:off x="7705975" y="40408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4" name="Google Shape;364;p25"/>
          <p:cNvSpPr/>
          <p:nvPr/>
        </p:nvSpPr>
        <p:spPr>
          <a:xfrm flipH="1">
            <a:off x="5251825" y="4034325"/>
            <a:ext cx="4286400" cy="14673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Tugas</a:t>
            </a:r>
            <a:r>
              <a:rPr lang="en-US" dirty="0"/>
              <a:t> Praktikum 2</a:t>
            </a:r>
            <a:endParaRPr dirty="0"/>
          </a:p>
        </p:txBody>
      </p:sp>
      <p:sp>
        <p:nvSpPr>
          <p:cNvPr id="367" name="Google Shape;367;p25"/>
          <p:cNvSpPr txBox="1">
            <a:spLocks noGrp="1"/>
          </p:cNvSpPr>
          <p:nvPr>
            <p:ph type="body" idx="1"/>
          </p:nvPr>
        </p:nvSpPr>
        <p:spPr>
          <a:xfrm>
            <a:off x="726449" y="924361"/>
            <a:ext cx="6472513" cy="25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Hasil Running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EE8F03B-9175-4A8D-4AC6-0B1CFAC4C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959" y="1277848"/>
            <a:ext cx="2439088" cy="2880000"/>
          </a:xfrm>
          <a:prstGeom prst="rect">
            <a:avLst/>
          </a:prstGeom>
        </p:spPr>
      </p:pic>
      <p:sp>
        <p:nvSpPr>
          <p:cNvPr id="3" name="Google Shape;367;p25">
            <a:extLst>
              <a:ext uri="{FF2B5EF4-FFF2-40B4-BE49-F238E27FC236}">
                <a16:creationId xmlns:a16="http://schemas.microsoft.com/office/drawing/2014/main" id="{82E25A22-5357-F6C8-B735-DFFEE26A4D6A}"/>
              </a:ext>
            </a:extLst>
          </p:cNvPr>
          <p:cNvSpPr txBox="1">
            <a:spLocks/>
          </p:cNvSpPr>
          <p:nvPr/>
        </p:nvSpPr>
        <p:spPr>
          <a:xfrm>
            <a:off x="3302623" y="1147048"/>
            <a:ext cx="3348502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285750" indent="-285750" algn="l">
              <a:buSzPct val="100000"/>
              <a:buFont typeface="+mj-lt"/>
              <a:buAutoNum type="arabicPeriod"/>
            </a:pPr>
            <a:r>
              <a:rPr lang="en-US" sz="1100" cap="none" spc="0" dirty="0">
                <a:latin typeface="Cassadia Code"/>
              </a:rPr>
              <a:t>Hal yang </a:t>
            </a:r>
            <a:r>
              <a:rPr lang="en-US" sz="1100" cap="none" spc="0" dirty="0" err="1">
                <a:latin typeface="Cassadia Code"/>
              </a:rPr>
              <a:t>perlu</a:t>
            </a:r>
            <a:r>
              <a:rPr lang="en-US" sz="1100" cap="none" spc="0" dirty="0">
                <a:latin typeface="Cassadia Code"/>
              </a:rPr>
              <a:t> </a:t>
            </a:r>
            <a:r>
              <a:rPr lang="en-US" sz="1100" cap="none" spc="0" dirty="0" err="1">
                <a:latin typeface="Cassadia Code"/>
              </a:rPr>
              <a:t>kita</a:t>
            </a:r>
            <a:r>
              <a:rPr lang="en-US" sz="1100" cap="none" spc="0" dirty="0">
                <a:latin typeface="Cassadia Code"/>
              </a:rPr>
              <a:t> </a:t>
            </a:r>
            <a:r>
              <a:rPr lang="en-US" sz="1100" cap="none" spc="0" dirty="0" err="1">
                <a:latin typeface="Cassadia Code"/>
              </a:rPr>
              <a:t>perhatikan</a:t>
            </a:r>
            <a:r>
              <a:rPr lang="en-US" sz="1100" cap="none" spc="0" dirty="0">
                <a:latin typeface="Cassadia Code"/>
              </a:rPr>
              <a:t> </a:t>
            </a:r>
            <a:r>
              <a:rPr lang="en-US" sz="1100" cap="none" spc="0" dirty="0" err="1">
                <a:latin typeface="Cassadia Code"/>
              </a:rPr>
              <a:t>yaitu</a:t>
            </a:r>
            <a:r>
              <a:rPr lang="en-US" sz="1100" cap="none" spc="0" dirty="0">
                <a:latin typeface="Cassadia Code"/>
              </a:rPr>
              <a:t> pada </a:t>
            </a:r>
            <a:r>
              <a:rPr lang="en-US" sz="1100" cap="none" spc="0" dirty="0" err="1">
                <a:latin typeface="Cassadia Code"/>
              </a:rPr>
              <a:t>bagian</a:t>
            </a:r>
            <a:r>
              <a:rPr lang="en-US" sz="1100" cap="none" spc="0" dirty="0">
                <a:latin typeface="Cassadia Code"/>
              </a:rPr>
              <a:t> file Rule.java. Di sana </a:t>
            </a:r>
            <a:r>
              <a:rPr lang="en-US" sz="1100" cap="none" spc="0" dirty="0" err="1">
                <a:latin typeface="Cassadia Code"/>
              </a:rPr>
              <a:t>terdapat</a:t>
            </a:r>
            <a:r>
              <a:rPr lang="en-US" sz="1100" cap="none" spc="0" dirty="0">
                <a:latin typeface="Cassadia Code"/>
              </a:rPr>
              <a:t> </a:t>
            </a:r>
            <a:r>
              <a:rPr lang="en-US" sz="1100" cap="none" spc="0" dirty="0" err="1">
                <a:latin typeface="Cassadia Code"/>
              </a:rPr>
              <a:t>fungsi</a:t>
            </a:r>
            <a:r>
              <a:rPr lang="en-US" sz="1100" cap="none" spc="0" dirty="0">
                <a:latin typeface="Cassadia Code"/>
              </a:rPr>
              <a:t> </a:t>
            </a:r>
            <a:r>
              <a:rPr lang="en-US" sz="1100" cap="none" spc="0" dirty="0" err="1">
                <a:latin typeface="Cassadia Code"/>
              </a:rPr>
              <a:t>hitung_zs</a:t>
            </a:r>
            <a:r>
              <a:rPr lang="en-US" sz="1100" cap="none" spc="0" dirty="0">
                <a:latin typeface="Cassadia Code"/>
              </a:rPr>
              <a:t>. Pada method </a:t>
            </a:r>
            <a:r>
              <a:rPr lang="en-US" sz="1100" cap="none" spc="0" dirty="0" err="1">
                <a:latin typeface="Cassadia Code"/>
              </a:rPr>
              <a:t>tersebut</a:t>
            </a:r>
            <a:r>
              <a:rPr lang="en-US" sz="1100" cap="none" spc="0" dirty="0">
                <a:latin typeface="Cassadia Code"/>
              </a:rPr>
              <a:t> </a:t>
            </a:r>
            <a:r>
              <a:rPr lang="en-US" sz="1100" cap="none" spc="0" dirty="0" err="1">
                <a:latin typeface="Cassadia Code"/>
              </a:rPr>
              <a:t>metode</a:t>
            </a:r>
            <a:r>
              <a:rPr lang="en-US" sz="1100" cap="none" spc="0" dirty="0">
                <a:latin typeface="Cassadia Code"/>
              </a:rPr>
              <a:t> </a:t>
            </a:r>
            <a:r>
              <a:rPr lang="en-US" sz="1100" cap="none" spc="0" dirty="0" err="1">
                <a:latin typeface="Cassadia Code"/>
              </a:rPr>
              <a:t>sugeno</a:t>
            </a:r>
            <a:r>
              <a:rPr lang="en-US" sz="1100" cap="none" spc="0" dirty="0">
                <a:latin typeface="Cassadia Code"/>
              </a:rPr>
              <a:t> </a:t>
            </a:r>
            <a:r>
              <a:rPr lang="en-US" sz="1100" cap="none" spc="0" dirty="0" err="1">
                <a:latin typeface="Cassadia Code"/>
              </a:rPr>
              <a:t>diterapkan</a:t>
            </a:r>
            <a:r>
              <a:rPr lang="en-US" sz="1100" cap="none" spc="0" dirty="0">
                <a:latin typeface="Cassadia Code"/>
              </a:rPr>
              <a:t>. Kita </a:t>
            </a:r>
            <a:r>
              <a:rPr lang="en-US" sz="1100" cap="none" spc="0" dirty="0" err="1">
                <a:latin typeface="Cassadia Code"/>
              </a:rPr>
              <a:t>menyesuaikan</a:t>
            </a:r>
            <a:r>
              <a:rPr lang="en-US" sz="1100" cap="none" spc="0" dirty="0">
                <a:latin typeface="Cassadia Code"/>
              </a:rPr>
              <a:t> </a:t>
            </a:r>
            <a:r>
              <a:rPr lang="en-US" sz="1100" cap="none" spc="0" dirty="0" err="1">
                <a:latin typeface="Cassadia Code"/>
              </a:rPr>
              <a:t>sepeti</a:t>
            </a:r>
            <a:r>
              <a:rPr lang="en-US" sz="1100" cap="none" spc="0" dirty="0">
                <a:latin typeface="Cassadia Code"/>
              </a:rPr>
              <a:t> pada </a:t>
            </a:r>
            <a:r>
              <a:rPr lang="en-US" sz="1100" cap="none" spc="0" dirty="0" err="1">
                <a:latin typeface="Cassadia Code"/>
              </a:rPr>
              <a:t>soal</a:t>
            </a:r>
            <a:r>
              <a:rPr lang="en-US" sz="1100" cap="none" spc="0" dirty="0">
                <a:latin typeface="Cassadia Code"/>
              </a:rPr>
              <a:t>.</a:t>
            </a:r>
          </a:p>
          <a:p>
            <a:pPr marL="285750" indent="-285750" algn="l">
              <a:buSzPct val="100000"/>
              <a:buFont typeface="+mj-lt"/>
              <a:buAutoNum type="arabicPeriod"/>
            </a:pPr>
            <a:r>
              <a:rPr lang="en-US" sz="1100" cap="none" spc="0" dirty="0" err="1">
                <a:latin typeface="Cassadia Code"/>
              </a:rPr>
              <a:t>Semisal</a:t>
            </a:r>
            <a:r>
              <a:rPr lang="en-US" sz="1100" cap="none" spc="0" dirty="0">
                <a:latin typeface="Cassadia Code"/>
              </a:rPr>
              <a:t>, </a:t>
            </a:r>
            <a:r>
              <a:rPr lang="en-US" sz="1100" cap="none" spc="0" dirty="0" err="1">
                <a:latin typeface="Cassadia Code"/>
              </a:rPr>
              <a:t>permintaan</a:t>
            </a:r>
            <a:r>
              <a:rPr lang="en-US" sz="1100" cap="none" spc="0" dirty="0">
                <a:latin typeface="Cassadia Code"/>
              </a:rPr>
              <a:t> </a:t>
            </a:r>
            <a:r>
              <a:rPr lang="en-US" sz="1100" cap="none" spc="0" dirty="0" err="1">
                <a:latin typeface="Cassadia Code"/>
              </a:rPr>
              <a:t>turun</a:t>
            </a:r>
            <a:r>
              <a:rPr lang="en-US" sz="1100" cap="none" spc="0" dirty="0">
                <a:latin typeface="Cassadia Code"/>
              </a:rPr>
              <a:t> dan </a:t>
            </a:r>
            <a:r>
              <a:rPr lang="en-US" sz="1100" cap="none" spc="0" dirty="0" err="1">
                <a:latin typeface="Cassadia Code"/>
              </a:rPr>
              <a:t>persediaan</a:t>
            </a:r>
            <a:r>
              <a:rPr lang="en-US" sz="1100" cap="none" spc="0" dirty="0">
                <a:latin typeface="Cassadia Code"/>
              </a:rPr>
              <a:t> </a:t>
            </a:r>
            <a:r>
              <a:rPr lang="en-US" sz="1100" cap="none" spc="0" dirty="0" err="1">
                <a:latin typeface="Cassadia Code"/>
              </a:rPr>
              <a:t>banyak</a:t>
            </a:r>
            <a:r>
              <a:rPr lang="en-US" sz="1100" cap="none" spc="0" dirty="0">
                <a:latin typeface="Cassadia Code"/>
              </a:rPr>
              <a:t> </a:t>
            </a:r>
            <a:r>
              <a:rPr lang="en-US" sz="1100" cap="none" spc="0" dirty="0" err="1">
                <a:latin typeface="Cassadia Code"/>
              </a:rPr>
              <a:t>maka</a:t>
            </a:r>
            <a:r>
              <a:rPr lang="en-US" sz="1100" cap="none" spc="0" dirty="0">
                <a:latin typeface="Cassadia Code"/>
              </a:rPr>
              <a:t> </a:t>
            </a:r>
            <a:r>
              <a:rPr lang="en-US" sz="1100" cap="none" spc="0" dirty="0" err="1">
                <a:latin typeface="Cassadia Code"/>
              </a:rPr>
              <a:t>produksi</a:t>
            </a:r>
            <a:r>
              <a:rPr lang="en-US" sz="1100" cap="none" spc="0" dirty="0">
                <a:latin typeface="Cassadia Code"/>
              </a:rPr>
              <a:t> </a:t>
            </a:r>
            <a:r>
              <a:rPr lang="en-US" sz="1100" cap="none" spc="0" dirty="0" err="1">
                <a:latin typeface="Cassadia Code"/>
              </a:rPr>
              <a:t>barang</a:t>
            </a:r>
            <a:r>
              <a:rPr lang="en-US" sz="1100" cap="none" spc="0" dirty="0">
                <a:latin typeface="Cassadia Code"/>
              </a:rPr>
              <a:t> </a:t>
            </a:r>
            <a:r>
              <a:rPr lang="en-US" sz="1100" cap="none" spc="0" dirty="0" err="1">
                <a:latin typeface="Cassadia Code"/>
              </a:rPr>
              <a:t>sama</a:t>
            </a:r>
            <a:r>
              <a:rPr lang="en-US" sz="1100" cap="none" spc="0" dirty="0">
                <a:latin typeface="Cassadia Code"/>
              </a:rPr>
              <a:t> </a:t>
            </a:r>
            <a:r>
              <a:rPr lang="en-US" sz="1100" cap="none" spc="0" dirty="0" err="1">
                <a:latin typeface="Cassadia Code"/>
              </a:rPr>
              <a:t>dengan</a:t>
            </a:r>
            <a:r>
              <a:rPr lang="en-US" sz="1100" cap="none" spc="0" dirty="0">
                <a:latin typeface="Cassadia Code"/>
              </a:rPr>
              <a:t> </a:t>
            </a:r>
            <a:r>
              <a:rPr lang="en-US" sz="1100" cap="none" spc="0" dirty="0" err="1">
                <a:latin typeface="Cassadia Code"/>
              </a:rPr>
              <a:t>permintaan</a:t>
            </a:r>
            <a:r>
              <a:rPr lang="en-US" sz="1100" cap="none" spc="0" dirty="0">
                <a:latin typeface="Cassadia Code"/>
              </a:rPr>
              <a:t> </a:t>
            </a:r>
            <a:r>
              <a:rPr lang="en-US" sz="1100" cap="none" spc="0" dirty="0" err="1">
                <a:latin typeface="Cassadia Code"/>
              </a:rPr>
              <a:t>dikurangi</a:t>
            </a:r>
            <a:r>
              <a:rPr lang="en-US" sz="1100" cap="none" spc="0" dirty="0">
                <a:latin typeface="Cassadia Code"/>
              </a:rPr>
              <a:t> </a:t>
            </a:r>
            <a:r>
              <a:rPr lang="en-US" sz="1100" cap="none" spc="0" dirty="0" err="1">
                <a:latin typeface="Cassadia Code"/>
              </a:rPr>
              <a:t>persediaan</a:t>
            </a:r>
            <a:endParaRPr lang="en-US" sz="1100" cap="none" spc="0" dirty="0">
              <a:latin typeface="Cassadia Code"/>
            </a:endParaRPr>
          </a:p>
          <a:p>
            <a:pPr marL="285750" indent="-285750" algn="l">
              <a:buSzPct val="100000"/>
              <a:buFont typeface="+mj-lt"/>
              <a:buAutoNum type="arabicPeriod"/>
            </a:pPr>
            <a:r>
              <a:rPr lang="en-US" sz="1100" cap="none" spc="0" dirty="0" err="1">
                <a:latin typeface="Cassadia Code"/>
              </a:rPr>
              <a:t>Permintaan</a:t>
            </a:r>
            <a:r>
              <a:rPr lang="en-US" sz="1100" cap="none" spc="0" dirty="0">
                <a:latin typeface="Cassadia Code"/>
              </a:rPr>
              <a:t> </a:t>
            </a:r>
            <a:r>
              <a:rPr lang="en-US" sz="1100" cap="none" spc="0" dirty="0" err="1">
                <a:latin typeface="Cassadia Code"/>
              </a:rPr>
              <a:t>turun</a:t>
            </a:r>
            <a:r>
              <a:rPr lang="en-US" sz="1100" cap="none" spc="0" dirty="0">
                <a:latin typeface="Cassadia Code"/>
              </a:rPr>
              <a:t> dan </a:t>
            </a:r>
            <a:r>
              <a:rPr lang="en-US" sz="1100" cap="none" spc="0" dirty="0" err="1">
                <a:latin typeface="Cassadia Code"/>
              </a:rPr>
              <a:t>persediaan</a:t>
            </a:r>
            <a:r>
              <a:rPr lang="en-US" sz="1100" cap="none" spc="0" dirty="0">
                <a:latin typeface="Cassadia Code"/>
              </a:rPr>
              <a:t> </a:t>
            </a:r>
            <a:r>
              <a:rPr lang="en-US" sz="1100" cap="none" spc="0" dirty="0" err="1">
                <a:latin typeface="Cassadia Code"/>
              </a:rPr>
              <a:t>sedikit</a:t>
            </a:r>
            <a:r>
              <a:rPr lang="en-US" sz="1100" cap="none" spc="0" dirty="0">
                <a:latin typeface="Cassadia Code"/>
              </a:rPr>
              <a:t> </a:t>
            </a:r>
            <a:r>
              <a:rPr lang="en-US" sz="1100" cap="none" spc="0" dirty="0" err="1">
                <a:latin typeface="Cassadia Code"/>
              </a:rPr>
              <a:t>maka</a:t>
            </a:r>
            <a:r>
              <a:rPr lang="en-US" sz="1100" cap="none" spc="0" dirty="0">
                <a:latin typeface="Cassadia Code"/>
              </a:rPr>
              <a:t> </a:t>
            </a:r>
            <a:r>
              <a:rPr lang="en-US" sz="1100" cap="none" spc="0" dirty="0" err="1">
                <a:latin typeface="Cassadia Code"/>
              </a:rPr>
              <a:t>produksi</a:t>
            </a:r>
            <a:r>
              <a:rPr lang="en-US" sz="1100" cap="none" spc="0" dirty="0">
                <a:latin typeface="Cassadia Code"/>
              </a:rPr>
              <a:t> </a:t>
            </a:r>
            <a:r>
              <a:rPr lang="en-US" sz="1100" cap="none" spc="0" dirty="0" err="1">
                <a:latin typeface="Cassadia Code"/>
              </a:rPr>
              <a:t>barang</a:t>
            </a:r>
            <a:r>
              <a:rPr lang="en-US" sz="1100" cap="none" spc="0" dirty="0">
                <a:latin typeface="Cassadia Code"/>
              </a:rPr>
              <a:t> </a:t>
            </a:r>
            <a:r>
              <a:rPr lang="en-US" sz="1100" cap="none" spc="0" dirty="0" err="1">
                <a:latin typeface="Cassadia Code"/>
              </a:rPr>
              <a:t>sama</a:t>
            </a:r>
            <a:r>
              <a:rPr lang="en-US" sz="1100" cap="none" spc="0" dirty="0">
                <a:latin typeface="Cassadia Code"/>
              </a:rPr>
              <a:t> </a:t>
            </a:r>
            <a:r>
              <a:rPr lang="en-US" sz="1100" cap="none" spc="0" dirty="0" err="1">
                <a:latin typeface="Cassadia Code"/>
              </a:rPr>
              <a:t>dengan</a:t>
            </a:r>
            <a:r>
              <a:rPr lang="en-US" sz="1100" cap="none" spc="0" dirty="0">
                <a:latin typeface="Cassadia Code"/>
              </a:rPr>
              <a:t> </a:t>
            </a:r>
            <a:r>
              <a:rPr lang="en-US" sz="1100" cap="none" spc="0" dirty="0" err="1">
                <a:latin typeface="Cassadia Code"/>
              </a:rPr>
              <a:t>permintaan</a:t>
            </a:r>
            <a:endParaRPr lang="en-US" sz="1100" cap="none" spc="0" dirty="0">
              <a:latin typeface="Cassadia Code"/>
            </a:endParaRPr>
          </a:p>
          <a:p>
            <a:pPr marL="285750" indent="-285750" algn="l">
              <a:buSzPct val="100000"/>
              <a:buFont typeface="+mj-lt"/>
              <a:buAutoNum type="arabicPeriod"/>
            </a:pPr>
            <a:r>
              <a:rPr lang="en-US" sz="1100" cap="none" spc="0" dirty="0" err="1">
                <a:latin typeface="Cassadia Code"/>
              </a:rPr>
              <a:t>Permintaan</a:t>
            </a:r>
            <a:r>
              <a:rPr lang="en-US" sz="1100" cap="none" spc="0" dirty="0">
                <a:latin typeface="Cassadia Code"/>
              </a:rPr>
              <a:t> naik dan </a:t>
            </a:r>
            <a:r>
              <a:rPr lang="en-US" sz="1100" cap="none" spc="0" dirty="0" err="1">
                <a:latin typeface="Cassadia Code"/>
              </a:rPr>
              <a:t>persediaan</a:t>
            </a:r>
            <a:r>
              <a:rPr lang="en-US" sz="1100" cap="none" spc="0" dirty="0">
                <a:latin typeface="Cassadia Code"/>
              </a:rPr>
              <a:t> </a:t>
            </a:r>
            <a:r>
              <a:rPr lang="en-US" sz="1100" cap="none" spc="0" dirty="0" err="1">
                <a:latin typeface="Cassadia Code"/>
              </a:rPr>
              <a:t>banyak</a:t>
            </a:r>
            <a:r>
              <a:rPr lang="en-US" sz="1100" cap="none" spc="0" dirty="0">
                <a:latin typeface="Cassadia Code"/>
              </a:rPr>
              <a:t> </a:t>
            </a:r>
            <a:r>
              <a:rPr lang="en-US" sz="1100" cap="none" spc="0" dirty="0" err="1">
                <a:latin typeface="Cassadia Code"/>
              </a:rPr>
              <a:t>maka</a:t>
            </a:r>
            <a:r>
              <a:rPr lang="en-US" sz="1100" cap="none" spc="0" dirty="0">
                <a:latin typeface="Cassadia Code"/>
              </a:rPr>
              <a:t> </a:t>
            </a:r>
            <a:r>
              <a:rPr lang="en-US" sz="1100" cap="none" spc="0" dirty="0" err="1">
                <a:latin typeface="Cassadia Code"/>
              </a:rPr>
              <a:t>produksi</a:t>
            </a:r>
            <a:r>
              <a:rPr lang="en-US" sz="1100" cap="none" spc="0" dirty="0">
                <a:latin typeface="Cassadia Code"/>
              </a:rPr>
              <a:t> </a:t>
            </a:r>
            <a:r>
              <a:rPr lang="en-US" sz="1100" cap="none" spc="0" dirty="0" err="1">
                <a:latin typeface="Cassadia Code"/>
              </a:rPr>
              <a:t>barang</a:t>
            </a:r>
            <a:r>
              <a:rPr lang="en-US" sz="1100" cap="none" spc="0" dirty="0">
                <a:latin typeface="Cassadia Code"/>
              </a:rPr>
              <a:t> </a:t>
            </a:r>
            <a:r>
              <a:rPr lang="en-US" sz="1100" cap="none" spc="0" dirty="0" err="1">
                <a:latin typeface="Cassadia Code"/>
              </a:rPr>
              <a:t>sama</a:t>
            </a:r>
            <a:r>
              <a:rPr lang="en-US" sz="1100" cap="none" spc="0" dirty="0">
                <a:latin typeface="Cassadia Code"/>
              </a:rPr>
              <a:t> </a:t>
            </a:r>
            <a:r>
              <a:rPr lang="en-US" sz="1100" cap="none" spc="0" dirty="0" err="1">
                <a:latin typeface="Cassadia Code"/>
              </a:rPr>
              <a:t>dengan</a:t>
            </a:r>
            <a:r>
              <a:rPr lang="en-US" sz="1100" cap="none" spc="0" dirty="0">
                <a:latin typeface="Cassadia Code"/>
              </a:rPr>
              <a:t> </a:t>
            </a:r>
            <a:r>
              <a:rPr lang="en-US" sz="1100" cap="none" spc="0" dirty="0" err="1">
                <a:latin typeface="Cassadia Code"/>
              </a:rPr>
              <a:t>permintaan</a:t>
            </a:r>
            <a:endParaRPr lang="en-US" sz="1100" cap="none" spc="0" dirty="0">
              <a:latin typeface="Cassadia Code"/>
            </a:endParaRPr>
          </a:p>
          <a:p>
            <a:pPr marL="285750" indent="-285750" algn="l">
              <a:buSzPct val="100000"/>
              <a:buFont typeface="+mj-lt"/>
              <a:buAutoNum type="arabicPeriod"/>
            </a:pPr>
            <a:r>
              <a:rPr lang="en-US" sz="1100" cap="none" spc="0" dirty="0" err="1">
                <a:latin typeface="Cassadia Code"/>
              </a:rPr>
              <a:t>Permintaan</a:t>
            </a:r>
            <a:r>
              <a:rPr lang="en-US" sz="1100" cap="none" spc="0" dirty="0">
                <a:latin typeface="Cassadia Code"/>
              </a:rPr>
              <a:t> naik dan </a:t>
            </a:r>
            <a:r>
              <a:rPr lang="en-US" sz="1100" cap="none" spc="0" dirty="0" err="1">
                <a:latin typeface="Cassadia Code"/>
              </a:rPr>
              <a:t>persediaan</a:t>
            </a:r>
            <a:r>
              <a:rPr lang="en-US" sz="1100" cap="none" spc="0" dirty="0">
                <a:latin typeface="Cassadia Code"/>
              </a:rPr>
              <a:t> </a:t>
            </a:r>
            <a:r>
              <a:rPr lang="en-US" sz="1100" cap="none" spc="0" dirty="0" err="1">
                <a:latin typeface="Cassadia Code"/>
              </a:rPr>
              <a:t>sedikit</a:t>
            </a:r>
            <a:r>
              <a:rPr lang="en-US" sz="1100" cap="none" spc="0" dirty="0">
                <a:latin typeface="Cassadia Code"/>
              </a:rPr>
              <a:t> </a:t>
            </a:r>
            <a:r>
              <a:rPr lang="en-US" sz="1100" cap="none" spc="0" dirty="0" err="1">
                <a:latin typeface="Cassadia Code"/>
              </a:rPr>
              <a:t>maka</a:t>
            </a:r>
            <a:r>
              <a:rPr lang="en-US" sz="1100" cap="none" spc="0" dirty="0">
                <a:latin typeface="Cassadia Code"/>
              </a:rPr>
              <a:t> </a:t>
            </a:r>
            <a:r>
              <a:rPr lang="en-US" sz="1100" cap="none" spc="0" dirty="0" err="1">
                <a:latin typeface="Cassadia Code"/>
              </a:rPr>
              <a:t>produksi</a:t>
            </a:r>
            <a:r>
              <a:rPr lang="en-US" sz="1100" cap="none" spc="0" dirty="0">
                <a:latin typeface="Cassadia Code"/>
              </a:rPr>
              <a:t> </a:t>
            </a:r>
            <a:r>
              <a:rPr lang="en-US" sz="1100" cap="none" spc="0" dirty="0" err="1">
                <a:latin typeface="Cassadia Code"/>
              </a:rPr>
              <a:t>barang</a:t>
            </a:r>
            <a:r>
              <a:rPr lang="en-US" sz="1100" cap="none" spc="0" dirty="0">
                <a:latin typeface="Cassadia Code"/>
              </a:rPr>
              <a:t> </a:t>
            </a:r>
            <a:r>
              <a:rPr lang="en-US" sz="1100" cap="none" spc="0" dirty="0" err="1">
                <a:latin typeface="Cassadia Code"/>
              </a:rPr>
              <a:t>sama</a:t>
            </a:r>
            <a:r>
              <a:rPr lang="en-US" sz="1100" cap="none" spc="0" dirty="0">
                <a:latin typeface="Cassadia Code"/>
              </a:rPr>
              <a:t> </a:t>
            </a:r>
            <a:r>
              <a:rPr lang="en-US" sz="1100" cap="none" spc="0" dirty="0" err="1">
                <a:latin typeface="Cassadia Code"/>
              </a:rPr>
              <a:t>dengan</a:t>
            </a:r>
            <a:r>
              <a:rPr lang="en-US" sz="1100" cap="none" spc="0" dirty="0">
                <a:latin typeface="Cassadia Code"/>
              </a:rPr>
              <a:t> 1.5 </a:t>
            </a:r>
            <a:r>
              <a:rPr lang="en-US" sz="1100" cap="none" spc="0" dirty="0" err="1">
                <a:latin typeface="Cassadia Code"/>
              </a:rPr>
              <a:t>dikalikan</a:t>
            </a:r>
            <a:r>
              <a:rPr lang="en-US" sz="1100" cap="none" spc="0" dirty="0">
                <a:latin typeface="Cassadia Code"/>
              </a:rPr>
              <a:t> </a:t>
            </a:r>
            <a:r>
              <a:rPr lang="en-US" sz="1100" cap="none" spc="0" dirty="0" err="1">
                <a:latin typeface="Cassadia Code"/>
              </a:rPr>
              <a:t>permintaan</a:t>
            </a:r>
            <a:r>
              <a:rPr lang="en-US" sz="1100" cap="none" spc="0" dirty="0">
                <a:latin typeface="Cassadia Code"/>
              </a:rPr>
              <a:t> dan </a:t>
            </a:r>
            <a:r>
              <a:rPr lang="en-US" sz="1100" cap="none" spc="0" dirty="0" err="1">
                <a:latin typeface="Cassadia Code"/>
              </a:rPr>
              <a:t>dikurangi</a:t>
            </a:r>
            <a:r>
              <a:rPr lang="en-US" sz="1100" cap="none" spc="0" dirty="0">
                <a:latin typeface="Cassadia Code"/>
              </a:rPr>
              <a:t> </a:t>
            </a:r>
            <a:r>
              <a:rPr lang="en-US" sz="1100" cap="none" spc="0" dirty="0" err="1">
                <a:latin typeface="Cassadia Code"/>
              </a:rPr>
              <a:t>persediaan</a:t>
            </a:r>
            <a:r>
              <a:rPr lang="en-US" sz="1100" cap="none" spc="0" dirty="0">
                <a:latin typeface="Cassadia Code"/>
              </a:rPr>
              <a:t>.</a:t>
            </a:r>
            <a:br>
              <a:rPr lang="en-ID" sz="1100" dirty="0">
                <a:solidFill>
                  <a:schemeClr val="tx1"/>
                </a:solidFill>
                <a:effectLst/>
                <a:latin typeface="Cassadia Code"/>
              </a:rPr>
            </a:br>
            <a:endParaRPr lang="en-ID" sz="1100" dirty="0">
              <a:solidFill>
                <a:schemeClr val="tx1"/>
              </a:solidFill>
              <a:effectLst/>
              <a:latin typeface="Cassadia Code"/>
            </a:endParaRPr>
          </a:p>
          <a:p>
            <a:pPr marL="0" indent="0"/>
            <a:endParaRPr lang="en-ID" sz="1100" dirty="0">
              <a:solidFill>
                <a:schemeClr val="tx1"/>
              </a:solidFill>
              <a:latin typeface="Cassadia Code"/>
            </a:endParaRPr>
          </a:p>
        </p:txBody>
      </p:sp>
    </p:spTree>
    <p:extLst>
      <p:ext uri="{BB962C8B-B14F-4D97-AF65-F5344CB8AC3E}">
        <p14:creationId xmlns:p14="http://schemas.microsoft.com/office/powerpoint/2010/main" val="3150924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5"/>
          <p:cNvSpPr/>
          <p:nvPr/>
        </p:nvSpPr>
        <p:spPr>
          <a:xfrm rot="-5400000" flipH="1">
            <a:off x="6026415" y="1990900"/>
            <a:ext cx="3003300" cy="328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1" name="Google Shape;351;p25"/>
          <p:cNvGrpSpPr/>
          <p:nvPr/>
        </p:nvGrpSpPr>
        <p:grpSpPr>
          <a:xfrm flipH="1">
            <a:off x="8107965" y="0"/>
            <a:ext cx="1064700" cy="2550800"/>
            <a:chOff x="7366075" y="2214875"/>
            <a:chExt cx="1064700" cy="2550800"/>
          </a:xfrm>
        </p:grpSpPr>
        <p:sp>
          <p:nvSpPr>
            <p:cNvPr id="352" name="Google Shape;352;p25"/>
            <p:cNvSpPr/>
            <p:nvPr/>
          </p:nvSpPr>
          <p:spPr>
            <a:xfrm rot="5400000" flipH="1">
              <a:off x="7705975" y="18749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5"/>
            <p:cNvSpPr/>
            <p:nvPr/>
          </p:nvSpPr>
          <p:spPr>
            <a:xfrm rot="5400000" flipH="1">
              <a:off x="7705975" y="20718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5"/>
            <p:cNvSpPr/>
            <p:nvPr/>
          </p:nvSpPr>
          <p:spPr>
            <a:xfrm rot="5400000" flipH="1">
              <a:off x="7705975" y="22687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5"/>
            <p:cNvSpPr/>
            <p:nvPr/>
          </p:nvSpPr>
          <p:spPr>
            <a:xfrm rot="5400000" flipH="1">
              <a:off x="7705975" y="24656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5"/>
            <p:cNvSpPr/>
            <p:nvPr/>
          </p:nvSpPr>
          <p:spPr>
            <a:xfrm rot="5400000" flipH="1">
              <a:off x="7705975" y="26625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5"/>
            <p:cNvSpPr/>
            <p:nvPr/>
          </p:nvSpPr>
          <p:spPr>
            <a:xfrm rot="5400000" flipH="1">
              <a:off x="7705975" y="28594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5"/>
            <p:cNvSpPr/>
            <p:nvPr/>
          </p:nvSpPr>
          <p:spPr>
            <a:xfrm rot="5400000" flipH="1">
              <a:off x="7705975" y="30563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5"/>
            <p:cNvSpPr/>
            <p:nvPr/>
          </p:nvSpPr>
          <p:spPr>
            <a:xfrm rot="5400000" flipH="1">
              <a:off x="7705975" y="32532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5"/>
            <p:cNvSpPr/>
            <p:nvPr/>
          </p:nvSpPr>
          <p:spPr>
            <a:xfrm rot="5400000" flipH="1">
              <a:off x="7705975" y="34501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5"/>
            <p:cNvSpPr/>
            <p:nvPr/>
          </p:nvSpPr>
          <p:spPr>
            <a:xfrm rot="5400000" flipH="1">
              <a:off x="7705975" y="36470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5"/>
            <p:cNvSpPr/>
            <p:nvPr/>
          </p:nvSpPr>
          <p:spPr>
            <a:xfrm rot="5400000" flipH="1">
              <a:off x="7705975" y="38439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5"/>
            <p:cNvSpPr/>
            <p:nvPr/>
          </p:nvSpPr>
          <p:spPr>
            <a:xfrm rot="5400000" flipH="1">
              <a:off x="7705975" y="40408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4" name="Google Shape;364;p25"/>
          <p:cNvSpPr/>
          <p:nvPr/>
        </p:nvSpPr>
        <p:spPr>
          <a:xfrm flipH="1">
            <a:off x="5251825" y="4034325"/>
            <a:ext cx="4286400" cy="14673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5"/>
          <p:cNvSpPr txBox="1">
            <a:spLocks noGrp="1"/>
          </p:cNvSpPr>
          <p:nvPr>
            <p:ph type="title"/>
          </p:nvPr>
        </p:nvSpPr>
        <p:spPr>
          <a:xfrm>
            <a:off x="720000" y="4118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 </a:t>
            </a:r>
            <a:r>
              <a:rPr lang="en-US" dirty="0" err="1"/>
              <a:t>Tugas</a:t>
            </a:r>
            <a:r>
              <a:rPr lang="en-US" dirty="0"/>
              <a:t> Praktikum 1</a:t>
            </a:r>
            <a:endParaRPr dirty="0"/>
          </a:p>
        </p:txBody>
      </p:sp>
      <p:sp>
        <p:nvSpPr>
          <p:cNvPr id="367" name="Google Shape;367;p25"/>
          <p:cNvSpPr txBox="1">
            <a:spLocks noGrp="1"/>
          </p:cNvSpPr>
          <p:nvPr>
            <p:ph type="body" idx="1"/>
          </p:nvPr>
        </p:nvSpPr>
        <p:spPr>
          <a:xfrm>
            <a:off x="726449" y="1071592"/>
            <a:ext cx="6472513" cy="25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Buatlah</a:t>
            </a:r>
            <a:r>
              <a:rPr lang="en-ID" dirty="0"/>
              <a:t> Program Fuzzy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Soal</a:t>
            </a:r>
            <a:r>
              <a:rPr lang="en-ID" dirty="0"/>
              <a:t> </a:t>
            </a:r>
            <a:r>
              <a:rPr lang="en-ID" dirty="0" err="1"/>
              <a:t>evaluasi</a:t>
            </a: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Mahasiswa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Sugeno</a:t>
            </a:r>
            <a:r>
              <a:rPr lang="en-ID" dirty="0"/>
              <a:t> !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67;p25">
            <a:extLst>
              <a:ext uri="{FF2B5EF4-FFF2-40B4-BE49-F238E27FC236}">
                <a16:creationId xmlns:a16="http://schemas.microsoft.com/office/drawing/2014/main" id="{4ABF52BD-CC4E-B728-0A4B-259FF3C1AA25}"/>
              </a:ext>
            </a:extLst>
          </p:cNvPr>
          <p:cNvSpPr txBox="1">
            <a:spLocks/>
          </p:cNvSpPr>
          <p:nvPr/>
        </p:nvSpPr>
        <p:spPr>
          <a:xfrm>
            <a:off x="726449" y="1071592"/>
            <a:ext cx="6472513" cy="25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endParaRPr lang="en-ID" dirty="0"/>
          </a:p>
        </p:txBody>
      </p:sp>
      <p:sp>
        <p:nvSpPr>
          <p:cNvPr id="13" name="Google Shape;367;p25">
            <a:extLst>
              <a:ext uri="{FF2B5EF4-FFF2-40B4-BE49-F238E27FC236}">
                <a16:creationId xmlns:a16="http://schemas.microsoft.com/office/drawing/2014/main" id="{9DF577A6-0FE7-FE0A-63C2-48F0B8308A1D}"/>
              </a:ext>
            </a:extLst>
          </p:cNvPr>
          <p:cNvSpPr txBox="1">
            <a:spLocks/>
          </p:cNvSpPr>
          <p:nvPr/>
        </p:nvSpPr>
        <p:spPr>
          <a:xfrm>
            <a:off x="599885" y="332839"/>
            <a:ext cx="7126020" cy="5029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  <a:ea typeface="Calibri" panose="020F0502020204030204" pitchFamily="34" charset="0"/>
                <a:cs typeface="Calibri" panose="020F0502020204030204" pitchFamily="34" charset="0"/>
              </a:rPr>
              <a:t>package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  <a:ea typeface="Calibri" panose="020F0502020204030204" pitchFamily="34" charset="0"/>
                <a:cs typeface="Calibri" panose="020F0502020204030204" pitchFamily="34" charset="0"/>
              </a:rPr>
              <a:t>Sugeno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br>
              <a:rPr lang="en-ID" sz="1000" dirty="0">
                <a:solidFill>
                  <a:schemeClr val="tx1"/>
                </a:solidFill>
                <a:effectLst/>
                <a:latin typeface="Cassadia Code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D" sz="1000" dirty="0">
                <a:solidFill>
                  <a:schemeClr val="tx1"/>
                </a:solidFill>
                <a:effectLst/>
                <a:latin typeface="Cassadia Code"/>
                <a:ea typeface="Calibri" panose="020F0502020204030204" pitchFamily="34" charset="0"/>
                <a:cs typeface="Calibri" panose="020F0502020204030204" pitchFamily="34" charset="0"/>
              </a:rPr>
              <a:t>import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  <a:ea typeface="Calibri" panose="020F0502020204030204" pitchFamily="34" charset="0"/>
                <a:cs typeface="Calibri" panose="020F0502020204030204" pitchFamily="34" charset="0"/>
              </a:rPr>
              <a:t>Variabel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  <a:ea typeface="Calibri" panose="020F0502020204030204" pitchFamily="34" charset="0"/>
                <a:cs typeface="Calibri" panose="020F0502020204030204" pitchFamily="34" charset="0"/>
              </a:rPr>
              <a:t>.*;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  <a:ea typeface="Calibri" panose="020F0502020204030204" pitchFamily="34" charset="0"/>
                <a:cs typeface="Calibri" panose="020F0502020204030204" pitchFamily="34" charset="0"/>
              </a:rPr>
              <a:t>import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  <a:ea typeface="Calibri" panose="020F0502020204030204" pitchFamily="34" charset="0"/>
                <a:cs typeface="Calibri" panose="020F0502020204030204" pitchFamily="34" charset="0"/>
              </a:rPr>
              <a:t>java.util.Scanner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br>
              <a:rPr lang="en-ID" sz="1000" dirty="0">
                <a:solidFill>
                  <a:schemeClr val="tx1"/>
                </a:solidFill>
                <a:effectLst/>
                <a:latin typeface="Cassadia Code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D" sz="1000" dirty="0">
                <a:solidFill>
                  <a:schemeClr val="tx1"/>
                </a:solidFill>
                <a:effectLst/>
                <a:latin typeface="Cassadia Code"/>
                <a:ea typeface="Calibri" panose="020F0502020204030204" pitchFamily="34" charset="0"/>
                <a:cs typeface="Calibri" panose="020F0502020204030204" pitchFamily="34" charset="0"/>
              </a:rPr>
              <a:t>public class Rule {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  <a:ea typeface="Calibri" panose="020F0502020204030204" pitchFamily="34" charset="0"/>
                <a:cs typeface="Calibri" panose="020F0502020204030204" pitchFamily="34" charset="0"/>
              </a:rPr>
              <a:t>    private static double[]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  <a:ea typeface="Calibri" panose="020F0502020204030204" pitchFamily="34" charset="0"/>
                <a:cs typeface="Calibri" panose="020F0502020204030204" pitchFamily="34" charset="0"/>
              </a:rPr>
              <a:t>u_Status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  <a:ea typeface="Calibri" panose="020F0502020204030204" pitchFamily="34" charset="0"/>
                <a:cs typeface="Calibri" panose="020F0502020204030204" pitchFamily="34" charset="0"/>
              </a:rPr>
              <a:t> = new double[25];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  <a:ea typeface="Calibri" panose="020F0502020204030204" pitchFamily="34" charset="0"/>
                <a:cs typeface="Calibri" panose="020F0502020204030204" pitchFamily="34" charset="0"/>
              </a:rPr>
              <a:t>    private static String[]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  <a:ea typeface="Calibri" panose="020F0502020204030204" pitchFamily="34" charset="0"/>
                <a:cs typeface="Calibri" panose="020F0502020204030204" pitchFamily="34" charset="0"/>
              </a:rPr>
              <a:t>z_Status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  <a:ea typeface="Calibri" panose="020F0502020204030204" pitchFamily="34" charset="0"/>
                <a:cs typeface="Calibri" panose="020F0502020204030204" pitchFamily="34" charset="0"/>
              </a:rPr>
              <a:t> = {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  <a:ea typeface="Calibri" panose="020F0502020204030204" pitchFamily="34" charset="0"/>
                <a:cs typeface="Calibri" panose="020F0502020204030204" pitchFamily="34" charset="0"/>
              </a:rPr>
              <a:t>            "Excellent", "Very Good", "Fair",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  <a:ea typeface="Calibri" panose="020F0502020204030204" pitchFamily="34" charset="0"/>
                <a:cs typeface="Calibri" panose="020F0502020204030204" pitchFamily="34" charset="0"/>
              </a:rPr>
              <a:t>            "Good", "Good", "Poor",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  <a:ea typeface="Calibri" panose="020F0502020204030204" pitchFamily="34" charset="0"/>
                <a:cs typeface="Calibri" panose="020F0502020204030204" pitchFamily="34" charset="0"/>
              </a:rPr>
              <a:t>            "Fair", "Poor", "Poor",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  <a:ea typeface="Calibri" panose="020F0502020204030204" pitchFamily="34" charset="0"/>
                <a:cs typeface="Calibri" panose="020F0502020204030204" pitchFamily="34" charset="0"/>
              </a:rPr>
              <a:t>    };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  <a:ea typeface="Calibri" panose="020F0502020204030204" pitchFamily="34" charset="0"/>
                <a:cs typeface="Calibri" panose="020F0502020204030204" pitchFamily="34" charset="0"/>
              </a:rPr>
              <a:t>    private static String status;</a:t>
            </a:r>
          </a:p>
          <a:p>
            <a:br>
              <a:rPr lang="en-ID" sz="1000" dirty="0">
                <a:solidFill>
                  <a:schemeClr val="tx1"/>
                </a:solidFill>
                <a:effectLst/>
                <a:latin typeface="Cassadia Code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D" sz="1000" dirty="0">
                <a:solidFill>
                  <a:schemeClr val="tx1"/>
                </a:solidFill>
                <a:effectLst/>
                <a:latin typeface="Cassadia Code"/>
                <a:ea typeface="Calibri" panose="020F0502020204030204" pitchFamily="34" charset="0"/>
                <a:cs typeface="Calibri" panose="020F0502020204030204" pitchFamily="34" charset="0"/>
              </a:rPr>
              <a:t>    // rule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  <a:ea typeface="Calibri" panose="020F0502020204030204" pitchFamily="34" charset="0"/>
                <a:cs typeface="Calibri" panose="020F0502020204030204" pitchFamily="34" charset="0"/>
              </a:rPr>
              <a:t>    public static void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  <a:ea typeface="Calibri" panose="020F0502020204030204" pitchFamily="34" charset="0"/>
                <a:cs typeface="Calibri" panose="020F0502020204030204" pitchFamily="34" charset="0"/>
              </a:rPr>
              <a:t>hitung_u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  <a:ea typeface="Calibri" panose="020F0502020204030204" pitchFamily="34" charset="0"/>
                <a:cs typeface="Calibri" panose="020F0502020204030204" pitchFamily="34" charset="0"/>
              </a:rPr>
              <a:t>() {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  <a:ea typeface="Calibri" panose="020F0502020204030204" pitchFamily="34" charset="0"/>
                <a:cs typeface="Calibri" panose="020F0502020204030204" pitchFamily="34" charset="0"/>
              </a:rPr>
              <a:t>       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  <a:ea typeface="Calibri" panose="020F0502020204030204" pitchFamily="34" charset="0"/>
                <a:cs typeface="Calibri" panose="020F0502020204030204" pitchFamily="34" charset="0"/>
              </a:rPr>
              <a:t>u_Status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  <a:ea typeface="Calibri" panose="020F0502020204030204" pitchFamily="34" charset="0"/>
                <a:cs typeface="Calibri" panose="020F0502020204030204" pitchFamily="34" charset="0"/>
              </a:rPr>
              <a:t>[0] =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  <a:ea typeface="Calibri" panose="020F0502020204030204" pitchFamily="34" charset="0"/>
                <a:cs typeface="Calibri" panose="020F0502020204030204" pitchFamily="34" charset="0"/>
              </a:rPr>
              <a:t>Math.min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  <a:ea typeface="Calibri" panose="020F0502020204030204" pitchFamily="34" charset="0"/>
                <a:cs typeface="Calibri" panose="020F0502020204030204" pitchFamily="34" charset="0"/>
              </a:rPr>
              <a:t>GPA.high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  <a:ea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  <a:ea typeface="Calibri" panose="020F0502020204030204" pitchFamily="34" charset="0"/>
                <a:cs typeface="Calibri" panose="020F0502020204030204" pitchFamily="34" charset="0"/>
              </a:rPr>
              <a:t>GRE.high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  <a:ea typeface="Calibri" panose="020F0502020204030204" pitchFamily="34" charset="0"/>
                <a:cs typeface="Calibri" panose="020F0502020204030204" pitchFamily="34" charset="0"/>
              </a:rPr>
              <a:t>());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  <a:ea typeface="Calibri" panose="020F0502020204030204" pitchFamily="34" charset="0"/>
                <a:cs typeface="Calibri" panose="020F0502020204030204" pitchFamily="34" charset="0"/>
              </a:rPr>
              <a:t>       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  <a:ea typeface="Calibri" panose="020F0502020204030204" pitchFamily="34" charset="0"/>
                <a:cs typeface="Calibri" panose="020F0502020204030204" pitchFamily="34" charset="0"/>
              </a:rPr>
              <a:t>u_Status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  <a:ea typeface="Calibri" panose="020F0502020204030204" pitchFamily="34" charset="0"/>
                <a:cs typeface="Calibri" panose="020F0502020204030204" pitchFamily="34" charset="0"/>
              </a:rPr>
              <a:t>[1] =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  <a:ea typeface="Calibri" panose="020F0502020204030204" pitchFamily="34" charset="0"/>
                <a:cs typeface="Calibri" panose="020F0502020204030204" pitchFamily="34" charset="0"/>
              </a:rPr>
              <a:t>Math.min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  <a:ea typeface="Calibri" panose="020F0502020204030204" pitchFamily="34" charset="0"/>
                <a:cs typeface="Calibri" panose="020F0502020204030204" pitchFamily="34" charset="0"/>
              </a:rPr>
              <a:t>GPA.high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  <a:ea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  <a:ea typeface="Calibri" panose="020F0502020204030204" pitchFamily="34" charset="0"/>
                <a:cs typeface="Calibri" panose="020F0502020204030204" pitchFamily="34" charset="0"/>
              </a:rPr>
              <a:t>GRE.medium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  <a:ea typeface="Calibri" panose="020F0502020204030204" pitchFamily="34" charset="0"/>
                <a:cs typeface="Calibri" panose="020F0502020204030204" pitchFamily="34" charset="0"/>
              </a:rPr>
              <a:t>());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  <a:ea typeface="Calibri" panose="020F0502020204030204" pitchFamily="34" charset="0"/>
                <a:cs typeface="Calibri" panose="020F0502020204030204" pitchFamily="34" charset="0"/>
              </a:rPr>
              <a:t>       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  <a:ea typeface="Calibri" panose="020F0502020204030204" pitchFamily="34" charset="0"/>
                <a:cs typeface="Calibri" panose="020F0502020204030204" pitchFamily="34" charset="0"/>
              </a:rPr>
              <a:t>u_Status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  <a:ea typeface="Calibri" panose="020F0502020204030204" pitchFamily="34" charset="0"/>
                <a:cs typeface="Calibri" panose="020F0502020204030204" pitchFamily="34" charset="0"/>
              </a:rPr>
              <a:t>[2] =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  <a:ea typeface="Calibri" panose="020F0502020204030204" pitchFamily="34" charset="0"/>
                <a:cs typeface="Calibri" panose="020F0502020204030204" pitchFamily="34" charset="0"/>
              </a:rPr>
              <a:t>Math.min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  <a:ea typeface="Calibri" panose="020F0502020204030204" pitchFamily="34" charset="0"/>
                <a:cs typeface="Calibri" panose="020F0502020204030204" pitchFamily="34" charset="0"/>
              </a:rPr>
              <a:t>GPA.high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  <a:ea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  <a:ea typeface="Calibri" panose="020F0502020204030204" pitchFamily="34" charset="0"/>
                <a:cs typeface="Calibri" panose="020F0502020204030204" pitchFamily="34" charset="0"/>
              </a:rPr>
              <a:t>GRE.low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  <a:ea typeface="Calibri" panose="020F0502020204030204" pitchFamily="34" charset="0"/>
                <a:cs typeface="Calibri" panose="020F0502020204030204" pitchFamily="34" charset="0"/>
              </a:rPr>
              <a:t>());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  <a:ea typeface="Calibri" panose="020F0502020204030204" pitchFamily="34" charset="0"/>
                <a:cs typeface="Calibri" panose="020F0502020204030204" pitchFamily="34" charset="0"/>
              </a:rPr>
              <a:t>       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  <a:ea typeface="Calibri" panose="020F0502020204030204" pitchFamily="34" charset="0"/>
                <a:cs typeface="Calibri" panose="020F0502020204030204" pitchFamily="34" charset="0"/>
              </a:rPr>
              <a:t>u_Status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  <a:ea typeface="Calibri" panose="020F0502020204030204" pitchFamily="34" charset="0"/>
                <a:cs typeface="Calibri" panose="020F0502020204030204" pitchFamily="34" charset="0"/>
              </a:rPr>
              <a:t>[3] =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  <a:ea typeface="Calibri" panose="020F0502020204030204" pitchFamily="34" charset="0"/>
                <a:cs typeface="Calibri" panose="020F0502020204030204" pitchFamily="34" charset="0"/>
              </a:rPr>
              <a:t>Math.min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  <a:ea typeface="Calibri" panose="020F0502020204030204" pitchFamily="34" charset="0"/>
                <a:cs typeface="Calibri" panose="020F0502020204030204" pitchFamily="34" charset="0"/>
              </a:rPr>
              <a:t>GPA.medium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  <a:ea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  <a:ea typeface="Calibri" panose="020F0502020204030204" pitchFamily="34" charset="0"/>
                <a:cs typeface="Calibri" panose="020F0502020204030204" pitchFamily="34" charset="0"/>
              </a:rPr>
              <a:t>GRE.high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  <a:ea typeface="Calibri" panose="020F0502020204030204" pitchFamily="34" charset="0"/>
                <a:cs typeface="Calibri" panose="020F0502020204030204" pitchFamily="34" charset="0"/>
              </a:rPr>
              <a:t>());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  <a:ea typeface="Calibri" panose="020F0502020204030204" pitchFamily="34" charset="0"/>
                <a:cs typeface="Calibri" panose="020F0502020204030204" pitchFamily="34" charset="0"/>
              </a:rPr>
              <a:t>       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  <a:ea typeface="Calibri" panose="020F0502020204030204" pitchFamily="34" charset="0"/>
                <a:cs typeface="Calibri" panose="020F0502020204030204" pitchFamily="34" charset="0"/>
              </a:rPr>
              <a:t>u_Status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  <a:ea typeface="Calibri" panose="020F0502020204030204" pitchFamily="34" charset="0"/>
                <a:cs typeface="Calibri" panose="020F0502020204030204" pitchFamily="34" charset="0"/>
              </a:rPr>
              <a:t>[4] =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  <a:ea typeface="Calibri" panose="020F0502020204030204" pitchFamily="34" charset="0"/>
                <a:cs typeface="Calibri" panose="020F0502020204030204" pitchFamily="34" charset="0"/>
              </a:rPr>
              <a:t>Math.min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  <a:ea typeface="Calibri" panose="020F0502020204030204" pitchFamily="34" charset="0"/>
                <a:cs typeface="Calibri" panose="020F0502020204030204" pitchFamily="34" charset="0"/>
              </a:rPr>
              <a:t>GPA.medium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  <a:ea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  <a:ea typeface="Calibri" panose="020F0502020204030204" pitchFamily="34" charset="0"/>
                <a:cs typeface="Calibri" panose="020F0502020204030204" pitchFamily="34" charset="0"/>
              </a:rPr>
              <a:t>GRE.medium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  <a:ea typeface="Calibri" panose="020F0502020204030204" pitchFamily="34" charset="0"/>
                <a:cs typeface="Calibri" panose="020F0502020204030204" pitchFamily="34" charset="0"/>
              </a:rPr>
              <a:t>());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  <a:ea typeface="Calibri" panose="020F0502020204030204" pitchFamily="34" charset="0"/>
                <a:cs typeface="Calibri" panose="020F0502020204030204" pitchFamily="34" charset="0"/>
              </a:rPr>
              <a:t>       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  <a:ea typeface="Calibri" panose="020F0502020204030204" pitchFamily="34" charset="0"/>
                <a:cs typeface="Calibri" panose="020F0502020204030204" pitchFamily="34" charset="0"/>
              </a:rPr>
              <a:t>u_Status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  <a:ea typeface="Calibri" panose="020F0502020204030204" pitchFamily="34" charset="0"/>
                <a:cs typeface="Calibri" panose="020F0502020204030204" pitchFamily="34" charset="0"/>
              </a:rPr>
              <a:t>[5] =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  <a:ea typeface="Calibri" panose="020F0502020204030204" pitchFamily="34" charset="0"/>
                <a:cs typeface="Calibri" panose="020F0502020204030204" pitchFamily="34" charset="0"/>
              </a:rPr>
              <a:t>Math.min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  <a:ea typeface="Calibri" panose="020F0502020204030204" pitchFamily="34" charset="0"/>
                <a:cs typeface="Calibri" panose="020F0502020204030204" pitchFamily="34" charset="0"/>
              </a:rPr>
              <a:t>GPA.medium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  <a:ea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  <a:ea typeface="Calibri" panose="020F0502020204030204" pitchFamily="34" charset="0"/>
                <a:cs typeface="Calibri" panose="020F0502020204030204" pitchFamily="34" charset="0"/>
              </a:rPr>
              <a:t>GRE.low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  <a:ea typeface="Calibri" panose="020F0502020204030204" pitchFamily="34" charset="0"/>
                <a:cs typeface="Calibri" panose="020F0502020204030204" pitchFamily="34" charset="0"/>
              </a:rPr>
              <a:t>());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  <a:ea typeface="Calibri" panose="020F0502020204030204" pitchFamily="34" charset="0"/>
                <a:cs typeface="Calibri" panose="020F0502020204030204" pitchFamily="34" charset="0"/>
              </a:rPr>
              <a:t>       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  <a:ea typeface="Calibri" panose="020F0502020204030204" pitchFamily="34" charset="0"/>
                <a:cs typeface="Calibri" panose="020F0502020204030204" pitchFamily="34" charset="0"/>
              </a:rPr>
              <a:t>u_Status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  <a:ea typeface="Calibri" panose="020F0502020204030204" pitchFamily="34" charset="0"/>
                <a:cs typeface="Calibri" panose="020F0502020204030204" pitchFamily="34" charset="0"/>
              </a:rPr>
              <a:t>[6] =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  <a:ea typeface="Calibri" panose="020F0502020204030204" pitchFamily="34" charset="0"/>
                <a:cs typeface="Calibri" panose="020F0502020204030204" pitchFamily="34" charset="0"/>
              </a:rPr>
              <a:t>Math.min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  <a:ea typeface="Calibri" panose="020F0502020204030204" pitchFamily="34" charset="0"/>
                <a:cs typeface="Calibri" panose="020F0502020204030204" pitchFamily="34" charset="0"/>
              </a:rPr>
              <a:t>GPA.low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  <a:ea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  <a:ea typeface="Calibri" panose="020F0502020204030204" pitchFamily="34" charset="0"/>
                <a:cs typeface="Calibri" panose="020F0502020204030204" pitchFamily="34" charset="0"/>
              </a:rPr>
              <a:t>GRE.high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  <a:ea typeface="Calibri" panose="020F0502020204030204" pitchFamily="34" charset="0"/>
                <a:cs typeface="Calibri" panose="020F0502020204030204" pitchFamily="34" charset="0"/>
              </a:rPr>
              <a:t>());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  <a:ea typeface="Calibri" panose="020F0502020204030204" pitchFamily="34" charset="0"/>
                <a:cs typeface="Calibri" panose="020F0502020204030204" pitchFamily="34" charset="0"/>
              </a:rPr>
              <a:t>       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  <a:ea typeface="Calibri" panose="020F0502020204030204" pitchFamily="34" charset="0"/>
                <a:cs typeface="Calibri" panose="020F0502020204030204" pitchFamily="34" charset="0"/>
              </a:rPr>
              <a:t>u_Status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  <a:ea typeface="Calibri" panose="020F0502020204030204" pitchFamily="34" charset="0"/>
                <a:cs typeface="Calibri" panose="020F0502020204030204" pitchFamily="34" charset="0"/>
              </a:rPr>
              <a:t>[7] =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  <a:ea typeface="Calibri" panose="020F0502020204030204" pitchFamily="34" charset="0"/>
                <a:cs typeface="Calibri" panose="020F0502020204030204" pitchFamily="34" charset="0"/>
              </a:rPr>
              <a:t>Math.min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  <a:ea typeface="Calibri" panose="020F0502020204030204" pitchFamily="34" charset="0"/>
                <a:cs typeface="Calibri" panose="020F0502020204030204" pitchFamily="34" charset="0"/>
              </a:rPr>
              <a:t>GPA.low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  <a:ea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  <a:ea typeface="Calibri" panose="020F0502020204030204" pitchFamily="34" charset="0"/>
                <a:cs typeface="Calibri" panose="020F0502020204030204" pitchFamily="34" charset="0"/>
              </a:rPr>
              <a:t>GRE.medium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  <a:ea typeface="Calibri" panose="020F0502020204030204" pitchFamily="34" charset="0"/>
                <a:cs typeface="Calibri" panose="020F0502020204030204" pitchFamily="34" charset="0"/>
              </a:rPr>
              <a:t>());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  <a:ea typeface="Calibri" panose="020F0502020204030204" pitchFamily="34" charset="0"/>
                <a:cs typeface="Calibri" panose="020F0502020204030204" pitchFamily="34" charset="0"/>
              </a:rPr>
              <a:t>       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  <a:ea typeface="Calibri" panose="020F0502020204030204" pitchFamily="34" charset="0"/>
                <a:cs typeface="Calibri" panose="020F0502020204030204" pitchFamily="34" charset="0"/>
              </a:rPr>
              <a:t>u_Status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  <a:ea typeface="Calibri" panose="020F0502020204030204" pitchFamily="34" charset="0"/>
                <a:cs typeface="Calibri" panose="020F0502020204030204" pitchFamily="34" charset="0"/>
              </a:rPr>
              <a:t>[8] =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  <a:ea typeface="Calibri" panose="020F0502020204030204" pitchFamily="34" charset="0"/>
                <a:cs typeface="Calibri" panose="020F0502020204030204" pitchFamily="34" charset="0"/>
              </a:rPr>
              <a:t>Math.min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  <a:ea typeface="Calibri" panose="020F0502020204030204" pitchFamily="34" charset="0"/>
                <a:cs typeface="Calibri" panose="020F0502020204030204" pitchFamily="34" charset="0"/>
              </a:rPr>
              <a:t>GPA.low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  <a:ea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  <a:ea typeface="Calibri" panose="020F0502020204030204" pitchFamily="34" charset="0"/>
                <a:cs typeface="Calibri" panose="020F0502020204030204" pitchFamily="34" charset="0"/>
              </a:rPr>
              <a:t>GRE.low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  <a:ea typeface="Calibri" panose="020F0502020204030204" pitchFamily="34" charset="0"/>
                <a:cs typeface="Calibri" panose="020F0502020204030204" pitchFamily="34" charset="0"/>
              </a:rPr>
              <a:t>());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  <a:ea typeface="Calibri" panose="020F0502020204030204" pitchFamily="34" charset="0"/>
                <a:cs typeface="Calibri" panose="020F0502020204030204" pitchFamily="34" charset="0"/>
              </a:rPr>
              <a:t>    }</a:t>
            </a:r>
          </a:p>
          <a:p>
            <a:pPr marL="0" indent="0"/>
            <a:endParaRPr lang="en-ID" sz="1000" dirty="0">
              <a:solidFill>
                <a:schemeClr val="tx1"/>
              </a:solidFill>
              <a:latin typeface="Montserrat Medium" panose="00000600000000000000" pitchFamily="2" charset="0"/>
            </a:endParaRPr>
          </a:p>
          <a:p>
            <a:pPr marL="0" indent="0"/>
            <a:endParaRPr lang="en-ID" sz="1000" dirty="0">
              <a:solidFill>
                <a:schemeClr val="tx1"/>
              </a:solidFill>
              <a:latin typeface="Cassadia Code"/>
            </a:endParaRPr>
          </a:p>
        </p:txBody>
      </p:sp>
      <p:sp>
        <p:nvSpPr>
          <p:cNvPr id="16" name="Google Shape;366;p25">
            <a:extLst>
              <a:ext uri="{FF2B5EF4-FFF2-40B4-BE49-F238E27FC236}">
                <a16:creationId xmlns:a16="http://schemas.microsoft.com/office/drawing/2014/main" id="{6AADFDA7-7FB3-5F3A-875C-654C99C61A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326"/>
            <a:ext cx="7704000" cy="4073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Code Rule.java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3854729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67;p25">
            <a:extLst>
              <a:ext uri="{FF2B5EF4-FFF2-40B4-BE49-F238E27FC236}">
                <a16:creationId xmlns:a16="http://schemas.microsoft.com/office/drawing/2014/main" id="{4ABF52BD-CC4E-B728-0A4B-259FF3C1AA25}"/>
              </a:ext>
            </a:extLst>
          </p:cNvPr>
          <p:cNvSpPr txBox="1">
            <a:spLocks/>
          </p:cNvSpPr>
          <p:nvPr/>
        </p:nvSpPr>
        <p:spPr>
          <a:xfrm>
            <a:off x="726449" y="1071592"/>
            <a:ext cx="6472513" cy="25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endParaRPr lang="en-ID" dirty="0"/>
          </a:p>
        </p:txBody>
      </p:sp>
      <p:sp>
        <p:nvSpPr>
          <p:cNvPr id="13" name="Google Shape;367;p25">
            <a:extLst>
              <a:ext uri="{FF2B5EF4-FFF2-40B4-BE49-F238E27FC236}">
                <a16:creationId xmlns:a16="http://schemas.microsoft.com/office/drawing/2014/main" id="{9DF577A6-0FE7-FE0A-63C2-48F0B8308A1D}"/>
              </a:ext>
            </a:extLst>
          </p:cNvPr>
          <p:cNvSpPr txBox="1">
            <a:spLocks/>
          </p:cNvSpPr>
          <p:nvPr/>
        </p:nvSpPr>
        <p:spPr>
          <a:xfrm>
            <a:off x="599885" y="332839"/>
            <a:ext cx="7126020" cy="5029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public static double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hitung_z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() {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    int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i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;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    double max = 0;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    for (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i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= 0;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i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&lt;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u_Status.length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;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i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++)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        if (max &lt;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u_Status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[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i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]) {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            max =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u_Status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[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i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];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            status =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z_Status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[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i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];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        }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    return max;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}</a:t>
            </a:r>
          </a:p>
          <a:p>
            <a:b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</a:b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//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cari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nilai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bobot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(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tsukamoto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)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public static void main(String[]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args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) {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    Scanner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sc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= new Scanner(System.in);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   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System.out.print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("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Masukan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GPA: ");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   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GPA.gpa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=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sc.nextDouble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();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   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System.out.print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("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Masukan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GRE: ");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   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GRE.gre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=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sc.nextDouble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();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   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hitung_u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();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    for (int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i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= 0;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i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&lt; 24;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i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++) {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       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System.out.println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("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u_ke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-" +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i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+ " : " +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u_Status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[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i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]);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    }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   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System.out.println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("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Bobot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: " +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hitung_z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() + "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dengan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status :" + status);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}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}</a:t>
            </a:r>
          </a:p>
          <a:p>
            <a:b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</a:br>
            <a:endParaRPr lang="en-ID" sz="1000" dirty="0">
              <a:solidFill>
                <a:schemeClr val="tx1"/>
              </a:solidFill>
              <a:effectLst/>
              <a:latin typeface="Cassadia Code"/>
            </a:endParaRPr>
          </a:p>
          <a:p>
            <a:pPr marL="0" indent="0"/>
            <a:endParaRPr lang="en-ID" sz="1000" dirty="0">
              <a:solidFill>
                <a:schemeClr val="tx1"/>
              </a:solidFill>
              <a:latin typeface="Cassadia Code"/>
            </a:endParaRPr>
          </a:p>
          <a:p>
            <a:pPr marL="0" indent="0"/>
            <a:endParaRPr lang="en-ID" sz="1000" dirty="0">
              <a:solidFill>
                <a:schemeClr val="tx1"/>
              </a:solidFill>
              <a:latin typeface="Cassadia Code"/>
            </a:endParaRPr>
          </a:p>
        </p:txBody>
      </p:sp>
      <p:sp>
        <p:nvSpPr>
          <p:cNvPr id="16" name="Google Shape;366;p25">
            <a:extLst>
              <a:ext uri="{FF2B5EF4-FFF2-40B4-BE49-F238E27FC236}">
                <a16:creationId xmlns:a16="http://schemas.microsoft.com/office/drawing/2014/main" id="{6AADFDA7-7FB3-5F3A-875C-654C99C61A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326"/>
            <a:ext cx="7704000" cy="4073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Code Rule.java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4283131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67;p25">
            <a:extLst>
              <a:ext uri="{FF2B5EF4-FFF2-40B4-BE49-F238E27FC236}">
                <a16:creationId xmlns:a16="http://schemas.microsoft.com/office/drawing/2014/main" id="{4ABF52BD-CC4E-B728-0A4B-259FF3C1AA25}"/>
              </a:ext>
            </a:extLst>
          </p:cNvPr>
          <p:cNvSpPr txBox="1">
            <a:spLocks/>
          </p:cNvSpPr>
          <p:nvPr/>
        </p:nvSpPr>
        <p:spPr>
          <a:xfrm>
            <a:off x="726449" y="1071592"/>
            <a:ext cx="6472513" cy="25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endParaRPr lang="en-ID" dirty="0"/>
          </a:p>
        </p:txBody>
      </p:sp>
      <p:sp>
        <p:nvSpPr>
          <p:cNvPr id="13" name="Google Shape;367;p25">
            <a:extLst>
              <a:ext uri="{FF2B5EF4-FFF2-40B4-BE49-F238E27FC236}">
                <a16:creationId xmlns:a16="http://schemas.microsoft.com/office/drawing/2014/main" id="{9DF577A6-0FE7-FE0A-63C2-48F0B8308A1D}"/>
              </a:ext>
            </a:extLst>
          </p:cNvPr>
          <p:cNvSpPr txBox="1">
            <a:spLocks/>
          </p:cNvSpPr>
          <p:nvPr/>
        </p:nvSpPr>
        <p:spPr>
          <a:xfrm>
            <a:off x="599885" y="332839"/>
            <a:ext cx="7126020" cy="5029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package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Variabel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;</a:t>
            </a:r>
          </a:p>
          <a:p>
            <a:b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</a:b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public class GPA {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public static double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gpa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;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//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baut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variabel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titik-titik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range pada model fuzzy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nya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, agar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mudah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untuk</a:t>
            </a:r>
            <a:endParaRPr lang="en-ID" sz="1000" dirty="0">
              <a:solidFill>
                <a:schemeClr val="tx1"/>
              </a:solidFill>
              <a:effectLst/>
              <a:latin typeface="Cassadia Code"/>
            </a:endParaRP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//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mengganti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nilai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ketika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ada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perubahan</a:t>
            </a:r>
            <a:endParaRPr lang="en-ID" sz="1000" dirty="0">
              <a:solidFill>
                <a:schemeClr val="tx1"/>
              </a:solidFill>
              <a:effectLst/>
              <a:latin typeface="Cassadia Code"/>
            </a:endParaRP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private static double titik1 = 0;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private static double titik2 = 2.2;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private static double titik3 = 3.0;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private static double titik4 = 3.8;</a:t>
            </a:r>
          </a:p>
          <a:p>
            <a:b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</a:b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// buat method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untuk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mengakses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nilai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pada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variabel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persediaan</a:t>
            </a:r>
            <a:endParaRPr lang="en-ID" sz="1000" dirty="0">
              <a:solidFill>
                <a:schemeClr val="tx1"/>
              </a:solidFill>
              <a:effectLst/>
              <a:latin typeface="Cassadia Code"/>
            </a:endParaRP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public static double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getGPA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() {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    return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gpa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;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}</a:t>
            </a:r>
            <a:b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</a:b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// buat method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untuk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memberikan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nilai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pada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variabel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persediaan</a:t>
            </a:r>
            <a:endParaRPr lang="en-ID" sz="1000" dirty="0">
              <a:solidFill>
                <a:schemeClr val="tx1"/>
              </a:solidFill>
              <a:effectLst/>
              <a:latin typeface="Cassadia Code"/>
            </a:endParaRP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public static void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setGPA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(double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gpa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) {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   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GPA.gpa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=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gpa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;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}</a:t>
            </a:r>
          </a:p>
          <a:p>
            <a:b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</a:b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public static double low() {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    if (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gpa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&gt;= titik1 &amp;&amp;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gpa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&lt;= titik2) {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        return 1;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    } else if (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gpa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&gt; titik2 &amp;&amp;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gpa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&lt; titik3) {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        return (titik3 -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gpa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) / (titik3 - titik2);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    } else {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        return 0;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    }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}</a:t>
            </a:r>
          </a:p>
          <a:p>
            <a:pPr marL="0" indent="0"/>
            <a:endParaRPr lang="en-ID" sz="1000" dirty="0">
              <a:solidFill>
                <a:schemeClr val="tx1"/>
              </a:solidFill>
              <a:latin typeface="Cassadia Code"/>
            </a:endParaRPr>
          </a:p>
        </p:txBody>
      </p:sp>
      <p:sp>
        <p:nvSpPr>
          <p:cNvPr id="16" name="Google Shape;366;p25">
            <a:extLst>
              <a:ext uri="{FF2B5EF4-FFF2-40B4-BE49-F238E27FC236}">
                <a16:creationId xmlns:a16="http://schemas.microsoft.com/office/drawing/2014/main" id="{6AADFDA7-7FB3-5F3A-875C-654C99C61A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326"/>
            <a:ext cx="7704000" cy="4073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Code GPA.java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590833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67;p25">
            <a:extLst>
              <a:ext uri="{FF2B5EF4-FFF2-40B4-BE49-F238E27FC236}">
                <a16:creationId xmlns:a16="http://schemas.microsoft.com/office/drawing/2014/main" id="{4ABF52BD-CC4E-B728-0A4B-259FF3C1AA25}"/>
              </a:ext>
            </a:extLst>
          </p:cNvPr>
          <p:cNvSpPr txBox="1">
            <a:spLocks/>
          </p:cNvSpPr>
          <p:nvPr/>
        </p:nvSpPr>
        <p:spPr>
          <a:xfrm>
            <a:off x="726449" y="1071592"/>
            <a:ext cx="6472513" cy="25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endParaRPr lang="en-ID" dirty="0"/>
          </a:p>
        </p:txBody>
      </p:sp>
      <p:sp>
        <p:nvSpPr>
          <p:cNvPr id="13" name="Google Shape;367;p25">
            <a:extLst>
              <a:ext uri="{FF2B5EF4-FFF2-40B4-BE49-F238E27FC236}">
                <a16:creationId xmlns:a16="http://schemas.microsoft.com/office/drawing/2014/main" id="{9DF577A6-0FE7-FE0A-63C2-48F0B8308A1D}"/>
              </a:ext>
            </a:extLst>
          </p:cNvPr>
          <p:cNvSpPr txBox="1">
            <a:spLocks/>
          </p:cNvSpPr>
          <p:nvPr/>
        </p:nvSpPr>
        <p:spPr>
          <a:xfrm>
            <a:off x="599885" y="332839"/>
            <a:ext cx="7126020" cy="5029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// method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fungsi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banyak</a:t>
            </a:r>
            <a:endParaRPr lang="en-ID" sz="1000" dirty="0">
              <a:solidFill>
                <a:schemeClr val="tx1"/>
              </a:solidFill>
              <a:effectLst/>
              <a:latin typeface="Cassadia Code"/>
            </a:endParaRP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public static double medium() {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    if (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gpa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&gt; titik2 &amp;&amp;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gpa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&lt; titik3) {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        return (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gpa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- titik2) / (titik3 - titik2);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    } else if (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gpa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&gt;= titik3 &amp;&amp;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gpa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&lt;= titik4) {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        return (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gpa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- titik3) / (titik3 - titik3);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    } else {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        return 0;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    }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}</a:t>
            </a:r>
          </a:p>
          <a:p>
            <a:b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</a:b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public static double high() {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    if (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gpa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&gt; titik3 &amp;&amp;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gpa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&lt; titik4) {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        return (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gpa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- titik3) / (titik4 - titik3);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    } else if (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gpa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&gt;= titik4) {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        return 1;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    } else {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        return 0;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    }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}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}</a:t>
            </a:r>
          </a:p>
          <a:p>
            <a:b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</a:br>
            <a:endParaRPr lang="en-ID" sz="1000" dirty="0">
              <a:solidFill>
                <a:schemeClr val="tx1"/>
              </a:solidFill>
              <a:effectLst/>
              <a:latin typeface="Cassadia Code"/>
            </a:endParaRPr>
          </a:p>
          <a:p>
            <a:pPr marL="0" indent="0"/>
            <a:endParaRPr lang="en-ID" sz="1000" dirty="0">
              <a:solidFill>
                <a:schemeClr val="tx1"/>
              </a:solidFill>
              <a:latin typeface="Cassadia Code"/>
            </a:endParaRPr>
          </a:p>
        </p:txBody>
      </p:sp>
      <p:sp>
        <p:nvSpPr>
          <p:cNvPr id="16" name="Google Shape;366;p25">
            <a:extLst>
              <a:ext uri="{FF2B5EF4-FFF2-40B4-BE49-F238E27FC236}">
                <a16:creationId xmlns:a16="http://schemas.microsoft.com/office/drawing/2014/main" id="{6AADFDA7-7FB3-5F3A-875C-654C99C61A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326"/>
            <a:ext cx="7704000" cy="4073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Code GPA.java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283367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67;p25">
            <a:extLst>
              <a:ext uri="{FF2B5EF4-FFF2-40B4-BE49-F238E27FC236}">
                <a16:creationId xmlns:a16="http://schemas.microsoft.com/office/drawing/2014/main" id="{4ABF52BD-CC4E-B728-0A4B-259FF3C1AA25}"/>
              </a:ext>
            </a:extLst>
          </p:cNvPr>
          <p:cNvSpPr txBox="1">
            <a:spLocks/>
          </p:cNvSpPr>
          <p:nvPr/>
        </p:nvSpPr>
        <p:spPr>
          <a:xfrm>
            <a:off x="726449" y="1071592"/>
            <a:ext cx="6472513" cy="25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endParaRPr lang="en-ID" dirty="0"/>
          </a:p>
        </p:txBody>
      </p:sp>
      <p:sp>
        <p:nvSpPr>
          <p:cNvPr id="13" name="Google Shape;367;p25">
            <a:extLst>
              <a:ext uri="{FF2B5EF4-FFF2-40B4-BE49-F238E27FC236}">
                <a16:creationId xmlns:a16="http://schemas.microsoft.com/office/drawing/2014/main" id="{9DF577A6-0FE7-FE0A-63C2-48F0B8308A1D}"/>
              </a:ext>
            </a:extLst>
          </p:cNvPr>
          <p:cNvSpPr txBox="1">
            <a:spLocks/>
          </p:cNvSpPr>
          <p:nvPr/>
        </p:nvSpPr>
        <p:spPr>
          <a:xfrm>
            <a:off x="599885" y="332839"/>
            <a:ext cx="7126020" cy="5029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package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Variabel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;</a:t>
            </a:r>
          </a:p>
          <a:p>
            <a:b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</a:b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public class GRE {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public static double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gre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;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//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baut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variabel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titik-titik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range pada model fuzzy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nya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, agar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mudah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untuk</a:t>
            </a:r>
            <a:endParaRPr lang="en-ID" sz="1000" dirty="0">
              <a:solidFill>
                <a:schemeClr val="tx1"/>
              </a:solidFill>
              <a:effectLst/>
              <a:latin typeface="Cassadia Code"/>
            </a:endParaRP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//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mengganti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nilaiketika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ada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perubahan</a:t>
            </a:r>
            <a:endParaRPr lang="en-ID" sz="1000" dirty="0">
              <a:solidFill>
                <a:schemeClr val="tx1"/>
              </a:solidFill>
              <a:effectLst/>
              <a:latin typeface="Cassadia Code"/>
            </a:endParaRP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private static double titik1 = 0;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private static double titik2 = 800;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private static double titik3 = 1200;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private static double titik4 = 1800;</a:t>
            </a:r>
          </a:p>
          <a:p>
            <a:b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</a:b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// buat method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untuk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mengakses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nilai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pada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variabel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persediaan</a:t>
            </a:r>
            <a:endParaRPr lang="en-ID" sz="1000" dirty="0">
              <a:solidFill>
                <a:schemeClr val="tx1"/>
              </a:solidFill>
              <a:effectLst/>
              <a:latin typeface="Cassadia Code"/>
            </a:endParaRP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public static double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getGRE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() {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    return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gre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;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} // buat method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untuk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memberikan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nilai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pada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variabel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persediaan</a:t>
            </a:r>
            <a:endParaRPr lang="en-ID" sz="1000" dirty="0">
              <a:solidFill>
                <a:schemeClr val="tx1"/>
              </a:solidFill>
              <a:effectLst/>
              <a:latin typeface="Cassadia Code"/>
            </a:endParaRPr>
          </a:p>
          <a:p>
            <a:b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</a:b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public static void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setgre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(double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gre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) {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   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GRE.gre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=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gre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;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} // method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fungsi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sedikit</a:t>
            </a:r>
            <a:endParaRPr lang="en-ID" sz="1000" dirty="0">
              <a:solidFill>
                <a:schemeClr val="tx1"/>
              </a:solidFill>
              <a:effectLst/>
              <a:latin typeface="Cassadia Code"/>
            </a:endParaRPr>
          </a:p>
          <a:p>
            <a:b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</a:b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public static double low() {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    if (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gre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&gt;= titik1 &amp;&amp;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gre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&lt;= titik2) {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        return 1;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    } else if (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gre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&gt; titik2 &amp;&amp;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gre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&lt; titik3) {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        return (titik3 -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gre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) / (titik3 - titik2);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    } else {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        return 0;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    }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}</a:t>
            </a:r>
          </a:p>
          <a:p>
            <a:pPr marL="0" indent="0"/>
            <a:endParaRPr lang="en-ID" sz="1000" dirty="0">
              <a:solidFill>
                <a:schemeClr val="tx1"/>
              </a:solidFill>
              <a:latin typeface="Cassadia Code"/>
            </a:endParaRPr>
          </a:p>
        </p:txBody>
      </p:sp>
      <p:sp>
        <p:nvSpPr>
          <p:cNvPr id="16" name="Google Shape;366;p25">
            <a:extLst>
              <a:ext uri="{FF2B5EF4-FFF2-40B4-BE49-F238E27FC236}">
                <a16:creationId xmlns:a16="http://schemas.microsoft.com/office/drawing/2014/main" id="{6AADFDA7-7FB3-5F3A-875C-654C99C61A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326"/>
            <a:ext cx="7704000" cy="4073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Code GRE.java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516191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67;p25">
            <a:extLst>
              <a:ext uri="{FF2B5EF4-FFF2-40B4-BE49-F238E27FC236}">
                <a16:creationId xmlns:a16="http://schemas.microsoft.com/office/drawing/2014/main" id="{4ABF52BD-CC4E-B728-0A4B-259FF3C1AA25}"/>
              </a:ext>
            </a:extLst>
          </p:cNvPr>
          <p:cNvSpPr txBox="1">
            <a:spLocks/>
          </p:cNvSpPr>
          <p:nvPr/>
        </p:nvSpPr>
        <p:spPr>
          <a:xfrm>
            <a:off x="726449" y="1071592"/>
            <a:ext cx="6472513" cy="25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endParaRPr lang="en-ID" dirty="0"/>
          </a:p>
        </p:txBody>
      </p:sp>
      <p:sp>
        <p:nvSpPr>
          <p:cNvPr id="13" name="Google Shape;367;p25">
            <a:extLst>
              <a:ext uri="{FF2B5EF4-FFF2-40B4-BE49-F238E27FC236}">
                <a16:creationId xmlns:a16="http://schemas.microsoft.com/office/drawing/2014/main" id="{9DF577A6-0FE7-FE0A-63C2-48F0B8308A1D}"/>
              </a:ext>
            </a:extLst>
          </p:cNvPr>
          <p:cNvSpPr txBox="1">
            <a:spLocks/>
          </p:cNvSpPr>
          <p:nvPr/>
        </p:nvSpPr>
        <p:spPr>
          <a:xfrm>
            <a:off x="599885" y="332839"/>
            <a:ext cx="7126020" cy="5029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ID" sz="1000" dirty="0">
                <a:solidFill>
                  <a:schemeClr val="tx1"/>
                </a:solidFill>
                <a:latin typeface="Cassadia Code"/>
              </a:rPr>
              <a:t>	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// method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fungsi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banyak</a:t>
            </a:r>
            <a:endParaRPr lang="en-ID" sz="1000" dirty="0">
              <a:solidFill>
                <a:schemeClr val="tx1"/>
              </a:solidFill>
              <a:effectLst/>
              <a:latin typeface="Cassadia Code"/>
            </a:endParaRP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public static double medium() {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    if (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gre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&gt; titik2 &amp;&amp;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gre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&lt; titik3) {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        return (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gre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- titik2) / (titik3 - titik2);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    } else if (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gre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&gt;= titik3 &amp;&amp;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gre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&lt;= titik4) {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        return (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gre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- titik3) / (titik4 - titik3);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    } else {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        return 0;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    }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}</a:t>
            </a:r>
          </a:p>
          <a:p>
            <a:b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</a:b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public static double high() {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    if (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gre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&gt; titik3 &amp;&amp; 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gre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&lt; titik4) {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        return (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gre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- titik3) / (titik4 - titik3);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    } else if (</a:t>
            </a:r>
            <a:r>
              <a:rPr lang="en-ID" sz="1000" dirty="0" err="1">
                <a:solidFill>
                  <a:schemeClr val="tx1"/>
                </a:solidFill>
                <a:effectLst/>
                <a:latin typeface="Cassadia Code"/>
              </a:rPr>
              <a:t>gre</a:t>
            </a:r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 &gt;= titik4) {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        return 1;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    } else {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        return 0;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    }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    }</a:t>
            </a:r>
          </a:p>
          <a:p>
            <a: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  <a:t>}</a:t>
            </a:r>
          </a:p>
          <a:p>
            <a:b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</a:br>
            <a:endParaRPr lang="en-ID" sz="1000" dirty="0">
              <a:solidFill>
                <a:schemeClr val="tx1"/>
              </a:solidFill>
              <a:effectLst/>
              <a:latin typeface="Cassadia Code"/>
            </a:endParaRPr>
          </a:p>
          <a:p>
            <a:pPr marL="0" indent="0"/>
            <a:endParaRPr lang="en-ID" sz="1000" dirty="0">
              <a:solidFill>
                <a:schemeClr val="tx1"/>
              </a:solidFill>
              <a:latin typeface="Cassadia Code"/>
            </a:endParaRPr>
          </a:p>
        </p:txBody>
      </p:sp>
      <p:sp>
        <p:nvSpPr>
          <p:cNvPr id="16" name="Google Shape;366;p25">
            <a:extLst>
              <a:ext uri="{FF2B5EF4-FFF2-40B4-BE49-F238E27FC236}">
                <a16:creationId xmlns:a16="http://schemas.microsoft.com/office/drawing/2014/main" id="{6AADFDA7-7FB3-5F3A-875C-654C99C61A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326"/>
            <a:ext cx="7704000" cy="4073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Code GRE.java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3468416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5"/>
          <p:cNvSpPr/>
          <p:nvPr/>
        </p:nvSpPr>
        <p:spPr>
          <a:xfrm rot="-5400000" flipH="1">
            <a:off x="6026415" y="1990900"/>
            <a:ext cx="3003300" cy="328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1" name="Google Shape;351;p25"/>
          <p:cNvGrpSpPr/>
          <p:nvPr/>
        </p:nvGrpSpPr>
        <p:grpSpPr>
          <a:xfrm flipH="1">
            <a:off x="8107965" y="0"/>
            <a:ext cx="1064700" cy="2550800"/>
            <a:chOff x="7366075" y="2214875"/>
            <a:chExt cx="1064700" cy="2550800"/>
          </a:xfrm>
        </p:grpSpPr>
        <p:sp>
          <p:nvSpPr>
            <p:cNvPr id="352" name="Google Shape;352;p25"/>
            <p:cNvSpPr/>
            <p:nvPr/>
          </p:nvSpPr>
          <p:spPr>
            <a:xfrm rot="5400000" flipH="1">
              <a:off x="7705975" y="18749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5"/>
            <p:cNvSpPr/>
            <p:nvPr/>
          </p:nvSpPr>
          <p:spPr>
            <a:xfrm rot="5400000" flipH="1">
              <a:off x="7705975" y="20718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5"/>
            <p:cNvSpPr/>
            <p:nvPr/>
          </p:nvSpPr>
          <p:spPr>
            <a:xfrm rot="5400000" flipH="1">
              <a:off x="7705975" y="22687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5"/>
            <p:cNvSpPr/>
            <p:nvPr/>
          </p:nvSpPr>
          <p:spPr>
            <a:xfrm rot="5400000" flipH="1">
              <a:off x="7705975" y="24656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5"/>
            <p:cNvSpPr/>
            <p:nvPr/>
          </p:nvSpPr>
          <p:spPr>
            <a:xfrm rot="5400000" flipH="1">
              <a:off x="7705975" y="26625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5"/>
            <p:cNvSpPr/>
            <p:nvPr/>
          </p:nvSpPr>
          <p:spPr>
            <a:xfrm rot="5400000" flipH="1">
              <a:off x="7705975" y="28594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5"/>
            <p:cNvSpPr/>
            <p:nvPr/>
          </p:nvSpPr>
          <p:spPr>
            <a:xfrm rot="5400000" flipH="1">
              <a:off x="7705975" y="30563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5"/>
            <p:cNvSpPr/>
            <p:nvPr/>
          </p:nvSpPr>
          <p:spPr>
            <a:xfrm rot="5400000" flipH="1">
              <a:off x="7705975" y="32532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5"/>
            <p:cNvSpPr/>
            <p:nvPr/>
          </p:nvSpPr>
          <p:spPr>
            <a:xfrm rot="5400000" flipH="1">
              <a:off x="7705975" y="34501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5"/>
            <p:cNvSpPr/>
            <p:nvPr/>
          </p:nvSpPr>
          <p:spPr>
            <a:xfrm rot="5400000" flipH="1">
              <a:off x="7705975" y="36470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5"/>
            <p:cNvSpPr/>
            <p:nvPr/>
          </p:nvSpPr>
          <p:spPr>
            <a:xfrm rot="5400000" flipH="1">
              <a:off x="7705975" y="38439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5"/>
            <p:cNvSpPr/>
            <p:nvPr/>
          </p:nvSpPr>
          <p:spPr>
            <a:xfrm rot="5400000" flipH="1">
              <a:off x="7705975" y="40408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4" name="Google Shape;364;p25"/>
          <p:cNvSpPr/>
          <p:nvPr/>
        </p:nvSpPr>
        <p:spPr>
          <a:xfrm flipH="1">
            <a:off x="5251825" y="4034325"/>
            <a:ext cx="4286400" cy="14673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Tugas</a:t>
            </a:r>
            <a:r>
              <a:rPr lang="en-US" dirty="0"/>
              <a:t> Praktikum 1</a:t>
            </a:r>
            <a:endParaRPr dirty="0"/>
          </a:p>
        </p:txBody>
      </p:sp>
      <p:sp>
        <p:nvSpPr>
          <p:cNvPr id="367" name="Google Shape;367;p25"/>
          <p:cNvSpPr txBox="1">
            <a:spLocks noGrp="1"/>
          </p:cNvSpPr>
          <p:nvPr>
            <p:ph type="body" idx="1"/>
          </p:nvPr>
        </p:nvSpPr>
        <p:spPr>
          <a:xfrm>
            <a:off x="726449" y="924361"/>
            <a:ext cx="6472513" cy="25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Hasil Running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36E454-0B44-310A-7E45-6F5C97943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254" y="1310516"/>
            <a:ext cx="3755127" cy="3240000"/>
          </a:xfrm>
          <a:prstGeom prst="rect">
            <a:avLst/>
          </a:prstGeom>
        </p:spPr>
      </p:pic>
      <p:sp>
        <p:nvSpPr>
          <p:cNvPr id="6" name="Google Shape;367;p25">
            <a:extLst>
              <a:ext uri="{FF2B5EF4-FFF2-40B4-BE49-F238E27FC236}">
                <a16:creationId xmlns:a16="http://schemas.microsoft.com/office/drawing/2014/main" id="{0232AF3A-27FC-F051-147B-B9243C37E04F}"/>
              </a:ext>
            </a:extLst>
          </p:cNvPr>
          <p:cNvSpPr txBox="1">
            <a:spLocks/>
          </p:cNvSpPr>
          <p:nvPr/>
        </p:nvSpPr>
        <p:spPr>
          <a:xfrm>
            <a:off x="4759463" y="1147048"/>
            <a:ext cx="3348502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228600" indent="-228600">
              <a:buSzPct val="100000"/>
              <a:buAutoNum type="arabicPeriod"/>
            </a:pPr>
            <a:r>
              <a:rPr lang="en-ID" sz="1100" dirty="0" err="1">
                <a:latin typeface="Cassadia Code"/>
              </a:rPr>
              <a:t>Semakin</a:t>
            </a:r>
            <a:r>
              <a:rPr lang="en-ID" sz="1100" dirty="0">
                <a:latin typeface="Cassadia Code"/>
              </a:rPr>
              <a:t> </a:t>
            </a:r>
            <a:r>
              <a:rPr lang="en-ID" sz="1100" dirty="0" err="1">
                <a:latin typeface="Cassadia Code"/>
              </a:rPr>
              <a:t>besar</a:t>
            </a:r>
            <a:r>
              <a:rPr lang="en-ID" sz="1100" dirty="0">
                <a:latin typeface="Cassadia Code"/>
              </a:rPr>
              <a:t> </a:t>
            </a:r>
            <a:r>
              <a:rPr lang="en-ID" sz="1100" dirty="0" err="1">
                <a:latin typeface="Cassadia Code"/>
              </a:rPr>
              <a:t>gpa</a:t>
            </a:r>
            <a:r>
              <a:rPr lang="en-ID" sz="1100" dirty="0">
                <a:latin typeface="Cassadia Code"/>
              </a:rPr>
              <a:t> dan </a:t>
            </a:r>
            <a:r>
              <a:rPr lang="en-ID" sz="1100" dirty="0" err="1">
                <a:latin typeface="Cassadia Code"/>
              </a:rPr>
              <a:t>gre</a:t>
            </a:r>
            <a:r>
              <a:rPr lang="en-ID" sz="1100" dirty="0">
                <a:latin typeface="Cassadia Code"/>
              </a:rPr>
              <a:t> </a:t>
            </a:r>
            <a:r>
              <a:rPr lang="en-ID" sz="1100" dirty="0" err="1">
                <a:latin typeface="Cassadia Code"/>
              </a:rPr>
              <a:t>maka</a:t>
            </a:r>
            <a:r>
              <a:rPr lang="en-ID" sz="1100" dirty="0">
                <a:latin typeface="Cassadia Code"/>
              </a:rPr>
              <a:t> </a:t>
            </a:r>
            <a:r>
              <a:rPr lang="en-ID" sz="1100" dirty="0" err="1">
                <a:latin typeface="Cassadia Code"/>
              </a:rPr>
              <a:t>nilai</a:t>
            </a:r>
            <a:r>
              <a:rPr lang="en-ID" sz="1100" dirty="0">
                <a:latin typeface="Cassadia Code"/>
              </a:rPr>
              <a:t> </a:t>
            </a:r>
            <a:r>
              <a:rPr lang="en-ID" sz="1100" dirty="0" err="1">
                <a:latin typeface="Cassadia Code"/>
              </a:rPr>
              <a:t>akan</a:t>
            </a:r>
            <a:r>
              <a:rPr lang="en-ID" sz="1100" dirty="0">
                <a:latin typeface="Cassadia Code"/>
              </a:rPr>
              <a:t> </a:t>
            </a:r>
            <a:r>
              <a:rPr lang="en-ID" sz="1100" dirty="0" err="1">
                <a:latin typeface="Cassadia Code"/>
              </a:rPr>
              <a:t>semakin</a:t>
            </a:r>
            <a:r>
              <a:rPr lang="en-ID" sz="1100" dirty="0">
                <a:latin typeface="Cassadia Code"/>
              </a:rPr>
              <a:t> </a:t>
            </a:r>
            <a:r>
              <a:rPr lang="en-ID" sz="1100" dirty="0" err="1">
                <a:latin typeface="Cassadia Code"/>
              </a:rPr>
              <a:t>baik</a:t>
            </a:r>
            <a:r>
              <a:rPr lang="en-ID" sz="1100" dirty="0">
                <a:latin typeface="Cassadia Code"/>
              </a:rPr>
              <a:t>, </a:t>
            </a:r>
            <a:r>
              <a:rPr lang="en-ID" sz="1100" dirty="0" err="1">
                <a:latin typeface="Cassadia Code"/>
              </a:rPr>
              <a:t>Nilainya</a:t>
            </a:r>
            <a:r>
              <a:rPr lang="en-ID" sz="1100" dirty="0">
                <a:latin typeface="Cassadia Code"/>
              </a:rPr>
              <a:t> </a:t>
            </a:r>
            <a:r>
              <a:rPr lang="en-ID" sz="1100" dirty="0" err="1">
                <a:latin typeface="Cassadia Code"/>
              </a:rPr>
              <a:t>terdiri</a:t>
            </a:r>
            <a:r>
              <a:rPr lang="en-ID" sz="1100" dirty="0">
                <a:latin typeface="Cassadia Code"/>
              </a:rPr>
              <a:t> </a:t>
            </a:r>
            <a:r>
              <a:rPr lang="en-ID" sz="1100" dirty="0" err="1">
                <a:latin typeface="Cassadia Code"/>
              </a:rPr>
              <a:t>dari</a:t>
            </a:r>
            <a:r>
              <a:rPr lang="en-ID" sz="1100" dirty="0">
                <a:latin typeface="Cassadia Code"/>
              </a:rPr>
              <a:t> excellent, very good, good, fair, dan poor</a:t>
            </a:r>
          </a:p>
          <a:p>
            <a:pPr marL="228600" indent="-228600">
              <a:buSzPct val="100000"/>
              <a:buAutoNum type="arabicPeriod"/>
            </a:pPr>
            <a:r>
              <a:rPr lang="en-ID" sz="1100" dirty="0" err="1">
                <a:latin typeface="Cassadia Code"/>
              </a:rPr>
              <a:t>Untuk</a:t>
            </a:r>
            <a:r>
              <a:rPr lang="en-ID" sz="1100" dirty="0">
                <a:latin typeface="Cassadia Code"/>
              </a:rPr>
              <a:t> </a:t>
            </a:r>
            <a:r>
              <a:rPr lang="en-ID" sz="1100" dirty="0" err="1">
                <a:latin typeface="Cassadia Code"/>
              </a:rPr>
              <a:t>titik-titik</a:t>
            </a:r>
            <a:r>
              <a:rPr lang="en-ID" sz="1100" dirty="0">
                <a:latin typeface="Cassadia Code"/>
              </a:rPr>
              <a:t> pada GPA </a:t>
            </a:r>
            <a:r>
              <a:rPr lang="en-ID" sz="1100" dirty="0" err="1">
                <a:latin typeface="Cassadia Code"/>
              </a:rPr>
              <a:t>dapat</a:t>
            </a:r>
            <a:r>
              <a:rPr lang="en-ID" sz="1100" dirty="0">
                <a:latin typeface="Cassadia Code"/>
              </a:rPr>
              <a:t> </a:t>
            </a:r>
            <a:r>
              <a:rPr lang="en-ID" sz="1100" dirty="0" err="1">
                <a:latin typeface="Cassadia Code"/>
              </a:rPr>
              <a:t>dilihat</a:t>
            </a:r>
            <a:r>
              <a:rPr lang="en-ID" sz="1100" dirty="0">
                <a:latin typeface="Cassadia Code"/>
              </a:rPr>
              <a:t> pada </a:t>
            </a:r>
            <a:r>
              <a:rPr lang="en-ID" sz="1100" dirty="0" err="1">
                <a:latin typeface="Cassadia Code"/>
              </a:rPr>
              <a:t>derajat</a:t>
            </a:r>
            <a:r>
              <a:rPr lang="en-ID" sz="1100" dirty="0">
                <a:latin typeface="Cassadia Code"/>
              </a:rPr>
              <a:t> </a:t>
            </a:r>
            <a:r>
              <a:rPr lang="en-ID" sz="1100" dirty="0" err="1">
                <a:latin typeface="Cassadia Code"/>
              </a:rPr>
              <a:t>keanggotaan</a:t>
            </a:r>
            <a:r>
              <a:rPr lang="en-ID" sz="1100" dirty="0">
                <a:latin typeface="Cassadia Code"/>
              </a:rPr>
              <a:t>, </a:t>
            </a:r>
            <a:r>
              <a:rPr lang="en-ID" sz="1100" dirty="0" err="1">
                <a:latin typeface="Cassadia Code"/>
              </a:rPr>
              <a:t>setelah</a:t>
            </a:r>
            <a:r>
              <a:rPr lang="en-ID" sz="1100" dirty="0">
                <a:latin typeface="Cassadia Code"/>
              </a:rPr>
              <a:t> </a:t>
            </a:r>
            <a:r>
              <a:rPr lang="en-ID" sz="1100" dirty="0" err="1">
                <a:latin typeface="Cassadia Code"/>
              </a:rPr>
              <a:t>itu</a:t>
            </a:r>
            <a:r>
              <a:rPr lang="en-ID" sz="1100" dirty="0">
                <a:latin typeface="Cassadia Code"/>
              </a:rPr>
              <a:t> </a:t>
            </a:r>
            <a:r>
              <a:rPr lang="en-ID" sz="1100" dirty="0" err="1">
                <a:latin typeface="Cassadia Code"/>
              </a:rPr>
              <a:t>diinputkan</a:t>
            </a:r>
            <a:r>
              <a:rPr lang="en-ID" sz="1100" dirty="0">
                <a:latin typeface="Cassadia Code"/>
              </a:rPr>
              <a:t> pada file GPA.java</a:t>
            </a:r>
          </a:p>
          <a:p>
            <a:pPr marL="228600" indent="-228600">
              <a:buSzPct val="100000"/>
              <a:buAutoNum type="arabicPeriod"/>
            </a:pPr>
            <a:r>
              <a:rPr lang="en-ID" sz="1100" dirty="0" err="1">
                <a:latin typeface="Cassadia Code"/>
              </a:rPr>
              <a:t>Untuk</a:t>
            </a:r>
            <a:r>
              <a:rPr lang="en-ID" sz="1100" dirty="0">
                <a:latin typeface="Cassadia Code"/>
              </a:rPr>
              <a:t> </a:t>
            </a:r>
            <a:r>
              <a:rPr lang="en-ID" sz="1100" dirty="0" err="1">
                <a:latin typeface="Cassadia Code"/>
              </a:rPr>
              <a:t>titik-titik</a:t>
            </a:r>
            <a:r>
              <a:rPr lang="en-ID" sz="1100" dirty="0">
                <a:latin typeface="Cassadia Code"/>
              </a:rPr>
              <a:t> pada GRE </a:t>
            </a:r>
            <a:r>
              <a:rPr lang="en-ID" sz="1100" dirty="0" err="1">
                <a:latin typeface="Cassadia Code"/>
              </a:rPr>
              <a:t>dapat</a:t>
            </a:r>
            <a:r>
              <a:rPr lang="en-ID" sz="1100" dirty="0">
                <a:latin typeface="Cassadia Code"/>
              </a:rPr>
              <a:t> </a:t>
            </a:r>
            <a:r>
              <a:rPr lang="en-ID" sz="1100" dirty="0" err="1">
                <a:latin typeface="Cassadia Code"/>
              </a:rPr>
              <a:t>dilihat</a:t>
            </a:r>
            <a:r>
              <a:rPr lang="en-ID" sz="1100" dirty="0">
                <a:latin typeface="Cassadia Code"/>
              </a:rPr>
              <a:t> pada </a:t>
            </a:r>
            <a:r>
              <a:rPr lang="en-ID" sz="1100" dirty="0" err="1">
                <a:latin typeface="Cassadia Code"/>
              </a:rPr>
              <a:t>derajat</a:t>
            </a:r>
            <a:r>
              <a:rPr lang="en-ID" sz="1100" dirty="0">
                <a:latin typeface="Cassadia Code"/>
              </a:rPr>
              <a:t> </a:t>
            </a:r>
            <a:r>
              <a:rPr lang="en-ID" sz="1100" dirty="0" err="1">
                <a:latin typeface="Cassadia Code"/>
              </a:rPr>
              <a:t>keanggotaan</a:t>
            </a:r>
            <a:r>
              <a:rPr lang="en-ID" sz="1100" dirty="0">
                <a:latin typeface="Cassadia Code"/>
              </a:rPr>
              <a:t>, </a:t>
            </a:r>
            <a:r>
              <a:rPr lang="en-ID" sz="1100" dirty="0" err="1">
                <a:latin typeface="Cassadia Code"/>
              </a:rPr>
              <a:t>setelah</a:t>
            </a:r>
            <a:r>
              <a:rPr lang="en-ID" sz="1100" dirty="0">
                <a:latin typeface="Cassadia Code"/>
              </a:rPr>
              <a:t> </a:t>
            </a:r>
            <a:r>
              <a:rPr lang="en-ID" sz="1100" dirty="0" err="1">
                <a:latin typeface="Cassadia Code"/>
              </a:rPr>
              <a:t>itu</a:t>
            </a:r>
            <a:r>
              <a:rPr lang="en-ID" sz="1100" dirty="0">
                <a:latin typeface="Cassadia Code"/>
              </a:rPr>
              <a:t> </a:t>
            </a:r>
            <a:r>
              <a:rPr lang="en-ID" sz="1100" dirty="0" err="1">
                <a:latin typeface="Cassadia Code"/>
              </a:rPr>
              <a:t>dapat</a:t>
            </a:r>
            <a:r>
              <a:rPr lang="en-ID" sz="1100" dirty="0">
                <a:latin typeface="Cassadia Code"/>
              </a:rPr>
              <a:t> </a:t>
            </a:r>
            <a:r>
              <a:rPr lang="en-ID" sz="1100" dirty="0" err="1">
                <a:latin typeface="Cassadia Code"/>
              </a:rPr>
              <a:t>diinputkan</a:t>
            </a:r>
            <a:r>
              <a:rPr lang="en-ID" sz="1100" dirty="0">
                <a:latin typeface="Cassadia Code"/>
              </a:rPr>
              <a:t> pada file GRE.java</a:t>
            </a:r>
          </a:p>
          <a:p>
            <a:pPr marL="228600" indent="-228600">
              <a:buSzPct val="100000"/>
              <a:buAutoNum type="arabicPeriod"/>
            </a:pPr>
            <a:r>
              <a:rPr lang="en-ID" sz="1100" dirty="0" err="1">
                <a:latin typeface="Cassadia Code"/>
              </a:rPr>
              <a:t>Untuk</a:t>
            </a:r>
            <a:r>
              <a:rPr lang="en-ID" sz="1100" dirty="0">
                <a:latin typeface="Cassadia Code"/>
              </a:rPr>
              <a:t> yang </a:t>
            </a:r>
            <a:r>
              <a:rPr lang="en-ID" sz="1100" dirty="0" err="1">
                <a:latin typeface="Cassadia Code"/>
              </a:rPr>
              <a:t>tabel</a:t>
            </a:r>
            <a:r>
              <a:rPr lang="en-ID" sz="1100" dirty="0">
                <a:latin typeface="Cassadia Code"/>
              </a:rPr>
              <a:t> </a:t>
            </a:r>
            <a:r>
              <a:rPr lang="en-ID" sz="1100" dirty="0" err="1">
                <a:latin typeface="Cassadia Code"/>
              </a:rPr>
              <a:t>itu</a:t>
            </a:r>
            <a:r>
              <a:rPr lang="en-ID" sz="1100" dirty="0">
                <a:latin typeface="Cassadia Code"/>
              </a:rPr>
              <a:t> </a:t>
            </a:r>
            <a:r>
              <a:rPr lang="en-ID" sz="1100" dirty="0" err="1">
                <a:latin typeface="Cassadia Code"/>
              </a:rPr>
              <a:t>akan</a:t>
            </a:r>
            <a:r>
              <a:rPr lang="en-ID" sz="1100" dirty="0">
                <a:latin typeface="Cassadia Code"/>
              </a:rPr>
              <a:t> </a:t>
            </a:r>
            <a:r>
              <a:rPr lang="en-ID" sz="1100" dirty="0" err="1">
                <a:latin typeface="Cassadia Code"/>
              </a:rPr>
              <a:t>diinputkan</a:t>
            </a:r>
            <a:r>
              <a:rPr lang="en-ID" sz="1100" dirty="0">
                <a:latin typeface="Cassadia Code"/>
              </a:rPr>
              <a:t> pada file Rule.java</a:t>
            </a:r>
          </a:p>
          <a:p>
            <a:pPr marL="228600" indent="-228600">
              <a:buSzPct val="100000"/>
              <a:buAutoNum type="arabicPeriod"/>
            </a:pPr>
            <a:r>
              <a:rPr lang="en-ID" sz="1100" dirty="0" err="1">
                <a:latin typeface="Cassadia Code"/>
              </a:rPr>
              <a:t>Untuk</a:t>
            </a:r>
            <a:r>
              <a:rPr lang="en-ID" sz="1100" dirty="0">
                <a:latin typeface="Cassadia Code"/>
              </a:rPr>
              <a:t> </a:t>
            </a:r>
            <a:r>
              <a:rPr lang="en-ID" sz="1100" dirty="0" err="1">
                <a:latin typeface="Cassadia Code"/>
              </a:rPr>
              <a:t>nilai-nilainya</a:t>
            </a:r>
            <a:r>
              <a:rPr lang="en-ID" sz="1100" dirty="0">
                <a:latin typeface="Cassadia Code"/>
              </a:rPr>
              <a:t> </a:t>
            </a:r>
            <a:r>
              <a:rPr lang="en-ID" sz="1100" dirty="0" err="1">
                <a:latin typeface="Cassadia Code"/>
              </a:rPr>
              <a:t>itu</a:t>
            </a:r>
            <a:r>
              <a:rPr lang="en-ID" sz="1100" dirty="0">
                <a:latin typeface="Cassadia Code"/>
              </a:rPr>
              <a:t> </a:t>
            </a:r>
            <a:r>
              <a:rPr lang="en-ID" sz="1100" dirty="0" err="1">
                <a:latin typeface="Cassadia Code"/>
              </a:rPr>
              <a:t>dapat</a:t>
            </a:r>
            <a:r>
              <a:rPr lang="en-ID" sz="1100" dirty="0">
                <a:latin typeface="Cassadia Code"/>
              </a:rPr>
              <a:t> </a:t>
            </a:r>
            <a:r>
              <a:rPr lang="en-ID" sz="1100" dirty="0" err="1">
                <a:latin typeface="Cassadia Code"/>
              </a:rPr>
              <a:t>diinputkan</a:t>
            </a:r>
            <a:r>
              <a:rPr lang="en-ID" sz="1100" dirty="0">
                <a:latin typeface="Cassadia Code"/>
              </a:rPr>
              <a:t> pada </a:t>
            </a:r>
            <a:r>
              <a:rPr lang="en-ID" sz="1100" dirty="0" err="1">
                <a:latin typeface="Cassadia Code"/>
              </a:rPr>
              <a:t>zStatus</a:t>
            </a:r>
            <a:r>
              <a:rPr lang="en-ID" sz="1100" dirty="0">
                <a:latin typeface="Cassadia Code"/>
              </a:rPr>
              <a:t>, </a:t>
            </a:r>
            <a:r>
              <a:rPr lang="en-ID" sz="1100" dirty="0" err="1">
                <a:latin typeface="Cassadia Code"/>
              </a:rPr>
              <a:t>untuk</a:t>
            </a:r>
            <a:r>
              <a:rPr lang="en-ID" sz="1100" dirty="0">
                <a:latin typeface="Cassadia Code"/>
              </a:rPr>
              <a:t> </a:t>
            </a:r>
            <a:r>
              <a:rPr lang="en-ID" sz="1100" dirty="0" err="1">
                <a:latin typeface="Cassadia Code"/>
              </a:rPr>
              <a:t>menentukan</a:t>
            </a:r>
            <a:r>
              <a:rPr lang="en-ID" sz="1100" dirty="0">
                <a:latin typeface="Cassadia Code"/>
              </a:rPr>
              <a:t> </a:t>
            </a:r>
            <a:r>
              <a:rPr lang="en-ID" sz="1100" dirty="0" err="1">
                <a:latin typeface="Cassadia Code"/>
              </a:rPr>
              <a:t>urutannya</a:t>
            </a:r>
            <a:r>
              <a:rPr lang="en-ID" sz="1100" dirty="0">
                <a:latin typeface="Cassadia Code"/>
              </a:rPr>
              <a:t> </a:t>
            </a:r>
            <a:r>
              <a:rPr lang="en-ID" sz="1100" dirty="0" err="1">
                <a:latin typeface="Cassadia Code"/>
              </a:rPr>
              <a:t>tersebut</a:t>
            </a:r>
            <a:r>
              <a:rPr lang="en-ID" sz="1100" dirty="0">
                <a:latin typeface="Cassadia Code"/>
              </a:rPr>
              <a:t> </a:t>
            </a:r>
            <a:r>
              <a:rPr lang="en-ID" sz="1100" dirty="0" err="1">
                <a:latin typeface="Cassadia Code"/>
              </a:rPr>
              <a:t>kita</a:t>
            </a:r>
            <a:r>
              <a:rPr lang="en-ID" sz="1100" dirty="0">
                <a:latin typeface="Cassadia Code"/>
              </a:rPr>
              <a:t> juga </a:t>
            </a:r>
            <a:r>
              <a:rPr lang="en-ID" sz="1100" dirty="0" err="1">
                <a:latin typeface="Cassadia Code"/>
              </a:rPr>
              <a:t>perlu</a:t>
            </a:r>
            <a:r>
              <a:rPr lang="en-ID" sz="1100" dirty="0">
                <a:latin typeface="Cassadia Code"/>
              </a:rPr>
              <a:t> </a:t>
            </a:r>
            <a:r>
              <a:rPr lang="en-ID" sz="1100" dirty="0" err="1">
                <a:latin typeface="Cassadia Code"/>
              </a:rPr>
              <a:t>untuk</a:t>
            </a:r>
            <a:r>
              <a:rPr lang="en-ID" sz="1100" dirty="0">
                <a:latin typeface="Cassadia Code"/>
              </a:rPr>
              <a:t> </a:t>
            </a:r>
            <a:r>
              <a:rPr lang="en-ID" sz="1100" dirty="0" err="1">
                <a:latin typeface="Cassadia Code"/>
              </a:rPr>
              <a:t>menginputkan</a:t>
            </a:r>
            <a:r>
              <a:rPr lang="en-ID" sz="1100" dirty="0">
                <a:latin typeface="Cassadia Code"/>
              </a:rPr>
              <a:t> pada </a:t>
            </a:r>
            <a:r>
              <a:rPr lang="en-ID" sz="1100" dirty="0" err="1">
                <a:latin typeface="Cassadia Code"/>
              </a:rPr>
              <a:t>fungsi</a:t>
            </a:r>
            <a:r>
              <a:rPr lang="en-ID" sz="1100" dirty="0">
                <a:latin typeface="Cassadia Code"/>
              </a:rPr>
              <a:t> </a:t>
            </a:r>
            <a:r>
              <a:rPr lang="en-ID" sz="1100" dirty="0" err="1">
                <a:latin typeface="Cassadia Code"/>
              </a:rPr>
              <a:t>hitung</a:t>
            </a:r>
            <a:r>
              <a:rPr lang="en-ID" sz="1100" dirty="0">
                <a:latin typeface="Cassadia Code"/>
              </a:rPr>
              <a:t>.</a:t>
            </a:r>
          </a:p>
          <a:p>
            <a:br>
              <a:rPr lang="en-ID" sz="1000" dirty="0">
                <a:solidFill>
                  <a:schemeClr val="tx1"/>
                </a:solidFill>
                <a:effectLst/>
                <a:latin typeface="Cassadia Code"/>
              </a:rPr>
            </a:br>
            <a:endParaRPr lang="en-ID" sz="1000" dirty="0">
              <a:solidFill>
                <a:schemeClr val="tx1"/>
              </a:solidFill>
              <a:effectLst/>
              <a:latin typeface="Cassadia Code"/>
            </a:endParaRPr>
          </a:p>
          <a:p>
            <a:pPr marL="0" indent="0"/>
            <a:endParaRPr lang="en-ID" sz="1000" dirty="0">
              <a:solidFill>
                <a:schemeClr val="tx1"/>
              </a:solidFill>
              <a:latin typeface="Cassadia Code"/>
            </a:endParaRPr>
          </a:p>
        </p:txBody>
      </p:sp>
    </p:spTree>
    <p:extLst>
      <p:ext uri="{BB962C8B-B14F-4D97-AF65-F5344CB8AC3E}">
        <p14:creationId xmlns:p14="http://schemas.microsoft.com/office/powerpoint/2010/main" val="2158709798"/>
      </p:ext>
    </p:extLst>
  </p:cSld>
  <p:clrMapOvr>
    <a:masterClrMapping/>
  </p:clrMapOvr>
</p:sld>
</file>

<file path=ppt/theme/theme1.xml><?xml version="1.0" encoding="utf-8"?>
<a:theme xmlns:a="http://schemas.openxmlformats.org/drawingml/2006/main" name="ES Phases of the Vocational Guidance Process by Slidesgo">
  <a:themeElements>
    <a:clrScheme name="Simple Light">
      <a:dk1>
        <a:srgbClr val="262D33"/>
      </a:dk1>
      <a:lt1>
        <a:srgbClr val="F3FBFF"/>
      </a:lt1>
      <a:dk2>
        <a:srgbClr val="A8BDC6"/>
      </a:dk2>
      <a:lt2>
        <a:srgbClr val="4F7786"/>
      </a:lt2>
      <a:accent1>
        <a:srgbClr val="C6EBF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2D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2655</Words>
  <Application>Microsoft Office PowerPoint</Application>
  <PresentationFormat>On-screen Show (16:9)</PresentationFormat>
  <Paragraphs>312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Montserrat</vt:lpstr>
      <vt:lpstr>Arial</vt:lpstr>
      <vt:lpstr>Montserrat Medium</vt:lpstr>
      <vt:lpstr>Cassadia Code</vt:lpstr>
      <vt:lpstr>Bebas Neue</vt:lpstr>
      <vt:lpstr>ES Phases of the Vocational Guidance Process by Slidesgo</vt:lpstr>
      <vt:lpstr>Logika Fuzzy  Ratri Maria Manik Teknik Informatika - B 3121600039</vt:lpstr>
      <vt:lpstr>1. Tugas Praktikum 1</vt:lpstr>
      <vt:lpstr>Code Rule.java</vt:lpstr>
      <vt:lpstr>Code Rule.java</vt:lpstr>
      <vt:lpstr>Code GPA.java</vt:lpstr>
      <vt:lpstr>Code GPA.java</vt:lpstr>
      <vt:lpstr>Code GRE.java</vt:lpstr>
      <vt:lpstr>Code GRE.java</vt:lpstr>
      <vt:lpstr>Tugas Praktikum 1</vt:lpstr>
      <vt:lpstr>2. Tugas Praktikum 2</vt:lpstr>
      <vt:lpstr>Code Rule.java</vt:lpstr>
      <vt:lpstr>Code Rule.java</vt:lpstr>
      <vt:lpstr>Code Permintaan.java</vt:lpstr>
      <vt:lpstr>Code Persediaan.java</vt:lpstr>
      <vt:lpstr>Code Persediaan.java</vt:lpstr>
      <vt:lpstr>Code Produksi.java</vt:lpstr>
      <vt:lpstr>Code Produksi.java</vt:lpstr>
      <vt:lpstr>Tugas Praktikum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Logika Fuzzy  Ratri Maria Manik Teknik Informatika - B 3121600039</dc:title>
  <dc:creator>RATRI MARIA MANIK</dc:creator>
  <cp:lastModifiedBy>ratri cantik</cp:lastModifiedBy>
  <cp:revision>1</cp:revision>
  <dcterms:modified xsi:type="dcterms:W3CDTF">2023-04-15T14:24:44Z</dcterms:modified>
</cp:coreProperties>
</file>