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7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4" r:id="rId11"/>
    <p:sldId id="335" r:id="rId12"/>
    <p:sldId id="333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3"/>
    <a:srgbClr val="B50900"/>
    <a:srgbClr val="333398"/>
    <a:srgbClr val="055F18"/>
    <a:srgbClr val="FAEFF6"/>
    <a:srgbClr val="FCEAE6"/>
    <a:srgbClr val="FFEAE6"/>
    <a:srgbClr val="FFD2C8"/>
    <a:srgbClr val="D20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>
      <p:cViewPr>
        <p:scale>
          <a:sx n="83" d="100"/>
          <a:sy n="83" d="100"/>
        </p:scale>
        <p:origin x="36" y="5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31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mailto:r.attafynn@gmail.co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609600" y="609600"/>
            <a:ext cx="10972800" cy="2743200"/>
          </a:xfrm>
          <a:prstGeom prst="roundRect">
            <a:avLst/>
          </a:prstGeom>
          <a:solidFill>
            <a:srgbClr val="3333B2">
              <a:alpha val="91000"/>
            </a:srgbClr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8752" y="6488114"/>
            <a:ext cx="3956049" cy="369887"/>
          </a:xfrm>
          <a:prstGeom prst="rect">
            <a:avLst/>
          </a:prstGeom>
          <a:solidFill>
            <a:srgbClr val="00005D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bg1"/>
                </a:solidFill>
                <a:latin typeface="Calibri Light" panose="020F0302020204030204" pitchFamily="34" charset="0"/>
                <a:ea typeface="CMU Sans Serif" panose="02000603000000000000" pitchFamily="2" charset="0"/>
                <a:cs typeface="Calibri Light" panose="020F0302020204030204" pitchFamily="34" charset="0"/>
              </a:rPr>
              <a:t>Raymond Atta-Fynn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143000"/>
            <a:ext cx="10363200" cy="8382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133600"/>
            <a:ext cx="8534400" cy="533400"/>
          </a:xfrm>
        </p:spPr>
        <p:txBody>
          <a:bodyPr/>
          <a:lstStyle>
            <a:lvl1pPr marL="0" indent="0" algn="ctr">
              <a:buNone/>
              <a:defRPr sz="4000" baseline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92876"/>
            <a:ext cx="1428751" cy="365125"/>
          </a:xfrm>
          <a:solidFill>
            <a:srgbClr val="3333CC"/>
          </a:solidFill>
        </p:spPr>
        <p:txBody>
          <a:bodyPr/>
          <a:lstStyle>
            <a:lvl1pPr algn="ctr">
              <a:defRPr sz="1600" baseline="0" smtClean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r>
              <a:rPr lang="en-US"/>
              <a:t>8/26/2019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6492876"/>
            <a:ext cx="5283200" cy="365125"/>
          </a:xfrm>
          <a:solidFill>
            <a:srgbClr val="3333CC"/>
          </a:solidFill>
        </p:spPr>
        <p:txBody>
          <a:bodyPr/>
          <a:lstStyle>
            <a:lvl1pPr algn="ctr">
              <a:defRPr sz="1800" baseline="0" smtClean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r>
              <a:rPr lang="en-US"/>
              <a:t>House Prices: Advanced Regression Techniques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492876"/>
            <a:ext cx="1524000" cy="365125"/>
          </a:xfrm>
          <a:solidFill>
            <a:srgbClr val="3333B2"/>
          </a:solidFill>
        </p:spPr>
        <p:txBody>
          <a:bodyPr/>
          <a:lstStyle>
            <a:lvl1pPr>
              <a:defRPr sz="1800" baseline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360604-074C-4EB2-BFE5-4807CB7BAD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85800" y="3657600"/>
            <a:ext cx="11201400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4000" kern="1200" baseline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Raymond Atta-Fynn</a:t>
            </a:r>
          </a:p>
          <a:p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NYC Data Science Academy: Advanced Regression Presentation</a:t>
            </a:r>
          </a:p>
          <a:p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Presentation time: 10 minutes </a:t>
            </a:r>
          </a:p>
          <a:p>
            <a:r>
              <a:rPr lang="en-US" sz="3200" u="none" dirty="0">
                <a:solidFill>
                  <a:srgbClr val="3333FF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r.attafynn@gmail.com</a:t>
            </a:r>
            <a:endParaRPr lang="en-US" sz="3200" u="none" dirty="0">
              <a:solidFill>
                <a:srgbClr val="3333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3200" u="none" dirty="0">
              <a:solidFill>
                <a:srgbClr val="3333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8/26/2019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House Prices: Advanced Regression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8/26/2019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House Prices: Advanced Regression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66800"/>
            <a:ext cx="11988800" cy="5257800"/>
          </a:xfrm>
        </p:spPr>
        <p:txBody>
          <a:bodyPr/>
          <a:lstStyle>
            <a:lvl1pPr marL="342900" indent="-342900">
              <a:buClr>
                <a:srgbClr val="33359D"/>
              </a:buClr>
              <a:buSzPct val="75000"/>
              <a:buFont typeface="Webdings" panose="05030102010509060703" pitchFamily="18" charset="2"/>
              <a:buChar char=""/>
              <a:defRPr sz="32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indent="-285750">
              <a:buClr>
                <a:srgbClr val="000099"/>
              </a:buClr>
              <a:buSzPct val="75000"/>
              <a:buFont typeface="Webdings" panose="05030102010509060703" pitchFamily="18" charset="2"/>
              <a:buChar char=""/>
              <a:defRPr sz="29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>
              <a:buClr>
                <a:srgbClr val="000099"/>
              </a:buClr>
              <a:buFont typeface="CMU Sans Serif" panose="02000603000000000000" pitchFamily="2" charset="0"/>
              <a:buChar char=""/>
              <a:defRPr sz="26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>
              <a:buClr>
                <a:srgbClr val="000099"/>
              </a:buClr>
              <a:buSzPct val="75000"/>
              <a:buFont typeface="Wingdings" panose="05000000000000000000" pitchFamily="2" charset="2"/>
              <a:buChar char=""/>
              <a:defRPr sz="22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22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rgbClr val="3333B2"/>
          </a:solidFill>
        </p:spPr>
        <p:txBody>
          <a:bodyPr/>
          <a:lstStyle>
            <a:lvl1pPr marL="182880" algn="l">
              <a:defRPr sz="3600" baseline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92876"/>
            <a:ext cx="1428751" cy="365125"/>
          </a:xfrm>
          <a:solidFill>
            <a:srgbClr val="3333CC"/>
          </a:solidFill>
        </p:spPr>
        <p:txBody>
          <a:bodyPr/>
          <a:lstStyle>
            <a:lvl1pPr algn="ctr">
              <a:defRPr sz="1600" baseline="0" smtClean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r>
              <a:rPr lang="en-US"/>
              <a:t>8/26/2019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0AF33-4E15-453F-B99E-CAC77D4E93E1}"/>
              </a:ext>
            </a:extLst>
          </p:cNvPr>
          <p:cNvSpPr txBox="1"/>
          <p:nvPr userDrawn="1"/>
        </p:nvSpPr>
        <p:spPr>
          <a:xfrm>
            <a:off x="1428752" y="6488114"/>
            <a:ext cx="3956049" cy="369887"/>
          </a:xfrm>
          <a:prstGeom prst="rect">
            <a:avLst/>
          </a:prstGeom>
          <a:solidFill>
            <a:srgbClr val="00005C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bg1"/>
                </a:solidFill>
                <a:latin typeface="Calibri Light" panose="020F0302020204030204" pitchFamily="34" charset="0"/>
                <a:ea typeface="CMU Sans Serif" panose="02000603000000000000" pitchFamily="2" charset="0"/>
                <a:cs typeface="Calibri Light" panose="020F0302020204030204" pitchFamily="34" charset="0"/>
              </a:rPr>
              <a:t>Raymond Atta-Fynn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CD64B116-C134-4983-A6DF-A5B5B1E7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4800" y="6492876"/>
            <a:ext cx="5283200" cy="365125"/>
          </a:xfrm>
          <a:solidFill>
            <a:srgbClr val="3333CC"/>
          </a:solidFill>
        </p:spPr>
        <p:txBody>
          <a:bodyPr/>
          <a:lstStyle>
            <a:lvl1pPr algn="ctr">
              <a:defRPr sz="1800" baseline="0" smtClean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r>
              <a:rPr lang="en-US"/>
              <a:t>House Prices: Advanced Regression Techniques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E4E2075-F1AC-41A1-910C-1C84E71C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92876"/>
            <a:ext cx="1524000" cy="365125"/>
          </a:xfrm>
          <a:solidFill>
            <a:srgbClr val="3333B2"/>
          </a:solidFill>
        </p:spPr>
        <p:txBody>
          <a:bodyPr/>
          <a:lstStyle>
            <a:lvl1pPr>
              <a:defRPr sz="1800" baseline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8/26/2019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House Prices: Advanced Regression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1"/>
            <a:ext cx="56896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6896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8/26/2019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House Prices: Advanced Regression Techniques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1"/>
            <a:ext cx="5386917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906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76401"/>
            <a:ext cx="5389033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8/26/2019</a:t>
            </a:r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House Prices: Advanced Regression Techniques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22400" y="6477000"/>
            <a:ext cx="46736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8/26/2019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House Prices: Advanced Regression Techniques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22400" y="6477000"/>
            <a:ext cx="46736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8/26/2019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House Prices: Advanced Regression Techniques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8/26/2019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House Prices: Advanced Regression Techniques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8/26/2019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House Prices: Advanced Regression Techniques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8/26/2019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House Prices: Advanced Regression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10744200" cy="838200"/>
          </a:xfrm>
        </p:spPr>
        <p:txBody>
          <a:bodyPr/>
          <a:lstStyle/>
          <a:p>
            <a:r>
              <a:rPr lang="en-US" dirty="0"/>
              <a:t>House Prices: Advanced Regression Techniques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E92CF-8FCE-4122-938F-BD2961D3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8/26/2019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C5C3B-DA94-40AE-AE37-7417BBCF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House Prices: Advanced Regression Techniques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FC69E-8A65-4C97-A9E6-7AD97D9D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9FB2F-3FB9-4D13-B387-A1E2A72C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11988800" cy="5257800"/>
          </a:xfrm>
        </p:spPr>
        <p:txBody>
          <a:bodyPr/>
          <a:lstStyle/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“Overall quality” was the most important feature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Kaggle score 0.14588; Rank improved from 3398 to 2631</a:t>
            </a:r>
          </a:p>
          <a:p>
            <a:endParaRPr lang="en-US" dirty="0"/>
          </a:p>
          <a:p>
            <a:pPr marL="0" indent="0">
              <a:buNone/>
            </a:pPr>
            <a:endParaRPr lang="en-US" sz="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C3DAF1-B96C-4DC3-97FB-6EAF6E7C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Model training and prediction: Random forest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8102-B744-4D74-94D2-A19A362A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8/26/2019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62FA-9A53-4B77-BAF5-F9687637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House Prices: Advanced Regression Techniques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4155-2C09-43FE-8BF9-BBA9C5C5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7F65ECD-730E-4F17-B21C-ACDCB2B6D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8" y="1595053"/>
            <a:ext cx="10805462" cy="419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1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9FB2F-3FB9-4D13-B387-A1E2A72C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11988800" cy="5715000"/>
          </a:xfrm>
        </p:spPr>
        <p:txBody>
          <a:bodyPr/>
          <a:lstStyle/>
          <a:p>
            <a:r>
              <a:rPr lang="en-US" dirty="0"/>
              <a:t>Tried a couple of parameters; not too thorough. “Overall quality” was again the most important feature.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Kaggle score 0.13165     Rank  is 1922. </a:t>
            </a:r>
          </a:p>
          <a:p>
            <a:endParaRPr lang="en-US" dirty="0"/>
          </a:p>
          <a:p>
            <a:pPr marL="0" indent="0">
              <a:buNone/>
            </a:pPr>
            <a:endParaRPr lang="en-US" sz="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C3DAF1-B96C-4DC3-97FB-6EAF6E7C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Model training and prediction: </a:t>
            </a:r>
            <a:r>
              <a:rPr lang="en-US" sz="4000" dirty="0" err="1"/>
              <a:t>XGBoost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8102-B744-4D74-94D2-A19A362A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8/26/2019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62FA-9A53-4B77-BAF5-F9687637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House Prices: Advanced Regression Techniques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4155-2C09-43FE-8BF9-BBA9C5C5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80EA05-A0B4-4AA7-9F96-DD62006D5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18" y="1921316"/>
            <a:ext cx="9753282" cy="381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8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9FB2F-3FB9-4D13-B387-A1E2A72C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11988800" cy="5257800"/>
          </a:xfrm>
        </p:spPr>
        <p:txBody>
          <a:bodyPr/>
          <a:lstStyle/>
          <a:p>
            <a:r>
              <a:rPr lang="en-US" dirty="0"/>
              <a:t>I trained the models and made predictions with: multiple linear regression, Lasso, Random Forest, and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Per Kaggle, </a:t>
            </a:r>
            <a:r>
              <a:rPr lang="en-US" dirty="0" err="1"/>
              <a:t>XGBoost</a:t>
            </a:r>
            <a:r>
              <a:rPr lang="en-US" dirty="0"/>
              <a:t> yielded the best prediction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Although I did not get the opportunity to work with a group, I have to say that I enjoyed this project out of all the three projects that we have done so far. </a:t>
            </a:r>
            <a:endParaRPr lang="en-US" sz="800" dirty="0"/>
          </a:p>
          <a:p>
            <a:r>
              <a:rPr lang="en-US" dirty="0"/>
              <a:t>Substantial improvements will be made using k-fold cross validation and hyperparameter tuning; this will be reflected in the blog post.</a:t>
            </a:r>
          </a:p>
          <a:p>
            <a:r>
              <a:rPr lang="en-US" dirty="0"/>
              <a:t>I learned a lot and I hope to work on more machine learning projects as part of my capstone.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C3DAF1-B96C-4DC3-97FB-6EAF6E7C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Conclusion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8102-B744-4D74-94D2-A19A362A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8/26/2019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62FA-9A53-4B77-BAF5-F9687637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House Prices: Advanced Regression Techniques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4155-2C09-43FE-8BF9-BBA9C5C5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4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9FB2F-3FB9-4D13-B387-A1E2A72C1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Get my feet wet with advanced regression techniques</a:t>
            </a:r>
          </a:p>
          <a:p>
            <a:endParaRPr lang="en-US" sz="3600" dirty="0"/>
          </a:p>
          <a:p>
            <a:r>
              <a:rPr lang="en-US" sz="3600" dirty="0"/>
              <a:t>Specifically: </a:t>
            </a:r>
          </a:p>
          <a:p>
            <a:pPr marL="0" indent="0">
              <a:buNone/>
            </a:pPr>
            <a:endParaRPr lang="en-US" sz="800" dirty="0"/>
          </a:p>
          <a:p>
            <a:pPr lvl="1"/>
            <a:r>
              <a:rPr lang="en-US" sz="3300" dirty="0"/>
              <a:t>I would like understand the intricacies involved in cleaning and preparing data</a:t>
            </a:r>
          </a:p>
          <a:p>
            <a:pPr marL="457200" lvl="1" indent="0">
              <a:buNone/>
            </a:pPr>
            <a:endParaRPr lang="en-US" sz="800" dirty="0"/>
          </a:p>
          <a:p>
            <a:pPr lvl="1"/>
            <a:r>
              <a:rPr lang="en-US" sz="3300" dirty="0"/>
              <a:t>To gain some insights into the various algorithms for training and prediction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C3DAF1-B96C-4DC3-97FB-6EAF6E7C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Motivation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8102-B744-4D74-94D2-A19A362A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8/26/2019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62FA-9A53-4B77-BAF5-F9687637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House Prices: Advanced Regression Techniques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4155-2C09-43FE-8BF9-BBA9C5C5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6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9FB2F-3FB9-4D13-B387-A1E2A72C1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Data cleaning and preparation</a:t>
            </a:r>
          </a:p>
          <a:p>
            <a:endParaRPr lang="en-US" sz="3600" dirty="0"/>
          </a:p>
          <a:p>
            <a:r>
              <a:rPr lang="en-US" sz="3600" dirty="0"/>
              <a:t>Model training and prediction; Kaggle scores </a:t>
            </a:r>
          </a:p>
          <a:p>
            <a:endParaRPr lang="en-US" sz="3600" dirty="0"/>
          </a:p>
          <a:p>
            <a:r>
              <a:rPr lang="en-US" sz="3300" dirty="0"/>
              <a:t>Concluding remarks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C3DAF1-B96C-4DC3-97FB-6EAF6E7C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Outline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8102-B744-4D74-94D2-A19A362A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8/26/2019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62FA-9A53-4B77-BAF5-F9687637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House Prices: Advanced Regression Techniques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4155-2C09-43FE-8BF9-BBA9C5C5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9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9FB2F-3FB9-4D13-B387-A1E2A72C1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comprises Ames, Iowa house prices (response variable) and 79 predictor variables (i.e. features) publicly available on Kaggle.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The 79 predictors span all the featured associated with house: swimming pool size, lot, year house was built and so forth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r>
              <a:rPr lang="en-US" b="1" dirty="0"/>
              <a:t>Training data set</a:t>
            </a:r>
            <a:r>
              <a:rPr lang="en-US" dirty="0"/>
              <a:t>: Information on 1460 houses, 80 columns  [the columns comprise 79 predictors columns and a house price column]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r>
              <a:rPr lang="en-US" b="1" dirty="0"/>
              <a:t>Test data set</a:t>
            </a:r>
            <a:r>
              <a:rPr lang="en-US" dirty="0"/>
              <a:t>: Information on 1459 houses [79 predictor columns; house prices are unknown; our job is to predict  the prices]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C3DAF1-B96C-4DC3-97FB-6EAF6E7C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The Data-set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8102-B744-4D74-94D2-A19A362A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8/26/2019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62FA-9A53-4B77-BAF5-F9687637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House Prices: Advanced Regression Techniques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4155-2C09-43FE-8BF9-BBA9C5C5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7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9FB2F-3FB9-4D13-B387-A1E2A72C1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</a:t>
            </a:r>
            <a:r>
              <a:rPr lang="en-US" dirty="0"/>
              <a:t> distinguish between numerical/quantitative and categorical/qualitative data. Below are two example of categorical features with numerical representation.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end, there were 23 numerical variables; 56 categorical variables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C3DAF1-B96C-4DC3-97FB-6EAF6E7C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Cleaning the data: Step 1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8102-B744-4D74-94D2-A19A362A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8/26/2019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62FA-9A53-4B77-BAF5-F9687637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House Prices: Advanced Regression Techniques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4155-2C09-43FE-8BF9-BBA9C5C5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AC2656D2-B5BC-4B92-B946-003C4181B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2" y="2623467"/>
            <a:ext cx="5936288" cy="2634110"/>
          </a:xfrm>
          <a:prstGeom prst="rect">
            <a:avLst/>
          </a:prstGeom>
        </p:spPr>
      </p:pic>
      <p:pic>
        <p:nvPicPr>
          <p:cNvPr id="12" name="Picture 11" descr="A close up of a red background&#10;&#10;Description automatically generated">
            <a:extLst>
              <a:ext uri="{FF2B5EF4-FFF2-40B4-BE49-F238E27FC236}">
                <a16:creationId xmlns:a16="http://schemas.microsoft.com/office/drawing/2014/main" id="{51AECAD4-B933-4C16-BC96-DD7EC1F33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12" y="2503736"/>
            <a:ext cx="5936288" cy="26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7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9FB2F-3FB9-4D13-B387-A1E2A72C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838200"/>
            <a:ext cx="11988800" cy="5257800"/>
          </a:xfrm>
        </p:spPr>
        <p:txBody>
          <a:bodyPr/>
          <a:lstStyle/>
          <a:p>
            <a:r>
              <a:rPr lang="en-US" sz="3000" b="1" dirty="0"/>
              <a:t>Step 2:</a:t>
            </a:r>
            <a:r>
              <a:rPr lang="en-US" sz="3000" dirty="0"/>
              <a:t> Identify columns with the most missing data and drop them (missing data threshold is 40-50%); 5 features, namely </a:t>
            </a:r>
            <a:r>
              <a:rPr lang="en-US" sz="3000" dirty="0" err="1">
                <a:solidFill>
                  <a:srgbClr val="FF0000"/>
                </a:solidFill>
              </a:rPr>
              <a:t>PoolQC</a:t>
            </a:r>
            <a:r>
              <a:rPr lang="en-US" sz="3000" dirty="0"/>
              <a:t>, </a:t>
            </a:r>
            <a:r>
              <a:rPr lang="en-US" sz="3000" dirty="0" err="1">
                <a:solidFill>
                  <a:srgbClr val="FF0000"/>
                </a:solidFill>
              </a:rPr>
              <a:t>MisFeature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FF0000"/>
                </a:solidFill>
              </a:rPr>
              <a:t>Alley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FF0000"/>
                </a:solidFill>
              </a:rPr>
              <a:t>Fence</a:t>
            </a:r>
            <a:r>
              <a:rPr lang="en-US" sz="3000" dirty="0"/>
              <a:t>, and </a:t>
            </a:r>
            <a:r>
              <a:rPr lang="en-US" sz="3000" dirty="0" err="1">
                <a:solidFill>
                  <a:srgbClr val="FF0000"/>
                </a:solidFill>
              </a:rPr>
              <a:t>FireplaceQu</a:t>
            </a:r>
            <a:r>
              <a:rPr lang="en-US" sz="3000" dirty="0"/>
              <a:t>,  were dropped (see below)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C3DAF1-B96C-4DC3-97FB-6EAF6E7C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Cleaning the data: Step 2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8102-B744-4D74-94D2-A19A362A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8/26/2019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62FA-9A53-4B77-BAF5-F9687637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House Prices: Advanced Regression Techniques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4155-2C09-43FE-8BF9-BBA9C5C5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F1ADDE-1C76-4E82-B01E-441C3A361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31544" r="4630" b="7894"/>
          <a:stretch/>
        </p:blipFill>
        <p:spPr>
          <a:xfrm>
            <a:off x="1226820" y="2289312"/>
            <a:ext cx="9890760" cy="456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7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9FB2F-3FB9-4D13-B387-A1E2A72C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838200"/>
            <a:ext cx="11988800" cy="5257800"/>
          </a:xfrm>
        </p:spPr>
        <p:txBody>
          <a:bodyPr/>
          <a:lstStyle/>
          <a:p>
            <a:r>
              <a:rPr lang="en-US" b="1" dirty="0"/>
              <a:t>Step 3:</a:t>
            </a:r>
            <a:r>
              <a:rPr lang="en-US" dirty="0"/>
              <a:t> </a:t>
            </a:r>
            <a:r>
              <a:rPr lang="en-US" dirty="0" err="1"/>
              <a:t>Imputate</a:t>
            </a:r>
            <a:r>
              <a:rPr lang="en-US" dirty="0"/>
              <a:t> the missing data using a simple algorithm:  for numerical columns use the mean value of the column; for categorical columns use the mode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C3DAF1-B96C-4DC3-97FB-6EAF6E7C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Cleaning the data: Step 3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8102-B744-4D74-94D2-A19A362A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8/26/2019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62FA-9A53-4B77-BAF5-F9687637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House Prices: Advanced Regression Techniques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4155-2C09-43FE-8BF9-BBA9C5C5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F1ADDE-1C76-4E82-B01E-441C3A361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31544" r="4630" b="7894"/>
          <a:stretch/>
        </p:blipFill>
        <p:spPr>
          <a:xfrm>
            <a:off x="1226820" y="2289312"/>
            <a:ext cx="9890760" cy="456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1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9FB2F-3FB9-4D13-B387-A1E2A72C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11988800" cy="5257800"/>
          </a:xfrm>
        </p:spPr>
        <p:txBody>
          <a:bodyPr/>
          <a:lstStyle/>
          <a:p>
            <a:r>
              <a:rPr lang="en-US" b="1" dirty="0"/>
              <a:t>Step 4:</a:t>
            </a:r>
            <a:r>
              <a:rPr lang="en-US" dirty="0"/>
              <a:t> Remove the outliers in the numerical features (at least three standard deviations beyond the mean); see example below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C3DAF1-B96C-4DC3-97FB-6EAF6E7C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Cleaning the data: Step 4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8102-B744-4D74-94D2-A19A362A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8/26/2019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62FA-9A53-4B77-BAF5-F9687637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House Prices: Advanced Regression Techniques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4155-2C09-43FE-8BF9-BBA9C5C5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DC668-9DD9-40AF-8F77-927BA8501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385691"/>
            <a:ext cx="5936288" cy="26341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D1C7A5-C4FE-4332-8738-4505877BB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3390886"/>
            <a:ext cx="59531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12EE214-4A55-4159-A603-28FD0610C0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7" t="51307" r="10343" b="40723"/>
          <a:stretch/>
        </p:blipFill>
        <p:spPr>
          <a:xfrm>
            <a:off x="167632" y="2057400"/>
            <a:ext cx="11871968" cy="76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C33EF2-738E-4572-A65B-671111CF34F2}"/>
              </a:ext>
            </a:extLst>
          </p:cNvPr>
          <p:cNvSpPr txBox="1"/>
          <p:nvPr/>
        </p:nvSpPr>
        <p:spPr>
          <a:xfrm>
            <a:off x="2381967" y="3200400"/>
            <a:ext cx="1580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 outliers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298DF-FCF7-49E4-A1C3-B3D28EF61CE0}"/>
              </a:ext>
            </a:extLst>
          </p:cNvPr>
          <p:cNvSpPr txBox="1"/>
          <p:nvPr/>
        </p:nvSpPr>
        <p:spPr>
          <a:xfrm>
            <a:off x="8477967" y="32004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Outliers removed</a:t>
            </a:r>
          </a:p>
        </p:txBody>
      </p:sp>
    </p:spTree>
    <p:extLst>
      <p:ext uri="{BB962C8B-B14F-4D97-AF65-F5344CB8AC3E}">
        <p14:creationId xmlns:p14="http://schemas.microsoft.com/office/powerpoint/2010/main" val="118040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EB9FB2F-3FB9-4D13-B387-A1E2A72C1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38200"/>
                <a:ext cx="11988800" cy="5257800"/>
              </a:xfrm>
            </p:spPr>
            <p:txBody>
              <a:bodyPr/>
              <a:lstStyle/>
              <a:p>
                <a:r>
                  <a:rPr lang="en-US" b="1" dirty="0"/>
                  <a:t>Multiple linear regression:</a:t>
                </a:r>
                <a:r>
                  <a:rPr lang="en-US" dirty="0"/>
                  <a:t> Regression performed over all variables.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=0.92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r>
                  <a:rPr lang="en-US" dirty="0"/>
                  <a:t>Kaggle score 0.17551;  Rank 3398; not impressive but a good start.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EB9FB2F-3FB9-4D13-B387-A1E2A72C1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8200"/>
                <a:ext cx="11988800" cy="5257800"/>
              </a:xfrm>
              <a:blipFill>
                <a:blip r:embed="rId2"/>
                <a:stretch>
                  <a:fillRect l="-508" t="-1508" b="-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9C3DAF1-B96C-4DC3-97FB-6EAF6E7C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Model training and prediction: Multiple Linear Regression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8102-B744-4D74-94D2-A19A362A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8/26/2019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62FA-9A53-4B77-BAF5-F9687637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House Prices: Advanced Regression Techniques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4155-2C09-43FE-8BF9-BBA9C5C5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1620AC-3BAA-4041-969E-22A89DF0D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05000"/>
            <a:ext cx="8091743" cy="36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69775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20886</TotalTime>
  <Words>620</Words>
  <Application>Microsoft Office PowerPoint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CMU Sans Serif</vt:lpstr>
      <vt:lpstr>Webdings</vt:lpstr>
      <vt:lpstr>Wingdings</vt:lpstr>
      <vt:lpstr>Beamer</vt:lpstr>
      <vt:lpstr>House Prices: Advanced Regression Techniques</vt:lpstr>
      <vt:lpstr>Motivation </vt:lpstr>
      <vt:lpstr>Outline </vt:lpstr>
      <vt:lpstr>The Data-set  </vt:lpstr>
      <vt:lpstr>Cleaning the data: Step 1  </vt:lpstr>
      <vt:lpstr>Cleaning the data: Step 2  </vt:lpstr>
      <vt:lpstr>Cleaning the data: Step 3  </vt:lpstr>
      <vt:lpstr>Cleaning the data: Step 4  </vt:lpstr>
      <vt:lpstr>Model training and prediction: Multiple Linear Regression </vt:lpstr>
      <vt:lpstr>Model training and prediction: Random forest</vt:lpstr>
      <vt:lpstr>Model training and prediction: XGBoost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Atta-Fynn</dc:creator>
  <cp:lastModifiedBy>Raymond Atta-Fynn</cp:lastModifiedBy>
  <cp:revision>280</cp:revision>
  <dcterms:created xsi:type="dcterms:W3CDTF">2019-01-03T22:48:04Z</dcterms:created>
  <dcterms:modified xsi:type="dcterms:W3CDTF">2019-08-29T22:43:03Z</dcterms:modified>
</cp:coreProperties>
</file>