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4" r:id="rId5"/>
    <p:sldId id="260" r:id="rId6"/>
    <p:sldId id="261" r:id="rId7"/>
    <p:sldId id="262" r:id="rId8"/>
    <p:sldId id="263" r:id="rId9"/>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snapToObjects="1">
      <p:cViewPr>
        <p:scale>
          <a:sx n="119" d="100"/>
          <a:sy n="119" d="100"/>
        </p:scale>
        <p:origin x="223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CD7D-01E9-E217-FF82-EA1F4FF71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C98E1215-E3D5-1BEC-2238-5B943A05C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4CBD660C-6882-C0AA-B0B1-0BF9BE35766D}"/>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5" name="Footer Placeholder 4">
            <a:extLst>
              <a:ext uri="{FF2B5EF4-FFF2-40B4-BE49-F238E27FC236}">
                <a16:creationId xmlns:a16="http://schemas.microsoft.com/office/drawing/2014/main" id="{2925CC32-D52D-33A1-5516-9191EC1C739D}"/>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A2805B1B-AB7B-857B-06CE-D6D12A43A986}"/>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237208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C3E0-B49C-7E13-C840-9678B3B41CEF}"/>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907246B3-4107-695D-E231-5F16C8FC8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D990D5B5-D9F9-AAB3-EB81-175DB084056B}"/>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5" name="Footer Placeholder 4">
            <a:extLst>
              <a:ext uri="{FF2B5EF4-FFF2-40B4-BE49-F238E27FC236}">
                <a16:creationId xmlns:a16="http://schemas.microsoft.com/office/drawing/2014/main" id="{955A5CEA-A958-E4F2-2A36-8460BC9EDF3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855A3C7-635D-B4CD-EC2B-E20178FA938A}"/>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398492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E25B1-16A5-E3B1-5F5B-9FC9240A60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733220BB-2073-B975-88B5-3A7A425956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F35881C8-7FC3-B015-D448-0CF6F6D71AA1}"/>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5" name="Footer Placeholder 4">
            <a:extLst>
              <a:ext uri="{FF2B5EF4-FFF2-40B4-BE49-F238E27FC236}">
                <a16:creationId xmlns:a16="http://schemas.microsoft.com/office/drawing/2014/main" id="{6C8827FF-FADF-9F8D-A7B0-73DACA36B7C3}"/>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9D6B238-1E8A-19E1-9AED-09B43C6E2FBD}"/>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303360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6F15-1B97-E09D-7FCA-8A878ACD0B0D}"/>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DD8CA134-052C-CDBF-D8E6-FF547164E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338E81B0-0C97-4513-EC6D-F292D8F38C04}"/>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5" name="Footer Placeholder 4">
            <a:extLst>
              <a:ext uri="{FF2B5EF4-FFF2-40B4-BE49-F238E27FC236}">
                <a16:creationId xmlns:a16="http://schemas.microsoft.com/office/drawing/2014/main" id="{D8C85390-553A-329C-1BDB-910A0BF343B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6BB5441D-849D-CB13-2537-15EFA9CCB240}"/>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9742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8CDC-BCFD-6E7F-3D58-594E6F870E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90DB4D95-4BF8-FFD3-D970-26E77561A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3B6DC-1279-6A6E-2B75-EFBC222DC59A}"/>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5" name="Footer Placeholder 4">
            <a:extLst>
              <a:ext uri="{FF2B5EF4-FFF2-40B4-BE49-F238E27FC236}">
                <a16:creationId xmlns:a16="http://schemas.microsoft.com/office/drawing/2014/main" id="{99373F16-9DAB-F8C8-FD36-028121CA14A8}"/>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439F302-05F4-AB26-60AB-004FCD16E934}"/>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324189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E109-D42C-1C06-EA95-3F66BBECD6BE}"/>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77A7AE99-D7D6-CFC3-B2F9-8214EB94D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28EBC0B7-F0F4-6D31-D4AC-D619F38939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55DC5307-D358-4767-9E7E-371172E19642}"/>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6" name="Footer Placeholder 5">
            <a:extLst>
              <a:ext uri="{FF2B5EF4-FFF2-40B4-BE49-F238E27FC236}">
                <a16:creationId xmlns:a16="http://schemas.microsoft.com/office/drawing/2014/main" id="{65F20034-9F09-A518-EAD1-24E38E8D9AC0}"/>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435F8D6F-81EC-49BF-E2F4-0215CB3EB19C}"/>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145386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87B5-7D47-668A-AC6E-6E3BFF1F4B5E}"/>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C0297B9D-A5FA-1C5A-E929-CC7253021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96670-6DDD-CF2E-1013-FDFCE467F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D7E564ED-9FAD-54FF-3124-9D9ADFB6E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C6C9EE-79BA-2F9A-893C-3817EE5DF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35F4A890-7F14-5D7F-0F28-5D33F4334C8A}"/>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8" name="Footer Placeholder 7">
            <a:extLst>
              <a:ext uri="{FF2B5EF4-FFF2-40B4-BE49-F238E27FC236}">
                <a16:creationId xmlns:a16="http://schemas.microsoft.com/office/drawing/2014/main" id="{773FC5FD-AA78-8BD7-1E92-9A7D117A1446}"/>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7C6A2D8-7A21-0F61-19FB-BA3C99FCA852}"/>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302339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B3FF-08B7-6866-DDD1-C847D2F5CA86}"/>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4553A44E-4D6E-CF14-83DC-441DDB518825}"/>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4" name="Footer Placeholder 3">
            <a:extLst>
              <a:ext uri="{FF2B5EF4-FFF2-40B4-BE49-F238E27FC236}">
                <a16:creationId xmlns:a16="http://schemas.microsoft.com/office/drawing/2014/main" id="{08F92990-8CDE-83C5-A814-963B8B3879AE}"/>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46E0B270-523B-5648-F142-86F15FCD4C1B}"/>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2990622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C716E-D4B1-299C-E014-148FE29C2DC2}"/>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3" name="Footer Placeholder 2">
            <a:extLst>
              <a:ext uri="{FF2B5EF4-FFF2-40B4-BE49-F238E27FC236}">
                <a16:creationId xmlns:a16="http://schemas.microsoft.com/office/drawing/2014/main" id="{05D1BBAD-CEE5-7F28-EDC8-7DC252BDB118}"/>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79269177-A5B6-7361-0606-5646749D5980}"/>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357537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51EC-22C4-F56B-79C9-784482719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FD4B2C52-37A6-3818-FA5F-E27C6DF0C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6A4FDEF5-7AB2-9EE8-56E0-17242F773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BC709-A0BD-E190-9348-C11AE28E74C2}"/>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6" name="Footer Placeholder 5">
            <a:extLst>
              <a:ext uri="{FF2B5EF4-FFF2-40B4-BE49-F238E27FC236}">
                <a16:creationId xmlns:a16="http://schemas.microsoft.com/office/drawing/2014/main" id="{3B9BD519-B992-AED3-F8F4-69F098DA82F2}"/>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A7087163-4A78-49B0-74A1-8B30DD14791A}"/>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113864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F54A-6189-ECCF-A33A-49157BFC2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E63BB391-A764-0D35-7DFB-A45C0910F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35959469-DD71-8907-6522-32C64823E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F5C85-2EFB-1E58-2118-36C7AF824946}"/>
              </a:ext>
            </a:extLst>
          </p:cNvPr>
          <p:cNvSpPr>
            <a:spLocks noGrp="1"/>
          </p:cNvSpPr>
          <p:nvPr>
            <p:ph type="dt" sz="half" idx="10"/>
          </p:nvPr>
        </p:nvSpPr>
        <p:spPr/>
        <p:txBody>
          <a:bodyPr/>
          <a:lstStyle/>
          <a:p>
            <a:fld id="{046E64BC-54D9-6E47-975C-342582C0384B}" type="datetimeFigureOut">
              <a:rPr lang="en-TH" smtClean="0"/>
              <a:t>30/8/2022 R</a:t>
            </a:fld>
            <a:endParaRPr lang="en-TH"/>
          </a:p>
        </p:txBody>
      </p:sp>
      <p:sp>
        <p:nvSpPr>
          <p:cNvPr id="6" name="Footer Placeholder 5">
            <a:extLst>
              <a:ext uri="{FF2B5EF4-FFF2-40B4-BE49-F238E27FC236}">
                <a16:creationId xmlns:a16="http://schemas.microsoft.com/office/drawing/2014/main" id="{834A6339-3725-061E-6F1D-42464B698B5A}"/>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69E9B2A8-395B-80E1-C39D-1950E9C801A3}"/>
              </a:ext>
            </a:extLst>
          </p:cNvPr>
          <p:cNvSpPr>
            <a:spLocks noGrp="1"/>
          </p:cNvSpPr>
          <p:nvPr>
            <p:ph type="sldNum" sz="quarter" idx="12"/>
          </p:nvPr>
        </p:nvSpPr>
        <p:spPr/>
        <p:txBody>
          <a:bodyPr/>
          <a:lstStyle/>
          <a:p>
            <a:fld id="{F71EFA20-90B0-784E-AEB9-6C77CF6FBABE}" type="slidenum">
              <a:rPr lang="en-TH" smtClean="0"/>
              <a:t>‹#›</a:t>
            </a:fld>
            <a:endParaRPr lang="en-TH"/>
          </a:p>
        </p:txBody>
      </p:sp>
    </p:spTree>
    <p:extLst>
      <p:ext uri="{BB962C8B-B14F-4D97-AF65-F5344CB8AC3E}">
        <p14:creationId xmlns:p14="http://schemas.microsoft.com/office/powerpoint/2010/main" val="316184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A18F4-4684-DE72-6AFB-5402D7BB7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C4109263-C738-4B23-93BC-3B7DF0D9A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59A4220-5602-6367-A09C-8365344F7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E64BC-54D9-6E47-975C-342582C0384B}" type="datetimeFigureOut">
              <a:rPr lang="en-TH" smtClean="0"/>
              <a:t>30/8/2022 R</a:t>
            </a:fld>
            <a:endParaRPr lang="en-TH"/>
          </a:p>
        </p:txBody>
      </p:sp>
      <p:sp>
        <p:nvSpPr>
          <p:cNvPr id="5" name="Footer Placeholder 4">
            <a:extLst>
              <a:ext uri="{FF2B5EF4-FFF2-40B4-BE49-F238E27FC236}">
                <a16:creationId xmlns:a16="http://schemas.microsoft.com/office/drawing/2014/main" id="{E2D04789-BE86-3783-B7A8-FAA71F844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81ABCE79-84DF-3F0C-04B3-93DA5B6ABB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FA20-90B0-784E-AEB9-6C77CF6FBABE}" type="slidenum">
              <a:rPr lang="en-TH" smtClean="0"/>
              <a:t>‹#›</a:t>
            </a:fld>
            <a:endParaRPr lang="en-TH"/>
          </a:p>
        </p:txBody>
      </p:sp>
      <p:sp>
        <p:nvSpPr>
          <p:cNvPr id="8" name="TextBox 7">
            <a:extLst>
              <a:ext uri="{FF2B5EF4-FFF2-40B4-BE49-F238E27FC236}">
                <a16:creationId xmlns:a16="http://schemas.microsoft.com/office/drawing/2014/main" id="{E35CA47B-69D8-FB5B-EE93-B318BE22C3DE}"/>
              </a:ext>
            </a:extLst>
          </p:cNvPr>
          <p:cNvSpPr txBox="1"/>
          <p:nvPr userDrawn="1">
            <p:extLst>
              <p:ext uri="{1162E1C5-73C7-4A58-AE30-91384D911F3F}">
                <p184:classification xmlns:p184="http://schemas.microsoft.com/office/powerpoint/2018/4/main" val="ftr"/>
              </p:ext>
            </p:extLst>
          </p:nvPr>
        </p:nvSpPr>
        <p:spPr>
          <a:xfrm>
            <a:off x="5791200" y="6736080"/>
            <a:ext cx="631825" cy="121920"/>
          </a:xfrm>
          <a:prstGeom prst="rect">
            <a:avLst/>
          </a:prstGeom>
        </p:spPr>
        <p:txBody>
          <a:bodyPr horzOverflow="overflow" lIns="0" tIns="0" rIns="0" bIns="0">
            <a:spAutoFit/>
          </a:bodyPr>
          <a:lstStyle/>
          <a:p>
            <a:pPr algn="ctr"/>
            <a:r>
              <a:rPr lang="en-TH"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4052637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992A-E818-DCAD-3A77-FC2726EA0E4B}"/>
              </a:ext>
            </a:extLst>
          </p:cNvPr>
          <p:cNvSpPr>
            <a:spLocks noGrp="1"/>
          </p:cNvSpPr>
          <p:nvPr>
            <p:ph type="ctrTitle"/>
          </p:nvPr>
        </p:nvSpPr>
        <p:spPr/>
        <p:txBody>
          <a:bodyPr/>
          <a:lstStyle/>
          <a:p>
            <a:r>
              <a:rPr lang="en-TH" dirty="0"/>
              <a:t>Demo</a:t>
            </a:r>
          </a:p>
        </p:txBody>
      </p:sp>
      <p:sp>
        <p:nvSpPr>
          <p:cNvPr id="3" name="Subtitle 2">
            <a:extLst>
              <a:ext uri="{FF2B5EF4-FFF2-40B4-BE49-F238E27FC236}">
                <a16:creationId xmlns:a16="http://schemas.microsoft.com/office/drawing/2014/main" id="{6CEE2C19-B513-F35D-D996-7B476D20F05B}"/>
              </a:ext>
            </a:extLst>
          </p:cNvPr>
          <p:cNvSpPr>
            <a:spLocks noGrp="1"/>
          </p:cNvSpPr>
          <p:nvPr>
            <p:ph type="subTitle" idx="1"/>
          </p:nvPr>
        </p:nvSpPr>
        <p:spPr/>
        <p:txBody>
          <a:bodyPr/>
          <a:lstStyle/>
          <a:p>
            <a:endParaRPr lang="en-TH"/>
          </a:p>
        </p:txBody>
      </p:sp>
    </p:spTree>
    <p:extLst>
      <p:ext uri="{BB962C8B-B14F-4D97-AF65-F5344CB8AC3E}">
        <p14:creationId xmlns:p14="http://schemas.microsoft.com/office/powerpoint/2010/main" val="395239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91358" y="596740"/>
            <a:ext cx="10515600" cy="531409"/>
          </a:xfrm>
        </p:spPr>
        <p:txBody>
          <a:bodyPr>
            <a:normAutofit fontScale="90000"/>
          </a:bodyPr>
          <a:lstStyle/>
          <a:p>
            <a:r>
              <a:rPr lang="en-TH" dirty="0"/>
              <a:t>Demo scenarios:</a:t>
            </a:r>
          </a:p>
        </p:txBody>
      </p:sp>
      <p:sp>
        <p:nvSpPr>
          <p:cNvPr id="3" name="TextBox 2">
            <a:extLst>
              <a:ext uri="{FF2B5EF4-FFF2-40B4-BE49-F238E27FC236}">
                <a16:creationId xmlns:a16="http://schemas.microsoft.com/office/drawing/2014/main" id="{E47953FA-BAC0-16A0-8404-1D15792D12E4}"/>
              </a:ext>
            </a:extLst>
          </p:cNvPr>
          <p:cNvSpPr txBox="1"/>
          <p:nvPr/>
        </p:nvSpPr>
        <p:spPr>
          <a:xfrm>
            <a:off x="503754" y="1522145"/>
            <a:ext cx="11184491" cy="1815882"/>
          </a:xfrm>
          <a:prstGeom prst="rect">
            <a:avLst/>
          </a:prstGeom>
          <a:noFill/>
        </p:spPr>
        <p:txBody>
          <a:bodyPr wrap="square" rtlCol="0">
            <a:spAutoFit/>
          </a:bodyPr>
          <a:lstStyle/>
          <a:p>
            <a:pPr marL="342900" indent="-342900">
              <a:buAutoNum type="arabicPeriod"/>
            </a:pPr>
            <a:r>
              <a:rPr lang="en-TH" sz="2800" dirty="0"/>
              <a:t>Test a New Version in Production </a:t>
            </a:r>
          </a:p>
          <a:p>
            <a:pPr marL="342900" indent="-342900">
              <a:buFontTx/>
              <a:buAutoNum type="arabicPeriod"/>
            </a:pPr>
            <a:r>
              <a:rPr lang="en-US" sz="2800" dirty="0"/>
              <a:t>Ensure a New Version is Stable</a:t>
            </a:r>
            <a:endParaRPr lang="en-TH" sz="2800" dirty="0"/>
          </a:p>
          <a:p>
            <a:pPr marL="342900" indent="-342900">
              <a:buAutoNum type="arabicPeriod"/>
            </a:pPr>
            <a:r>
              <a:rPr lang="en-US" sz="2800" dirty="0"/>
              <a:t>Find Out if Customers Like a New Version Better than the Current Version </a:t>
            </a:r>
          </a:p>
          <a:p>
            <a:pPr marL="342900" indent="-342900">
              <a:buAutoNum type="arabicPeriod"/>
            </a:pPr>
            <a:r>
              <a:rPr lang="en-US" sz="2800" dirty="0"/>
              <a:t>Move Users to a New Version Without Downtime</a:t>
            </a:r>
            <a:endParaRPr lang="en-TH" sz="2800" dirty="0"/>
          </a:p>
        </p:txBody>
      </p:sp>
    </p:spTree>
    <p:extLst>
      <p:ext uri="{BB962C8B-B14F-4D97-AF65-F5344CB8AC3E}">
        <p14:creationId xmlns:p14="http://schemas.microsoft.com/office/powerpoint/2010/main" val="226456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91358" y="241738"/>
            <a:ext cx="10515600" cy="531409"/>
          </a:xfrm>
        </p:spPr>
        <p:txBody>
          <a:bodyPr>
            <a:normAutofit fontScale="90000"/>
          </a:bodyPr>
          <a:lstStyle/>
          <a:p>
            <a:r>
              <a:rPr lang="en-TH" dirty="0"/>
              <a:t>Demo infrastructure</a:t>
            </a:r>
          </a:p>
        </p:txBody>
      </p:sp>
      <p:pic>
        <p:nvPicPr>
          <p:cNvPr id="6" name="Picture 5">
            <a:extLst>
              <a:ext uri="{FF2B5EF4-FFF2-40B4-BE49-F238E27FC236}">
                <a16:creationId xmlns:a16="http://schemas.microsoft.com/office/drawing/2014/main" id="{3D8C0B61-3E58-A791-67B3-2C8C2E99F45B}"/>
              </a:ext>
            </a:extLst>
          </p:cNvPr>
          <p:cNvPicPr>
            <a:picLocks noChangeAspect="1"/>
          </p:cNvPicPr>
          <p:nvPr/>
        </p:nvPicPr>
        <p:blipFill>
          <a:blip r:embed="rId2"/>
          <a:stretch>
            <a:fillRect/>
          </a:stretch>
        </p:blipFill>
        <p:spPr>
          <a:xfrm>
            <a:off x="2621824" y="773147"/>
            <a:ext cx="6948352" cy="5923493"/>
          </a:xfrm>
          <a:prstGeom prst="rect">
            <a:avLst/>
          </a:prstGeom>
        </p:spPr>
      </p:pic>
    </p:spTree>
    <p:extLst>
      <p:ext uri="{BB962C8B-B14F-4D97-AF65-F5344CB8AC3E}">
        <p14:creationId xmlns:p14="http://schemas.microsoft.com/office/powerpoint/2010/main" val="145809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DA08BD6-8452-D0B5-BB47-7718F9F43340}"/>
              </a:ext>
            </a:extLst>
          </p:cNvPr>
          <p:cNvPicPr>
            <a:picLocks noChangeAspect="1"/>
          </p:cNvPicPr>
          <p:nvPr/>
        </p:nvPicPr>
        <p:blipFill>
          <a:blip r:embed="rId2"/>
          <a:stretch>
            <a:fillRect/>
          </a:stretch>
        </p:blipFill>
        <p:spPr>
          <a:xfrm>
            <a:off x="549030" y="902243"/>
            <a:ext cx="4760735" cy="5745987"/>
          </a:xfrm>
          <a:prstGeom prst="rect">
            <a:avLst/>
          </a:prstGeom>
        </p:spPr>
      </p:pic>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16055" y="242642"/>
            <a:ext cx="10515600" cy="531409"/>
          </a:xfrm>
        </p:spPr>
        <p:txBody>
          <a:bodyPr>
            <a:normAutofit fontScale="90000"/>
          </a:bodyPr>
          <a:lstStyle/>
          <a:p>
            <a:r>
              <a:rPr lang="en-TH" dirty="0"/>
              <a:t>Demo</a:t>
            </a:r>
            <a:r>
              <a:rPr lang="th-TH" dirty="0"/>
              <a:t> </a:t>
            </a:r>
            <a:r>
              <a:rPr lang="en-US" dirty="0"/>
              <a:t>: VirtualServer CRD </a:t>
            </a:r>
            <a:r>
              <a:rPr lang="en-US" sz="2200" dirty="0"/>
              <a:t>(Custom Resource Definition)</a:t>
            </a:r>
            <a:endParaRPr lang="en-TH" dirty="0"/>
          </a:p>
        </p:txBody>
      </p:sp>
      <p:sp>
        <p:nvSpPr>
          <p:cNvPr id="5" name="Right Brace 4">
            <a:extLst>
              <a:ext uri="{FF2B5EF4-FFF2-40B4-BE49-F238E27FC236}">
                <a16:creationId xmlns:a16="http://schemas.microsoft.com/office/drawing/2014/main" id="{FD8E5976-D7B1-F1FD-479B-3395E9903239}"/>
              </a:ext>
            </a:extLst>
          </p:cNvPr>
          <p:cNvSpPr/>
          <p:nvPr/>
        </p:nvSpPr>
        <p:spPr>
          <a:xfrm>
            <a:off x="4942457" y="976452"/>
            <a:ext cx="253919" cy="457200"/>
          </a:xfrm>
          <a:prstGeom prst="rightBrace">
            <a:avLst>
              <a:gd name="adj1" fmla="val 15230"/>
              <a:gd name="adj2" fmla="val 52353"/>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H"/>
          </a:p>
        </p:txBody>
      </p:sp>
      <p:sp>
        <p:nvSpPr>
          <p:cNvPr id="7" name="TextBox 6">
            <a:extLst>
              <a:ext uri="{FF2B5EF4-FFF2-40B4-BE49-F238E27FC236}">
                <a16:creationId xmlns:a16="http://schemas.microsoft.com/office/drawing/2014/main" id="{6466F752-598F-8349-802B-CD938BD75247}"/>
              </a:ext>
            </a:extLst>
          </p:cNvPr>
          <p:cNvSpPr txBox="1"/>
          <p:nvPr/>
        </p:nvSpPr>
        <p:spPr>
          <a:xfrm>
            <a:off x="5309765" y="944551"/>
            <a:ext cx="6786094" cy="646331"/>
          </a:xfrm>
          <a:prstGeom prst="rect">
            <a:avLst/>
          </a:prstGeom>
          <a:noFill/>
        </p:spPr>
        <p:txBody>
          <a:bodyPr wrap="square" rtlCol="0">
            <a:spAutoFit/>
          </a:bodyPr>
          <a:lstStyle/>
          <a:p>
            <a:r>
              <a:rPr lang="en-TH" dirty="0"/>
              <a:t>VirtualServer Resource </a:t>
            </a:r>
            <a:r>
              <a:rPr lang="en-US" dirty="0"/>
              <a:t>: a new load balancing configuration offered as an alternative to the Ingress resource</a:t>
            </a:r>
            <a:endParaRPr lang="en-TH" dirty="0"/>
          </a:p>
        </p:txBody>
      </p:sp>
      <p:sp>
        <p:nvSpPr>
          <p:cNvPr id="8" name="Right Brace 7">
            <a:extLst>
              <a:ext uri="{FF2B5EF4-FFF2-40B4-BE49-F238E27FC236}">
                <a16:creationId xmlns:a16="http://schemas.microsoft.com/office/drawing/2014/main" id="{8C4E5990-B290-86DB-F270-38FD3FAF5226}"/>
              </a:ext>
            </a:extLst>
          </p:cNvPr>
          <p:cNvSpPr/>
          <p:nvPr/>
        </p:nvSpPr>
        <p:spPr>
          <a:xfrm>
            <a:off x="4942457" y="1965061"/>
            <a:ext cx="311971" cy="2165880"/>
          </a:xfrm>
          <a:prstGeom prst="rightBrace">
            <a:avLst>
              <a:gd name="adj1" fmla="val 56609"/>
              <a:gd name="adj2"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H"/>
          </a:p>
        </p:txBody>
      </p:sp>
      <p:sp>
        <p:nvSpPr>
          <p:cNvPr id="9" name="TextBox 8">
            <a:extLst>
              <a:ext uri="{FF2B5EF4-FFF2-40B4-BE49-F238E27FC236}">
                <a16:creationId xmlns:a16="http://schemas.microsoft.com/office/drawing/2014/main" id="{443D714B-03ED-850D-22D5-E1B8CB5D53F0}"/>
              </a:ext>
            </a:extLst>
          </p:cNvPr>
          <p:cNvSpPr txBox="1"/>
          <p:nvPr/>
        </p:nvSpPr>
        <p:spPr>
          <a:xfrm>
            <a:off x="5367437" y="2724835"/>
            <a:ext cx="6275533" cy="646331"/>
          </a:xfrm>
          <a:prstGeom prst="rect">
            <a:avLst/>
          </a:prstGeom>
          <a:noFill/>
        </p:spPr>
        <p:txBody>
          <a:bodyPr wrap="square" rtlCol="0">
            <a:spAutoFit/>
          </a:bodyPr>
          <a:lstStyle/>
          <a:p>
            <a:r>
              <a:rPr lang="en-US" dirty="0"/>
              <a:t>host :  domain name of the server</a:t>
            </a:r>
          </a:p>
          <a:p>
            <a:r>
              <a:rPr lang="en-TH" dirty="0"/>
              <a:t>upstreams : </a:t>
            </a:r>
            <a:r>
              <a:rPr lang="en-US" dirty="0"/>
              <a:t>defines a destination for the routing configuration</a:t>
            </a:r>
            <a:endParaRPr lang="en-TH" dirty="0"/>
          </a:p>
        </p:txBody>
      </p:sp>
      <p:sp>
        <p:nvSpPr>
          <p:cNvPr id="11" name="Right Brace 10">
            <a:extLst>
              <a:ext uri="{FF2B5EF4-FFF2-40B4-BE49-F238E27FC236}">
                <a16:creationId xmlns:a16="http://schemas.microsoft.com/office/drawing/2014/main" id="{D937DB41-FF54-BC78-5A31-51B5BC984727}"/>
              </a:ext>
            </a:extLst>
          </p:cNvPr>
          <p:cNvSpPr/>
          <p:nvPr/>
        </p:nvSpPr>
        <p:spPr>
          <a:xfrm>
            <a:off x="4942457" y="4387324"/>
            <a:ext cx="311971" cy="2165880"/>
          </a:xfrm>
          <a:prstGeom prst="rightBrace">
            <a:avLst>
              <a:gd name="adj1" fmla="val 56609"/>
              <a:gd name="adj2"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H"/>
          </a:p>
        </p:txBody>
      </p:sp>
      <p:sp>
        <p:nvSpPr>
          <p:cNvPr id="13" name="TextBox 12">
            <a:extLst>
              <a:ext uri="{FF2B5EF4-FFF2-40B4-BE49-F238E27FC236}">
                <a16:creationId xmlns:a16="http://schemas.microsoft.com/office/drawing/2014/main" id="{1D2046BC-AB86-BEF5-C949-8F5413707166}"/>
              </a:ext>
            </a:extLst>
          </p:cNvPr>
          <p:cNvSpPr txBox="1"/>
          <p:nvPr/>
        </p:nvSpPr>
        <p:spPr>
          <a:xfrm>
            <a:off x="5360740" y="5147098"/>
            <a:ext cx="6094206" cy="646331"/>
          </a:xfrm>
          <a:prstGeom prst="rect">
            <a:avLst/>
          </a:prstGeom>
          <a:noFill/>
        </p:spPr>
        <p:txBody>
          <a:bodyPr wrap="square">
            <a:spAutoFit/>
          </a:bodyPr>
          <a:lstStyle/>
          <a:p>
            <a:r>
              <a:rPr lang="en-US" dirty="0">
                <a:solidFill>
                  <a:srgbClr val="222222"/>
                </a:solidFill>
                <a:latin typeface="roboto-regular"/>
              </a:rPr>
              <a:t>D</a:t>
            </a:r>
            <a:r>
              <a:rPr lang="en-US" b="0" i="0" dirty="0">
                <a:solidFill>
                  <a:srgbClr val="222222"/>
                </a:solidFill>
                <a:effectLst/>
                <a:latin typeface="roboto-regular"/>
              </a:rPr>
              <a:t>efines rules for matching client requests to actions like passing a request to an upstream.</a:t>
            </a:r>
            <a:endParaRPr lang="en-TH" dirty="0"/>
          </a:p>
        </p:txBody>
      </p:sp>
    </p:spTree>
    <p:extLst>
      <p:ext uri="{BB962C8B-B14F-4D97-AF65-F5344CB8AC3E}">
        <p14:creationId xmlns:p14="http://schemas.microsoft.com/office/powerpoint/2010/main" val="278273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91358" y="241738"/>
            <a:ext cx="10515600" cy="531409"/>
          </a:xfrm>
        </p:spPr>
        <p:txBody>
          <a:bodyPr>
            <a:noAutofit/>
          </a:bodyPr>
          <a:lstStyle/>
          <a:p>
            <a:r>
              <a:rPr lang="en-US" sz="3200" b="1" dirty="0"/>
              <a:t>Use case </a:t>
            </a:r>
            <a:r>
              <a:rPr lang="en-US" sz="3200" dirty="0"/>
              <a:t>: Test a New Version in Production</a:t>
            </a:r>
            <a:endParaRPr lang="en-TH" sz="3200" dirty="0"/>
          </a:p>
        </p:txBody>
      </p:sp>
      <p:pic>
        <p:nvPicPr>
          <p:cNvPr id="3" name="Picture 2">
            <a:extLst>
              <a:ext uri="{FF2B5EF4-FFF2-40B4-BE49-F238E27FC236}">
                <a16:creationId xmlns:a16="http://schemas.microsoft.com/office/drawing/2014/main" id="{3E833B4F-0C00-371B-4643-91D4ECEC490F}"/>
              </a:ext>
            </a:extLst>
          </p:cNvPr>
          <p:cNvPicPr>
            <a:picLocks noChangeAspect="1"/>
          </p:cNvPicPr>
          <p:nvPr/>
        </p:nvPicPr>
        <p:blipFill>
          <a:blip r:embed="rId2"/>
          <a:stretch>
            <a:fillRect/>
          </a:stretch>
        </p:blipFill>
        <p:spPr>
          <a:xfrm>
            <a:off x="5823989" y="1095542"/>
            <a:ext cx="5871341" cy="5276136"/>
          </a:xfrm>
          <a:prstGeom prst="rect">
            <a:avLst/>
          </a:prstGeom>
        </p:spPr>
      </p:pic>
      <p:sp>
        <p:nvSpPr>
          <p:cNvPr id="6" name="TextBox 5">
            <a:extLst>
              <a:ext uri="{FF2B5EF4-FFF2-40B4-BE49-F238E27FC236}">
                <a16:creationId xmlns:a16="http://schemas.microsoft.com/office/drawing/2014/main" id="{8830882A-14E5-6FFF-4631-42F50C70395E}"/>
              </a:ext>
            </a:extLst>
          </p:cNvPr>
          <p:cNvSpPr txBox="1"/>
          <p:nvPr/>
        </p:nvSpPr>
        <p:spPr>
          <a:xfrm>
            <a:off x="510652" y="1443841"/>
            <a:ext cx="5172610" cy="3970318"/>
          </a:xfrm>
          <a:prstGeom prst="rect">
            <a:avLst/>
          </a:prstGeom>
          <a:noFill/>
        </p:spPr>
        <p:txBody>
          <a:bodyPr wrap="square">
            <a:spAutoFit/>
          </a:bodyPr>
          <a:lstStyle/>
          <a:p>
            <a:r>
              <a:rPr lang="en-TH" dirty="0"/>
              <a:t>Before testing with customers, you probably want to see how it performs in production. </a:t>
            </a:r>
          </a:p>
          <a:p>
            <a:endParaRPr lang="en-TH" dirty="0"/>
          </a:p>
          <a:p>
            <a:r>
              <a:rPr lang="en-TH" dirty="0"/>
              <a:t>Debug routing (also known as </a:t>
            </a:r>
            <a:r>
              <a:rPr lang="en-TH" b="1" dirty="0"/>
              <a:t>conditional routing</a:t>
            </a:r>
            <a:r>
              <a:rPr lang="en-TH" dirty="0"/>
              <a:t>) lets you deploy it publicly yet “</a:t>
            </a:r>
            <a:r>
              <a:rPr lang="en-TH" b="1" dirty="0"/>
              <a:t>hide</a:t>
            </a:r>
            <a:r>
              <a:rPr lang="en-TH" dirty="0"/>
              <a:t>” it from actual users by </a:t>
            </a:r>
            <a:r>
              <a:rPr lang="en-TH" b="1" dirty="0"/>
              <a:t>allowing only certain users to access</a:t>
            </a:r>
            <a:r>
              <a:rPr lang="en-TH" dirty="0"/>
              <a:t> it, based on Layer 7 attributes such as a session cookie, session ID, Header, or group ID.</a:t>
            </a:r>
          </a:p>
          <a:p>
            <a:endParaRPr lang="en-TH" dirty="0"/>
          </a:p>
          <a:p>
            <a:r>
              <a:rPr lang="en-TH" dirty="0"/>
              <a:t>For example, you can allow access only to users who have an admin session cookie – their requests are routed to the new version with the credit score feature while everyone else continues on the stable version</a:t>
            </a:r>
          </a:p>
        </p:txBody>
      </p:sp>
      <p:sp>
        <p:nvSpPr>
          <p:cNvPr id="8" name="TextBox 7">
            <a:extLst>
              <a:ext uri="{FF2B5EF4-FFF2-40B4-BE49-F238E27FC236}">
                <a16:creationId xmlns:a16="http://schemas.microsoft.com/office/drawing/2014/main" id="{9B789007-434D-CB99-835E-6497A3B6CA49}"/>
              </a:ext>
            </a:extLst>
          </p:cNvPr>
          <p:cNvSpPr txBox="1"/>
          <p:nvPr/>
        </p:nvSpPr>
        <p:spPr>
          <a:xfrm>
            <a:off x="491358" y="910876"/>
            <a:ext cx="4465696" cy="400110"/>
          </a:xfrm>
          <a:prstGeom prst="rect">
            <a:avLst/>
          </a:prstGeom>
          <a:noFill/>
        </p:spPr>
        <p:txBody>
          <a:bodyPr wrap="square">
            <a:spAutoFit/>
          </a:bodyPr>
          <a:lstStyle/>
          <a:p>
            <a:r>
              <a:rPr lang="en-TH" sz="2000" dirty="0"/>
              <a:t>Solution : </a:t>
            </a:r>
            <a:r>
              <a:rPr lang="en-TH" sz="2000" b="1" dirty="0"/>
              <a:t>Debug routing </a:t>
            </a:r>
          </a:p>
        </p:txBody>
      </p:sp>
    </p:spTree>
    <p:extLst>
      <p:ext uri="{BB962C8B-B14F-4D97-AF65-F5344CB8AC3E}">
        <p14:creationId xmlns:p14="http://schemas.microsoft.com/office/powerpoint/2010/main" val="71809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91358" y="241738"/>
            <a:ext cx="10515600" cy="531409"/>
          </a:xfrm>
        </p:spPr>
        <p:txBody>
          <a:bodyPr>
            <a:noAutofit/>
          </a:bodyPr>
          <a:lstStyle/>
          <a:p>
            <a:r>
              <a:rPr lang="en-US" sz="3200" b="1" dirty="0"/>
              <a:t>Use case </a:t>
            </a:r>
            <a:r>
              <a:rPr lang="en-US" sz="3200" dirty="0"/>
              <a:t>: Ensure a New Version is Stable</a:t>
            </a:r>
            <a:endParaRPr lang="en-TH" sz="3200" dirty="0"/>
          </a:p>
        </p:txBody>
      </p:sp>
      <p:sp>
        <p:nvSpPr>
          <p:cNvPr id="6" name="TextBox 5">
            <a:extLst>
              <a:ext uri="{FF2B5EF4-FFF2-40B4-BE49-F238E27FC236}">
                <a16:creationId xmlns:a16="http://schemas.microsoft.com/office/drawing/2014/main" id="{8830882A-14E5-6FFF-4631-42F50C70395E}"/>
              </a:ext>
            </a:extLst>
          </p:cNvPr>
          <p:cNvSpPr txBox="1"/>
          <p:nvPr/>
        </p:nvSpPr>
        <p:spPr>
          <a:xfrm>
            <a:off x="491358" y="1443841"/>
            <a:ext cx="5327319" cy="3970318"/>
          </a:xfrm>
          <a:prstGeom prst="rect">
            <a:avLst/>
          </a:prstGeom>
          <a:noFill/>
        </p:spPr>
        <p:txBody>
          <a:bodyPr wrap="square">
            <a:spAutoFit/>
          </a:bodyPr>
          <a:lstStyle/>
          <a:p>
            <a:r>
              <a:rPr lang="en-US" dirty="0"/>
              <a:t>Canary deployments provide a </a:t>
            </a:r>
            <a:r>
              <a:rPr lang="en-US" b="1" dirty="0"/>
              <a:t>safe</a:t>
            </a:r>
            <a:r>
              <a:rPr lang="en-US" dirty="0"/>
              <a:t> and </a:t>
            </a:r>
            <a:r>
              <a:rPr lang="en-US" b="1" dirty="0"/>
              <a:t>agile</a:t>
            </a:r>
            <a:r>
              <a:rPr lang="en-US" dirty="0"/>
              <a:t> way to test the stability of a new feature or version. </a:t>
            </a:r>
          </a:p>
          <a:p>
            <a:endParaRPr lang="en-US" dirty="0"/>
          </a:p>
          <a:p>
            <a:r>
              <a:rPr lang="en-US" dirty="0"/>
              <a:t>A typical canary deployment starts with a high share (say, 99%) of your users on the stable version and moves a </a:t>
            </a:r>
            <a:r>
              <a:rPr lang="en-US" b="1" dirty="0"/>
              <a:t>tiny group </a:t>
            </a:r>
            <a:r>
              <a:rPr lang="en-US" dirty="0"/>
              <a:t>(the other 1%) to the </a:t>
            </a:r>
            <a:r>
              <a:rPr lang="en-US" b="1" dirty="0"/>
              <a:t>new version</a:t>
            </a:r>
            <a:r>
              <a:rPr lang="en-US" dirty="0"/>
              <a:t>. </a:t>
            </a:r>
          </a:p>
          <a:p>
            <a:endParaRPr lang="en-US" dirty="0"/>
          </a:p>
          <a:p>
            <a:r>
              <a:rPr lang="en-US" dirty="0"/>
              <a:t>If the new version fails, for example crashing or returning errors to clients, you can immediately move the test group back to the stable version. </a:t>
            </a:r>
          </a:p>
          <a:p>
            <a:endParaRPr lang="en-US" dirty="0"/>
          </a:p>
          <a:p>
            <a:r>
              <a:rPr lang="en-US" dirty="0"/>
              <a:t>If it succeeds, you can switch users from the stable version to the new one, either all at once or (as is more common) in a gradual, controlled migration.</a:t>
            </a:r>
            <a:endParaRPr lang="en-TH" dirty="0"/>
          </a:p>
        </p:txBody>
      </p:sp>
      <p:sp>
        <p:nvSpPr>
          <p:cNvPr id="8" name="TextBox 7">
            <a:extLst>
              <a:ext uri="{FF2B5EF4-FFF2-40B4-BE49-F238E27FC236}">
                <a16:creationId xmlns:a16="http://schemas.microsoft.com/office/drawing/2014/main" id="{9B789007-434D-CB99-835E-6497A3B6CA49}"/>
              </a:ext>
            </a:extLst>
          </p:cNvPr>
          <p:cNvSpPr txBox="1"/>
          <p:nvPr/>
        </p:nvSpPr>
        <p:spPr>
          <a:xfrm>
            <a:off x="491358" y="910876"/>
            <a:ext cx="4465696" cy="400110"/>
          </a:xfrm>
          <a:prstGeom prst="rect">
            <a:avLst/>
          </a:prstGeom>
          <a:noFill/>
        </p:spPr>
        <p:txBody>
          <a:bodyPr wrap="square">
            <a:spAutoFit/>
          </a:bodyPr>
          <a:lstStyle/>
          <a:p>
            <a:r>
              <a:rPr lang="en-TH" sz="2000" dirty="0"/>
              <a:t>Solution : </a:t>
            </a:r>
            <a:r>
              <a:rPr lang="en-US" sz="2000" b="1" dirty="0"/>
              <a:t>Canary deployment</a:t>
            </a:r>
            <a:r>
              <a:rPr lang="en-TH" sz="2000" b="1" dirty="0"/>
              <a:t> </a:t>
            </a:r>
          </a:p>
        </p:txBody>
      </p:sp>
      <p:pic>
        <p:nvPicPr>
          <p:cNvPr id="9" name="Picture 8">
            <a:extLst>
              <a:ext uri="{FF2B5EF4-FFF2-40B4-BE49-F238E27FC236}">
                <a16:creationId xmlns:a16="http://schemas.microsoft.com/office/drawing/2014/main" id="{9DE02747-319A-3058-4687-A41AEB0FD281}"/>
              </a:ext>
            </a:extLst>
          </p:cNvPr>
          <p:cNvPicPr>
            <a:picLocks noChangeAspect="1"/>
          </p:cNvPicPr>
          <p:nvPr/>
        </p:nvPicPr>
        <p:blipFill>
          <a:blip r:embed="rId2"/>
          <a:stretch>
            <a:fillRect/>
          </a:stretch>
        </p:blipFill>
        <p:spPr>
          <a:xfrm>
            <a:off x="5768572" y="1095542"/>
            <a:ext cx="5926758" cy="5276136"/>
          </a:xfrm>
          <a:prstGeom prst="rect">
            <a:avLst/>
          </a:prstGeom>
        </p:spPr>
      </p:pic>
    </p:spTree>
    <p:extLst>
      <p:ext uri="{BB962C8B-B14F-4D97-AF65-F5344CB8AC3E}">
        <p14:creationId xmlns:p14="http://schemas.microsoft.com/office/powerpoint/2010/main" val="268371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91358" y="241738"/>
            <a:ext cx="11203972" cy="531409"/>
          </a:xfrm>
        </p:spPr>
        <p:txBody>
          <a:bodyPr>
            <a:noAutofit/>
          </a:bodyPr>
          <a:lstStyle/>
          <a:p>
            <a:r>
              <a:rPr lang="en-US" sz="2800" b="1" dirty="0"/>
              <a:t>Use case </a:t>
            </a:r>
            <a:r>
              <a:rPr lang="en-US" sz="2400" dirty="0"/>
              <a:t>: Find Out if Customers Like a New Version Better than the Current Version</a:t>
            </a:r>
            <a:endParaRPr lang="en-TH" sz="2400" dirty="0"/>
          </a:p>
        </p:txBody>
      </p:sp>
      <p:sp>
        <p:nvSpPr>
          <p:cNvPr id="6" name="TextBox 5">
            <a:extLst>
              <a:ext uri="{FF2B5EF4-FFF2-40B4-BE49-F238E27FC236}">
                <a16:creationId xmlns:a16="http://schemas.microsoft.com/office/drawing/2014/main" id="{8830882A-14E5-6FFF-4631-42F50C70395E}"/>
              </a:ext>
            </a:extLst>
          </p:cNvPr>
          <p:cNvSpPr txBox="1"/>
          <p:nvPr/>
        </p:nvSpPr>
        <p:spPr>
          <a:xfrm>
            <a:off x="491358" y="1378481"/>
            <a:ext cx="5183369" cy="5355312"/>
          </a:xfrm>
          <a:prstGeom prst="rect">
            <a:avLst/>
          </a:prstGeom>
          <a:noFill/>
        </p:spPr>
        <p:txBody>
          <a:bodyPr wrap="square">
            <a:spAutoFit/>
          </a:bodyPr>
          <a:lstStyle/>
          <a:p>
            <a:r>
              <a:rPr lang="en-US" dirty="0"/>
              <a:t>Now that you’ve confirmed your new feature works in production, you might want to get customer feedback about the success of the feature, based on key performance indicators (KPIs) such as number of clicks, repeat users, or explicit ratings . </a:t>
            </a:r>
          </a:p>
          <a:p>
            <a:endParaRPr lang="en-US" dirty="0"/>
          </a:p>
          <a:p>
            <a:r>
              <a:rPr lang="en-US" dirty="0"/>
              <a:t>A/B testing is a process used across many industries to measure and compare user behavior for the purpose of determining the relative success of different product or app versions across the customer base. </a:t>
            </a:r>
          </a:p>
          <a:p>
            <a:endParaRPr lang="en-US" dirty="0"/>
          </a:p>
          <a:p>
            <a:r>
              <a:rPr lang="en-US" dirty="0"/>
              <a:t>In a typical A/B test, 50% of users get Version A (the current app version) while the remaining 50% gets Version B (the version with the new, but stable, feature). </a:t>
            </a:r>
          </a:p>
          <a:p>
            <a:endParaRPr lang="en-US" dirty="0"/>
          </a:p>
          <a:p>
            <a:r>
              <a:rPr lang="en-US" dirty="0"/>
              <a:t>The winner is the one with the overall better set of KPIs .</a:t>
            </a:r>
            <a:endParaRPr lang="en-TH" dirty="0"/>
          </a:p>
        </p:txBody>
      </p:sp>
      <p:sp>
        <p:nvSpPr>
          <p:cNvPr id="8" name="TextBox 7">
            <a:extLst>
              <a:ext uri="{FF2B5EF4-FFF2-40B4-BE49-F238E27FC236}">
                <a16:creationId xmlns:a16="http://schemas.microsoft.com/office/drawing/2014/main" id="{9B789007-434D-CB99-835E-6497A3B6CA49}"/>
              </a:ext>
            </a:extLst>
          </p:cNvPr>
          <p:cNvSpPr txBox="1"/>
          <p:nvPr/>
        </p:nvSpPr>
        <p:spPr>
          <a:xfrm>
            <a:off x="491358" y="910876"/>
            <a:ext cx="4465696" cy="400110"/>
          </a:xfrm>
          <a:prstGeom prst="rect">
            <a:avLst/>
          </a:prstGeom>
          <a:noFill/>
        </p:spPr>
        <p:txBody>
          <a:bodyPr wrap="square">
            <a:spAutoFit/>
          </a:bodyPr>
          <a:lstStyle/>
          <a:p>
            <a:r>
              <a:rPr lang="en-TH" sz="2000" dirty="0"/>
              <a:t>Solution : </a:t>
            </a:r>
            <a:r>
              <a:rPr lang="en-US" sz="2000" b="1" dirty="0"/>
              <a:t>A/B Testing</a:t>
            </a:r>
            <a:r>
              <a:rPr lang="en-TH" sz="2000" b="1" dirty="0"/>
              <a:t> </a:t>
            </a:r>
          </a:p>
        </p:txBody>
      </p:sp>
      <p:pic>
        <p:nvPicPr>
          <p:cNvPr id="7" name="Picture 6">
            <a:extLst>
              <a:ext uri="{FF2B5EF4-FFF2-40B4-BE49-F238E27FC236}">
                <a16:creationId xmlns:a16="http://schemas.microsoft.com/office/drawing/2014/main" id="{BE6D11EB-675C-097C-5D68-A77CB5CB2898}"/>
              </a:ext>
            </a:extLst>
          </p:cNvPr>
          <p:cNvPicPr>
            <a:picLocks noChangeAspect="1"/>
          </p:cNvPicPr>
          <p:nvPr/>
        </p:nvPicPr>
        <p:blipFill>
          <a:blip r:embed="rId2"/>
          <a:stretch>
            <a:fillRect/>
          </a:stretch>
        </p:blipFill>
        <p:spPr>
          <a:xfrm>
            <a:off x="5768572" y="1105628"/>
            <a:ext cx="5926758" cy="5266049"/>
          </a:xfrm>
          <a:prstGeom prst="rect">
            <a:avLst/>
          </a:prstGeom>
        </p:spPr>
      </p:pic>
    </p:spTree>
    <p:extLst>
      <p:ext uri="{BB962C8B-B14F-4D97-AF65-F5344CB8AC3E}">
        <p14:creationId xmlns:p14="http://schemas.microsoft.com/office/powerpoint/2010/main" val="155102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8798-D96D-B5AC-0D34-9B849A688208}"/>
              </a:ext>
            </a:extLst>
          </p:cNvPr>
          <p:cNvSpPr>
            <a:spLocks noGrp="1"/>
          </p:cNvSpPr>
          <p:nvPr>
            <p:ph type="title"/>
          </p:nvPr>
        </p:nvSpPr>
        <p:spPr>
          <a:xfrm>
            <a:off x="491358" y="241738"/>
            <a:ext cx="11203972" cy="531409"/>
          </a:xfrm>
        </p:spPr>
        <p:txBody>
          <a:bodyPr>
            <a:noAutofit/>
          </a:bodyPr>
          <a:lstStyle/>
          <a:p>
            <a:r>
              <a:rPr lang="en-US" sz="3600" b="1" dirty="0"/>
              <a:t>Use case </a:t>
            </a:r>
            <a:r>
              <a:rPr lang="en-US" sz="3200" dirty="0"/>
              <a:t>: Move Users to a New Version Without Downtime</a:t>
            </a:r>
            <a:endParaRPr lang="en-TH" sz="3200" dirty="0"/>
          </a:p>
        </p:txBody>
      </p:sp>
      <p:sp>
        <p:nvSpPr>
          <p:cNvPr id="6" name="TextBox 5">
            <a:extLst>
              <a:ext uri="{FF2B5EF4-FFF2-40B4-BE49-F238E27FC236}">
                <a16:creationId xmlns:a16="http://schemas.microsoft.com/office/drawing/2014/main" id="{8830882A-14E5-6FFF-4631-42F50C70395E}"/>
              </a:ext>
            </a:extLst>
          </p:cNvPr>
          <p:cNvSpPr txBox="1"/>
          <p:nvPr/>
        </p:nvSpPr>
        <p:spPr>
          <a:xfrm>
            <a:off x="491358" y="1378481"/>
            <a:ext cx="5183369" cy="5355312"/>
          </a:xfrm>
          <a:prstGeom prst="rect">
            <a:avLst/>
          </a:prstGeom>
          <a:noFill/>
        </p:spPr>
        <p:txBody>
          <a:bodyPr wrap="square">
            <a:spAutoFit/>
          </a:bodyPr>
          <a:lstStyle/>
          <a:p>
            <a:r>
              <a:rPr lang="en-US" dirty="0"/>
              <a:t>Blue-green deployments greatly reduce, or even eliminate, downtime for upgrades. </a:t>
            </a:r>
            <a:endParaRPr lang="th-TH" dirty="0"/>
          </a:p>
          <a:p>
            <a:endParaRPr lang="th-TH" dirty="0"/>
          </a:p>
          <a:p>
            <a:r>
              <a:rPr lang="en-US" dirty="0"/>
              <a:t>Simply keep the old version (blue) in production while simultaneously deploying the new version (green) alongside in the same production environment .</a:t>
            </a:r>
          </a:p>
          <a:p>
            <a:endParaRPr lang="en-US" dirty="0"/>
          </a:p>
          <a:p>
            <a:r>
              <a:rPr lang="en-US" dirty="0"/>
              <a:t>Most organizations don’t want to move 100% of users from blue to green at once – after all, what if the green version fails?! </a:t>
            </a:r>
            <a:endParaRPr lang="th-TH" dirty="0"/>
          </a:p>
          <a:p>
            <a:endParaRPr lang="th-TH" dirty="0"/>
          </a:p>
          <a:p>
            <a:r>
              <a:rPr lang="en-US" dirty="0"/>
              <a:t>The solution is to use a canary deployment to move users in whatever increments best meet your risk mitigation-strategy. </a:t>
            </a:r>
            <a:endParaRPr lang="th-TH" dirty="0"/>
          </a:p>
          <a:p>
            <a:endParaRPr lang="th-TH" dirty="0"/>
          </a:p>
          <a:p>
            <a:r>
              <a:rPr lang="en-US" dirty="0"/>
              <a:t>If the new version is a disaster, you can easily revert everyone back to the stable version in just a couple of keystrokes .</a:t>
            </a:r>
            <a:endParaRPr lang="en-TH" dirty="0"/>
          </a:p>
        </p:txBody>
      </p:sp>
      <p:sp>
        <p:nvSpPr>
          <p:cNvPr id="8" name="TextBox 7">
            <a:extLst>
              <a:ext uri="{FF2B5EF4-FFF2-40B4-BE49-F238E27FC236}">
                <a16:creationId xmlns:a16="http://schemas.microsoft.com/office/drawing/2014/main" id="{9B789007-434D-CB99-835E-6497A3B6CA49}"/>
              </a:ext>
            </a:extLst>
          </p:cNvPr>
          <p:cNvSpPr txBox="1"/>
          <p:nvPr/>
        </p:nvSpPr>
        <p:spPr>
          <a:xfrm>
            <a:off x="491358" y="910876"/>
            <a:ext cx="4465696" cy="400110"/>
          </a:xfrm>
          <a:prstGeom prst="rect">
            <a:avLst/>
          </a:prstGeom>
          <a:noFill/>
        </p:spPr>
        <p:txBody>
          <a:bodyPr wrap="square">
            <a:spAutoFit/>
          </a:bodyPr>
          <a:lstStyle/>
          <a:p>
            <a:r>
              <a:rPr lang="en-TH" sz="2000" dirty="0"/>
              <a:t>Solution : </a:t>
            </a:r>
            <a:r>
              <a:rPr lang="en-US" sz="2000" b="1" dirty="0"/>
              <a:t>Blue-green deployment</a:t>
            </a:r>
            <a:r>
              <a:rPr lang="en-TH" sz="2000" b="1" dirty="0"/>
              <a:t> </a:t>
            </a:r>
          </a:p>
        </p:txBody>
      </p:sp>
      <p:pic>
        <p:nvPicPr>
          <p:cNvPr id="9" name="Picture 8">
            <a:extLst>
              <a:ext uri="{FF2B5EF4-FFF2-40B4-BE49-F238E27FC236}">
                <a16:creationId xmlns:a16="http://schemas.microsoft.com/office/drawing/2014/main" id="{1AF43CEB-C320-3D66-CFA5-429AAB3346C2}"/>
              </a:ext>
            </a:extLst>
          </p:cNvPr>
          <p:cNvPicPr>
            <a:picLocks noChangeAspect="1"/>
          </p:cNvPicPr>
          <p:nvPr/>
        </p:nvPicPr>
        <p:blipFill>
          <a:blip r:embed="rId2"/>
          <a:stretch>
            <a:fillRect/>
          </a:stretch>
        </p:blipFill>
        <p:spPr>
          <a:xfrm>
            <a:off x="5768571" y="1097780"/>
            <a:ext cx="5926758" cy="5273897"/>
          </a:xfrm>
          <a:prstGeom prst="rect">
            <a:avLst/>
          </a:prstGeom>
        </p:spPr>
      </p:pic>
    </p:spTree>
    <p:extLst>
      <p:ext uri="{BB962C8B-B14F-4D97-AF65-F5344CB8AC3E}">
        <p14:creationId xmlns:p14="http://schemas.microsoft.com/office/powerpoint/2010/main" val="238037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1945</TotalTime>
  <Words>629</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roboto-regular</vt:lpstr>
      <vt:lpstr>Office Theme</vt:lpstr>
      <vt:lpstr>Demo</vt:lpstr>
      <vt:lpstr>Demo scenarios:</vt:lpstr>
      <vt:lpstr>Demo infrastructure</vt:lpstr>
      <vt:lpstr>Demo : VirtualServer CRD (Custom Resource Definition)</vt:lpstr>
      <vt:lpstr>Use case : Test a New Version in Production</vt:lpstr>
      <vt:lpstr>Use case : Ensure a New Version is Stable</vt:lpstr>
      <vt:lpstr>Use case : Find Out if Customers Like a New Version Better than the Current Version</vt:lpstr>
      <vt:lpstr>Use case : Move Users to a New Version Without Downtime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Ratthanin Puntachaiwong</dc:creator>
  <cp:lastModifiedBy>Ratthanin Puntachaiwong</cp:lastModifiedBy>
  <cp:revision>13</cp:revision>
  <dcterms:created xsi:type="dcterms:W3CDTF">2022-08-30T02:53:23Z</dcterms:created>
  <dcterms:modified xsi:type="dcterms:W3CDTF">2022-08-31T11:58:50Z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ca5aaa9-8b79-464f-b564-5c801bc4544d_Enabled">
    <vt:lpwstr>true</vt:lpwstr>
  </property>
  <property fmtid="{D5CDD505-2E9C-101B-9397-08002B2CF9AE}" pid="3" name="MSIP_Label_cca5aaa9-8b79-464f-b564-5c801bc4544d_SetDate">
    <vt:lpwstr>2022-08-30T03:33:13Z</vt:lpwstr>
  </property>
  <property fmtid="{D5CDD505-2E9C-101B-9397-08002B2CF9AE}" pid="4" name="MSIP_Label_cca5aaa9-8b79-464f-b564-5c801bc4544d_Method">
    <vt:lpwstr>Privileged</vt:lpwstr>
  </property>
  <property fmtid="{D5CDD505-2E9C-101B-9397-08002B2CF9AE}" pid="5" name="MSIP_Label_cca5aaa9-8b79-464f-b564-5c801bc4544d_Name">
    <vt:lpwstr>Label Footer</vt:lpwstr>
  </property>
  <property fmtid="{D5CDD505-2E9C-101B-9397-08002B2CF9AE}" pid="6" name="MSIP_Label_cca5aaa9-8b79-464f-b564-5c801bc4544d_SiteId">
    <vt:lpwstr>45be8033-beb7-4d4b-ab77-608ee11e6449</vt:lpwstr>
  </property>
  <property fmtid="{D5CDD505-2E9C-101B-9397-08002B2CF9AE}" pid="7" name="MSIP_Label_cca5aaa9-8b79-464f-b564-5c801bc4544d_ActionId">
    <vt:lpwstr>6a0c47b2-b8dd-4b44-85b1-c766b4a8d279</vt:lpwstr>
  </property>
  <property fmtid="{D5CDD505-2E9C-101B-9397-08002B2CF9AE}" pid="8" name="MSIP_Label_cca5aaa9-8b79-464f-b564-5c801bc4544d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CONFIDENTIAL</vt:lpwstr>
  </property>
</Properties>
</file>