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2" r:id="rId11"/>
    <p:sldId id="266" r:id="rId12"/>
    <p:sldId id="269" r:id="rId13"/>
    <p:sldId id="271" r:id="rId14"/>
    <p:sldId id="272" r:id="rId15"/>
    <p:sldId id="263" r:id="rId16"/>
    <p:sldId id="264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303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Domain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Explaining Domain Driven Design from a Strategic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8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Implementing Domain Driven Design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every project implement DDD?</a:t>
            </a:r>
          </a:p>
          <a:p>
            <a:pPr lvl="1"/>
            <a:r>
              <a:rPr lang="en-US" dirty="0" smtClean="0"/>
              <a:t>Short answer is no</a:t>
            </a:r>
          </a:p>
          <a:p>
            <a:r>
              <a:rPr lang="en-US" dirty="0" smtClean="0"/>
              <a:t>You should consider DDD if</a:t>
            </a:r>
          </a:p>
          <a:p>
            <a:pPr lvl="1"/>
            <a:r>
              <a:rPr lang="en-US" dirty="0" smtClean="0"/>
              <a:t>The subdomain you are working within is moderately complex</a:t>
            </a:r>
          </a:p>
          <a:p>
            <a:pPr lvl="1"/>
            <a:r>
              <a:rPr lang="en-US" dirty="0" smtClean="0"/>
              <a:t>Or is going to be moderately complex sometime in the future</a:t>
            </a:r>
          </a:p>
          <a:p>
            <a:pPr lvl="1"/>
            <a:r>
              <a:rPr lang="en-US" dirty="0" smtClean="0"/>
              <a:t>Or if the subdomain itself is relatively fluid requiring lots of changes in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9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When Not to Apply DDD?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software being developed is a simple CRUD application</a:t>
            </a:r>
          </a:p>
          <a:p>
            <a:r>
              <a:rPr lang="en-US" dirty="0" smtClean="0"/>
              <a:t>If the software is in a subdomain that does not get used very often</a:t>
            </a:r>
          </a:p>
          <a:p>
            <a:r>
              <a:rPr lang="en-US" dirty="0" smtClean="0"/>
              <a:t>If the software only has minor complexity and will not be changing much in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5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Smart UI Anti-Pattern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not applying DDD a conscious decision is made that the business logic should live the UI layer</a:t>
            </a:r>
          </a:p>
          <a:p>
            <a:r>
              <a:rPr lang="en-US" dirty="0" smtClean="0"/>
              <a:t>This is not necessarily a bad thing, DDD requires an upfront cost that can be cost prohibitive in the previous examples</a:t>
            </a:r>
          </a:p>
          <a:p>
            <a:r>
              <a:rPr lang="en-US" dirty="0" smtClean="0"/>
              <a:t>Putting all of the logic into the UI layer however means that the code will be harder </a:t>
            </a:r>
            <a:r>
              <a:rPr lang="en-US" dirty="0" smtClean="0"/>
              <a:t>to place into a Domain Model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39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the Domain Model?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Simply the object model describing the Domain the software operates in</a:t>
            </a:r>
          </a:p>
          <a:p>
            <a:endParaRPr lang="en-US" dirty="0"/>
          </a:p>
          <a:p>
            <a:r>
              <a:rPr lang="en-US" dirty="0" smtClean="0"/>
              <a:t>An Anemic Domain Model is a domain model that lacks in the behavioral qualities that describe the domain the software operates in (this is bad)</a:t>
            </a:r>
            <a:endParaRPr lang="en-US" dirty="0"/>
          </a:p>
        </p:txBody>
      </p:sp>
      <p:pic>
        <p:nvPicPr>
          <p:cNvPr id="10" name="Content Placeholder 9" descr="domainModel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22" b="-154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3919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Code in an Anemic Domain Model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Anemic Model doesn’t describe the domain the software operates in</a:t>
            </a:r>
          </a:p>
          <a:p>
            <a:r>
              <a:rPr lang="en-US" dirty="0" smtClean="0"/>
              <a:t>Generally characterized by objects that have generic gets and sets </a:t>
            </a:r>
          </a:p>
          <a:p>
            <a:r>
              <a:rPr lang="en-US" dirty="0" smtClean="0"/>
              <a:t>Business logic lives in other layers</a:t>
            </a:r>
          </a:p>
          <a:p>
            <a:r>
              <a:rPr lang="en-US" dirty="0" smtClean="0"/>
              <a:t>This leads to code that is hard to navigate and duplicated everywhere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4143746" cy="397510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Anemic code: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err="1"/>
              <a:t>p</a:t>
            </a:r>
            <a:r>
              <a:rPr lang="en-US" sz="1600" dirty="0" err="1" smtClean="0"/>
              <a:t>atient.setShotType</a:t>
            </a:r>
            <a:r>
              <a:rPr lang="en-US" sz="1600" dirty="0" smtClean="0"/>
              <a:t>(</a:t>
            </a:r>
            <a:r>
              <a:rPr lang="en-US" sz="1600" dirty="0" err="1" smtClean="0"/>
              <a:t>ShotTypes.TYPE_FLU</a:t>
            </a:r>
            <a:r>
              <a:rPr lang="en-US" sz="1600" dirty="0" smtClean="0"/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err="1"/>
              <a:t>p</a:t>
            </a:r>
            <a:r>
              <a:rPr lang="en-US" sz="1600" dirty="0" err="1" smtClean="0"/>
              <a:t>atient.setDose</a:t>
            </a:r>
            <a:r>
              <a:rPr lang="en-US" sz="1600" dirty="0" smtClean="0"/>
              <a:t>(dose);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err="1" smtClean="0"/>
              <a:t>patient.setNurse</a:t>
            </a:r>
            <a:r>
              <a:rPr lang="en-US" sz="1600" dirty="0" smtClean="0"/>
              <a:t>(nurse);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Expressive Code: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/>
              <a:t>Vaccine vaccine = </a:t>
            </a:r>
            <a:r>
              <a:rPr lang="en-US" sz="1800" dirty="0" err="1" smtClean="0"/>
              <a:t>vaccines.standardAdultFluDose</a:t>
            </a:r>
            <a:r>
              <a:rPr lang="en-US" sz="1800" dirty="0" smtClean="0"/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err="1" smtClean="0"/>
              <a:t>nurse.administerAdultFluVaccine</a:t>
            </a:r>
            <a:r>
              <a:rPr lang="en-US" sz="1800" dirty="0" smtClean="0"/>
              <a:t>(patient, vaccine);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/>
              <a:t>The code on the bottom tells a richer story.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3548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Domain Experts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Domain Expert?</a:t>
            </a:r>
          </a:p>
          <a:p>
            <a:pPr lvl="1"/>
            <a:r>
              <a:rPr lang="en-US" dirty="0" smtClean="0"/>
              <a:t>Someone with great knowledge in a particular </a:t>
            </a:r>
            <a:r>
              <a:rPr lang="en-US" dirty="0" smtClean="0"/>
              <a:t>area of </a:t>
            </a:r>
            <a:r>
              <a:rPr lang="en-US" dirty="0" smtClean="0"/>
              <a:t>a Domain</a:t>
            </a:r>
          </a:p>
          <a:p>
            <a:r>
              <a:rPr lang="en-US" dirty="0" smtClean="0"/>
              <a:t>Best way, according to the book, to guarantee precision of a software solution is to imbed them on the team</a:t>
            </a:r>
          </a:p>
          <a:p>
            <a:r>
              <a:rPr lang="en-US" dirty="0" smtClean="0"/>
              <a:t>In real life this is not feasible sometimes, so be ruthless in getting feedback even improvising (sometimes bribing) if needed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0992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Ubiquitous Language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First pillar of Domain Driven Design </a:t>
            </a:r>
          </a:p>
          <a:p>
            <a:r>
              <a:rPr lang="en-US" dirty="0" smtClean="0"/>
              <a:t>Shared language of the team, both from Domain Experts and Software Developers for the subdomain they are working in</a:t>
            </a:r>
          </a:p>
          <a:p>
            <a:r>
              <a:rPr lang="en-US" dirty="0" smtClean="0"/>
              <a:t>Centered around how the business thinks and operates</a:t>
            </a:r>
          </a:p>
          <a:p>
            <a:pPr lvl="1"/>
            <a:r>
              <a:rPr lang="en-US" dirty="0" smtClean="0"/>
              <a:t>Language should be used by the organization when communicating</a:t>
            </a:r>
          </a:p>
          <a:p>
            <a:r>
              <a:rPr lang="en-US" dirty="0" smtClean="0"/>
              <a:t>Contains all parts of a normal language: nouns, verbs, adjectives…</a:t>
            </a:r>
          </a:p>
          <a:p>
            <a:r>
              <a:rPr lang="en-US" dirty="0" smtClean="0"/>
              <a:t>This language is then reflected in the domain model</a:t>
            </a:r>
          </a:p>
        </p:txBody>
      </p:sp>
    </p:spTree>
    <p:extLst>
      <p:ext uri="{BB962C8B-B14F-4D97-AF65-F5344CB8AC3E}">
        <p14:creationId xmlns:p14="http://schemas.microsoft.com/office/powerpoint/2010/main" val="3685903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Why is this important?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Ubiquitous 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Code will reflect the objectives of the business </a:t>
            </a:r>
          </a:p>
          <a:p>
            <a:r>
              <a:rPr lang="en-US" dirty="0" smtClean="0"/>
              <a:t>Easier to convey ideas as there is a shared language</a:t>
            </a:r>
          </a:p>
          <a:p>
            <a:r>
              <a:rPr lang="en-US" dirty="0" smtClean="0"/>
              <a:t>Easier for a developer to understand what is happening without lots of documentation</a:t>
            </a:r>
          </a:p>
          <a:p>
            <a:r>
              <a:rPr lang="en-US" dirty="0" smtClean="0"/>
              <a:t>Software features become conversations about the business itself</a:t>
            </a:r>
          </a:p>
          <a:p>
            <a:r>
              <a:rPr lang="en-US" dirty="0" smtClean="0"/>
              <a:t>No surprises by the organization during a release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Without Ubiquitous Language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Code is harder to read</a:t>
            </a:r>
          </a:p>
          <a:p>
            <a:r>
              <a:rPr lang="en-US" dirty="0" smtClean="0"/>
              <a:t>Harder to convey what something does to a non-developer in technical terms</a:t>
            </a:r>
          </a:p>
          <a:p>
            <a:r>
              <a:rPr lang="en-US" dirty="0" smtClean="0"/>
              <a:t>Software features become an interpretation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04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How to implement Ubiquitous Language?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Start by creating a glossary or diagram that should the concepts and the language </a:t>
            </a:r>
            <a:endParaRPr lang="en-US" dirty="0"/>
          </a:p>
          <a:p>
            <a:r>
              <a:rPr lang="en-US" dirty="0" smtClean="0"/>
              <a:t>Usually it will be written by single person or a couple of individuals</a:t>
            </a:r>
          </a:p>
          <a:p>
            <a:pPr lvl="1"/>
            <a:r>
              <a:rPr lang="en-US" dirty="0" smtClean="0"/>
              <a:t>Afterward reviewed by the team</a:t>
            </a:r>
          </a:p>
          <a:p>
            <a:r>
              <a:rPr lang="en-US" dirty="0" smtClean="0"/>
              <a:t>The language is malleable, it will change as new insights become clear</a:t>
            </a:r>
          </a:p>
          <a:p>
            <a:r>
              <a:rPr lang="en-US" dirty="0" smtClean="0"/>
              <a:t>Ubiquitous does not mean universal, do not try to create a long glossary for all processes in the organization.  YOU WILL FAIL!</a:t>
            </a:r>
            <a:endParaRPr lang="en-US" dirty="0"/>
          </a:p>
          <a:p>
            <a:pPr lvl="1"/>
            <a:r>
              <a:rPr lang="en-US" dirty="0" smtClean="0"/>
              <a:t>Example: A Location for a hospital has a different meaning then a Location for a calendar event</a:t>
            </a:r>
          </a:p>
        </p:txBody>
      </p:sp>
    </p:spTree>
    <p:extLst>
      <p:ext uri="{BB962C8B-B14F-4D97-AF65-F5344CB8AC3E}">
        <p14:creationId xmlns:p14="http://schemas.microsoft.com/office/powerpoint/2010/main" val="3249401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Thoughts on Domain Experts and Ubiquitous Language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our first project we did a pretty good job in communicating with client for our first project using DDD</a:t>
            </a:r>
          </a:p>
          <a:p>
            <a:r>
              <a:rPr lang="en-US" dirty="0" smtClean="0"/>
              <a:t>CAG – Client advisory group that we met with about every two weeks</a:t>
            </a:r>
          </a:p>
          <a:p>
            <a:r>
              <a:rPr lang="en-US" dirty="0" smtClean="0"/>
              <a:t>GAG – </a:t>
            </a:r>
            <a:r>
              <a:rPr lang="en-US" dirty="0" err="1" smtClean="0"/>
              <a:t>Geonetric</a:t>
            </a:r>
            <a:r>
              <a:rPr lang="en-US" dirty="0" smtClean="0"/>
              <a:t> advisory group that we met with frequently but less than probably desired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Ubiquitous language for our first go around started as a glossary</a:t>
            </a:r>
          </a:p>
          <a:p>
            <a:r>
              <a:rPr lang="en-US" dirty="0" smtClean="0"/>
              <a:t>Ended up being a great way to communicate to the developers</a:t>
            </a:r>
            <a:endParaRPr lang="en-US" dirty="0"/>
          </a:p>
          <a:p>
            <a:pPr lvl="1"/>
            <a:r>
              <a:rPr lang="en-US" dirty="0" smtClean="0"/>
              <a:t>Really helped with shaping how the code was structured</a:t>
            </a:r>
          </a:p>
          <a:p>
            <a:r>
              <a:rPr lang="en-US" dirty="0" smtClean="0"/>
              <a:t>Did not keep up with the glossary as much as we should have to incorporate new insights into the domain</a:t>
            </a:r>
          </a:p>
        </p:txBody>
      </p:sp>
    </p:spTree>
    <p:extLst>
      <p:ext uri="{BB962C8B-B14F-4D97-AF65-F5344CB8AC3E}">
        <p14:creationId xmlns:p14="http://schemas.microsoft.com/office/powerpoint/2010/main" val="364173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Quality in Software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is always (should be anyways) be the goal for developers on every project they work on</a:t>
            </a:r>
          </a:p>
          <a:p>
            <a:r>
              <a:rPr lang="en-US" dirty="0" smtClean="0"/>
              <a:t>Producing bug free software is good but a higher level is achievable by producing a software model that reflect the intended business 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02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Analyzing the Business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business has some Domain that they operate in.</a:t>
            </a:r>
          </a:p>
          <a:p>
            <a:pPr lvl="1"/>
            <a:r>
              <a:rPr lang="en-US" dirty="0" smtClean="0"/>
              <a:t>In DDD terms the Domain represents the business as a whole</a:t>
            </a:r>
          </a:p>
          <a:p>
            <a:r>
              <a:rPr lang="en-US" dirty="0" smtClean="0"/>
              <a:t>Within each business there are multiple Subdomains that represent a part of the whole Domain</a:t>
            </a:r>
          </a:p>
          <a:p>
            <a:r>
              <a:rPr lang="en-US" dirty="0" smtClean="0"/>
              <a:t>These as a whole represent the problem space that the business is trying to solve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01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Solving the Problem – The Bounded Context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426421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Bounded </a:t>
            </a:r>
            <a:r>
              <a:rPr lang="en-US" dirty="0"/>
              <a:t>Context </a:t>
            </a:r>
            <a:r>
              <a:rPr lang="en-US" dirty="0" smtClean="0"/>
              <a:t>is the </a:t>
            </a:r>
            <a:r>
              <a:rPr lang="en-US" dirty="0"/>
              <a:t>other pillar of Domain Driven Design (with Ubiquitous Language)</a:t>
            </a:r>
          </a:p>
          <a:p>
            <a:r>
              <a:rPr lang="en-US" dirty="0" smtClean="0"/>
              <a:t>The Bounded </a:t>
            </a:r>
            <a:r>
              <a:rPr lang="en-US" dirty="0" smtClean="0"/>
              <a:t>Context represents the solution space that the business operates </a:t>
            </a:r>
            <a:r>
              <a:rPr lang="en-US" dirty="0" smtClean="0"/>
              <a:t>and</a:t>
            </a:r>
            <a:endParaRPr lang="en-US" dirty="0"/>
          </a:p>
          <a:p>
            <a:r>
              <a:rPr lang="en-US" dirty="0" smtClean="0"/>
              <a:t>Is the </a:t>
            </a:r>
            <a:r>
              <a:rPr lang="en-US" dirty="0" smtClean="0"/>
              <a:t>answer </a:t>
            </a:r>
            <a:r>
              <a:rPr lang="en-US" dirty="0" smtClean="0"/>
              <a:t>to the problem stated in the subdomains in software form</a:t>
            </a:r>
          </a:p>
          <a:p>
            <a:r>
              <a:rPr lang="en-US" dirty="0" smtClean="0"/>
              <a:t>Enterprise software in reality has multiple domain models at work within each Bounded Context</a:t>
            </a:r>
          </a:p>
          <a:p>
            <a:r>
              <a:rPr lang="en-US" dirty="0" smtClean="0"/>
              <a:t>Each Bounded Context represents one set of Ubiquitous Language</a:t>
            </a:r>
          </a:p>
          <a:p>
            <a:pPr lvl="1"/>
            <a:r>
              <a:rPr lang="en-US" dirty="0" smtClean="0"/>
              <a:t>The true definition of Ubiquitous Language is the language within a context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20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Example Bounded Contexts Mapped with Subdomains</a:t>
            </a:r>
            <a:endParaRPr lang="en-US" sz="2800" dirty="0"/>
          </a:p>
        </p:txBody>
      </p:sp>
      <p:pic>
        <p:nvPicPr>
          <p:cNvPr id="4" name="Content Placeholder 3" descr="bounded_contex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961" r="-20961"/>
          <a:stretch>
            <a:fillRect/>
          </a:stretch>
        </p:blipFill>
        <p:spPr>
          <a:xfrm>
            <a:off x="0" y="1493520"/>
            <a:ext cx="9143999" cy="4342504"/>
          </a:xfrm>
        </p:spPr>
      </p:pic>
    </p:spTree>
    <p:extLst>
      <p:ext uri="{BB962C8B-B14F-4D97-AF65-F5344CB8AC3E}">
        <p14:creationId xmlns:p14="http://schemas.microsoft.com/office/powerpoint/2010/main" val="1606487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Types of Subdomains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Domain – Represents a part of the business that is of primary importance to the organization at that time</a:t>
            </a:r>
          </a:p>
          <a:p>
            <a:r>
              <a:rPr lang="en-US" dirty="0" smtClean="0"/>
              <a:t>Supporting Subdomain – Represents a part of the business that has value to the organization but not as important as the Core Domain </a:t>
            </a:r>
          </a:p>
          <a:p>
            <a:r>
              <a:rPr lang="en-US" dirty="0" smtClean="0"/>
              <a:t>Generic Subdomain – A subdomain that has new value to the business of the organization but is still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32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Approaching a Business Need from a DDD Perspective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given a large problem within the organization this will typically be the Core Domain</a:t>
            </a:r>
          </a:p>
          <a:p>
            <a:r>
              <a:rPr lang="en-US" dirty="0" smtClean="0"/>
              <a:t>Ask:</a:t>
            </a:r>
          </a:p>
          <a:p>
            <a:pPr lvl="1"/>
            <a:r>
              <a:rPr lang="en-US" dirty="0" smtClean="0"/>
              <a:t>What is the name and vision for this strategic Core Domain?</a:t>
            </a:r>
          </a:p>
          <a:p>
            <a:pPr lvl="1"/>
            <a:r>
              <a:rPr lang="en-US" dirty="0" smtClean="0"/>
              <a:t>What concepts should be considered part of the Core Domain?</a:t>
            </a:r>
          </a:p>
          <a:p>
            <a:pPr lvl="1"/>
            <a:r>
              <a:rPr lang="en-US" dirty="0" smtClean="0"/>
              <a:t>What are the Supporting and Generic Subdomains?</a:t>
            </a:r>
          </a:p>
          <a:p>
            <a:pPr lvl="1"/>
            <a:r>
              <a:rPr lang="en-US" dirty="0" smtClean="0"/>
              <a:t>Who are the actors in each area of this domain?</a:t>
            </a:r>
          </a:p>
          <a:p>
            <a:pPr lvl="1"/>
            <a:r>
              <a:rPr lang="en-US" dirty="0" smtClean="0"/>
              <a:t>Can the right teams be assembled?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26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Solving the Business Need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Start by defining the Domain Experts in the given Core Domain  </a:t>
            </a:r>
          </a:p>
          <a:p>
            <a:pPr lvl="1"/>
            <a:r>
              <a:rPr lang="en-US" dirty="0" smtClean="0"/>
              <a:t>Be careful defining the experts</a:t>
            </a:r>
            <a:r>
              <a:rPr lang="en-US" dirty="0"/>
              <a:t> </a:t>
            </a:r>
            <a:r>
              <a:rPr lang="en-US" dirty="0" smtClean="0"/>
              <a:t>as there can be too many </a:t>
            </a:r>
            <a:r>
              <a:rPr lang="en-US" dirty="0" smtClean="0"/>
              <a:t>cooks in the kitchen</a:t>
            </a:r>
            <a:endParaRPr lang="en-US" dirty="0" smtClean="0"/>
          </a:p>
          <a:p>
            <a:r>
              <a:rPr lang="en-US" dirty="0" smtClean="0"/>
              <a:t>Develop the glossary or diagram defining the Ubiquitous language across the various contexts that will be needed</a:t>
            </a:r>
          </a:p>
          <a:p>
            <a:r>
              <a:rPr lang="en-US" dirty="0" smtClean="0"/>
              <a:t>What software assets are already available, especially for Supporting and Generic Subdomains</a:t>
            </a:r>
          </a:p>
          <a:p>
            <a:pPr lvl="1"/>
            <a:r>
              <a:rPr lang="en-US" dirty="0" smtClean="0"/>
              <a:t>If those assets are not available try to farm these needs to existing providers.  </a:t>
            </a:r>
          </a:p>
          <a:p>
            <a:pPr lvl="1"/>
            <a:r>
              <a:rPr lang="en-US" dirty="0" smtClean="0"/>
              <a:t>The goal is to get the solution to market ASAP!</a:t>
            </a:r>
          </a:p>
        </p:txBody>
      </p:sp>
    </p:spTree>
    <p:extLst>
      <p:ext uri="{BB962C8B-B14F-4D97-AF65-F5344CB8AC3E}">
        <p14:creationId xmlns:p14="http://schemas.microsoft.com/office/powerpoint/2010/main" val="3335605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Important Notes About Bounded Contexts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4193092"/>
          </a:xfrm>
        </p:spPr>
        <p:txBody>
          <a:bodyPr>
            <a:normAutofit/>
          </a:bodyPr>
          <a:lstStyle/>
          <a:p>
            <a:r>
              <a:rPr lang="en-US" dirty="0" smtClean="0"/>
              <a:t>Ideally there is only one Bounded Context per Subdomain</a:t>
            </a:r>
          </a:p>
          <a:p>
            <a:pPr lvl="1"/>
            <a:r>
              <a:rPr lang="en-US" dirty="0" smtClean="0"/>
              <a:t>This however is not always feasible in practice</a:t>
            </a:r>
            <a:r>
              <a:rPr lang="en-US" dirty="0"/>
              <a:t> </a:t>
            </a:r>
            <a:r>
              <a:rPr lang="en-US" dirty="0" smtClean="0"/>
              <a:t>for all types of subdomains. </a:t>
            </a:r>
          </a:p>
          <a:p>
            <a:pPr lvl="1"/>
            <a:r>
              <a:rPr lang="en-US" dirty="0" smtClean="0"/>
              <a:t>The Core Domain needs to follow this principle</a:t>
            </a:r>
          </a:p>
          <a:p>
            <a:r>
              <a:rPr lang="en-US" dirty="0" smtClean="0"/>
              <a:t>A Bounded Context consists of the Domain Model, any supporting services and infrastructure, even the database model and UI</a:t>
            </a:r>
          </a:p>
        </p:txBody>
      </p:sp>
    </p:spTree>
    <p:extLst>
      <p:ext uri="{BB962C8B-B14F-4D97-AF65-F5344CB8AC3E}">
        <p14:creationId xmlns:p14="http://schemas.microsoft.com/office/powerpoint/2010/main" val="814828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More Important Notes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/>
              <a:t>not pollute the Domain Model with concerns from a different subdomain, for example: an online market place should not contain any reference to </a:t>
            </a:r>
            <a:r>
              <a:rPr lang="en-US" dirty="0" smtClean="0"/>
              <a:t>security</a:t>
            </a:r>
            <a:endParaRPr lang="en-US" dirty="0"/>
          </a:p>
          <a:p>
            <a:pPr lvl="1"/>
            <a:r>
              <a:rPr lang="en-US" dirty="0"/>
              <a:t>Instead these concepts should be translated to match the language of the Domain (more on this later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 careful when splitting bounded contexts not to split them too thin.</a:t>
            </a:r>
          </a:p>
          <a:p>
            <a:pPr lvl="1"/>
            <a:r>
              <a:rPr lang="en-US" dirty="0" smtClean="0"/>
              <a:t>In DDD this is the Module </a:t>
            </a:r>
            <a:r>
              <a:rPr lang="en-US" dirty="0" err="1" smtClean="0"/>
              <a:t>vs</a:t>
            </a:r>
            <a:r>
              <a:rPr lang="en-US" dirty="0" smtClean="0"/>
              <a:t> Bounded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37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Real </a:t>
            </a:r>
            <a:r>
              <a:rPr lang="en-US" sz="2800" dirty="0" err="1" smtClean="0"/>
              <a:t>Lifeish</a:t>
            </a:r>
            <a:r>
              <a:rPr lang="en-US" sz="2800" dirty="0" smtClean="0"/>
              <a:t> Example</a:t>
            </a:r>
            <a:endParaRPr lang="en-US" sz="2800" dirty="0"/>
          </a:p>
        </p:txBody>
      </p:sp>
      <p:pic>
        <p:nvPicPr>
          <p:cNvPr id="4" name="Content Placeholder 3" descr="real-lifeish-bounded-contex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814" r="-32814"/>
          <a:stretch>
            <a:fillRect/>
          </a:stretch>
        </p:blipFill>
        <p:spPr>
          <a:xfrm>
            <a:off x="-103086" y="1422400"/>
            <a:ext cx="9247086" cy="4413624"/>
          </a:xfrm>
        </p:spPr>
      </p:pic>
    </p:spTree>
    <p:extLst>
      <p:ext uri="{BB962C8B-B14F-4D97-AF65-F5344CB8AC3E}">
        <p14:creationId xmlns:p14="http://schemas.microsoft.com/office/powerpoint/2010/main" val="1379941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Real Life Lesson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first foray into Domain Driven Design we needed to implement security to control access to our system</a:t>
            </a:r>
          </a:p>
          <a:p>
            <a:r>
              <a:rPr lang="en-US" dirty="0" smtClean="0"/>
              <a:t>To solve this problem we found an off the shelf Authentication and Identification context to serve the need</a:t>
            </a:r>
          </a:p>
        </p:txBody>
      </p:sp>
    </p:spTree>
    <p:extLst>
      <p:ext uri="{BB962C8B-B14F-4D97-AF65-F5344CB8AC3E}">
        <p14:creationId xmlns:p14="http://schemas.microsoft.com/office/powerpoint/2010/main" val="359837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When “Done” Isn’t “Done”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 of being “Done” without being “Done”:</a:t>
            </a:r>
          </a:p>
          <a:p>
            <a:pPr lvl="1"/>
            <a:r>
              <a:rPr lang="en-US" dirty="0" smtClean="0"/>
              <a:t>“Done” software still may require many revisions before features are adopted</a:t>
            </a:r>
          </a:p>
          <a:p>
            <a:pPr lvl="1"/>
            <a:r>
              <a:rPr lang="en-US" dirty="0" smtClean="0"/>
              <a:t>“Done” software may never get adopted because obvious features are missing</a:t>
            </a:r>
          </a:p>
          <a:p>
            <a:pPr lvl="1"/>
            <a:r>
              <a:rPr lang="en-US" dirty="0" smtClean="0"/>
              <a:t>“Done” software may surprise the consumer and rollouts get delayed as business processes are updated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1797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Practice Exercises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 a white board list the following:</a:t>
            </a:r>
          </a:p>
          <a:p>
            <a:pPr lvl="1"/>
            <a:r>
              <a:rPr lang="en-US" dirty="0" smtClean="0"/>
              <a:t>In one column list each subdomain that exists with the Domain of the organization constituting the problem space</a:t>
            </a:r>
          </a:p>
          <a:p>
            <a:pPr lvl="1"/>
            <a:r>
              <a:rPr lang="en-US" dirty="0" smtClean="0"/>
              <a:t>In another column list each Bounded Context that solves that problem</a:t>
            </a:r>
          </a:p>
          <a:p>
            <a:pPr lvl="1"/>
            <a:r>
              <a:rPr lang="en-US" dirty="0" smtClean="0"/>
              <a:t>Now draw a diagram that shows your Domain, Subdomains, and Bounded Contexts in the following form</a:t>
            </a:r>
          </a:p>
          <a:p>
            <a:r>
              <a:rPr lang="en-US" dirty="0" smtClean="0"/>
              <a:t>Keep in mind in a agile world this </a:t>
            </a:r>
            <a:r>
              <a:rPr lang="en-US" smtClean="0"/>
              <a:t>will change…a lot.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7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Sample Diagram</a:t>
            </a:r>
            <a:endParaRPr lang="en-US" sz="2800" dirty="0"/>
          </a:p>
        </p:txBody>
      </p:sp>
      <p:pic>
        <p:nvPicPr>
          <p:cNvPr id="4" name="Content Placeholder 3" descr="sample-bounded-contex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36" r="-30536"/>
          <a:stretch>
            <a:fillRect/>
          </a:stretch>
        </p:blipFill>
        <p:spPr>
          <a:xfrm>
            <a:off x="72278" y="1513840"/>
            <a:ext cx="9000602" cy="4322184"/>
          </a:xfrm>
        </p:spPr>
      </p:pic>
    </p:spTree>
    <p:extLst>
      <p:ext uri="{BB962C8B-B14F-4D97-AF65-F5344CB8AC3E}">
        <p14:creationId xmlns:p14="http://schemas.microsoft.com/office/powerpoint/2010/main" val="3310997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More Exercises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time take the current or a recent big project you worked on</a:t>
            </a:r>
          </a:p>
          <a:p>
            <a:r>
              <a:rPr lang="en-US" dirty="0" smtClean="0"/>
              <a:t>List the Core Domain</a:t>
            </a:r>
          </a:p>
          <a:p>
            <a:r>
              <a:rPr lang="en-US" dirty="0" smtClean="0"/>
              <a:t>List Supporting and Generic Subdomains</a:t>
            </a:r>
          </a:p>
          <a:p>
            <a:r>
              <a:rPr lang="en-US" dirty="0" smtClean="0"/>
              <a:t>Ask Domain Experts if there are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04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This is a Context Map</a:t>
            </a:r>
            <a:endParaRPr lang="en-US" sz="2800" dirty="0"/>
          </a:p>
        </p:txBody>
      </p:sp>
      <p:pic>
        <p:nvPicPr>
          <p:cNvPr id="4" name="Content Placeholder 3" descr="ddd-contextmapping-figure1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265" r="-31265"/>
          <a:stretch>
            <a:fillRect/>
          </a:stretch>
        </p:blipFill>
        <p:spPr>
          <a:xfrm>
            <a:off x="233680" y="1882588"/>
            <a:ext cx="8808720" cy="4264212"/>
          </a:xfrm>
        </p:spPr>
      </p:pic>
    </p:spTree>
    <p:extLst>
      <p:ext uri="{BB962C8B-B14F-4D97-AF65-F5344CB8AC3E}">
        <p14:creationId xmlns:p14="http://schemas.microsoft.com/office/powerpoint/2010/main" val="1092693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What is a Context Map?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diagram of the solution space (Bounded Contexts) and the relationships that define the space</a:t>
            </a:r>
          </a:p>
          <a:p>
            <a:r>
              <a:rPr lang="en-US" dirty="0" smtClean="0"/>
              <a:t>Includes the following:</a:t>
            </a:r>
          </a:p>
          <a:p>
            <a:pPr lvl="1"/>
            <a:r>
              <a:rPr lang="en-US" dirty="0" smtClean="0"/>
              <a:t>Name of the Context</a:t>
            </a:r>
          </a:p>
          <a:p>
            <a:pPr lvl="1"/>
            <a:r>
              <a:rPr lang="en-US" dirty="0" smtClean="0"/>
              <a:t>Upstream/Downstream relationship</a:t>
            </a:r>
          </a:p>
          <a:p>
            <a:pPr lvl="1"/>
            <a:r>
              <a:rPr lang="en-US" dirty="0" smtClean="0"/>
              <a:t>Type of Relationship</a:t>
            </a:r>
          </a:p>
          <a:p>
            <a:r>
              <a:rPr lang="en-US" dirty="0" smtClean="0"/>
              <a:t>The diagram is meant to be a living document that changes as systems change/get added</a:t>
            </a:r>
          </a:p>
        </p:txBody>
      </p:sp>
    </p:spTree>
    <p:extLst>
      <p:ext uri="{BB962C8B-B14F-4D97-AF65-F5344CB8AC3E}">
        <p14:creationId xmlns:p14="http://schemas.microsoft.com/office/powerpoint/2010/main" val="3977200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Types of Relationships - Partnership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contexts that will succeed or fail together</a:t>
            </a:r>
          </a:p>
          <a:p>
            <a:r>
              <a:rPr lang="en-US" dirty="0" smtClean="0"/>
              <a:t>Teams working with contexts will coordinate releases to ensure success</a:t>
            </a:r>
          </a:p>
          <a:p>
            <a:r>
              <a:rPr lang="en-US" dirty="0" smtClean="0"/>
              <a:t>Interdependent features should be included in the same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98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Types of Relationships – Shared Kernel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contexts that have part of the model and code that have a very intimate dependency</a:t>
            </a:r>
          </a:p>
          <a:p>
            <a:r>
              <a:rPr lang="en-US" dirty="0" smtClean="0"/>
              <a:t>This shared code should be kept very small</a:t>
            </a:r>
          </a:p>
          <a:p>
            <a:r>
              <a:rPr lang="en-US" dirty="0" smtClean="0"/>
              <a:t>Changes to this model must be made with the knowledge of all working with the associated code</a:t>
            </a:r>
          </a:p>
          <a:p>
            <a:r>
              <a:rPr lang="en-US" dirty="0" smtClean="0"/>
              <a:t>The model should align with the language within both contexts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9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Type of Relationships – Customer-Supplier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upstream/downstream relationship where the downstream context is dependent on the upstream but not vice-versa</a:t>
            </a:r>
          </a:p>
          <a:p>
            <a:r>
              <a:rPr lang="en-US" dirty="0" smtClean="0"/>
              <a:t>The upstream context, however, will listen to the downstream in a customer-supplier model</a:t>
            </a:r>
          </a:p>
          <a:p>
            <a:r>
              <a:rPr lang="en-US" dirty="0" smtClean="0"/>
              <a:t>Typically downstream priorities should make it into upstream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97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Types of Relationships - Conformist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Upstream/downstream relationship where the downstream relationship is utterly dependent on the upstream</a:t>
            </a:r>
          </a:p>
          <a:p>
            <a:r>
              <a:rPr lang="en-US" dirty="0" smtClean="0"/>
              <a:t>The upstream context will mostly have no knowledge of the downstream or will not care</a:t>
            </a:r>
          </a:p>
          <a:p>
            <a:r>
              <a:rPr lang="en-US" dirty="0" smtClean="0"/>
              <a:t>The downstream context must adhere to any change made by the upstream context</a:t>
            </a:r>
          </a:p>
          <a:p>
            <a:r>
              <a:rPr lang="en-US" dirty="0" smtClean="0"/>
              <a:t>Typically seen with 3</a:t>
            </a:r>
            <a:r>
              <a:rPr lang="en-US" baseline="30000" dirty="0" smtClean="0"/>
              <a:t>rd</a:t>
            </a:r>
            <a:r>
              <a:rPr lang="en-US" dirty="0" smtClean="0"/>
              <a:t> party </a:t>
            </a:r>
            <a:r>
              <a:rPr lang="en-US" dirty="0" err="1" smtClean="0"/>
              <a:t>apis</a:t>
            </a:r>
            <a:r>
              <a:rPr lang="en-US" dirty="0" smtClean="0"/>
              <a:t> and integrations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14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Types of Relationships - Separate Ways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two separate contexts truly have no relationship then they can decide to go there separate ways</a:t>
            </a:r>
          </a:p>
          <a:p>
            <a:r>
              <a:rPr lang="en-US" dirty="0" smtClean="0"/>
              <a:t>Usually due to a overly expensive integration combined with low benefit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Personal Experiences on Why “Done” Isn’t “Done”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Two issues prevented the software team from “maximizing” business value of the software they were writing</a:t>
            </a:r>
          </a:p>
          <a:p>
            <a:pPr lvl="1"/>
            <a:r>
              <a:rPr lang="en-US" dirty="0" smtClean="0"/>
              <a:t>Lack of marketing input resulted in the release of features that didn’t move the needle</a:t>
            </a:r>
          </a:p>
          <a:p>
            <a:pPr lvl="1"/>
            <a:r>
              <a:rPr lang="en-US" dirty="0" smtClean="0"/>
              <a:t>Lack of client involvement (internal and external) resulted in the release of features that didn’t do what the client needed</a:t>
            </a:r>
          </a:p>
          <a:p>
            <a:r>
              <a:rPr lang="en-US" dirty="0" smtClean="0"/>
              <a:t>Resulted in software that either wasn’t adopted or required a lot of </a:t>
            </a:r>
            <a:r>
              <a:rPr lang="en-US" dirty="0" smtClean="0"/>
              <a:t>rework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the end it comes down to developers, while being agile on their team, did not involve the necessary domain experts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5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Types of Relationships – Anticorruption Layer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downstream context is dependent on the upstream certain measures must be taken to ensure model purity</a:t>
            </a:r>
          </a:p>
          <a:p>
            <a:r>
              <a:rPr lang="en-US" dirty="0" smtClean="0"/>
              <a:t>To achieve this a specialized layer is added to model and translate the upstream context into the language that the upstream context utilizes</a:t>
            </a:r>
          </a:p>
          <a:p>
            <a:r>
              <a:rPr lang="en-US" dirty="0" smtClean="0"/>
              <a:t>This begins by modeling the upstream context into the specialized layer then adapting the upstream model into something that adheres to the downstream language</a:t>
            </a:r>
          </a:p>
          <a:p>
            <a:r>
              <a:rPr lang="en-US" dirty="0" smtClean="0"/>
              <a:t>This maintains domain model purity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62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Types of Relationships – Open Host Service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protocol that gives access to the context through a set of services (see APIs)</a:t>
            </a:r>
          </a:p>
          <a:p>
            <a:r>
              <a:rPr lang="en-US" dirty="0" smtClean="0"/>
              <a:t>Enhance to meet future requirements</a:t>
            </a:r>
          </a:p>
          <a:p>
            <a:r>
              <a:rPr lang="en-US" dirty="0" smtClean="0"/>
              <a:t>Use one off translators to handle special cases</a:t>
            </a:r>
          </a:p>
          <a:p>
            <a:r>
              <a:rPr lang="en-US" dirty="0" smtClean="0"/>
              <a:t>Usually starts off as a customer-supplier as the supplier sometimes turning into the upstream end of the conformist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22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Types of Relationships – Published Language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Combined with an Open Host Service defining what the Open Host Service does</a:t>
            </a:r>
          </a:p>
          <a:p>
            <a:r>
              <a:rPr lang="en-US" dirty="0" smtClean="0"/>
              <a:t>Well documented and shared, typically how a conformist defines to their implementers how to use their resources</a:t>
            </a:r>
          </a:p>
        </p:txBody>
      </p:sp>
    </p:spTree>
    <p:extLst>
      <p:ext uri="{BB962C8B-B14F-4D97-AF65-F5344CB8AC3E}">
        <p14:creationId xmlns:p14="http://schemas.microsoft.com/office/powerpoint/2010/main" val="33800860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Types of Relationships - Big Ball of Mud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solution where the language boundaries are muddled and inconsistent</a:t>
            </a:r>
          </a:p>
          <a:p>
            <a:r>
              <a:rPr lang="en-US" dirty="0" smtClean="0"/>
              <a:t>Draw a very large boundary and try not to spend too much time on modeling</a:t>
            </a:r>
          </a:p>
          <a:p>
            <a:r>
              <a:rPr lang="en-US" dirty="0" smtClean="0"/>
              <a:t>Utilize an anticorruption layer to prevent dependencies leaking into a clean domain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25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Again the Example Bounded Context</a:t>
            </a:r>
            <a:endParaRPr lang="en-US" sz="2800" dirty="0"/>
          </a:p>
        </p:txBody>
      </p:sp>
      <p:pic>
        <p:nvPicPr>
          <p:cNvPr id="4" name="Content Placeholder 3" descr="ddd-contextmapping-figure1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265" r="-31265"/>
          <a:stretch>
            <a:fillRect/>
          </a:stretch>
        </p:blipFill>
        <p:spPr>
          <a:xfrm>
            <a:off x="101600" y="1882588"/>
            <a:ext cx="8920480" cy="4599492"/>
          </a:xfrm>
        </p:spPr>
      </p:pic>
    </p:spTree>
    <p:extLst>
      <p:ext uri="{BB962C8B-B14F-4D97-AF65-F5344CB8AC3E}">
        <p14:creationId xmlns:p14="http://schemas.microsoft.com/office/powerpoint/2010/main" val="16870638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Notice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U/D which indicates Upstream and Downstream relationship</a:t>
            </a:r>
          </a:p>
          <a:p>
            <a:r>
              <a:rPr lang="en-US" dirty="0" smtClean="0"/>
              <a:t>The partnership has not upstream downstream as they are partners in development</a:t>
            </a:r>
          </a:p>
          <a:p>
            <a:r>
              <a:rPr lang="en-US" dirty="0" smtClean="0"/>
              <a:t>Anticorruption layer, published language, and open host protocol are defined on the relationship line between contexts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34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Drawing a Bounded Context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Start by selecting a single context, preferably one being worked on now as a circle with the name in the middle</a:t>
            </a:r>
          </a:p>
          <a:p>
            <a:r>
              <a:rPr lang="en-US" dirty="0" smtClean="0"/>
              <a:t>Figure out all solutions, including 3</a:t>
            </a:r>
            <a:r>
              <a:rPr lang="en-US" baseline="30000" dirty="0" smtClean="0"/>
              <a:t>rd</a:t>
            </a:r>
            <a:r>
              <a:rPr lang="en-US" dirty="0" smtClean="0"/>
              <a:t> party, that interact with this single context and add them to the diagram</a:t>
            </a:r>
          </a:p>
          <a:p>
            <a:r>
              <a:rPr lang="en-US" dirty="0" smtClean="0"/>
              <a:t>Add the relationship lines and figure out what kind of relationship each has with the system you are currently work on</a:t>
            </a:r>
          </a:p>
          <a:p>
            <a:r>
              <a:rPr lang="en-US" dirty="0" smtClean="0"/>
              <a:t>When properly defined the Context Map is a key tool and defining how the team will interact with the outside contexts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188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Our Experiences in a Nutshell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After building our first context we started to think about everything in contexts: Payment Processing, PHI Logging, etc…</a:t>
            </a:r>
          </a:p>
          <a:p>
            <a:r>
              <a:rPr lang="en-US" dirty="0" smtClean="0"/>
              <a:t>By moving to this model it makes the software we create more reusable by splitting the software concerns</a:t>
            </a:r>
          </a:p>
          <a:p>
            <a:r>
              <a:rPr lang="en-US" dirty="0" smtClean="0"/>
              <a:t>We made a mistake early on by splitting what we thought were separate contexts into two different apps</a:t>
            </a:r>
          </a:p>
          <a:p>
            <a:pPr lvl="1"/>
            <a:r>
              <a:rPr lang="en-US" dirty="0" smtClean="0"/>
              <a:t>Ended up merging the code together as they were actually two different modules</a:t>
            </a:r>
          </a:p>
          <a:p>
            <a:r>
              <a:rPr lang="en-US" dirty="0" smtClean="0"/>
              <a:t>Made the decision early on the implement a third party solution to handle Authorization and Identification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747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Conclusions?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need to list the subdomains we have within our organization and figure out the next highest priority after Form Builder</a:t>
            </a:r>
          </a:p>
          <a:p>
            <a:r>
              <a:rPr lang="en-US" dirty="0" smtClean="0"/>
              <a:t>The feature has to be big enough to warrant the effort of splitting it off into its own context making it the core domain at the time</a:t>
            </a:r>
          </a:p>
          <a:p>
            <a:r>
              <a:rPr lang="en-US" dirty="0" smtClean="0"/>
              <a:t>If it is then we can start to approach the problem by building out the context map, putting the team together, developing the language, etc…</a:t>
            </a:r>
          </a:p>
          <a:p>
            <a:r>
              <a:rPr lang="en-US" dirty="0" smtClean="0"/>
              <a:t>In the meantime we can continue to ensure the Form Builder Domain Model is relatively pure and the language flushed out</a:t>
            </a:r>
          </a:p>
          <a:p>
            <a:r>
              <a:rPr lang="en-US" dirty="0" smtClean="0"/>
              <a:t>We will also go through the Subdomain and Context Map exercises to gain experience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3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Isn’t Rework a Part of Agile?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 it is but delays still result in lost business </a:t>
            </a:r>
            <a:r>
              <a:rPr lang="en-US" dirty="0"/>
              <a:t>value</a:t>
            </a:r>
          </a:p>
          <a:p>
            <a:r>
              <a:rPr lang="en-US" dirty="0"/>
              <a:t>Agile teams can be good at </a:t>
            </a:r>
            <a:r>
              <a:rPr lang="en-US" dirty="0" smtClean="0"/>
              <a:t>working within the process in delivering good code but</a:t>
            </a:r>
          </a:p>
          <a:p>
            <a:r>
              <a:rPr lang="en-US" dirty="0" smtClean="0"/>
              <a:t>Agile is also about collaboration</a:t>
            </a:r>
          </a:p>
          <a:p>
            <a:r>
              <a:rPr lang="en-US" dirty="0" smtClean="0"/>
              <a:t>How can we tweak our development process to accurately reflect what the market wants?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7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Goals of this Presentation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Try to solve this problem of improving the way code is written by</a:t>
            </a:r>
          </a:p>
          <a:p>
            <a:pPr lvl="1"/>
            <a:r>
              <a:rPr lang="en-US" dirty="0" smtClean="0"/>
              <a:t>Giving an overview of the definition of Domain Driven Design (also known as DDD) </a:t>
            </a:r>
          </a:p>
          <a:p>
            <a:pPr lvl="1"/>
            <a:r>
              <a:rPr lang="en-US" dirty="0" smtClean="0"/>
              <a:t>Giving a detailed introduction into Ubiquitous Language and Strategic Design</a:t>
            </a:r>
          </a:p>
          <a:p>
            <a:pPr lvl="1"/>
            <a:r>
              <a:rPr lang="en-US" dirty="0" smtClean="0"/>
              <a:t>Sprinkling in some real life experiences I have during our first foray into implementing DDD</a:t>
            </a:r>
          </a:p>
          <a:p>
            <a:r>
              <a:rPr lang="en-US" dirty="0" smtClean="0"/>
              <a:t>I will not, however, go over Tactical Design as it is very technical and </a:t>
            </a:r>
            <a:r>
              <a:rPr lang="en-US" dirty="0" smtClean="0"/>
              <a:t>involves </a:t>
            </a:r>
            <a:r>
              <a:rPr lang="en-US" dirty="0" smtClean="0"/>
              <a:t>a lot of </a:t>
            </a:r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4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What is Domain Driven Design?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software approach that focuses on bringing the objectives of the business closer to the software it creates by</a:t>
            </a:r>
          </a:p>
          <a:p>
            <a:pPr lvl="1"/>
            <a:r>
              <a:rPr lang="en-US" dirty="0" smtClean="0"/>
              <a:t>Bringing Domain Experts and software developers together in order create a common Ubiquitous </a:t>
            </a:r>
            <a:r>
              <a:rPr lang="en-US" dirty="0"/>
              <a:t>L</a:t>
            </a:r>
            <a:r>
              <a:rPr lang="en-US" dirty="0" smtClean="0"/>
              <a:t>anguage</a:t>
            </a:r>
          </a:p>
          <a:p>
            <a:pPr lvl="1"/>
            <a:r>
              <a:rPr lang="en-US" dirty="0" smtClean="0"/>
              <a:t>Strategically reviewing the business objectives and prioritizing what subdomains in the business are the highest priority</a:t>
            </a:r>
          </a:p>
          <a:p>
            <a:pPr lvl="1"/>
            <a:r>
              <a:rPr lang="en-US" dirty="0" smtClean="0"/>
              <a:t>Applying tactical patterns to the business to keep the Domain Model isolated and the code easily extensible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6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2003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Eric Evans wrote the original Domain Driven Design book</a:t>
            </a:r>
          </a:p>
          <a:p>
            <a:endParaRPr lang="en-US" dirty="0"/>
          </a:p>
          <a:p>
            <a:r>
              <a:rPr lang="en-US" dirty="0" smtClean="0"/>
              <a:t>Gives a good introduction into Domain Driven </a:t>
            </a:r>
            <a:r>
              <a:rPr lang="en-US" dirty="0" smtClean="0"/>
              <a:t>Design</a:t>
            </a:r>
          </a:p>
          <a:p>
            <a:endParaRPr lang="en-US" dirty="0"/>
          </a:p>
          <a:p>
            <a:r>
              <a:rPr lang="en-US" dirty="0" smtClean="0"/>
              <a:t>Does not focus initially on the Strategic aspects until the </a:t>
            </a:r>
            <a:r>
              <a:rPr lang="en-US" dirty="0" smtClean="0"/>
              <a:t>end</a:t>
            </a:r>
          </a:p>
          <a:p>
            <a:endParaRPr lang="en-US" dirty="0"/>
          </a:p>
          <a:p>
            <a:r>
              <a:rPr lang="en-US" dirty="0" smtClean="0"/>
              <a:t>Examples are dated, for example: exciting new technology of XML is referenced</a:t>
            </a:r>
            <a:endParaRPr lang="en-US" dirty="0"/>
          </a:p>
        </p:txBody>
      </p:sp>
      <p:pic>
        <p:nvPicPr>
          <p:cNvPr id="7" name="Picture Placeholder 6" descr="ddd2003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613" b="-10613"/>
          <a:stretch>
            <a:fillRect/>
          </a:stretch>
        </p:blipFill>
        <p:spPr>
          <a:xfrm>
            <a:off x="5266765" y="713745"/>
            <a:ext cx="2975610" cy="4772655"/>
          </a:xfrm>
        </p:spPr>
      </p:pic>
    </p:spTree>
    <p:extLst>
      <p:ext uri="{BB962C8B-B14F-4D97-AF65-F5344CB8AC3E}">
        <p14:creationId xmlns:p14="http://schemas.microsoft.com/office/powerpoint/2010/main" val="3034519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2013</a:t>
            </a:r>
            <a:endParaRPr lang="en-US" sz="2800" dirty="0"/>
          </a:p>
        </p:txBody>
      </p:sp>
      <p:pic>
        <p:nvPicPr>
          <p:cNvPr id="5" name="Picture Placeholder 4" descr="ddd2013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24" b="-3624"/>
          <a:stretch>
            <a:fillRect/>
          </a:stretch>
        </p:blipFill>
        <p:spPr>
          <a:xfrm>
            <a:off x="4984750" y="650875"/>
            <a:ext cx="3641725" cy="540543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Vaughn Vernon wrote a book focusing on implementing DDD</a:t>
            </a:r>
          </a:p>
          <a:p>
            <a:endParaRPr lang="en-US" dirty="0"/>
          </a:p>
          <a:p>
            <a:r>
              <a:rPr lang="en-US" dirty="0" smtClean="0"/>
              <a:t>Tremendous number of modern examples that ease the implementation process</a:t>
            </a:r>
          </a:p>
          <a:p>
            <a:endParaRPr lang="en-US" dirty="0"/>
          </a:p>
          <a:p>
            <a:r>
              <a:rPr lang="en-US" dirty="0" smtClean="0"/>
              <a:t>Focus at first on language and strategic aspects</a:t>
            </a:r>
          </a:p>
          <a:p>
            <a:endParaRPr lang="en-US" dirty="0"/>
          </a:p>
          <a:p>
            <a:r>
              <a:rPr lang="en-US" dirty="0" smtClean="0"/>
              <a:t>Incredibly dense book, may require multiple 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87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545</TotalTime>
  <Words>2707</Words>
  <Application>Microsoft Macintosh PowerPoint</Application>
  <PresentationFormat>On-screen Show (4:3)</PresentationFormat>
  <Paragraphs>246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Orbit</vt:lpstr>
      <vt:lpstr>Agile Domain</vt:lpstr>
      <vt:lpstr>Quality in Software</vt:lpstr>
      <vt:lpstr>When “Done” Isn’t “Done”</vt:lpstr>
      <vt:lpstr>Personal Experiences on Why “Done” Isn’t “Done” </vt:lpstr>
      <vt:lpstr>Isn’t Rework a Part of Agile?</vt:lpstr>
      <vt:lpstr>Goals of this Presentation</vt:lpstr>
      <vt:lpstr>What is Domain Driven Design?</vt:lpstr>
      <vt:lpstr>2003</vt:lpstr>
      <vt:lpstr>2013</vt:lpstr>
      <vt:lpstr>Implementing Domain Driven Design</vt:lpstr>
      <vt:lpstr>When Not to Apply DDD?</vt:lpstr>
      <vt:lpstr>Smart UI Anti-Pattern</vt:lpstr>
      <vt:lpstr>What is the Domain Model?</vt:lpstr>
      <vt:lpstr>Code in an Anemic Domain Model</vt:lpstr>
      <vt:lpstr>Domain Experts</vt:lpstr>
      <vt:lpstr>Ubiquitous Language</vt:lpstr>
      <vt:lpstr>Why is this important?</vt:lpstr>
      <vt:lpstr>How to implement Ubiquitous Language?</vt:lpstr>
      <vt:lpstr>Thoughts on Domain Experts and Ubiquitous Language</vt:lpstr>
      <vt:lpstr>Analyzing the Business</vt:lpstr>
      <vt:lpstr>Solving the Problem – The Bounded Context</vt:lpstr>
      <vt:lpstr>Example Bounded Contexts Mapped with Subdomains</vt:lpstr>
      <vt:lpstr>Types of Subdomains</vt:lpstr>
      <vt:lpstr>Approaching a Business Need from a DDD Perspective</vt:lpstr>
      <vt:lpstr>Solving the Business Need</vt:lpstr>
      <vt:lpstr>Important Notes About Bounded Contexts</vt:lpstr>
      <vt:lpstr>More Important Notes</vt:lpstr>
      <vt:lpstr>Real Lifeish Example</vt:lpstr>
      <vt:lpstr>Real Life Lesson</vt:lpstr>
      <vt:lpstr>Practice Exercises</vt:lpstr>
      <vt:lpstr>Sample Diagram</vt:lpstr>
      <vt:lpstr>More Exercises</vt:lpstr>
      <vt:lpstr>This is a Context Map</vt:lpstr>
      <vt:lpstr>What is a Context Map?</vt:lpstr>
      <vt:lpstr>Types of Relationships - Partnership</vt:lpstr>
      <vt:lpstr>Types of Relationships – Shared Kernel</vt:lpstr>
      <vt:lpstr>Type of Relationships – Customer-Supplier</vt:lpstr>
      <vt:lpstr>Types of Relationships - Conformist</vt:lpstr>
      <vt:lpstr>Types of Relationships - Separate Ways</vt:lpstr>
      <vt:lpstr>Types of Relationships – Anticorruption Layer</vt:lpstr>
      <vt:lpstr>Types of Relationships – Open Host Service</vt:lpstr>
      <vt:lpstr>Types of Relationships – Published Language</vt:lpstr>
      <vt:lpstr>Types of Relationships - Big Ball of Mud</vt:lpstr>
      <vt:lpstr>Again the Example Bounded Context</vt:lpstr>
      <vt:lpstr>Notice</vt:lpstr>
      <vt:lpstr>Drawing a Bounded Context</vt:lpstr>
      <vt:lpstr>Our Experiences in a Nutshell</vt:lpstr>
      <vt:lpstr>Conclusions?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Domain</dc:title>
  <dc:creator>Matt</dc:creator>
  <cp:lastModifiedBy>Matt</cp:lastModifiedBy>
  <cp:revision>86</cp:revision>
  <dcterms:created xsi:type="dcterms:W3CDTF">2015-05-10T01:32:44Z</dcterms:created>
  <dcterms:modified xsi:type="dcterms:W3CDTF">2015-05-18T16:20:04Z</dcterms:modified>
</cp:coreProperties>
</file>