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6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79" r:id="rId8"/>
    <p:sldId id="263" r:id="rId9"/>
    <p:sldId id="280" r:id="rId10"/>
    <p:sldId id="281" r:id="rId11"/>
    <p:sldId id="283" r:id="rId12"/>
    <p:sldId id="284" r:id="rId13"/>
    <p:sldId id="285" r:id="rId14"/>
    <p:sldId id="287" r:id="rId15"/>
    <p:sldId id="288" r:id="rId16"/>
    <p:sldId id="289" r:id="rId17"/>
    <p:sldId id="29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E02-EEE1-4670-99B0-A258F4746CE6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748-A9AD-4173-9101-F526A137EBC6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E02-EEE1-4670-99B0-A258F4746CE6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748-A9AD-4173-9101-F526A137EBC6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E02-EEE1-4670-99B0-A258F4746CE6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748-A9AD-4173-9101-F526A137EBC6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E02-EEE1-4670-99B0-A258F4746CE6}" type="datetimeFigureOut">
              <a:rPr lang="en-ID" smtClean="0"/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748-A9AD-4173-9101-F526A137EBC6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E02-EEE1-4670-99B0-A258F4746CE6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748-A9AD-4173-9101-F526A137EBC6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E02-EEE1-4670-99B0-A258F4746CE6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748-A9AD-4173-9101-F526A137EBC6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E02-EEE1-4670-99B0-A258F4746CE6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748-A9AD-4173-9101-F526A137EBC6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E02-EEE1-4670-99B0-A258F4746CE6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748-A9AD-4173-9101-F526A137EBC6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E02-EEE1-4670-99B0-A258F4746CE6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748-A9AD-4173-9101-F526A137EBC6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E02-EEE1-4670-99B0-A258F4746CE6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748-A9AD-4173-9101-F526A137EBC6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E02-EEE1-4670-99B0-A258F4746CE6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748-A9AD-4173-9101-F526A137EBC6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E02-EEE1-4670-99B0-A258F4746CE6}" type="datetimeFigureOut">
              <a:rPr lang="en-ID" smtClean="0"/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748-A9AD-4173-9101-F526A137EBC6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E02-EEE1-4670-99B0-A258F4746CE6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9748-A9AD-4173-9101-F526A137EBC6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86EDE02-EEE1-4670-99B0-A258F4746CE6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7ED9748-A9AD-4173-9101-F526A137EBC6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86EDE02-EEE1-4670-99B0-A258F4746CE6}" type="datetimeFigureOut">
              <a:rPr lang="en-ID" smtClean="0"/>
            </a:fld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7ED9748-A9AD-4173-9101-F526A137EBC6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sv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Airbnb Bangkok Analysis </a:t>
            </a:r>
            <a:br>
              <a:rPr lang="en-US" dirty="0"/>
            </a:br>
            <a:r>
              <a:rPr lang="en-US" dirty="0"/>
              <a:t>by Neighborhood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Ratu Balkis Khoirunnisa</a:t>
            </a: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0"/>
          <p:cNvSpPr>
            <a:spLocks noGrp="1"/>
          </p:cNvSpPr>
          <p:nvPr>
            <p:ph type="title"/>
          </p:nvPr>
        </p:nvSpPr>
        <p:spPr>
          <a:xfrm>
            <a:off x="635970" y="878972"/>
            <a:ext cx="10515600" cy="522449"/>
          </a:xfrm>
        </p:spPr>
        <p:txBody>
          <a:bodyPr>
            <a:noAutofit/>
          </a:bodyPr>
          <a:lstStyle/>
          <a:p>
            <a:r>
              <a:rPr lang="en-US" dirty="0"/>
              <a:t>Visualization</a:t>
            </a:r>
            <a:endParaRPr lang="en-ID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4294967295"/>
          </p:nvPr>
        </p:nvSpPr>
        <p:spPr>
          <a:xfrm>
            <a:off x="723900" y="2289192"/>
            <a:ext cx="9007475" cy="1081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Visualization Of Top 5 With The Least Popular Neighborhood</a:t>
            </a:r>
            <a:endParaRPr lang="en-US" sz="1600" dirty="0"/>
          </a:p>
          <a:p>
            <a:r>
              <a:rPr lang="en-US" sz="1600" dirty="0"/>
              <a:t>In contrast to the previous, the diagram below shows why this neighborhood is the least popular, because it is far from the city center.</a:t>
            </a:r>
            <a:endParaRPr lang="en-US" sz="1600" dirty="0"/>
          </a:p>
        </p:txBody>
      </p:sp>
      <p:sp>
        <p:nvSpPr>
          <p:cNvPr id="19" name="Content Placeholder 2"/>
          <p:cNvSpPr txBox="1"/>
          <p:nvPr/>
        </p:nvSpPr>
        <p:spPr>
          <a:xfrm>
            <a:off x="635970" y="2435487"/>
            <a:ext cx="5742017" cy="3426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998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3" y="3418207"/>
            <a:ext cx="5907984" cy="3249391"/>
          </a:xfrm>
          <a:prstGeom prst="rect">
            <a:avLst/>
          </a:prstGeom>
        </p:spPr>
      </p:pic>
      <p:pic>
        <p:nvPicPr>
          <p:cNvPr id="17" name="slide3" descr="Top 5 Unpopular Neighborhoo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8"/>
          <a:stretch>
            <a:fillRect/>
          </a:stretch>
        </p:blipFill>
        <p:spPr>
          <a:xfrm>
            <a:off x="6504204" y="3445252"/>
            <a:ext cx="5133127" cy="3163366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8401296" y="5344333"/>
            <a:ext cx="544043" cy="37939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00010" y="5479602"/>
            <a:ext cx="3592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413909" y="5364186"/>
            <a:ext cx="756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Central City</a:t>
            </a:r>
            <a:endParaRPr lang="en-ID" sz="900" dirty="0">
              <a:solidFill>
                <a:srgbClr val="FF0000"/>
              </a:solidFill>
            </a:endParaRPr>
          </a:p>
        </p:txBody>
      </p:sp>
      <p:pic>
        <p:nvPicPr>
          <p:cNvPr id="23" name="Graphic 22" descr="An organic corner shap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9082743" y="0"/>
            <a:ext cx="3109257" cy="31092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0"/>
          <p:cNvSpPr>
            <a:spLocks noGrp="1"/>
          </p:cNvSpPr>
          <p:nvPr>
            <p:ph type="title"/>
          </p:nvPr>
        </p:nvSpPr>
        <p:spPr>
          <a:xfrm>
            <a:off x="635970" y="878972"/>
            <a:ext cx="10515600" cy="522449"/>
          </a:xfrm>
        </p:spPr>
        <p:txBody>
          <a:bodyPr>
            <a:noAutofit/>
          </a:bodyPr>
          <a:lstStyle/>
          <a:p>
            <a:r>
              <a:rPr lang="en-US" dirty="0"/>
              <a:t>Visualization</a:t>
            </a:r>
            <a:endParaRPr lang="en-ID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4294967295"/>
          </p:nvPr>
        </p:nvSpPr>
        <p:spPr>
          <a:xfrm>
            <a:off x="635970" y="2281142"/>
            <a:ext cx="4468813" cy="3900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Visualization Avg Price From Top 5 Popular Neighborhood and Room Type</a:t>
            </a:r>
            <a:endParaRPr lang="en-US" sz="1600" dirty="0"/>
          </a:p>
          <a:p>
            <a:r>
              <a:rPr lang="en-US" sz="1600" dirty="0"/>
              <a:t>From the diagram below it can be concluded that: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- Khlong Toei is most popular because the rent is cheaper than </a:t>
            </a:r>
            <a:r>
              <a:rPr lang="en-US" sz="1600" dirty="0" err="1"/>
              <a:t>Vadhana</a:t>
            </a:r>
            <a:r>
              <a:rPr lang="en-US" sz="1600" dirty="0"/>
              <a:t> which is not far from the city center.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- Sathon with the highest average hotel price among other neighborhoods, reaching 2000, because Sathon is a commercial and office area.</a:t>
            </a:r>
            <a:endParaRPr lang="en-US" sz="1600" dirty="0"/>
          </a:p>
        </p:txBody>
      </p:sp>
      <p:sp>
        <p:nvSpPr>
          <p:cNvPr id="19" name="Content Placeholder 2"/>
          <p:cNvSpPr txBox="1"/>
          <p:nvPr/>
        </p:nvSpPr>
        <p:spPr>
          <a:xfrm>
            <a:off x="635970" y="2435487"/>
            <a:ext cx="5742017" cy="3426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998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pic>
        <p:nvPicPr>
          <p:cNvPr id="6" name="slide4" descr="Avg Price of Top 5 Popular Neighborhood and Room Type 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4"/>
          <a:stretch>
            <a:fillRect/>
          </a:stretch>
        </p:blipFill>
        <p:spPr>
          <a:xfrm>
            <a:off x="5404757" y="2435487"/>
            <a:ext cx="6300107" cy="3840876"/>
          </a:xfrm>
          <a:prstGeom prst="rect">
            <a:avLst/>
          </a:prstGeom>
        </p:spPr>
      </p:pic>
      <p:pic>
        <p:nvPicPr>
          <p:cNvPr id="2" name="Graphic 1" descr="An organic corner shap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500999" y="-749"/>
            <a:ext cx="2695600" cy="2695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0"/>
          <p:cNvSpPr>
            <a:spLocks noGrp="1"/>
          </p:cNvSpPr>
          <p:nvPr>
            <p:ph type="title"/>
          </p:nvPr>
        </p:nvSpPr>
        <p:spPr>
          <a:xfrm>
            <a:off x="635970" y="878972"/>
            <a:ext cx="10515600" cy="522449"/>
          </a:xfrm>
        </p:spPr>
        <p:txBody>
          <a:bodyPr>
            <a:noAutofit/>
          </a:bodyPr>
          <a:lstStyle/>
          <a:p>
            <a:r>
              <a:rPr lang="en-US" dirty="0"/>
              <a:t>Visualization</a:t>
            </a:r>
            <a:endParaRPr lang="en-ID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4294967295"/>
          </p:nvPr>
        </p:nvSpPr>
        <p:spPr>
          <a:xfrm>
            <a:off x="635970" y="2276654"/>
            <a:ext cx="4468813" cy="39004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/>
              <a:t>Visualization Avg Price From Top 5 With The Least Popular Neighborhood and Room Type</a:t>
            </a:r>
            <a:endParaRPr lang="en-US" sz="1600" dirty="0"/>
          </a:p>
          <a:p>
            <a:r>
              <a:rPr lang="en-US" sz="1600" dirty="0"/>
              <a:t>From the diagram below it can be concluded that: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- Nong </a:t>
            </a:r>
            <a:r>
              <a:rPr lang="en-US" sz="1600" dirty="0" err="1"/>
              <a:t>Khaem</a:t>
            </a:r>
            <a:r>
              <a:rPr lang="en-US" sz="1600" dirty="0"/>
              <a:t> is the highest average price with room type Entire Home/Apt, this is the reason why Nong </a:t>
            </a:r>
            <a:r>
              <a:rPr lang="en-US" sz="1600" dirty="0" err="1"/>
              <a:t>Khaem</a:t>
            </a:r>
            <a:r>
              <a:rPr lang="en-US" sz="1600" dirty="0"/>
              <a:t> is the least popular neighborhood because the average price is high and it is far from the capital city and not too many tourist attractions can be visited.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- Bang Bon is not much different from Nong Khem although the average price is slightly lower than Nong Khem, not too many tourist attractions can be visited</a:t>
            </a:r>
            <a:endParaRPr lang="en-US" sz="1600" dirty="0"/>
          </a:p>
        </p:txBody>
      </p:sp>
      <p:sp>
        <p:nvSpPr>
          <p:cNvPr id="19" name="Content Placeholder 2"/>
          <p:cNvSpPr txBox="1"/>
          <p:nvPr/>
        </p:nvSpPr>
        <p:spPr>
          <a:xfrm>
            <a:off x="635970" y="2435487"/>
            <a:ext cx="5742017" cy="3426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998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pic>
        <p:nvPicPr>
          <p:cNvPr id="2" name="slide5" descr="Avg Price of Top 5 Unpopular Neighborhood and Room Type 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8"/>
          <a:stretch>
            <a:fillRect/>
          </a:stretch>
        </p:blipFill>
        <p:spPr>
          <a:xfrm>
            <a:off x="5165271" y="2299415"/>
            <a:ext cx="6718602" cy="4159567"/>
          </a:xfrm>
          <a:prstGeom prst="rect">
            <a:avLst/>
          </a:prstGeom>
        </p:spPr>
      </p:pic>
      <p:pic>
        <p:nvPicPr>
          <p:cNvPr id="3" name="Graphic 2" descr="An organic corner shap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588929" y="3739"/>
            <a:ext cx="2603071" cy="26030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0"/>
          <p:cNvSpPr>
            <a:spLocks noGrp="1"/>
          </p:cNvSpPr>
          <p:nvPr>
            <p:ph type="title"/>
          </p:nvPr>
        </p:nvSpPr>
        <p:spPr>
          <a:xfrm>
            <a:off x="635970" y="878972"/>
            <a:ext cx="10515600" cy="522449"/>
          </a:xfrm>
        </p:spPr>
        <p:txBody>
          <a:bodyPr>
            <a:noAutofit/>
          </a:bodyPr>
          <a:lstStyle/>
          <a:p>
            <a:r>
              <a:rPr lang="en-US" dirty="0"/>
              <a:t>Business Insight And Impaction</a:t>
            </a:r>
            <a:endParaRPr lang="en-ID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half" idx="4294967295"/>
          </p:nvPr>
        </p:nvSpPr>
        <p:spPr>
          <a:xfrm>
            <a:off x="635970" y="2267635"/>
            <a:ext cx="10728325" cy="3900488"/>
          </a:xfrm>
        </p:spPr>
        <p:txBody>
          <a:bodyPr>
            <a:normAutofit/>
          </a:bodyPr>
          <a:lstStyle/>
          <a:p>
            <a:r>
              <a:rPr lang="en-US" sz="1600" dirty="0"/>
              <a:t>Insight: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Properties with "Entire home/apt" have significantly higher prices than "Private room.“ By realizing this price difference, owners can design exclusive packages and raise the price for a clear reason.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Host can set prices based on the value of a strategic location near the city center.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Business center as a competitive advantage.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Partnering with local businesses such as restaurants, cafes, or shopping centers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Setting more affordable prices or offering discounts given the distance from the city center.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Highlight the beauty and unique appeal of the neighborhood.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Provide a visual understanding of the attractiveness of the neighborhood.</a:t>
            </a:r>
            <a:endParaRPr lang="en-US" sz="1400" dirty="0"/>
          </a:p>
        </p:txBody>
      </p:sp>
      <p:sp>
        <p:nvSpPr>
          <p:cNvPr id="19" name="Content Placeholder 2"/>
          <p:cNvSpPr txBox="1"/>
          <p:nvPr/>
        </p:nvSpPr>
        <p:spPr>
          <a:xfrm>
            <a:off x="635970" y="2435487"/>
            <a:ext cx="5742017" cy="3426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998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pic>
        <p:nvPicPr>
          <p:cNvPr id="5" name="Graphic 4" descr="An organic corner shap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20000" y="2286000"/>
            <a:ext cx="4572000" cy="4572000"/>
          </a:xfrm>
          <a:prstGeom prst="rect">
            <a:avLst/>
          </a:prstGeom>
        </p:spPr>
      </p:pic>
      <p:pic>
        <p:nvPicPr>
          <p:cNvPr id="6" name="Graphic 5" descr="An organic corner shap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0800000">
            <a:off x="0" y="12758"/>
            <a:ext cx="1917469" cy="19174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0"/>
          <p:cNvSpPr>
            <a:spLocks noGrp="1"/>
          </p:cNvSpPr>
          <p:nvPr>
            <p:ph type="title"/>
          </p:nvPr>
        </p:nvSpPr>
        <p:spPr>
          <a:xfrm>
            <a:off x="635970" y="878972"/>
            <a:ext cx="10515600" cy="522449"/>
          </a:xfrm>
        </p:spPr>
        <p:txBody>
          <a:bodyPr>
            <a:noAutofit/>
          </a:bodyPr>
          <a:lstStyle/>
          <a:p>
            <a:r>
              <a:rPr lang="en-US" dirty="0"/>
              <a:t>Business Insight And Impaction</a:t>
            </a:r>
            <a:endParaRPr lang="en-ID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half" idx="4294967295"/>
          </p:nvPr>
        </p:nvSpPr>
        <p:spPr>
          <a:xfrm>
            <a:off x="635970" y="2369457"/>
            <a:ext cx="10728325" cy="390048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Impact:</a:t>
            </a:r>
            <a:endParaRPr lang="en-US" sz="16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host can design exclusive packages for "Entire home/apt" properties, such as: Daily room cleaning service, Access to additional facilities, Shuttle service from the airport to the inn/vehicle rental for increasing revenue per booking with clear reason.</a:t>
            </a:r>
            <a:endParaRPr lang="en-US" sz="14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Increasing the price with the benefit of easy access to the city center can optimize revenue and attract guests who value the convenience of the location.</a:t>
            </a:r>
            <a:endParaRPr lang="en-US" sz="14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Offering promotional packages or special discounts with local businesses can add value and provide a more complete experience for guests.</a:t>
            </a:r>
            <a:endParaRPr lang="en-US" sz="14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Affordable pricing is a strategy to attract guests who are looking for more affordable accommodation in the neighborhood.</a:t>
            </a:r>
            <a:endParaRPr lang="en-US" sz="14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1400"/>
              <a:t>Optimize </a:t>
            </a:r>
            <a:r>
              <a:rPr lang="en-US" sz="1400" dirty="0"/>
              <a:t>online marketing with attractive visualizations such as photos or videos, helping potential guests feel the charm and uniqueness to want to stay overnight.</a:t>
            </a:r>
            <a:endParaRPr lang="en-US" sz="14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Enhanced online and offline marketing campaigns that highlighted the hotel's presence in the business center, attracting professionals looking for accommodation connected to business activities.</a:t>
            </a:r>
            <a:endParaRPr lang="en-US" sz="1400" dirty="0"/>
          </a:p>
        </p:txBody>
      </p:sp>
      <p:sp>
        <p:nvSpPr>
          <p:cNvPr id="19" name="Content Placeholder 2"/>
          <p:cNvSpPr txBox="1"/>
          <p:nvPr/>
        </p:nvSpPr>
        <p:spPr>
          <a:xfrm>
            <a:off x="635970" y="2435487"/>
            <a:ext cx="5742017" cy="3426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998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pic>
        <p:nvPicPr>
          <p:cNvPr id="2" name="Graphic 1" descr="An organic corner shap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0800000">
            <a:off x="0" y="12758"/>
            <a:ext cx="1917469" cy="1917469"/>
          </a:xfrm>
          <a:prstGeom prst="rect">
            <a:avLst/>
          </a:prstGeom>
        </p:spPr>
      </p:pic>
      <p:pic>
        <p:nvPicPr>
          <p:cNvPr id="3" name="Graphic 2" descr="An organic corner shap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6200000">
            <a:off x="9082743" y="0"/>
            <a:ext cx="3109257" cy="31092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0"/>
          <p:cNvSpPr>
            <a:spLocks noGrp="1"/>
          </p:cNvSpPr>
          <p:nvPr>
            <p:ph type="title"/>
          </p:nvPr>
        </p:nvSpPr>
        <p:spPr>
          <a:xfrm>
            <a:off x="635969" y="878972"/>
            <a:ext cx="11006301" cy="522449"/>
          </a:xfrm>
        </p:spPr>
        <p:txBody>
          <a:bodyPr>
            <a:noAutofit/>
          </a:bodyPr>
          <a:lstStyle/>
          <a:p>
            <a:r>
              <a:rPr lang="en-US" dirty="0"/>
              <a:t>Action Recommendation (for the audience)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half" idx="4294967295"/>
          </p:nvPr>
        </p:nvSpPr>
        <p:spPr>
          <a:xfrm>
            <a:off x="635969" y="2369458"/>
            <a:ext cx="10728325" cy="42005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Marketing and Sales Team</a:t>
            </a:r>
            <a:endParaRPr lang="en-US" sz="1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Release video testimonials or blog posts from business executives who benefited from staying at the property during their business trip. Share their personal experiences through social media platforms and websites.</a:t>
            </a:r>
            <a:endParaRPr lang="en-US" sz="14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Provision of vouchers especially for hotels located around malls totaling 339.38 baths with a min. purchase of 1131.27 baths (</a:t>
            </a:r>
            <a:r>
              <a:rPr lang="en-US" sz="1400" dirty="0">
                <a:solidFill>
                  <a:srgbClr val="FF0000"/>
                </a:solidFill>
              </a:rPr>
              <a:t>min. purchase and discount can be adjusted according to the items to be sold</a:t>
            </a:r>
            <a:r>
              <a:rPr lang="en-US" sz="1400" dirty="0"/>
              <a:t>) with merchants (ex: local brands that produce bags) that partner with the lodging</a:t>
            </a:r>
            <a:endParaRPr lang="en-US" sz="1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Business Executive</a:t>
            </a:r>
            <a:endParaRPr lang="en-US" sz="1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A personalized email campaign offering business executives an exclusive stay experience with additional amenities and VIP services tailored to their needs.</a:t>
            </a:r>
            <a:endParaRPr lang="en-US" sz="14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Online and offline marketing campaigns that highlight the property's advantages during major business events in the business center. Offer special amenities such as exclusive meeting rooms or premium catering services.</a:t>
            </a:r>
            <a:endParaRPr lang="en-US" sz="1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Host/Owner listing</a:t>
            </a:r>
            <a:endParaRPr lang="en-US" sz="1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Provide bundling to tourist attractions around the listing such as zoos, museums, etc.</a:t>
            </a:r>
            <a:endParaRPr lang="en-US" sz="14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Cooperate with local merchants to recommend guests to buy souvenirs or stop by cafes, eateries.</a:t>
            </a:r>
            <a:endParaRPr lang="en-US" sz="14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Organize additional facilities such as shuttle from public transportation places (airport, station, </a:t>
            </a:r>
            <a:r>
              <a:rPr lang="en-US" sz="1400" dirty="0" err="1"/>
              <a:t>etc</a:t>
            </a:r>
            <a:r>
              <a:rPr lang="en-US" sz="1400" dirty="0"/>
              <a:t>).</a:t>
            </a:r>
            <a:endParaRPr lang="en-US" sz="14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Free breakfast by adding cost to the rental price.</a:t>
            </a:r>
            <a:endParaRPr lang="en-US" sz="14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Provide lodging prices that are far from the city with prices that are slightly below the average price of lodging close to the city center.</a:t>
            </a:r>
            <a:endParaRPr lang="en-ID" sz="1800" dirty="0"/>
          </a:p>
        </p:txBody>
      </p:sp>
      <p:sp>
        <p:nvSpPr>
          <p:cNvPr id="19" name="Content Placeholder 2"/>
          <p:cNvSpPr txBox="1"/>
          <p:nvPr/>
        </p:nvSpPr>
        <p:spPr>
          <a:xfrm>
            <a:off x="635970" y="2435487"/>
            <a:ext cx="5742017" cy="3426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998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pic>
        <p:nvPicPr>
          <p:cNvPr id="2" name="Graphic 1" descr="An organic corner shap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0800000">
            <a:off x="0" y="12758"/>
            <a:ext cx="1917469" cy="19174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9258" y="2967335"/>
            <a:ext cx="58785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8" name="Graphic 7" descr="An organic corner shap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6200000">
            <a:off x="9082743" y="0"/>
            <a:ext cx="3109257" cy="3109257"/>
          </a:xfrm>
          <a:prstGeom prst="rect">
            <a:avLst/>
          </a:prstGeom>
        </p:spPr>
      </p:pic>
      <p:pic>
        <p:nvPicPr>
          <p:cNvPr id="9" name="Graphic 8" descr="An organic corner shap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5400000">
            <a:off x="0" y="3362102"/>
            <a:ext cx="3531570" cy="3531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457" y="2422947"/>
            <a:ext cx="10554574" cy="363651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Dataset Information</a:t>
            </a: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Audience</a:t>
            </a: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Topics</a:t>
            </a: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Data Visualization</a:t>
            </a: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Business Insight and Impact</a:t>
            </a: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Action Recommendation (for the audience)</a:t>
            </a:r>
            <a:endParaRPr lang="en-US" dirty="0"/>
          </a:p>
          <a:p>
            <a:pPr marL="342900" indent="-34290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ID" dirty="0"/>
          </a:p>
        </p:txBody>
      </p:sp>
      <p:pic>
        <p:nvPicPr>
          <p:cNvPr id="4" name="Graphic 3" descr="An organic corner shap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6200000">
            <a:off x="10274531" y="0"/>
            <a:ext cx="1917469" cy="1917469"/>
          </a:xfrm>
          <a:prstGeom prst="rect">
            <a:avLst/>
          </a:prstGeom>
        </p:spPr>
      </p:pic>
      <p:pic>
        <p:nvPicPr>
          <p:cNvPr id="6" name="Graphic 3" descr="An organic corner shap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5400000">
            <a:off x="0" y="3362102"/>
            <a:ext cx="3531570" cy="35315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471" y="2552954"/>
            <a:ext cx="2057400" cy="34264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Sample Dataset</a:t>
            </a:r>
            <a:endParaRPr lang="en-US" dirty="0"/>
          </a:p>
          <a:p>
            <a:endParaRPr lang="en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29343" y="3015179"/>
          <a:ext cx="10887527" cy="3146201"/>
        </p:xfrm>
        <a:graphic>
          <a:graphicData uri="http://schemas.openxmlformats.org/drawingml/2006/table">
            <a:tbl>
              <a:tblPr/>
              <a:tblGrid>
                <a:gridCol w="489162"/>
                <a:gridCol w="1306286"/>
                <a:gridCol w="582386"/>
                <a:gridCol w="647912"/>
                <a:gridCol w="830474"/>
                <a:gridCol w="552662"/>
                <a:gridCol w="617749"/>
                <a:gridCol w="887624"/>
                <a:gridCol w="411076"/>
                <a:gridCol w="523791"/>
                <a:gridCol w="609984"/>
                <a:gridCol w="630449"/>
                <a:gridCol w="616615"/>
                <a:gridCol w="934867"/>
                <a:gridCol w="577712"/>
                <a:gridCol w="668778"/>
              </a:tblGrid>
              <a:tr h="312566"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host_id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host_name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neighbourhood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room_type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minimum_nights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number_of_reviews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last_review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reviews_per_month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calculated_host_listings_count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availability_365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number_of_reviews_ltm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629"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27934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Nice room with superb city view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120437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Nuttee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Ratchathewi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1.375.983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10.054.134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home/apt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1905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2020-01-06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314"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27979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Easy going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landlord,easy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place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120541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Emy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 Na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1.366.818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10.061.674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room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1316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28745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modern-style apartment in Bangkok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123784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Familyroom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 Kapi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1.375.232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10.062.402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room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629"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35780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Spacious one bedroom at The Kris Condo Bldg.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153730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Sirilak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 Daeng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1.378.823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10.057.256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room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1286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2022-04-01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314"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941865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Suite Room 3 at MetroPoint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610315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Kasem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 Kapi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1.376.872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10.063.338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room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1905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629"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1704776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Pro!!  Bungalow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Bkk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Centre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2129668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Wimonpak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 Kho laen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1.369.757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1.005.288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home/apt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2017-08-03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629"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48736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Condo with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Chaopraya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River View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222005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Athitaya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 Burana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1.368.556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10.049.535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room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1558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2014-02-03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629"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1738669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chic bedroom apartment in BKK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7045870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Jiraporn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Chatu Chak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1.382.925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10.056.737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home/apt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629"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1744248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Batcave, Pool view, near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Chatuchak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9181769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Nol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Chatu Chak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1.381.693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10.056.433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home/apt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1558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2016-03-29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7" marR="2487" marT="24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" name="Graphic 8" descr="An organic corner shap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6200000">
            <a:off x="10274531" y="0"/>
            <a:ext cx="1917469" cy="19174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958" y="2427514"/>
            <a:ext cx="2588514" cy="4268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Dictionary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1852" y="2783583"/>
            <a:ext cx="6203721" cy="3546159"/>
          </a:xfrm>
          <a:prstGeom prst="rect">
            <a:avLst/>
          </a:prstGeom>
        </p:spPr>
      </p:pic>
      <p:pic>
        <p:nvPicPr>
          <p:cNvPr id="6" name="Graphic 5" descr="An organic corner shap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0" y="2286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  <a:endParaRPr lang="en-ID" dirty="0"/>
          </a:p>
        </p:txBody>
      </p:sp>
      <p:sp>
        <p:nvSpPr>
          <p:cNvPr id="16" name="TextBox 15"/>
          <p:cNvSpPr txBox="1"/>
          <p:nvPr/>
        </p:nvSpPr>
        <p:spPr>
          <a:xfrm>
            <a:off x="3180517" y="4335125"/>
            <a:ext cx="262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Marketing and Sales Team</a:t>
            </a:r>
            <a:endParaRPr lang="en-ID" sz="1400" dirty="0"/>
          </a:p>
          <a:p>
            <a:endParaRPr lang="en-ID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102689" y="4336541"/>
            <a:ext cx="262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Business Executive</a:t>
            </a:r>
            <a:endParaRPr lang="en-ID" sz="1400" dirty="0"/>
          </a:p>
          <a:p>
            <a:endParaRPr lang="en-ID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66096" y="4858345"/>
            <a:ext cx="262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Host/Owner listing</a:t>
            </a:r>
            <a:endParaRPr lang="en-ID" sz="1400" dirty="0"/>
          </a:p>
        </p:txBody>
      </p:sp>
      <p:pic>
        <p:nvPicPr>
          <p:cNvPr id="25" name="Graphic 24" descr="A collection of circles in various sizes and pattern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44955" y="4079703"/>
            <a:ext cx="2922041" cy="2922041"/>
          </a:xfrm>
          <a:prstGeom prst="rect">
            <a:avLst/>
          </a:prstGeom>
        </p:spPr>
      </p:pic>
      <p:pic>
        <p:nvPicPr>
          <p:cNvPr id="27" name="Graphic 26" descr="An organic corner shap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0" y="2286000"/>
            <a:ext cx="4572000" cy="4572000"/>
          </a:xfrm>
          <a:prstGeom prst="rect">
            <a:avLst/>
          </a:prstGeom>
        </p:spPr>
      </p:pic>
      <p:pic>
        <p:nvPicPr>
          <p:cNvPr id="28" name="Graphic 27" descr="An organic corner shap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0274531" y="0"/>
            <a:ext cx="1917469" cy="1917469"/>
          </a:xfrm>
          <a:prstGeom prst="rect">
            <a:avLst/>
          </a:prstGeom>
        </p:spPr>
      </p:pic>
      <p:pic>
        <p:nvPicPr>
          <p:cNvPr id="30" name="Graphic 29" descr="Users with solid fi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5763" y="2126936"/>
            <a:ext cx="3413788" cy="34137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price analysis based on most popular vs least popular neighborhoods</a:t>
            </a:r>
            <a:endParaRPr lang="en-US" dirty="0"/>
          </a:p>
          <a:p>
            <a:r>
              <a:rPr lang="en-US" dirty="0"/>
              <a:t>Find out the factors of popular and least popular neighborhoods by looking at avg price</a:t>
            </a:r>
            <a:endParaRPr lang="en-US" dirty="0"/>
          </a:p>
          <a:p>
            <a:r>
              <a:rPr lang="en-US" dirty="0"/>
              <a:t>Analyze the most popular room types</a:t>
            </a:r>
            <a:endParaRPr lang="en-US" dirty="0"/>
          </a:p>
          <a:p>
            <a:r>
              <a:rPr lang="en-US" dirty="0"/>
              <a:t>Create business insight and impact for the audience based on the data that has been visualized</a:t>
            </a:r>
            <a:endParaRPr lang="en-US" dirty="0"/>
          </a:p>
          <a:p>
            <a:r>
              <a:rPr lang="en-US" dirty="0"/>
              <a:t>Make action recommendations for the audience based on business insight and impact</a:t>
            </a:r>
            <a:endParaRPr lang="en-ID" dirty="0"/>
          </a:p>
        </p:txBody>
      </p:sp>
      <p:pic>
        <p:nvPicPr>
          <p:cNvPr id="4" name="Graphic 3" descr="An organic corner shap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120743" y="2286000"/>
            <a:ext cx="4071257" cy="4572000"/>
          </a:xfrm>
          <a:prstGeom prst="rect">
            <a:avLst/>
          </a:prstGeom>
        </p:spPr>
      </p:pic>
      <p:pic>
        <p:nvPicPr>
          <p:cNvPr id="5" name="Graphic 4" descr="An organic corner shap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0800000">
            <a:off x="0" y="12758"/>
            <a:ext cx="1917469" cy="19174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0"/>
          <p:cNvSpPr>
            <a:spLocks noGrp="1"/>
          </p:cNvSpPr>
          <p:nvPr>
            <p:ph type="title"/>
          </p:nvPr>
        </p:nvSpPr>
        <p:spPr>
          <a:xfrm>
            <a:off x="635970" y="878972"/>
            <a:ext cx="10515600" cy="522449"/>
          </a:xfrm>
        </p:spPr>
        <p:txBody>
          <a:bodyPr>
            <a:noAutofit/>
          </a:bodyPr>
          <a:lstStyle/>
          <a:p>
            <a:r>
              <a:rPr lang="en-US" dirty="0"/>
              <a:t>Visualization</a:t>
            </a:r>
            <a:endParaRPr lang="en-ID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4294967295"/>
          </p:nvPr>
        </p:nvSpPr>
        <p:spPr>
          <a:xfrm>
            <a:off x="635970" y="2694428"/>
            <a:ext cx="4976813" cy="960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Visualization Of The Number Of Room Types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bar chart shows that hosts rent out more properties with room type Entire Home/Apt.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"/>
          <a:srcRect t="1254" r="414"/>
          <a:stretch>
            <a:fillRect/>
          </a:stretch>
        </p:blipFill>
        <p:spPr>
          <a:xfrm>
            <a:off x="6007873" y="2435487"/>
            <a:ext cx="4975813" cy="3889098"/>
          </a:xfrm>
          <a:prstGeom prst="rect">
            <a:avLst/>
          </a:prstGeom>
        </p:spPr>
      </p:pic>
      <p:sp>
        <p:nvSpPr>
          <p:cNvPr id="19" name="Content Placeholder 2"/>
          <p:cNvSpPr txBox="1"/>
          <p:nvPr/>
        </p:nvSpPr>
        <p:spPr>
          <a:xfrm>
            <a:off x="635970" y="2435487"/>
            <a:ext cx="5742017" cy="3426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998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pic>
        <p:nvPicPr>
          <p:cNvPr id="20" name="Graphic 19" descr="An organic corner shap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12758"/>
            <a:ext cx="1917469" cy="1917469"/>
          </a:xfrm>
          <a:prstGeom prst="rect">
            <a:avLst/>
          </a:prstGeom>
        </p:spPr>
      </p:pic>
      <p:pic>
        <p:nvPicPr>
          <p:cNvPr id="21" name="Graphic 20" descr="An organic corner shap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274531" y="0"/>
            <a:ext cx="1917469" cy="19174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0"/>
          <p:cNvSpPr>
            <a:spLocks noGrp="1"/>
          </p:cNvSpPr>
          <p:nvPr>
            <p:ph type="title"/>
          </p:nvPr>
        </p:nvSpPr>
        <p:spPr>
          <a:xfrm>
            <a:off x="635970" y="878972"/>
            <a:ext cx="10515600" cy="522449"/>
          </a:xfrm>
        </p:spPr>
        <p:txBody>
          <a:bodyPr>
            <a:noAutofit/>
          </a:bodyPr>
          <a:lstStyle/>
          <a:p>
            <a:r>
              <a:rPr lang="en-US" dirty="0"/>
              <a:t>Visualization</a:t>
            </a:r>
            <a:endParaRPr lang="en-ID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4294967295"/>
          </p:nvPr>
        </p:nvSpPr>
        <p:spPr>
          <a:xfrm>
            <a:off x="635970" y="2673350"/>
            <a:ext cx="4114800" cy="1511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Visualization Of Average Price In Every Room Type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Entire Home/Apt has the highest average price because more hosts rent out their property in the form of Entire Home/Apt.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82" y="2557175"/>
            <a:ext cx="6755021" cy="3593096"/>
          </a:xfrm>
          <a:prstGeom prst="rect">
            <a:avLst/>
          </a:prstGeom>
        </p:spPr>
      </p:pic>
      <p:pic>
        <p:nvPicPr>
          <p:cNvPr id="2" name="Graphic 1" descr="An organic corner shap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274531" y="0"/>
            <a:ext cx="1917469" cy="1917469"/>
          </a:xfrm>
          <a:prstGeom prst="rect">
            <a:avLst/>
          </a:prstGeom>
        </p:spPr>
      </p:pic>
      <p:pic>
        <p:nvPicPr>
          <p:cNvPr id="4" name="Graphic 3" descr="An organic corner shap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3362102"/>
            <a:ext cx="3531570" cy="35315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0"/>
          <p:cNvSpPr>
            <a:spLocks noGrp="1"/>
          </p:cNvSpPr>
          <p:nvPr>
            <p:ph type="title"/>
          </p:nvPr>
        </p:nvSpPr>
        <p:spPr>
          <a:xfrm>
            <a:off x="635970" y="878972"/>
            <a:ext cx="10515600" cy="522449"/>
          </a:xfrm>
        </p:spPr>
        <p:txBody>
          <a:bodyPr>
            <a:noAutofit/>
          </a:bodyPr>
          <a:lstStyle/>
          <a:p>
            <a:r>
              <a:rPr lang="en-US" dirty="0"/>
              <a:t>Visualization</a:t>
            </a:r>
            <a:endParaRPr lang="en-ID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4294967295"/>
          </p:nvPr>
        </p:nvSpPr>
        <p:spPr>
          <a:xfrm>
            <a:off x="635970" y="2237589"/>
            <a:ext cx="9007475" cy="1081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Visualization Of Top 5 The Most Popular Neighborhood</a:t>
            </a:r>
            <a:endParaRPr lang="en-US" sz="1600" dirty="0"/>
          </a:p>
          <a:p>
            <a:r>
              <a:rPr lang="en-US" sz="1600" dirty="0"/>
              <a:t>From the visualization, it can be concluded that Khlong Toei is the most popular neighborhood because it is close to the city center and there are many large malls.</a:t>
            </a:r>
            <a:endParaRPr lang="en-US" sz="1600" dirty="0"/>
          </a:p>
        </p:txBody>
      </p:sp>
      <p:sp>
        <p:nvSpPr>
          <p:cNvPr id="19" name="Content Placeholder 2"/>
          <p:cNvSpPr txBox="1"/>
          <p:nvPr/>
        </p:nvSpPr>
        <p:spPr>
          <a:xfrm>
            <a:off x="635970" y="2435487"/>
            <a:ext cx="5742017" cy="3426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998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" y="3380014"/>
            <a:ext cx="6008052" cy="3220691"/>
          </a:xfrm>
          <a:prstGeom prst="rect">
            <a:avLst/>
          </a:prstGeom>
        </p:spPr>
      </p:pic>
      <p:pic>
        <p:nvPicPr>
          <p:cNvPr id="7" name="slide2" descr="Top 5 Popular Neighborhoo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1"/>
          <a:stretch>
            <a:fillRect/>
          </a:stretch>
        </p:blipFill>
        <p:spPr>
          <a:xfrm>
            <a:off x="6906121" y="3519380"/>
            <a:ext cx="4649064" cy="288119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9590313" y="5097461"/>
            <a:ext cx="465939" cy="31477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123714" y="5233532"/>
            <a:ext cx="308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44736" y="5042903"/>
            <a:ext cx="80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Central City</a:t>
            </a:r>
            <a:endParaRPr lang="en-ID" sz="900" dirty="0">
              <a:solidFill>
                <a:srgbClr val="FF0000"/>
              </a:solidFill>
            </a:endParaRPr>
          </a:p>
        </p:txBody>
      </p:sp>
      <p:pic>
        <p:nvPicPr>
          <p:cNvPr id="11" name="Graphic 10" descr="An organic corner shap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274531" y="0"/>
            <a:ext cx="1917469" cy="1917469"/>
          </a:xfrm>
          <a:prstGeom prst="rect">
            <a:avLst/>
          </a:prstGeom>
        </p:spPr>
      </p:pic>
      <p:pic>
        <p:nvPicPr>
          <p:cNvPr id="14" name="Graphic 13" descr="An organic corner shap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0" y="12758"/>
            <a:ext cx="1917469" cy="191746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6793</Words>
  <Application>WPS Presentation</Application>
  <PresentationFormat>Widescreen</PresentationFormat>
  <Paragraphs>422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Wingdings 2</vt:lpstr>
      <vt:lpstr>Calibri</vt:lpstr>
      <vt:lpstr>Century Gothic</vt:lpstr>
      <vt:lpstr>Microsoft YaHei</vt:lpstr>
      <vt:lpstr>Arial Unicode MS</vt:lpstr>
      <vt:lpstr>Quotable</vt:lpstr>
      <vt:lpstr>Airbnb Bangkok Analysis  by Neighborhood</vt:lpstr>
      <vt:lpstr>Outline</vt:lpstr>
      <vt:lpstr>Dataset Information</vt:lpstr>
      <vt:lpstr>PowerPoint 演示文稿</vt:lpstr>
      <vt:lpstr>Audience</vt:lpstr>
      <vt:lpstr>Topics</vt:lpstr>
      <vt:lpstr>Visualization</vt:lpstr>
      <vt:lpstr>Visualization</vt:lpstr>
      <vt:lpstr>Visualization</vt:lpstr>
      <vt:lpstr>Visualization</vt:lpstr>
      <vt:lpstr>Visualization</vt:lpstr>
      <vt:lpstr>Visualization</vt:lpstr>
      <vt:lpstr>Business Insight And Impaction</vt:lpstr>
      <vt:lpstr>Business Insight And Impaction</vt:lpstr>
      <vt:lpstr>Action Recommendation (for the audience)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Bangkok Analysis  by Neighborhood</dc:title>
  <dc:creator>Ratu Balkis Khoirunnisa</dc:creator>
  <cp:lastModifiedBy>Baby Blue</cp:lastModifiedBy>
  <cp:revision>14</cp:revision>
  <dcterms:created xsi:type="dcterms:W3CDTF">2024-01-11T07:42:00Z</dcterms:created>
  <dcterms:modified xsi:type="dcterms:W3CDTF">2024-01-12T11:38:15Z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6EF1DFE6606D4735B9644E82E63FAC9F_12</vt:lpwstr>
  </property>
  <property fmtid="{D5CDD505-2E9C-101B-9397-08002B2CF9AE}" pid="3" name="KSOProductBuildVer">
    <vt:lpwstr>1033-12.2.0.13359</vt:lpwstr>
  </property>
</Properties>
</file>