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solidFill>
          <a:schemeClr val="accent5">
            <a:hueOff val="106375"/>
            <a:satOff val="9554"/>
            <a:lumOff val="-13516"/>
          </a:schemeClr>
        </a:solidFill>
      </p:bgPr>
    </p:bg>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Image"/>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Image"/>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openxmlformats.org/officeDocument/2006/relationships/image" Target="../media/image3.jpe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ata.gov.in" TargetMode="Externa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19" name="Round 2…"/>
          <p:cNvSpPr txBox="1"/>
          <p:nvPr>
            <p:ph type="ctrTitle"/>
          </p:nvPr>
        </p:nvSpPr>
        <p:spPr>
          <a:prstGeom prst="rect">
            <a:avLst/>
          </a:prstGeom>
        </p:spPr>
        <p:txBody>
          <a:bodyPr/>
          <a:lstStyle/>
          <a:p>
            <a:pPr/>
            <a:r>
              <a:t>Round 2</a:t>
            </a:r>
          </a:p>
          <a:p>
            <a:pPr>
              <a:defRPr sz="6300">
                <a:latin typeface="Helvetica Neue Thin"/>
                <a:ea typeface="Helvetica Neue Thin"/>
                <a:cs typeface="Helvetica Neue Thin"/>
                <a:sym typeface="Helvetica Neue Thin"/>
              </a:defRPr>
            </a:pPr>
            <a:r>
              <a:t>Phase 2 - Proof of Concepts</a:t>
            </a:r>
          </a:p>
        </p:txBody>
      </p:sp>
      <p:sp>
        <p:nvSpPr>
          <p:cNvPr id="120" name="Presented by team : ITER_Bhubaneswar_Winners…"/>
          <p:cNvSpPr txBox="1"/>
          <p:nvPr>
            <p:ph type="subTitle" sz="quarter" idx="1"/>
          </p:nvPr>
        </p:nvSpPr>
        <p:spPr>
          <a:xfrm>
            <a:off x="1270000" y="6218336"/>
            <a:ext cx="10464800" cy="1417887"/>
          </a:xfrm>
          <a:prstGeom prst="rect">
            <a:avLst/>
          </a:prstGeom>
        </p:spPr>
        <p:txBody>
          <a:bodyPr/>
          <a:lstStyle/>
          <a:p>
            <a:pPr algn="l" defTabSz="274574">
              <a:defRPr sz="2115"/>
            </a:pPr>
            <a:r>
              <a:t>Presented by team : ITER_Bhubaneswar_Winners</a:t>
            </a:r>
          </a:p>
          <a:p>
            <a:pPr lvl="1" algn="l" defTabSz="274574">
              <a:defRPr sz="2115"/>
            </a:pPr>
            <a:r>
              <a:t>- Vipul Sharma ( Team Leader )</a:t>
            </a:r>
          </a:p>
          <a:p>
            <a:pPr lvl="1" algn="l" defTabSz="274574">
              <a:defRPr sz="2115"/>
            </a:pPr>
            <a:r>
              <a:t>- Shanta Karn</a:t>
            </a:r>
          </a:p>
          <a:p>
            <a:pPr lvl="1" algn="l" defTabSz="274574">
              <a:defRPr sz="2115"/>
            </a:pPr>
            <a:r>
              <a:t>- Priya Raj</a:t>
            </a:r>
          </a:p>
        </p:txBody>
      </p:sp>
      <p:pic>
        <p:nvPicPr>
          <p:cNvPr id="121" name="logo.png" descr="logo.png"/>
          <p:cNvPicPr>
            <a:picLocks noChangeAspect="1"/>
          </p:cNvPicPr>
          <p:nvPr/>
        </p:nvPicPr>
        <p:blipFill>
          <a:blip r:embed="rId2">
            <a:extLst/>
          </a:blip>
          <a:stretch>
            <a:fillRect/>
          </a:stretch>
        </p:blipFill>
        <p:spPr>
          <a:xfrm>
            <a:off x="7361882" y="3284636"/>
            <a:ext cx="6728520" cy="672852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54" name="To install the project we will install all the packages using pip. ` pip install -r requirements.txt `.…"/>
          <p:cNvSpPr txBox="1"/>
          <p:nvPr>
            <p:ph type="body" idx="1"/>
          </p:nvPr>
        </p:nvSpPr>
        <p:spPr>
          <a:prstGeom prst="rect">
            <a:avLst/>
          </a:prstGeom>
        </p:spPr>
        <p:txBody>
          <a:bodyPr/>
          <a:lstStyle/>
          <a:p>
            <a:pPr lvl="1"/>
            <a:r>
              <a:t>To install the project we will install all the packages using pip. ` </a:t>
            </a:r>
            <a:r>
              <a:rPr u="sng"/>
              <a:t>pip install -r requirements.txt </a:t>
            </a:r>
            <a:r>
              <a:t>`.</a:t>
            </a:r>
          </a:p>
          <a:p>
            <a:pPr lvl="1"/>
            <a:r>
              <a:t>We will also need an ` </a:t>
            </a:r>
            <a:r>
              <a:rPr u="sng"/>
              <a:t>npm install </a:t>
            </a:r>
            <a:r>
              <a:t>` for node modules.</a:t>
            </a:r>
          </a:p>
          <a:p>
            <a:pPr lvl="1"/>
            <a:r>
              <a:t>To build and compile the project on local host, we will use Angular’s ` </a:t>
            </a:r>
            <a:r>
              <a:rPr u="sng"/>
              <a:t>ng serve </a:t>
            </a:r>
            <a:r>
              <a:t>`. The project will then be hosted  on the default port 4200.</a:t>
            </a:r>
          </a:p>
        </p:txBody>
      </p:sp>
      <p:sp>
        <p:nvSpPr>
          <p:cNvPr id="155" name="Installation Guidelines"/>
          <p:cNvSpPr txBox="1"/>
          <p:nvPr>
            <p:ph type="title" idx="4294967295"/>
          </p:nvPr>
        </p:nvSpPr>
        <p:spPr>
          <a:xfrm>
            <a:off x="952500" y="38100"/>
            <a:ext cx="11099800" cy="2159000"/>
          </a:xfrm>
          <a:prstGeom prst="rect">
            <a:avLst/>
          </a:prstGeom>
        </p:spPr>
        <p:txBody>
          <a:bodyPr/>
          <a:lstStyle/>
          <a:p>
            <a:pPr/>
            <a:r>
              <a:t>Installation Guidelines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pic>
        <p:nvPicPr>
          <p:cNvPr id="157" name="Screen Shot 2020-03-15 at 11.48.48 AM.png" descr="Screen Shot 2020-03-15 at 11.48.48 AM.png"/>
          <p:cNvPicPr>
            <a:picLocks noChangeAspect="1"/>
          </p:cNvPicPr>
          <p:nvPr>
            <p:ph type="pic" idx="13"/>
          </p:nvPr>
        </p:nvPicPr>
        <p:blipFill>
          <a:blip r:embed="rId2">
            <a:extLst/>
          </a:blip>
          <a:srcRect l="0" t="0" r="0" b="0"/>
          <a:stretch>
            <a:fillRect/>
          </a:stretch>
        </p:blipFill>
        <p:spPr>
          <a:xfrm>
            <a:off x="647700" y="6216555"/>
            <a:ext cx="5482704" cy="2779854"/>
          </a:xfrm>
          <a:prstGeom prst="rect">
            <a:avLst/>
          </a:prstGeom>
        </p:spPr>
      </p:pic>
      <p:pic>
        <p:nvPicPr>
          <p:cNvPr id="158" name="AgroB.jpg" descr="AgroB.jpg"/>
          <p:cNvPicPr>
            <a:picLocks noChangeAspect="1"/>
          </p:cNvPicPr>
          <p:nvPr>
            <p:ph type="pic" idx="14"/>
          </p:nvPr>
        </p:nvPicPr>
        <p:blipFill>
          <a:blip r:embed="rId3">
            <a:extLst/>
          </a:blip>
          <a:srcRect l="0" t="0" r="0" b="0"/>
          <a:stretch>
            <a:fillRect/>
          </a:stretch>
        </p:blipFill>
        <p:spPr>
          <a:xfrm>
            <a:off x="6307193" y="1247462"/>
            <a:ext cx="4754402" cy="6725177"/>
          </a:xfrm>
          <a:prstGeom prst="rect">
            <a:avLst/>
          </a:prstGeom>
        </p:spPr>
      </p:pic>
      <p:pic>
        <p:nvPicPr>
          <p:cNvPr id="159" name="Screen Shot 2020-03-15 at 11.46.37 AM.png" descr="Screen Shot 2020-03-15 at 11.46.37 AM.png"/>
          <p:cNvPicPr>
            <a:picLocks noChangeAspect="1"/>
          </p:cNvPicPr>
          <p:nvPr>
            <p:ph type="pic" idx="15"/>
          </p:nvPr>
        </p:nvPicPr>
        <p:blipFill>
          <a:blip r:embed="rId4">
            <a:extLst/>
          </a:blip>
          <a:srcRect l="0" t="766" r="0" b="766"/>
          <a:stretch>
            <a:fillRect/>
          </a:stretch>
        </p:blipFill>
        <p:spPr>
          <a:xfrm>
            <a:off x="647700" y="355996"/>
            <a:ext cx="5482814" cy="2749159"/>
          </a:xfrm>
          <a:prstGeom prst="rect">
            <a:avLst/>
          </a:prstGeom>
        </p:spPr>
      </p:pic>
      <p:pic>
        <p:nvPicPr>
          <p:cNvPr id="160" name="Screen Shot 2020-03-15 at 11.47.49 AM.png" descr="Screen Shot 2020-03-15 at 11.47.49 AM.png"/>
          <p:cNvPicPr>
            <a:picLocks noChangeAspect="1"/>
          </p:cNvPicPr>
          <p:nvPr/>
        </p:nvPicPr>
        <p:blipFill>
          <a:blip r:embed="rId5">
            <a:extLst/>
          </a:blip>
          <a:srcRect l="0" t="1711" r="0" b="1711"/>
          <a:stretch>
            <a:fillRect/>
          </a:stretch>
        </p:blipFill>
        <p:spPr>
          <a:xfrm>
            <a:off x="620514" y="3272631"/>
            <a:ext cx="5537234" cy="27764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pic>
        <p:nvPicPr>
          <p:cNvPr id="123" name="corn-in-a-row.jpg" descr="corn-in-a-row.jpg"/>
          <p:cNvPicPr>
            <a:picLocks noChangeAspect="1"/>
          </p:cNvPicPr>
          <p:nvPr>
            <p:ph type="pic" idx="13"/>
          </p:nvPr>
        </p:nvPicPr>
        <p:blipFill>
          <a:blip r:embed="rId2">
            <a:extLst/>
          </a:blip>
          <a:srcRect l="4888" t="8855" r="4888" b="8855"/>
          <a:stretch>
            <a:fillRect/>
          </a:stretch>
        </p:blipFill>
        <p:spPr>
          <a:xfrm>
            <a:off x="1619249" y="673100"/>
            <a:ext cx="9758017" cy="5905501"/>
          </a:xfrm>
          <a:prstGeom prst="rect">
            <a:avLst/>
          </a:prstGeom>
        </p:spPr>
      </p:pic>
      <p:sp>
        <p:nvSpPr>
          <p:cNvPr id="124" name="Agro"/>
          <p:cNvSpPr txBox="1"/>
          <p:nvPr>
            <p:ph type="title"/>
          </p:nvPr>
        </p:nvSpPr>
        <p:spPr>
          <a:prstGeom prst="rect">
            <a:avLst/>
          </a:prstGeom>
        </p:spPr>
        <p:txBody>
          <a:bodyPr/>
          <a:lstStyle/>
          <a:p>
            <a:pPr/>
            <a:r>
              <a:t>Agro</a:t>
            </a:r>
          </a:p>
        </p:txBody>
      </p:sp>
      <p:sp>
        <p:nvSpPr>
          <p:cNvPr id="125" name="Corn Crop Prediction Application"/>
          <p:cNvSpPr txBox="1"/>
          <p:nvPr>
            <p:ph type="body" sz="quarter" idx="1"/>
          </p:nvPr>
        </p:nvSpPr>
        <p:spPr>
          <a:prstGeom prst="rect">
            <a:avLst/>
          </a:prstGeom>
        </p:spPr>
        <p:txBody>
          <a:bodyPr/>
          <a:lstStyle/>
          <a:p>
            <a:pPr/>
            <a:r>
              <a:t>Corn Crop Prediction Application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27" name="Intro"/>
          <p:cNvSpPr txBox="1"/>
          <p:nvPr>
            <p:ph type="title"/>
          </p:nvPr>
        </p:nvSpPr>
        <p:spPr>
          <a:prstGeom prst="rect">
            <a:avLst/>
          </a:prstGeom>
        </p:spPr>
        <p:txBody>
          <a:bodyPr/>
          <a:lstStyle>
            <a:lvl1pPr algn="l"/>
          </a:lstStyle>
          <a:p>
            <a:pPr/>
            <a:r>
              <a:t>Intro</a:t>
            </a:r>
          </a:p>
        </p:txBody>
      </p:sp>
      <p:sp>
        <p:nvSpPr>
          <p:cNvPr id="128" name="Crop prediction plays a vital role in global food production. Droughts and less rainfall has often affected the Indian agriculture resulting in low productivity of crops, weak infrastructure and reduced in advancement of technology.…"/>
          <p:cNvSpPr txBox="1"/>
          <p:nvPr>
            <p:ph type="body" idx="1"/>
          </p:nvPr>
        </p:nvSpPr>
        <p:spPr>
          <a:xfrm>
            <a:off x="952500" y="2189460"/>
            <a:ext cx="11099800" cy="6687840"/>
          </a:xfrm>
          <a:prstGeom prst="rect">
            <a:avLst/>
          </a:prstGeom>
        </p:spPr>
        <p:txBody>
          <a:bodyPr/>
          <a:lstStyle/>
          <a:p>
            <a:pPr/>
            <a:r>
              <a:t>Crop prediction plays a vital role in global food production. Droughts and less rainfall has often affected the Indian agriculture resulting in low productivity of crops, weak infrastructure and reduced in advancement of technology.</a:t>
            </a:r>
          </a:p>
          <a:p>
            <a:pPr/>
            <a:r>
              <a:t>Environment plays a heavy role in producing crops, that is, it depends upon the climate, soil moisture and humidity etc.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pic>
        <p:nvPicPr>
          <p:cNvPr id="130" name="dnn-28vmlum.png" descr="dnn-28vmlum.png"/>
          <p:cNvPicPr>
            <a:picLocks noChangeAspect="0"/>
          </p:cNvPicPr>
          <p:nvPr>
            <p:ph type="pic" idx="13"/>
          </p:nvPr>
        </p:nvPicPr>
        <p:blipFill>
          <a:blip r:embed="rId2">
            <a:extLst/>
          </a:blip>
          <a:srcRect l="0" t="0" r="0" b="0"/>
          <a:stretch>
            <a:fillRect/>
          </a:stretch>
        </p:blipFill>
        <p:spPr>
          <a:xfrm>
            <a:off x="6718300" y="2973356"/>
            <a:ext cx="5334000" cy="3548028"/>
          </a:xfrm>
          <a:prstGeom prst="rect">
            <a:avLst/>
          </a:prstGeom>
        </p:spPr>
      </p:pic>
      <p:sp>
        <p:nvSpPr>
          <p:cNvPr id="131" name="Brief"/>
          <p:cNvSpPr txBox="1"/>
          <p:nvPr>
            <p:ph type="title"/>
          </p:nvPr>
        </p:nvSpPr>
        <p:spPr>
          <a:xfrm>
            <a:off x="952500" y="635000"/>
            <a:ext cx="5334000" cy="3012629"/>
          </a:xfrm>
          <a:prstGeom prst="rect">
            <a:avLst/>
          </a:prstGeom>
        </p:spPr>
        <p:txBody>
          <a:bodyPr/>
          <a:lstStyle>
            <a:lvl1pPr algn="l"/>
          </a:lstStyle>
          <a:p>
            <a:pPr/>
            <a:r>
              <a:t>Brief</a:t>
            </a:r>
          </a:p>
        </p:txBody>
      </p:sp>
      <p:sp>
        <p:nvSpPr>
          <p:cNvPr id="132" name="For this project we will use deep neural networks to predict and check yield and also the difference of corn hybrids from genotype and environment data."/>
          <p:cNvSpPr txBox="1"/>
          <p:nvPr>
            <p:ph type="body" sz="quarter" idx="1"/>
          </p:nvPr>
        </p:nvSpPr>
        <p:spPr>
          <a:prstGeom prst="rect">
            <a:avLst/>
          </a:prstGeom>
        </p:spPr>
        <p:txBody>
          <a:bodyPr/>
          <a:lstStyle/>
          <a:p>
            <a:pPr algn="l">
              <a:defRPr sz="3400"/>
            </a:pPr>
            <a:r>
              <a:t>For this project we will use deep neural networks to predict and check </a:t>
            </a:r>
            <a:r>
              <a:rPr i="1"/>
              <a:t>yield</a:t>
            </a:r>
            <a:r>
              <a:t> and also the </a:t>
            </a:r>
            <a:r>
              <a:rPr i="1"/>
              <a:t>difference</a:t>
            </a:r>
            <a:r>
              <a:t> of corn hybrids from </a:t>
            </a:r>
            <a:r>
              <a:rPr i="1"/>
              <a:t>genotype</a:t>
            </a:r>
            <a:r>
              <a:t> and </a:t>
            </a:r>
            <a:r>
              <a:rPr i="1"/>
              <a:t>environment</a:t>
            </a:r>
            <a:r>
              <a:t>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34" name="Also called queen of cereals, corn or maize is the most versatile and emerging crop under certain agro-climatic conditions.…"/>
          <p:cNvSpPr txBox="1"/>
          <p:nvPr>
            <p:ph type="body" idx="1"/>
          </p:nvPr>
        </p:nvSpPr>
        <p:spPr>
          <a:prstGeom prst="rect">
            <a:avLst/>
          </a:prstGeom>
        </p:spPr>
        <p:txBody>
          <a:bodyPr/>
          <a:lstStyle/>
          <a:p>
            <a:pPr marL="408940" indent="-408940" defTabSz="537463">
              <a:spcBef>
                <a:spcPts val="3800"/>
              </a:spcBef>
              <a:defRPr sz="2944"/>
            </a:pPr>
            <a:r>
              <a:t>Also called queen of cereals, corn or maize is the most versatile and emerging crop under certain agro-climatic conditions.</a:t>
            </a:r>
          </a:p>
          <a:p>
            <a:pPr marL="408940" indent="-408940" defTabSz="537463">
              <a:spcBef>
                <a:spcPts val="3800"/>
              </a:spcBef>
              <a:defRPr sz="2944"/>
            </a:pPr>
            <a:r>
              <a:t>Cultivated on nearly 190 m ha in about 165 countries contributing to 39% in the global grain production.</a:t>
            </a:r>
          </a:p>
          <a:p>
            <a:pPr marL="408940" indent="-408940" defTabSz="537463">
              <a:spcBef>
                <a:spcPts val="3800"/>
              </a:spcBef>
              <a:defRPr sz="2944"/>
            </a:pPr>
            <a:r>
              <a:t>USA is the largest production of corn contributing 36% of the total production in the world. Corn accounts for around 10% of the total food gain production in INDIA serving as a basic raw material ingredient to industrial products like starch, oil, protein, alcoholic beverages, food sweeteners, pharmaceutical, cosmetic, textile, gum, package and paper industries etc.</a:t>
            </a:r>
          </a:p>
          <a:p>
            <a:pPr marL="408940" indent="-408940" defTabSz="537463">
              <a:spcBef>
                <a:spcPts val="3800"/>
              </a:spcBef>
              <a:defRPr sz="2944"/>
            </a:pPr>
            <a:r>
              <a:t>India’s Production - 21,810 thousand tonnes in 2015-16.</a:t>
            </a:r>
          </a:p>
        </p:txBody>
      </p:sp>
      <p:sp>
        <p:nvSpPr>
          <p:cNvPr id="135" name="Corn ( About and Use Case )"/>
          <p:cNvSpPr txBox="1"/>
          <p:nvPr>
            <p:ph type="title" idx="4294967295"/>
          </p:nvPr>
        </p:nvSpPr>
        <p:spPr>
          <a:xfrm>
            <a:off x="952500" y="254000"/>
            <a:ext cx="11099800" cy="951459"/>
          </a:xfrm>
          <a:prstGeom prst="rect">
            <a:avLst/>
          </a:prstGeom>
        </p:spPr>
        <p:txBody>
          <a:bodyPr/>
          <a:lstStyle>
            <a:lvl1pPr algn="l" defTabSz="403097">
              <a:defRPr sz="5520"/>
            </a:lvl1pPr>
          </a:lstStyle>
          <a:p>
            <a:pPr/>
            <a:r>
              <a:t>Corn ( About and Use Case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37" name="Drawback and Approach"/>
          <p:cNvSpPr txBox="1"/>
          <p:nvPr>
            <p:ph type="title"/>
          </p:nvPr>
        </p:nvSpPr>
        <p:spPr>
          <a:prstGeom prst="rect">
            <a:avLst/>
          </a:prstGeom>
        </p:spPr>
        <p:txBody>
          <a:bodyPr/>
          <a:lstStyle>
            <a:lvl1pPr algn="l" defTabSz="549148">
              <a:defRPr sz="7519"/>
            </a:lvl1pPr>
          </a:lstStyle>
          <a:p>
            <a:pPr/>
            <a:r>
              <a:t>Drawback and Approach</a:t>
            </a:r>
          </a:p>
        </p:txBody>
      </p:sp>
      <p:sp>
        <p:nvSpPr>
          <p:cNvPr id="138" name="A main drawback of existing approaches is that the models established between reported yields and remote sensing measurements are location specific and having limited applicability to other regions where it does not have extensive ground truth data.…"/>
          <p:cNvSpPr txBox="1"/>
          <p:nvPr>
            <p:ph type="body" idx="1"/>
          </p:nvPr>
        </p:nvSpPr>
        <p:spPr>
          <a:prstGeom prst="rect">
            <a:avLst/>
          </a:prstGeom>
        </p:spPr>
        <p:txBody>
          <a:bodyPr/>
          <a:lstStyle/>
          <a:p>
            <a:pPr/>
            <a:r>
              <a:t>A main drawback of existing approaches is that the models established between reported yields and remote sensing measurements are location specific and having limited applicability to other regions where it does not have extensive ground truth data.</a:t>
            </a:r>
          </a:p>
          <a:p>
            <a:pPr/>
            <a:r>
              <a:t>Approach - Deep transfer learning model based on Bayesian Neural Network development to include the model transferability across different spatial domains along with indication of uncertainty of the prediction results in the new spatial domain.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pic>
        <p:nvPicPr>
          <p:cNvPr id="140" name="india-maize-summit-2015-session-5-mr-shourov-mukherjee-monsanto-on-improving-quality-and-production-technology-and-other-inputs-3-638.jpg" descr="india-maize-summit-2015-session-5-mr-shourov-mukherjee-monsanto-on-improving-quality-and-production-technology-and-other-inputs-3-638.jpg"/>
          <p:cNvPicPr>
            <a:picLocks noChangeAspect="1"/>
          </p:cNvPicPr>
          <p:nvPr>
            <p:ph type="pic" idx="13"/>
          </p:nvPr>
        </p:nvPicPr>
        <p:blipFill>
          <a:blip r:embed="rId2">
            <a:extLst/>
          </a:blip>
          <a:srcRect l="0" t="0" r="0" b="0"/>
          <a:stretch>
            <a:fillRect/>
          </a:stretch>
        </p:blipFill>
        <p:spPr>
          <a:xfrm>
            <a:off x="6718300" y="3731709"/>
            <a:ext cx="5334000" cy="4004682"/>
          </a:xfrm>
          <a:prstGeom prst="rect">
            <a:avLst/>
          </a:prstGeom>
        </p:spPr>
      </p:pic>
      <p:sp>
        <p:nvSpPr>
          <p:cNvPr id="141" name="Solution Design"/>
          <p:cNvSpPr txBox="1"/>
          <p:nvPr>
            <p:ph type="title"/>
          </p:nvPr>
        </p:nvSpPr>
        <p:spPr>
          <a:prstGeom prst="rect">
            <a:avLst/>
          </a:prstGeom>
        </p:spPr>
        <p:txBody>
          <a:bodyPr/>
          <a:lstStyle>
            <a:lvl1pPr algn="l"/>
          </a:lstStyle>
          <a:p>
            <a:pPr/>
            <a:r>
              <a:t>Solution Design</a:t>
            </a:r>
          </a:p>
        </p:txBody>
      </p:sp>
      <p:sp>
        <p:nvSpPr>
          <p:cNvPr id="142" name="Ground Truth - Yield records from a certain spatial domain.…"/>
          <p:cNvSpPr txBox="1"/>
          <p:nvPr>
            <p:ph type="body" sz="half" idx="1"/>
          </p:nvPr>
        </p:nvSpPr>
        <p:spPr>
          <a:prstGeom prst="rect">
            <a:avLst/>
          </a:prstGeom>
        </p:spPr>
        <p:txBody>
          <a:bodyPr/>
          <a:lstStyle/>
          <a:p>
            <a:pPr marL="226314" indent="-226314" defTabSz="385572">
              <a:spcBef>
                <a:spcPts val="2100"/>
              </a:spcBef>
              <a:defRPr sz="1848"/>
            </a:pPr>
            <a:r>
              <a:t>Ground Truth - Yield records from a certain spatial domain.</a:t>
            </a:r>
          </a:p>
          <a:p>
            <a:pPr marL="226314" indent="-226314" defTabSz="385572">
              <a:spcBef>
                <a:spcPts val="2100"/>
              </a:spcBef>
              <a:defRPr sz="1848"/>
            </a:pPr>
            <a:r>
              <a:t>Input to model - Large set of potential yield determinants derived from various data sources</a:t>
            </a:r>
          </a:p>
          <a:p>
            <a:pPr marL="226314" indent="-226314" defTabSz="385572">
              <a:spcBef>
                <a:spcPts val="2100"/>
              </a:spcBef>
              <a:defRPr sz="1848"/>
            </a:pPr>
            <a:r>
              <a:t>Features used for model - Enhanced Vegetation Index, Land Surface Temperature, Climate Temperature, Precipitation, Soil properties - Depth, Texture, Organic Carbon Content</a:t>
            </a:r>
          </a:p>
          <a:p>
            <a:pPr marL="226314" indent="-226314" defTabSz="385572">
              <a:spcBef>
                <a:spcPts val="2100"/>
              </a:spcBef>
              <a:defRPr sz="1848"/>
            </a:pPr>
            <a:r>
              <a:t>Training - Model would be trained on areas covered with dense and diverse forests</a:t>
            </a:r>
          </a:p>
          <a:p>
            <a:pPr marL="226314" indent="-226314" defTabSz="385572">
              <a:spcBef>
                <a:spcPts val="2100"/>
              </a:spcBef>
              <a:defRPr sz="1848"/>
            </a:pPr>
            <a:r>
              <a:t>Testing - Model would be tested on areas consisting of flat grasslands and has a scarcity of forests.</a:t>
            </a:r>
          </a:p>
          <a:p>
            <a:pPr marL="226314" indent="-226314" defTabSz="385572">
              <a:spcBef>
                <a:spcPts val="2100"/>
              </a:spcBef>
              <a:defRPr sz="1848"/>
            </a:pPr>
            <a:r>
              <a:t>Tools Used - R, Tensorflow, SKLearn, Python 3, Angular CLI, Material Designed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44" name="Ground Truth Dataset"/>
          <p:cNvSpPr txBox="1"/>
          <p:nvPr>
            <p:ph type="title"/>
          </p:nvPr>
        </p:nvSpPr>
        <p:spPr>
          <a:prstGeom prst="rect">
            <a:avLst/>
          </a:prstGeom>
        </p:spPr>
        <p:txBody>
          <a:bodyPr/>
          <a:lstStyle/>
          <a:p>
            <a:pPr/>
            <a:r>
              <a:t>Ground Truth Dataset</a:t>
            </a:r>
          </a:p>
        </p:txBody>
      </p:sp>
      <p:sp>
        <p:nvSpPr>
          <p:cNvPr id="145" name="Head (first 6 rows) for the ground truth data set has total average yield from 2009 - 2016 in India.…"/>
          <p:cNvSpPr txBox="1"/>
          <p:nvPr>
            <p:ph type="body" idx="1"/>
          </p:nvPr>
        </p:nvSpPr>
        <p:spPr>
          <a:xfrm>
            <a:off x="952500" y="-80864"/>
            <a:ext cx="11099800" cy="8964514"/>
          </a:xfrm>
          <a:prstGeom prst="rect">
            <a:avLst/>
          </a:prstGeom>
        </p:spPr>
        <p:txBody>
          <a:bodyPr/>
          <a:lstStyle/>
          <a:p>
            <a:pPr/>
            <a:r>
              <a:t>Head (first 6 rows) for the ground truth data set has total average yield from 2009 - 2016 in India.</a:t>
            </a:r>
          </a:p>
          <a:p>
            <a:pPr/>
            <a:r>
              <a:t>Dataset is taken from </a:t>
            </a:r>
            <a:r>
              <a:rPr u="sng">
                <a:hlinkClick r:id="rId2" invalidUrl="" action="" tgtFrame="" tooltip="" history="1" highlightClick="0" endSnd="0"/>
              </a:rPr>
              <a:t>data.gov.in</a:t>
            </a:r>
            <a:r>
              <a:t>.</a:t>
            </a:r>
          </a:p>
        </p:txBody>
      </p:sp>
      <p:grpSp>
        <p:nvGrpSpPr>
          <p:cNvPr id="148" name="Image Gallery"/>
          <p:cNvGrpSpPr/>
          <p:nvPr/>
        </p:nvGrpSpPr>
        <p:grpSpPr>
          <a:xfrm>
            <a:off x="1436166" y="6205577"/>
            <a:ext cx="10615068" cy="2966490"/>
            <a:chOff x="0" y="172644"/>
            <a:chExt cx="10615066" cy="2966488"/>
          </a:xfrm>
        </p:grpSpPr>
        <p:pic>
          <p:nvPicPr>
            <p:cNvPr id="146" name="Screen Shot 2020-03-15 at 10.34.54 AM.png" descr="Screen Shot 2020-03-15 at 10.34.54 AM.png"/>
            <p:cNvPicPr>
              <a:picLocks noChangeAspect="1"/>
            </p:cNvPicPr>
            <p:nvPr/>
          </p:nvPicPr>
          <p:blipFill>
            <a:blip r:embed="rId3">
              <a:extLst/>
            </a:blip>
            <a:srcRect l="0" t="0" r="0" b="0"/>
            <a:stretch>
              <a:fillRect/>
            </a:stretch>
          </p:blipFill>
          <p:spPr>
            <a:xfrm>
              <a:off x="0" y="172644"/>
              <a:ext cx="10615067" cy="2255113"/>
            </a:xfrm>
            <a:prstGeom prst="rect">
              <a:avLst/>
            </a:prstGeom>
            <a:ln w="12700" cap="flat">
              <a:noFill/>
              <a:miter lim="400000"/>
            </a:ln>
            <a:effectLst/>
          </p:spPr>
        </p:pic>
        <p:sp>
          <p:nvSpPr>
            <p:cNvPr id="147" name="Average Yield of Principal Crop (Corn)"/>
            <p:cNvSpPr/>
            <p:nvPr/>
          </p:nvSpPr>
          <p:spPr>
            <a:xfrm>
              <a:off x="0" y="2676600"/>
              <a:ext cx="10615067"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Average Yield of Principal Crop (Corn)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5">
            <a:hueOff val="-36178"/>
            <a:satOff val="6507"/>
            <a:lumOff val="-23518"/>
          </a:schemeClr>
        </a:solidFill>
      </p:bgPr>
    </p:bg>
    <p:spTree>
      <p:nvGrpSpPr>
        <p:cNvPr id="1" name=""/>
        <p:cNvGrpSpPr/>
        <p:nvPr/>
      </p:nvGrpSpPr>
      <p:grpSpPr>
        <a:xfrm>
          <a:off x="0" y="0"/>
          <a:ext cx="0" cy="0"/>
          <a:chOff x="0" y="0"/>
          <a:chExt cx="0" cy="0"/>
        </a:xfrm>
      </p:grpSpPr>
      <p:sp>
        <p:nvSpPr>
          <p:cNvPr id="150" name="Validation Dataset"/>
          <p:cNvSpPr txBox="1"/>
          <p:nvPr>
            <p:ph type="title"/>
          </p:nvPr>
        </p:nvSpPr>
        <p:spPr>
          <a:prstGeom prst="rect">
            <a:avLst/>
          </a:prstGeom>
        </p:spPr>
        <p:txBody>
          <a:bodyPr/>
          <a:lstStyle/>
          <a:p>
            <a:pPr/>
            <a:r>
              <a:t>Validation Dataset</a:t>
            </a:r>
          </a:p>
        </p:txBody>
      </p:sp>
      <p:sp>
        <p:nvSpPr>
          <p:cNvPr id="151" name="State wise irrigation for Maize 2008-2010 for prediction validation.…"/>
          <p:cNvSpPr txBox="1"/>
          <p:nvPr>
            <p:ph type="body" idx="1"/>
          </p:nvPr>
        </p:nvSpPr>
        <p:spPr>
          <a:prstGeom prst="rect">
            <a:avLst/>
          </a:prstGeom>
        </p:spPr>
        <p:txBody>
          <a:bodyPr/>
          <a:lstStyle/>
          <a:p>
            <a:pPr marL="244475" indent="-244475" defTabSz="321310">
              <a:spcBef>
                <a:spcPts val="2300"/>
              </a:spcBef>
              <a:defRPr sz="1760"/>
            </a:pPr>
            <a:r>
              <a:t>State wise irrigation for Maize 2008-2010 for prediction validation.</a:t>
            </a: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p>
          <a:p>
            <a:pPr marL="244475" indent="-244475" defTabSz="321310">
              <a:spcBef>
                <a:spcPts val="2300"/>
              </a:spcBef>
              <a:defRPr sz="1760"/>
            </a:pPr>
            <a:r>
              <a:t>We also have the soil and environment dataset for prediction. Corn genotype will be used along with the yield performance and environment dataset to train the model.</a:t>
            </a:r>
          </a:p>
        </p:txBody>
      </p:sp>
      <p:pic>
        <p:nvPicPr>
          <p:cNvPr id="152" name="Screen Shot 2020-03-15 at 11.07.48 AM.png" descr="Screen Shot 2020-03-15 at 11.07.48 AM.png"/>
          <p:cNvPicPr>
            <a:picLocks noChangeAspect="1"/>
          </p:cNvPicPr>
          <p:nvPr/>
        </p:nvPicPr>
        <p:blipFill>
          <a:blip r:embed="rId2">
            <a:extLst/>
          </a:blip>
          <a:stretch>
            <a:fillRect/>
          </a:stretch>
        </p:blipFill>
        <p:spPr>
          <a:xfrm>
            <a:off x="1873918" y="3386931"/>
            <a:ext cx="7394340" cy="4330454"/>
          </a:xfrm>
          <a:prstGeom prst="rect">
            <a:avLst/>
          </a:prstGeom>
          <a:ln w="12700">
            <a:solidFill>
              <a:srgbClr val="F3F7F5"/>
            </a:solidFill>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