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Inconsolata"/>
      <p:regular r:id="rId88"/>
      <p:bold r:id="rId89"/>
    </p:embeddedFont>
    <p:embeddedFont>
      <p:font typeface="Montserrat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Inconsolata-regular.fntdata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Inconsolata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Montserrat-bold.fntdata"/><Relationship Id="rId90" Type="http://schemas.openxmlformats.org/officeDocument/2006/relationships/font" Target="fonts/Montserrat-regular.fntdata"/><Relationship Id="rId93" Type="http://schemas.openxmlformats.org/officeDocument/2006/relationships/font" Target="fonts/Montserrat-boldItalic.fntdata"/><Relationship Id="rId92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1d9246ad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1d9246ad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d9246ad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d9246ad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1d9246ad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1d9246ad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1d9246ad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1d9246ad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1d9246ad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1d9246ad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1d9246ad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1d9246ad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1d9246ad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1d9246ad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1d9246ad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1d9246ad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1d9246ad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1d9246ad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1d9246ad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1d9246ad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1d9246ad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1d9246ad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1d9246a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1d9246a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1d9246a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1d9246a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1d9246ad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1d9246ad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1d9246ad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1d9246ad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1d9246ad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1d9246ad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1d9246ad0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1d9246ad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1d9246ad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1d9246ad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1d9246ad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1d9246ad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1d9246ad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61d9246ad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8d2fd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8d2fd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1d9246ad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1d9246ad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1d9246ad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1d9246ad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1d9246a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61d9246a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61d9246a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61d9246a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1d9246ad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61d9246ad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1d9246ad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1d9246ad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1d9246ad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1d9246ad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1d9246ad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1d9246ad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1d9246ad0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61d9246ad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1d9246ad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1d9246ad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d9246ad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d9246ad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61d9246ad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61d9246ad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1d9246ad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1d9246ad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61d9246ad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61d9246ad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61d9246ad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61d9246ad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1d9246ad0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1d9246ad0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61d9246ad0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61d9246ad0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1d9246ad0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61d9246ad0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1d9246ad0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61d9246ad0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61d9246ad0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61d9246ad0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61d9246ad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61d9246ad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1d9246ad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1d9246ad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1d9246ad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1d9246ad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61d9246ad0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61d9246ad0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1d9246ad0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61d9246ad0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61d9246ad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61d9246ad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61d9246ad0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61d9246ad0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61d9246ad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61d9246ad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61d9246ad0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61d9246ad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61d9246ad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61d9246ad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61d9246ad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61d9246ad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61d9246ad0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61d9246ad0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1d9246ad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1d9246a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61d9246ad0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61d9246ad0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1d9246ad0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1d9246ad0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61d9246ad0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61d9246ad0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61d9246ad0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61d9246ad0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61d9246ad0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61d9246ad0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1d9246ad0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1d9246ad0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61d9246ad0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61d9246ad0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1d9246ad0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1d9246ad0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61d9246ad0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61d9246ad0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61d9246ad0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61d9246ad0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1d9246ad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1d9246ad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61d9246ad0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61d9246ad0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61d9246ad0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61d9246ad0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61d9246ad0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61d9246ad0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61d9246ad0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61d9246ad0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61d9246ad0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61d9246ad0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61d9246ad0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61d9246ad0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1d9246ad0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1d9246ad0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61d9246ad0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61d9246ad0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61d9246ad0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61d9246ad0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1d9246ad0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1d9246ad0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1d9246ad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1d9246a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61d9246ad0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161d9246ad0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61d9246ad0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61d9246ad0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61d9246ad0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61d9246ad0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1d9246ad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1d9246ad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Relationship Id="rId4" Type="http://schemas.openxmlformats.org/officeDocument/2006/relationships/hyperlink" Target="https://github.com/Pierian-Data/day-four-undo-exercise-file" TargetMode="External"/><Relationship Id="rId5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you could 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instead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checkout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Unlike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however, recall checkout can operate on commits, meaning we can “checkout”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check out a particular commit by specifying its hash, we can get hashes from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and we can also see the abbreviated hash using: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 can provide the has as: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Typically our HEAD points to the branch which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points to the latest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48" name="Google Shape;148;p24"/>
          <p:cNvCxnSpPr>
            <a:stCxn id="146" idx="3"/>
            <a:endCxn id="147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4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50" name="Google Shape;150;p24"/>
          <p:cNvCxnSpPr>
            <a:stCxn id="147" idx="3"/>
            <a:endCxn id="149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4"/>
          <p:cNvCxnSpPr>
            <a:endCxn id="149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/>
          <p:nvPr/>
        </p:nvSpPr>
        <p:spPr>
          <a:xfrm>
            <a:off x="4937000" y="20600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4"/>
          <p:cNvCxnSpPr>
            <a:stCxn id="153" idx="2"/>
            <a:endCxn id="151" idx="0"/>
          </p:cNvCxnSpPr>
          <p:nvPr/>
        </p:nvCxnSpPr>
        <p:spPr>
          <a:xfrm>
            <a:off x="5473250" y="24104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calling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a9jd3h7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detach the HEAD to a previous commit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65" name="Google Shape;165;p25"/>
          <p:cNvCxnSpPr>
            <a:stCxn id="163" idx="3"/>
            <a:endCxn id="164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67" name="Google Shape;167;p25"/>
          <p:cNvCxnSpPr>
            <a:stCxn id="164" idx="3"/>
            <a:endCxn id="166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5"/>
          <p:cNvCxnSpPr>
            <a:endCxn id="166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5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" name="Google Shape;171;p25"/>
          <p:cNvCxnSpPr>
            <a:stCxn id="170" idx="2"/>
            <a:endCxn id="168" idx="0"/>
          </p:cNvCxnSpPr>
          <p:nvPr/>
        </p:nvCxnSpPr>
        <p:spPr>
          <a:xfrm flipH="1" rot="10800000">
            <a:off x="4195825" y="2913625"/>
            <a:ext cx="1277400" cy="3504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think of this as traveling back in history to what your code looked like when you ran this commit.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82" name="Google Shape;182;p26"/>
          <p:cNvCxnSpPr>
            <a:stCxn id="180" idx="3"/>
            <a:endCxn id="181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84" name="Google Shape;184;p26"/>
          <p:cNvCxnSpPr>
            <a:stCxn id="181" idx="3"/>
            <a:endCxn id="183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6"/>
          <p:cNvCxnSpPr>
            <a:endCxn id="183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6"/>
          <p:cNvCxnSpPr>
            <a:stCxn id="187" idx="2"/>
            <a:endCxn id="181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command does </a:t>
            </a:r>
            <a:r>
              <a:rPr b="1" lang="en" sz="2800" u="sng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undo previous work, you are simply exploring the historical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99" name="Google Shape;199;p27"/>
          <p:cNvCxnSpPr>
            <a:stCxn id="197" idx="3"/>
            <a:endCxn id="19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01" name="Google Shape;201;p27"/>
          <p:cNvCxnSpPr>
            <a:stCxn id="198" idx="3"/>
            <a:endCxn id="20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27"/>
          <p:cNvCxnSpPr>
            <a:endCxn id="20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7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7"/>
          <p:cNvCxnSpPr>
            <a:stCxn id="204" idx="2"/>
            <a:endCxn id="198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started making changes here, they won’t be preserved since HEAD is not pointing at a branch reference.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16" name="Google Shape;216;p28"/>
          <p:cNvCxnSpPr>
            <a:stCxn id="214" idx="3"/>
            <a:endCxn id="215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8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18" name="Google Shape;218;p28"/>
          <p:cNvCxnSpPr>
            <a:stCxn id="215" idx="3"/>
            <a:endCxn id="217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28"/>
          <p:cNvCxnSpPr>
            <a:endCxn id="217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8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28"/>
          <p:cNvCxnSpPr>
            <a:stCxn id="221" idx="2"/>
            <a:endCxn id="215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33" name="Google Shape;233;p29"/>
          <p:cNvCxnSpPr>
            <a:stCxn id="231" idx="3"/>
            <a:endCxn id="232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9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35" name="Google Shape;235;p29"/>
          <p:cNvCxnSpPr>
            <a:stCxn id="232" idx="3"/>
            <a:endCxn id="234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9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9"/>
          <p:cNvCxnSpPr>
            <a:endCxn id="234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9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9"/>
          <p:cNvCxnSpPr>
            <a:stCxn id="238" idx="2"/>
            <a:endCxn id="232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50" name="Google Shape;250;p30"/>
          <p:cNvCxnSpPr>
            <a:stCxn id="248" idx="3"/>
            <a:endCxn id="249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0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0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>
            <a:endCxn id="251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3664625" y="18362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>
            <a:stCxn id="255" idx="2"/>
            <a:endCxn id="257" idx="0"/>
          </p:cNvCxnSpPr>
          <p:nvPr/>
        </p:nvCxnSpPr>
        <p:spPr>
          <a:xfrm>
            <a:off x="4200875" y="2186650"/>
            <a:ext cx="2700" cy="7269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3667175" y="291362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/>
          <p:nvPr/>
        </p:nvCxnSpPr>
        <p:spPr>
          <a:xfrm>
            <a:off x="4203425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69" name="Google Shape;269;p31"/>
          <p:cNvCxnSpPr>
            <a:stCxn id="267" idx="3"/>
            <a:endCxn id="26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1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71" name="Google Shape;271;p31"/>
          <p:cNvCxnSpPr>
            <a:stCxn id="268" idx="3"/>
            <a:endCxn id="27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1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31"/>
          <p:cNvCxnSpPr>
            <a:endCxn id="27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1"/>
          <p:cNvSpPr/>
          <p:nvPr/>
        </p:nvSpPr>
        <p:spPr>
          <a:xfrm>
            <a:off x="5106100" y="18386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5" name="Google Shape;275;p31"/>
          <p:cNvCxnSpPr>
            <a:stCxn id="274" idx="1"/>
            <a:endCxn id="276" idx="3"/>
          </p:cNvCxnSpPr>
          <p:nvPr/>
        </p:nvCxnSpPr>
        <p:spPr>
          <a:xfrm rot="10800000">
            <a:off x="4728100" y="2013875"/>
            <a:ext cx="378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1"/>
          <p:cNvSpPr/>
          <p:nvPr/>
        </p:nvSpPr>
        <p:spPr>
          <a:xfrm>
            <a:off x="3655475" y="183867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1"/>
          <p:cNvCxnSpPr>
            <a:stCxn id="276" idx="2"/>
            <a:endCxn id="278" idx="0"/>
          </p:cNvCxnSpPr>
          <p:nvPr/>
        </p:nvCxnSpPr>
        <p:spPr>
          <a:xfrm>
            <a:off x="4191725" y="2189075"/>
            <a:ext cx="9300" cy="555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1"/>
          <p:cNvSpPr/>
          <p:nvPr/>
        </p:nvSpPr>
        <p:spPr>
          <a:xfrm>
            <a:off x="3748325" y="27446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ch2n3d</a:t>
            </a:r>
            <a:endParaRPr/>
          </a:p>
        </p:txBody>
      </p:sp>
      <p:cxnSp>
        <p:nvCxnSpPr>
          <p:cNvPr id="279" name="Google Shape;279;p31"/>
          <p:cNvCxnSpPr>
            <a:stCxn id="268" idx="0"/>
            <a:endCxn id="278" idx="2"/>
          </p:cNvCxnSpPr>
          <p:nvPr/>
        </p:nvCxnSpPr>
        <p:spPr>
          <a:xfrm rot="-5400000">
            <a:off x="3994925" y="3560675"/>
            <a:ext cx="412500" cy="600"/>
          </a:xfrm>
          <a:prstGeom prst="bentConnector3">
            <a:avLst>
              <a:gd fmla="val 4998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Undoing Changes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commands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Imagine you’ve been working on a file that is already part of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know the code was working at the point of the last commit, however now the code is totally broken, and you just can’t seem to fix 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You’ve written too much code to just run Ctrl+Z! How to fix this?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You can not undo a git restore command, since your changes were not 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Think of this command as an ultimate “Ctrl+Z” restoring files to their previous commit.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speaking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restore the file back to the HEAD, which typically we have pointing to the most recent commit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flexibility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explored how to create repositories, how to push and pull code from GitHub, how to use commits with Git, and how to work with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we make a mistake or wish to undo an action?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what if we wish to explore some historical commits?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Finally, git restore also allows us to unstage files that we had already added to the staging area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do this with: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this command in practice: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--source HEAD~N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reset allows us to remove commits and “reset”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two main types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calls: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in front of the specific hash called, files unchanged.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 changes in the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fully understand this, let’s 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ecall our discussions about working directory, staging area, and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467350" y="26505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3717300" y="2632450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8" name="Google Shape;44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5" name="Google Shape;465;p5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9" name="Google Shape;4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4" name="Google Shape;48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3717300" y="326740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3717300" y="394007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Today we’re focused on how to undo actions related to git commands and explore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discuss: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Detached 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revert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8" name="Google Shape;4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2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2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2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2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tyle code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3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3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3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9" name="Google Shape;5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4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4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4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4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9" name="Google Shape;549;p54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p54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1" name="Google Shape;551;p54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2" name="Google Shape;552;p54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2154725" y="2924275"/>
            <a:ext cx="3069000" cy="1077300"/>
          </a:xfrm>
          <a:prstGeom prst="wedgeRectCallout">
            <a:avLst>
              <a:gd fmla="val 116083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it reset f3h4782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5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55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5" name="Google Shape;565;p55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5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5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5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0" name="Google Shape;58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6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6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4" name="Google Shape;584;p56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6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7" name="Google Shape;58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6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3485575" y="1391225"/>
            <a:ext cx="3069000" cy="1077300"/>
          </a:xfrm>
          <a:prstGeom prst="wedgeRectCallout">
            <a:avLst>
              <a:gd fmla="val -73895" name="adj1"/>
              <a:gd fmla="val 17046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Files are unchanged! You just reset the commits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only.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when you do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won’t notice a change in the files themselves, you just reset the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useful if you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wrong branch (for example, maybe you forgot to run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right after creating a new branch,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original branch).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0" name="Google Shape;6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What if you do want the files to change?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the case where you just want to undo everything, including changes and have the branch files look like they did at a previous commit, you add the flag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f3h4782 --hard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" name="Google Shape;6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6" name="Google Shape;61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5" name="Google Shape;625;p5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8" name="Google Shape;628;p59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6" name="Google Shape;63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1" name="Google Shape;64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7" name="Google Shape;647;p60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9" name="Google Shape;649;p60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7" name="Google Shape;65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6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6" name="Google Shape;666;p6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7" name="Google Shape;667;p61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you don’t use these commands as often as the other commands we’ve learned so far, but they are still important actions to know!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5" name="Google Shape;67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2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77" name="Google Shape;677;p62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78" name="Google Shape;678;p62"/>
          <p:cNvCxnSpPr>
            <a:stCxn id="676" idx="3"/>
            <a:endCxn id="677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62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680" name="Google Shape;680;p62"/>
          <p:cNvCxnSpPr>
            <a:stCxn id="677" idx="3"/>
            <a:endCxn id="679" idx="1"/>
          </p:cNvCxnSpPr>
          <p:nvPr/>
        </p:nvCxnSpPr>
        <p:spPr>
          <a:xfrm>
            <a:off x="4945900" y="4526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62"/>
          <p:cNvSpPr/>
          <p:nvPr/>
        </p:nvSpPr>
        <p:spPr>
          <a:xfrm>
            <a:off x="5229475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2" name="Google Shape;682;p62"/>
          <p:cNvCxnSpPr>
            <a:endCxn id="679" idx="0"/>
          </p:cNvCxnSpPr>
          <p:nvPr/>
        </p:nvCxnSpPr>
        <p:spPr>
          <a:xfrm>
            <a:off x="5765725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62"/>
          <p:cNvSpPr/>
          <p:nvPr/>
        </p:nvSpPr>
        <p:spPr>
          <a:xfrm>
            <a:off x="5229475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4" name="Google Shape;684;p62"/>
          <p:cNvCxnSpPr>
            <a:stCxn id="683" idx="2"/>
            <a:endCxn id="677" idx="0"/>
          </p:cNvCxnSpPr>
          <p:nvPr/>
        </p:nvCxnSpPr>
        <p:spPr>
          <a:xfrm flipH="1">
            <a:off x="4493425" y="2864525"/>
            <a:ext cx="1272300" cy="1356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3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2" name="Google Shape;6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3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94" name="Google Shape;694;p63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95" name="Google Shape;695;p63"/>
          <p:cNvCxnSpPr>
            <a:stCxn id="693" idx="3"/>
            <a:endCxn id="694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63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697" name="Google Shape;697;p63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63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63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63"/>
          <p:cNvCxnSpPr>
            <a:stCxn id="699" idx="2"/>
            <a:endCxn id="697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64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8" name="Google Shape;70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4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10" name="Google Shape;710;p64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11" name="Google Shape;711;p64"/>
          <p:cNvCxnSpPr>
            <a:stCxn id="709" idx="3"/>
            <a:endCxn id="710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64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3" name="Google Shape;713;p64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64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5" name="Google Shape;715;p64"/>
          <p:cNvCxnSpPr>
            <a:stCxn id="714" idx="2"/>
            <a:endCxn id="712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6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Can you undo a git reset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--hard?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you can try to recover a commit before Git does its garbage collection, however you should operate under the assumption that a --hard reset is not recoverable.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examples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7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 last command for undoing changes,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will create a new commit that undoes work from previous commits, but keeps those commits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6" name="Google Shape;75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58" name="Google Shape;758;p6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59" name="Google Shape;759;p69"/>
          <p:cNvCxnSpPr>
            <a:stCxn id="757" idx="3"/>
            <a:endCxn id="75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6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61" name="Google Shape;761;p69"/>
          <p:cNvCxnSpPr>
            <a:stCxn id="758" idx="3"/>
            <a:endCxn id="76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6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69"/>
          <p:cNvCxnSpPr>
            <a:stCxn id="762" idx="2"/>
            <a:endCxn id="76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6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6" name="Google Shape;766;p69"/>
          <p:cNvCxnSpPr>
            <a:stCxn id="765" idx="2"/>
            <a:endCxn id="76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6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64" name="Google Shape;764;p6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68" name="Google Shape;768;p69"/>
          <p:cNvCxnSpPr>
            <a:stCxn id="760" idx="3"/>
            <a:endCxn id="76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69"/>
          <p:cNvCxnSpPr>
            <a:stCxn id="767" idx="3"/>
            <a:endCxn id="7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7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7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7" name="Google Shape;77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79" name="Google Shape;779;p7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80" name="Google Shape;780;p70"/>
          <p:cNvCxnSpPr>
            <a:stCxn id="778" idx="3"/>
            <a:endCxn id="779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7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82" name="Google Shape;782;p70"/>
          <p:cNvCxnSpPr>
            <a:stCxn id="779" idx="3"/>
            <a:endCxn id="781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70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4" name="Google Shape;784;p70"/>
          <p:cNvCxnSpPr>
            <a:stCxn id="783" idx="2"/>
            <a:endCxn id="781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70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6" name="Google Shape;786;p70"/>
          <p:cNvCxnSpPr>
            <a:stCxn id="785" idx="2"/>
            <a:endCxn id="783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7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89" name="Google Shape;789;p70"/>
          <p:cNvCxnSpPr>
            <a:stCxn id="781" idx="3"/>
            <a:endCxn id="78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0"/>
          <p:cNvCxnSpPr>
            <a:stCxn id="787" idx="3"/>
            <a:endCxn id="788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7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01" name="Google Shape;801;p71"/>
          <p:cNvCxnSpPr>
            <a:stCxn id="799" idx="3"/>
            <a:endCxn id="800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7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03" name="Google Shape;803;p71"/>
          <p:cNvCxnSpPr>
            <a:stCxn id="800" idx="3"/>
            <a:endCxn id="802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71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71"/>
          <p:cNvCxnSpPr>
            <a:stCxn id="804" idx="2"/>
            <a:endCxn id="802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71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1"/>
          <p:cNvCxnSpPr>
            <a:stCxn id="806" idx="2"/>
            <a:endCxn id="804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786800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5" name="Google Shape;8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7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17" name="Google Shape;817;p7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18" name="Google Shape;818;p72"/>
          <p:cNvCxnSpPr>
            <a:stCxn id="816" idx="3"/>
            <a:endCxn id="81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7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20" name="Google Shape;820;p72"/>
          <p:cNvCxnSpPr>
            <a:stCxn id="817" idx="3"/>
            <a:endCxn id="81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72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2" name="Google Shape;822;p72"/>
          <p:cNvCxnSpPr>
            <a:stCxn id="821" idx="2"/>
            <a:endCxn id="819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72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4" name="Google Shape;824;p72"/>
          <p:cNvCxnSpPr>
            <a:stCxn id="823" idx="2"/>
            <a:endCxn id="821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2" name="Google Shape;83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73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34" name="Google Shape;834;p73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35" name="Google Shape;835;p73"/>
          <p:cNvCxnSpPr>
            <a:stCxn id="833" idx="3"/>
            <a:endCxn id="834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73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37" name="Google Shape;837;p73"/>
          <p:cNvCxnSpPr>
            <a:stCxn id="834" idx="3"/>
            <a:endCxn id="836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73"/>
          <p:cNvSpPr/>
          <p:nvPr/>
        </p:nvSpPr>
        <p:spPr>
          <a:xfrm>
            <a:off x="6542125" y="2565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9" name="Google Shape;839;p73"/>
          <p:cNvCxnSpPr>
            <a:stCxn id="838" idx="2"/>
            <a:endCxn id="840" idx="0"/>
          </p:cNvCxnSpPr>
          <p:nvPr/>
        </p:nvCxnSpPr>
        <p:spPr>
          <a:xfrm>
            <a:off x="7078375" y="291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73"/>
          <p:cNvSpPr/>
          <p:nvPr/>
        </p:nvSpPr>
        <p:spPr>
          <a:xfrm>
            <a:off x="6542125" y="1812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2" name="Google Shape;842;p73"/>
          <p:cNvCxnSpPr>
            <a:stCxn id="841" idx="2"/>
            <a:endCxn id="838" idx="0"/>
          </p:cNvCxnSpPr>
          <p:nvPr/>
        </p:nvCxnSpPr>
        <p:spPr>
          <a:xfrm>
            <a:off x="7078375" y="21627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73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40" name="Google Shape;840;p73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44" name="Google Shape;844;p73"/>
          <p:cNvCxnSpPr>
            <a:stCxn id="836" idx="3"/>
            <a:endCxn id="84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3"/>
          <p:cNvCxnSpPr>
            <a:stCxn id="843" idx="3"/>
            <a:endCxn id="84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73"/>
          <p:cNvCxnSpPr>
            <a:endCxn id="84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73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48" name="Google Shape;848;p73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9" name="Google Shape;849;p73"/>
          <p:cNvCxnSpPr>
            <a:stCxn id="848" idx="1"/>
            <a:endCxn id="847" idx="3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7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7" name="Google Shape;85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74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59" name="Google Shape;859;p74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60" name="Google Shape;860;p74"/>
          <p:cNvCxnSpPr>
            <a:stCxn id="858" idx="3"/>
            <a:endCxn id="859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74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62" name="Google Shape;862;p74"/>
          <p:cNvCxnSpPr>
            <a:stCxn id="859" idx="3"/>
            <a:endCxn id="861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74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4" name="Google Shape;864;p74"/>
          <p:cNvCxnSpPr>
            <a:stCxn id="863" idx="2"/>
            <a:endCxn id="865" idx="0"/>
          </p:cNvCxnSpPr>
          <p:nvPr/>
        </p:nvCxnSpPr>
        <p:spPr>
          <a:xfrm>
            <a:off x="4578500" y="2922125"/>
            <a:ext cx="249990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6" name="Google Shape;866;p74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7" name="Google Shape;867;p74"/>
          <p:cNvCxnSpPr>
            <a:stCxn id="866" idx="2"/>
            <a:endCxn id="863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74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65" name="Google Shape;865;p74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69" name="Google Shape;869;p74"/>
          <p:cNvCxnSpPr>
            <a:stCxn id="861" idx="3"/>
            <a:endCxn id="868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4"/>
          <p:cNvCxnSpPr>
            <a:stCxn id="868" idx="3"/>
            <a:endCxn id="865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4"/>
          <p:cNvCxnSpPr>
            <a:endCxn id="868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74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73" name="Google Shape;873;p74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4" name="Google Shape;874;p74"/>
          <p:cNvCxnSpPr>
            <a:stCxn id="873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74"/>
          <p:cNvSpPr/>
          <p:nvPr/>
        </p:nvSpPr>
        <p:spPr>
          <a:xfrm>
            <a:off x="1057625" y="1781025"/>
            <a:ext cx="4305375" cy="2474450"/>
          </a:xfrm>
          <a:custGeom>
            <a:rect b="b" l="l" r="r" t="t"/>
            <a:pathLst>
              <a:path extrusionOk="0" h="98978" w="172215">
                <a:moveTo>
                  <a:pt x="112150" y="0"/>
                </a:moveTo>
                <a:lnTo>
                  <a:pt x="172215" y="0"/>
                </a:lnTo>
                <a:lnTo>
                  <a:pt x="172215" y="98978"/>
                </a:lnTo>
                <a:lnTo>
                  <a:pt x="0" y="98978"/>
                </a:lnTo>
                <a:lnTo>
                  <a:pt x="0" y="58868"/>
                </a:lnTo>
                <a:lnTo>
                  <a:pt x="113746" y="58868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7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3" name="Google Shape;88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75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86" name="Google Shape;886;p75"/>
          <p:cNvCxnSpPr>
            <a:stCxn id="884" idx="3"/>
            <a:endCxn id="885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75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88" name="Google Shape;888;p75"/>
          <p:cNvCxnSpPr>
            <a:stCxn id="885" idx="3"/>
            <a:endCxn id="887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75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0" name="Google Shape;890;p75"/>
          <p:cNvCxnSpPr>
            <a:stCxn id="889" idx="2"/>
            <a:endCxn id="887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75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2" name="Google Shape;892;p75"/>
          <p:cNvCxnSpPr>
            <a:stCxn id="891" idx="2"/>
            <a:endCxn id="889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75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94" name="Google Shape;894;p75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95" name="Google Shape;895;p75"/>
          <p:cNvCxnSpPr>
            <a:stCxn id="887" idx="3"/>
            <a:endCxn id="89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75"/>
          <p:cNvCxnSpPr>
            <a:stCxn id="893" idx="3"/>
            <a:endCxn id="894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75"/>
          <p:cNvCxnSpPr>
            <a:endCxn id="89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75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99" name="Google Shape;899;p75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0" name="Google Shape;900;p75"/>
          <p:cNvCxnSpPr>
            <a:stCxn id="899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75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7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makes a merge of the branches harder!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9" name="Google Shape;90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76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11" name="Google Shape;911;p76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12" name="Google Shape;912;p76"/>
          <p:cNvCxnSpPr>
            <a:stCxn id="910" idx="3"/>
            <a:endCxn id="911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76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14" name="Google Shape;914;p76"/>
          <p:cNvCxnSpPr>
            <a:stCxn id="911" idx="3"/>
            <a:endCxn id="913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76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6" name="Google Shape;916;p76"/>
          <p:cNvCxnSpPr>
            <a:stCxn id="915" idx="2"/>
            <a:endCxn id="913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76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8" name="Google Shape;918;p76"/>
          <p:cNvCxnSpPr>
            <a:stCxn id="917" idx="2"/>
            <a:endCxn id="915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76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21" name="Google Shape;921;p76"/>
          <p:cNvCxnSpPr>
            <a:stCxn id="913" idx="3"/>
            <a:endCxn id="919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76"/>
          <p:cNvCxnSpPr>
            <a:stCxn id="919" idx="3"/>
            <a:endCxn id="92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76"/>
          <p:cNvCxnSpPr>
            <a:endCxn id="919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76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925" name="Google Shape;925;p76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6" name="Google Shape;926;p76"/>
          <p:cNvCxnSpPr>
            <a:stCxn id="925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76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7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7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5" name="Google Shape;93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77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37" name="Google Shape;937;p77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38" name="Google Shape;938;p77"/>
          <p:cNvCxnSpPr>
            <a:stCxn id="936" idx="3"/>
            <a:endCxn id="93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7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40" name="Google Shape;940;p77"/>
          <p:cNvCxnSpPr>
            <a:stCxn id="937" idx="3"/>
            <a:endCxn id="93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77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77"/>
          <p:cNvCxnSpPr>
            <a:stCxn id="941" idx="2"/>
            <a:endCxn id="94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77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5" name="Google Shape;945;p77"/>
          <p:cNvCxnSpPr>
            <a:stCxn id="944" idx="2"/>
            <a:endCxn id="94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77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43" name="Google Shape;943;p77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47" name="Google Shape;947;p77"/>
          <p:cNvCxnSpPr>
            <a:stCxn id="939" idx="3"/>
            <a:endCxn id="94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77"/>
          <p:cNvCxnSpPr>
            <a:stCxn id="946" idx="3"/>
            <a:endCxn id="94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78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doesn’t change the project history, which makes it a “safe” operation for commits that have already been published to a shared repository.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6" name="Google Shape;95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7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4" name="Google Shape;96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66" name="Google Shape;966;p7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67" name="Google Shape;967;p79"/>
          <p:cNvCxnSpPr>
            <a:stCxn id="965" idx="3"/>
            <a:endCxn id="966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7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69" name="Google Shape;969;p79"/>
          <p:cNvCxnSpPr>
            <a:stCxn id="966" idx="3"/>
            <a:endCxn id="968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7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1" name="Google Shape;971;p79"/>
          <p:cNvCxnSpPr>
            <a:stCxn id="970" idx="2"/>
            <a:endCxn id="972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3" name="Google Shape;973;p7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4" name="Google Shape;974;p79"/>
          <p:cNvCxnSpPr>
            <a:stCxn id="973" idx="2"/>
            <a:endCxn id="970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7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72" name="Google Shape;972;p7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76" name="Google Shape;976;p79"/>
          <p:cNvCxnSpPr>
            <a:stCxn id="968" idx="3"/>
            <a:endCxn id="975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9"/>
          <p:cNvCxnSpPr>
            <a:stCxn id="975" idx="3"/>
            <a:endCxn id="972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5" name="Google Shape;98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8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87" name="Google Shape;987;p8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88" name="Google Shape;988;p80"/>
          <p:cNvCxnSpPr>
            <a:stCxn id="986" idx="3"/>
            <a:endCxn id="98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8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90" name="Google Shape;990;p80"/>
          <p:cNvCxnSpPr>
            <a:stCxn id="987" idx="3"/>
            <a:endCxn id="98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80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80"/>
          <p:cNvCxnSpPr>
            <a:stCxn id="991" idx="2"/>
            <a:endCxn id="99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80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5" name="Google Shape;995;p80"/>
          <p:cNvCxnSpPr>
            <a:stCxn id="994" idx="2"/>
            <a:endCxn id="99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8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93" name="Google Shape;993;p8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97" name="Google Shape;997;p80"/>
          <p:cNvCxnSpPr>
            <a:stCxn id="989" idx="3"/>
            <a:endCxn id="99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80"/>
          <p:cNvCxnSpPr>
            <a:stCxn id="996" idx="3"/>
            <a:endCxn id="99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8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6" name="Google Shape;100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8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08" name="Google Shape;1008;p8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09" name="Google Shape;1009;p81"/>
          <p:cNvCxnSpPr>
            <a:stCxn id="1007" idx="3"/>
            <a:endCxn id="100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8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11" name="Google Shape;1011;p81"/>
          <p:cNvCxnSpPr>
            <a:stCxn id="1008" idx="3"/>
            <a:endCxn id="101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81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81"/>
          <p:cNvCxnSpPr>
            <a:stCxn id="1012" idx="2"/>
            <a:endCxn id="101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81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6" name="Google Shape;1016;p81"/>
          <p:cNvCxnSpPr>
            <a:stCxn id="1015" idx="2"/>
            <a:endCxn id="101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81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14" name="Google Shape;1014;p81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18" name="Google Shape;1018;p81"/>
          <p:cNvCxnSpPr>
            <a:stCxn id="1010" idx="3"/>
            <a:endCxn id="101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81"/>
          <p:cNvCxnSpPr>
            <a:stCxn id="1017" idx="3"/>
            <a:endCxn id="101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81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21" name="Google Shape;1021;p81"/>
          <p:cNvCxnSpPr>
            <a:stCxn id="1014" idx="3"/>
            <a:endCxn id="102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8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8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31" name="Google Shape;1031;p8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32" name="Google Shape;1032;p82"/>
          <p:cNvCxnSpPr>
            <a:stCxn id="1030" idx="3"/>
            <a:endCxn id="1031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8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34" name="Google Shape;1034;p82"/>
          <p:cNvCxnSpPr>
            <a:stCxn id="1031" idx="3"/>
            <a:endCxn id="1033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2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2"/>
          <p:cNvCxnSpPr>
            <a:stCxn id="1035" idx="2"/>
            <a:endCxn id="1037" idx="0"/>
          </p:cNvCxnSpPr>
          <p:nvPr/>
        </p:nvCxnSpPr>
        <p:spPr>
          <a:xfrm flipH="1">
            <a:off x="7098225" y="3819225"/>
            <a:ext cx="1368300" cy="402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82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82"/>
          <p:cNvCxnSpPr>
            <a:stCxn id="1038" idx="2"/>
            <a:endCxn id="1035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82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37" name="Google Shape;1037;p82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41" name="Google Shape;1041;p82"/>
          <p:cNvCxnSpPr>
            <a:stCxn id="1033" idx="3"/>
            <a:endCxn id="1040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82"/>
          <p:cNvCxnSpPr>
            <a:stCxn id="1040" idx="3"/>
            <a:endCxn id="103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82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44" name="Google Shape;1044;p82"/>
          <p:cNvCxnSpPr>
            <a:stCxn id="1037" idx="3"/>
            <a:endCxn id="104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3"/>
          <p:cNvSpPr txBox="1"/>
          <p:nvPr/>
        </p:nvSpPr>
        <p:spPr>
          <a:xfrm>
            <a:off x="272000" y="854825"/>
            <a:ext cx="797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is a forward-moving undo operation that offers a safe method of undoing changes. Instead of deleting or orphaning commits in the commit history, a revert will create a new commit that inverses the changes specified.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83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54" name="Google Shape;1054;p83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55" name="Google Shape;1055;p83"/>
          <p:cNvCxnSpPr>
            <a:stCxn id="1053" idx="3"/>
            <a:endCxn id="1054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83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57" name="Google Shape;1057;p83"/>
          <p:cNvCxnSpPr>
            <a:stCxn id="1054" idx="3"/>
            <a:endCxn id="1056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83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9" name="Google Shape;1059;p83"/>
          <p:cNvCxnSpPr>
            <a:stCxn id="1058" idx="2"/>
            <a:endCxn id="1060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83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2" name="Google Shape;1062;p83"/>
          <p:cNvCxnSpPr>
            <a:stCxn id="1061" idx="2"/>
            <a:endCxn id="1058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83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64" name="Google Shape;1064;p83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65" name="Google Shape;1065;p83"/>
          <p:cNvCxnSpPr>
            <a:stCxn id="1056" idx="3"/>
            <a:endCxn id="1063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83"/>
          <p:cNvCxnSpPr>
            <a:stCxn id="1063" idx="3"/>
            <a:endCxn id="10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83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67" name="Google Shape;1067;p83"/>
          <p:cNvCxnSpPr>
            <a:stCxn id="1064" idx="3"/>
            <a:endCxn id="106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4"/>
          <p:cNvSpPr txBox="1"/>
          <p:nvPr/>
        </p:nvSpPr>
        <p:spPr>
          <a:xfrm>
            <a:off x="272000" y="854825"/>
            <a:ext cx="797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safer alternative to git reset in regards to losing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5" name="Google Shape;107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84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77" name="Google Shape;1077;p84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78" name="Google Shape;1078;p84"/>
          <p:cNvCxnSpPr>
            <a:stCxn id="1076" idx="3"/>
            <a:endCxn id="107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84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80" name="Google Shape;1080;p84"/>
          <p:cNvCxnSpPr>
            <a:stCxn id="1077" idx="3"/>
            <a:endCxn id="107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84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4"/>
          <p:cNvCxnSpPr>
            <a:stCxn id="1081" idx="2"/>
            <a:endCxn id="1083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4" name="Google Shape;1084;p84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5" name="Google Shape;1085;p84"/>
          <p:cNvCxnSpPr>
            <a:stCxn id="1084" idx="2"/>
            <a:endCxn id="1081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84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87" name="Google Shape;1087;p84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88" name="Google Shape;1088;p84"/>
          <p:cNvCxnSpPr>
            <a:stCxn id="1079" idx="3"/>
            <a:endCxn id="108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84"/>
          <p:cNvCxnSpPr>
            <a:stCxn id="1086" idx="3"/>
            <a:endCxn id="108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4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90" name="Google Shape;1090;p84"/>
          <p:cNvCxnSpPr>
            <a:stCxn id="1087" idx="3"/>
            <a:endCxn id="108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an example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86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86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86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6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Exercises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8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87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test your skills with the Git’s “undo” set of commands.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will definitely want to reference the documentation or our lectures to remember the differences between restore, revert, and reset!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5" name="Google Shape;111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8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8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the repository at this URL: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b="1" lang="en" sz="2800" u="sng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https://github.com/Pierian-Data/day-four-undo-exercise-file</a:t>
            </a:r>
            <a:endParaRPr b="1"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View the historical commits and confirm the name of the branch.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3" name="Google Shape;112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Google Shape;112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8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0" name="Google Shape;1130;p8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Without permanently changing the content of the file at any commit, view what the file looked like after the “first commit”. This should give you a Detached HEAD at the first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After viewing the file, move the HEAD back to the current main branch (most recent commit).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1" name="Google Shape;113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9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9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 back to commit with message “second commit” and 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new_branch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starting from that point (do not delete commits that came after this one).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Stay on the main branch pretend like you “forgot” to switch to your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9" name="Google Shape;113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9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on the main branch at the second commit, 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elete everything in the file using the text editor and your delete key.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using Git commands only (not just Ctrl+Z) restore the file so it matches what it looked like at the second commit (right before you deleted everything).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7" name="Google Shape;114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actually a very versatile command, so versatile in fact, that developers complained it was used for too many different actions, thus new git commands were created, such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9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2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still on the main branch at the second commit, add a new line that says “new branch text”.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this change to the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Realize that you meant to actually do this change on your new_branch, figure out how to undo the commit on the main branch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losing your work, then switch branches and do the add/commit.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5" name="Google Shape;115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9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93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repository was initially created on GitHub, meaning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 is actually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this in mind as you switch or checkout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PAUSE THE VIDEO NOW IF YOU DON’T WANT TO SEE THE SOLUTIONS!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3" name="Google Shape;1163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9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4"/>
          <p:cNvSpPr txBox="1"/>
          <p:nvPr/>
        </p:nvSpPr>
        <p:spPr>
          <a:xfrm>
            <a:off x="272000" y="854825"/>
            <a:ext cx="8871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5f2f515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main </a:t>
            </a: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main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461e423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branch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restore myfile.txt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reset 1d9c172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“fixed 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1" name="Google Shape;117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"checkout" is the act of switching between different versions of a target entity.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can operate on three distinct entities: files, commits, and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