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75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78" r:id="rId4"/>
    <p:sldId id="350" r:id="rId5"/>
    <p:sldId id="431" r:id="rId6"/>
    <p:sldId id="432" r:id="rId7"/>
    <p:sldId id="433" r:id="rId8"/>
    <p:sldId id="437" r:id="rId9"/>
    <p:sldId id="434" r:id="rId10"/>
    <p:sldId id="435" r:id="rId11"/>
    <p:sldId id="436" r:id="rId12"/>
  </p:sldIdLst>
  <p:sldSz cx="24384000" cy="13716000"/>
  <p:notesSz cx="6858000" cy="9144000"/>
  <p:defaultTextStyle>
    <a:lvl1pPr algn="ctr" defTabSz="825500">
      <a:defRPr sz="5000"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7440" userDrawn="1">
          <p15:clr>
            <a:srgbClr val="A4A3A4"/>
          </p15:clr>
        </p15:guide>
        <p15:guide id="2" pos="7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tul Mahajan" initials="RM" lastIdx="1" clrIdx="0">
    <p:extLst>
      <p:ext uri="{19B8F6BF-5375-455C-9EA6-DF929625EA0E}">
        <p15:presenceInfo xmlns:p15="http://schemas.microsoft.com/office/powerpoint/2012/main" userId="3b778136b3075e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0" d="100"/>
          <a:sy n="40" d="100"/>
        </p:scale>
        <p:origin x="36" y="318"/>
      </p:cViewPr>
      <p:guideLst>
        <p:guide orient="horz" pos="7440"/>
        <p:guide pos="765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7" d="100"/>
          <a:sy n="127" d="100"/>
        </p:scale>
        <p:origin x="-3776" y="144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9C007-5B7E-3B4C-B33B-073B1BC24997}" type="datetimeFigureOut">
              <a:rPr kumimoji="1" lang="ja-JP" altLang="en-US" smtClean="0"/>
              <a:t>2015/2/8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3089D-63A2-8642-8A4C-F20A0227B3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1647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6287503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4935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8627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4985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3577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8277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1"/>
            <a:ext cx="20726400" cy="2940050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EADA-DD7D-434D-8656-B3D5655E0DED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451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EADA-DD7D-434D-8656-B3D5655E0DED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275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78400" y="549277"/>
            <a:ext cx="54864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549277"/>
            <a:ext cx="160528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EADA-DD7D-434D-8656-B3D5655E0DED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7710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8314269" y="12712700"/>
            <a:ext cx="568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6EADA-DD7D-434D-8656-B3D5655E0DED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409699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EADA-DD7D-434D-8656-B3D5655E0DED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247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168" y="8813801"/>
            <a:ext cx="207264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6168" y="5813427"/>
            <a:ext cx="207264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EADA-DD7D-434D-8656-B3D5655E0DED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159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3200401"/>
            <a:ext cx="107696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5200" y="3200401"/>
            <a:ext cx="107696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EADA-DD7D-434D-8656-B3D5655E0DED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645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6"/>
            <a:ext cx="10773835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3835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6735" y="3070226"/>
            <a:ext cx="10778067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6735" y="4349750"/>
            <a:ext cx="10778067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EADA-DD7D-434D-8656-B3D5655E0DED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68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EADA-DD7D-434D-8656-B3D5655E0DED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899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E8AA-D0D9-4E26-862C-B6C025B49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2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1" y="546100"/>
            <a:ext cx="8022168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3467" y="546101"/>
            <a:ext cx="13631333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1" y="2870201"/>
            <a:ext cx="8022168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EADA-DD7D-434D-8656-B3D5655E0DED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49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435" y="9601200"/>
            <a:ext cx="146304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435" y="1225550"/>
            <a:ext cx="146304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435" y="10734676"/>
            <a:ext cx="146304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EADA-DD7D-434D-8656-B3D5655E0DED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546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49276"/>
            <a:ext cx="21945600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200401"/>
            <a:ext cx="21945600" cy="9051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200" y="12712701"/>
            <a:ext cx="568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1200" y="12712701"/>
            <a:ext cx="7721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5200" y="12712701"/>
            <a:ext cx="568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6EADA-DD7D-434D-8656-B3D5655E0DED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017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sldNum="0" hdr="0" ftr="0" dt="0"/>
  <p:txStyles>
    <p:titleStyle>
      <a:lvl1pPr algn="ctr" defTabSz="1828800" rtl="0" eaLnBrk="1" latinLnBrk="0" hangingPunct="1">
        <a:spcBef>
          <a:spcPct val="0"/>
        </a:spcBef>
        <a:buNone/>
        <a:defRPr sz="88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ctrTitle"/>
          </p:nvPr>
        </p:nvSpPr>
        <p:spPr>
          <a:xfrm>
            <a:off x="1828800" y="1746250"/>
            <a:ext cx="20726400" cy="349951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 sz="1800"/>
            </a:pPr>
            <a:r>
              <a:rPr lang="en-US" sz="8000" dirty="0" smtClean="0"/>
              <a:t>Configuration verification: </a:t>
            </a:r>
            <a:br>
              <a:rPr lang="en-US" sz="8000" dirty="0" smtClean="0"/>
            </a:br>
            <a:r>
              <a:rPr lang="en-US" sz="8000" dirty="0" smtClean="0"/>
              <a:t>A missing link toward fully verified networks</a:t>
            </a:r>
            <a:endParaRPr sz="8000" dirty="0"/>
          </a:p>
        </p:txBody>
      </p:sp>
      <p:sp>
        <p:nvSpPr>
          <p:cNvPr id="33" name="Shape 33"/>
          <p:cNvSpPr>
            <a:spLocks noGrp="1"/>
          </p:cNvSpPr>
          <p:nvPr>
            <p:ph type="subTitle" idx="1"/>
          </p:nvPr>
        </p:nvSpPr>
        <p:spPr>
          <a:xfrm>
            <a:off x="3657600" y="7772399"/>
            <a:ext cx="17068800" cy="488372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defTabSz="610870">
              <a:defRPr sz="1800"/>
            </a:pPr>
            <a:r>
              <a:rPr sz="4000" dirty="0" smtClean="0">
                <a:solidFill>
                  <a:schemeClr val="tx1"/>
                </a:solidFill>
              </a:rPr>
              <a:t>Ra</a:t>
            </a:r>
            <a:r>
              <a:rPr lang="en-US" sz="4000" dirty="0" smtClean="0">
                <a:solidFill>
                  <a:schemeClr val="tx1"/>
                </a:solidFill>
              </a:rPr>
              <a:t>tul Mahajan</a:t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Microsoft Research</a:t>
            </a:r>
          </a:p>
          <a:p>
            <a:pPr lvl="0" defTabSz="610870">
              <a:defRPr sz="1800"/>
            </a:pPr>
            <a:endParaRPr sz="4000" dirty="0" smtClean="0">
              <a:solidFill>
                <a:schemeClr val="tx1"/>
              </a:solidFill>
            </a:endParaRPr>
          </a:p>
          <a:p>
            <a:pPr lvl="0" defTabSz="610870">
              <a:defRPr sz="1800"/>
            </a:pPr>
            <a:endParaRPr sz="4000" dirty="0">
              <a:solidFill>
                <a:schemeClr val="tx1"/>
              </a:solidFill>
            </a:endParaRPr>
          </a:p>
          <a:p>
            <a:pPr lvl="0" defTabSz="610870">
              <a:defRPr sz="1800"/>
            </a:pPr>
            <a:r>
              <a:rPr lang="en-US" sz="4000" dirty="0" smtClean="0">
                <a:solidFill>
                  <a:schemeClr val="tx1"/>
                </a:solidFill>
              </a:rPr>
              <a:t>With: </a:t>
            </a:r>
            <a:r>
              <a:rPr sz="4000" dirty="0" smtClean="0">
                <a:solidFill>
                  <a:schemeClr val="tx1"/>
                </a:solidFill>
              </a:rPr>
              <a:t>Ari </a:t>
            </a:r>
            <a:r>
              <a:rPr sz="4000" dirty="0">
                <a:solidFill>
                  <a:schemeClr val="tx1"/>
                </a:solidFill>
              </a:rPr>
              <a:t>Fogel, </a:t>
            </a:r>
            <a:r>
              <a:rPr lang="en-US" sz="4000" dirty="0">
                <a:solidFill>
                  <a:schemeClr val="tx1"/>
                </a:solidFill>
              </a:rPr>
              <a:t>Stanley Fung, Ramesh </a:t>
            </a:r>
            <a:r>
              <a:rPr lang="en-US" sz="4000" dirty="0" err="1" smtClean="0">
                <a:solidFill>
                  <a:schemeClr val="tx1"/>
                </a:solidFill>
              </a:rPr>
              <a:t>Govindan</a:t>
            </a:r>
            <a:r>
              <a:rPr lang="en-US" sz="4000" dirty="0" smtClean="0">
                <a:solidFill>
                  <a:schemeClr val="tx1"/>
                </a:solidFill>
              </a:rPr>
              <a:t>, </a:t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sz="4000" dirty="0" smtClean="0">
                <a:solidFill>
                  <a:schemeClr val="tx1"/>
                </a:solidFill>
              </a:rPr>
              <a:t>Todd </a:t>
            </a:r>
            <a:r>
              <a:rPr sz="4000" dirty="0">
                <a:solidFill>
                  <a:schemeClr val="tx1"/>
                </a:solidFill>
              </a:rPr>
              <a:t>Millstein, Luis Pedrosa, Meg Walraed-Sullivan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 is possible to build a declarative model of existing networks</a:t>
            </a:r>
          </a:p>
          <a:p>
            <a:pPr lvl="1"/>
            <a:r>
              <a:rPr lang="en-US" dirty="0" smtClean="0"/>
              <a:t>Can aid transition to SDNs</a:t>
            </a:r>
          </a:p>
          <a:p>
            <a:pPr lvl="1"/>
            <a:r>
              <a:rPr lang="en-US" dirty="0" smtClean="0"/>
              <a:t>Can capture </a:t>
            </a:r>
            <a:r>
              <a:rPr lang="en-US" dirty="0"/>
              <a:t>network management activity across time</a:t>
            </a:r>
          </a:p>
          <a:p>
            <a:pPr lvl="1"/>
            <a:r>
              <a:rPr lang="en-US" dirty="0" smtClean="0"/>
              <a:t>Can capture network’s </a:t>
            </a:r>
            <a:r>
              <a:rPr lang="en-US" dirty="0"/>
              <a:t>computation and its </a:t>
            </a:r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06008" y="10972801"/>
            <a:ext cx="1237198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i="1" dirty="0">
                <a:solidFill>
                  <a:schemeClr val="tx2"/>
                </a:solidFill>
              </a:rPr>
              <a:t>https://github.com/arifogel/batfish</a:t>
            </a:r>
          </a:p>
        </p:txBody>
      </p:sp>
    </p:spTree>
    <p:extLst>
      <p:ext uri="{BB962C8B-B14F-4D97-AF65-F5344CB8AC3E}">
        <p14:creationId xmlns:p14="http://schemas.microsoft.com/office/powerpoint/2010/main" val="238593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137" y="7530922"/>
            <a:ext cx="1273677" cy="17076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764" y="5175515"/>
            <a:ext cx="1412424" cy="18936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Toward fully verified networks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761" y="7007518"/>
            <a:ext cx="1260868" cy="9267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594" y="7007518"/>
            <a:ext cx="1260868" cy="926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003" y="6512625"/>
            <a:ext cx="1870375" cy="1633715"/>
          </a:xfrm>
          <a:prstGeom prst="rect">
            <a:avLst/>
          </a:prstGeom>
        </p:spPr>
      </p:pic>
      <p:cxnSp>
        <p:nvCxnSpPr>
          <p:cNvPr id="11" name="Straight Connector 10"/>
          <p:cNvCxnSpPr>
            <a:stCxn id="3" idx="3"/>
            <a:endCxn id="4" idx="1"/>
          </p:cNvCxnSpPr>
          <p:nvPr/>
        </p:nvCxnSpPr>
        <p:spPr>
          <a:xfrm>
            <a:off x="5727629" y="7470887"/>
            <a:ext cx="959965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/>
          <p:cNvCxnSpPr>
            <a:stCxn id="4" idx="3"/>
            <a:endCxn id="8" idx="1"/>
          </p:cNvCxnSpPr>
          <p:nvPr/>
        </p:nvCxnSpPr>
        <p:spPr>
          <a:xfrm flipV="1">
            <a:off x="7948462" y="6122329"/>
            <a:ext cx="1484302" cy="1348558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Connector 16"/>
          <p:cNvCxnSpPr>
            <a:stCxn id="4" idx="3"/>
            <a:endCxn id="9" idx="1"/>
          </p:cNvCxnSpPr>
          <p:nvPr/>
        </p:nvCxnSpPr>
        <p:spPr>
          <a:xfrm>
            <a:off x="7948462" y="7470887"/>
            <a:ext cx="1553675" cy="91384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9980" y="6637640"/>
            <a:ext cx="1180067" cy="1383686"/>
          </a:xfrm>
          <a:prstGeom prst="rect">
            <a:avLst/>
          </a:prstGeom>
        </p:spPr>
      </p:pic>
      <p:pic>
        <p:nvPicPr>
          <p:cNvPr id="22" name="Picture 21" descr="verifi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03" y="9733286"/>
            <a:ext cx="8841761" cy="213315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3" name="TextBox 72"/>
          <p:cNvSpPr txBox="1"/>
          <p:nvPr/>
        </p:nvSpPr>
        <p:spPr>
          <a:xfrm>
            <a:off x="9675773" y="8545398"/>
            <a:ext cx="141218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  <a:endParaRPr lang="en-US" sz="287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311778" y="11150296"/>
            <a:ext cx="6321130" cy="127973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2343863" y="9618276"/>
            <a:ext cx="6321130" cy="127973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Forwarding software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2351885" y="8086256"/>
            <a:ext cx="6321130" cy="127973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plane state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2287718" y="6578299"/>
            <a:ext cx="6321130" cy="127973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Router runtime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2295740" y="5094406"/>
            <a:ext cx="6321130" cy="12797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Configuration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2351885" y="3599890"/>
            <a:ext cx="6321130" cy="12797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Management plane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499182" y="5175515"/>
            <a:ext cx="4203029" cy="16509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plane computation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8553856" y="5206216"/>
            <a:ext cx="929285" cy="146341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9572567" y="8287966"/>
            <a:ext cx="4129644" cy="1100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8553856" y="7790769"/>
            <a:ext cx="963719" cy="12673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9483141" y="6966458"/>
            <a:ext cx="4219070" cy="14182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Protocol interactions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5923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963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6" grpId="0" animBg="1"/>
      <p:bldP spid="35" grpId="0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219200" y="549276"/>
            <a:ext cx="9275618" cy="2286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7200" dirty="0"/>
              <a:t>Networks are </a:t>
            </a:r>
            <a:r>
              <a:rPr lang="en-US" sz="7200" dirty="0" smtClean="0"/>
              <a:t>u</a:t>
            </a:r>
            <a:r>
              <a:rPr sz="7200" dirty="0" smtClean="0"/>
              <a:t>nreliable</a:t>
            </a:r>
            <a:endParaRPr sz="7200" dirty="0"/>
          </a:p>
        </p:txBody>
      </p:sp>
      <p:pic>
        <p:nvPicPr>
          <p:cNvPr id="37" name="Screen Shot 2014-10-23 at 10.23.49 A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8057" y="6253327"/>
            <a:ext cx="7455212" cy="64385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" name="Picture 7" descr="Screen Shot 2014-11-11 at 11.36.3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57" y="3799404"/>
            <a:ext cx="9567972" cy="18116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225284" y="7061755"/>
            <a:ext cx="7655442" cy="251282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Shape 40"/>
          <p:cNvSpPr txBox="1">
            <a:spLocks/>
          </p:cNvSpPr>
          <p:nvPr/>
        </p:nvSpPr>
        <p:spPr>
          <a:xfrm>
            <a:off x="13528964" y="549276"/>
            <a:ext cx="9635836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828800" rtl="0" eaLnBrk="1" latinLnBrk="0" hangingPunct="1">
              <a:spcBef>
                <a:spcPct val="0"/>
              </a:spcBef>
              <a:buNone/>
              <a:defRPr sz="88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1800"/>
            </a:pPr>
            <a:r>
              <a:rPr lang="en-US" sz="7200" dirty="0" smtClean="0"/>
              <a:t>Unreliability is expensive</a:t>
            </a:r>
            <a:endParaRPr lang="en-US" sz="7200" dirty="0"/>
          </a:p>
        </p:txBody>
      </p:sp>
      <p:pic>
        <p:nvPicPr>
          <p:cNvPr id="11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472473" y="9821920"/>
            <a:ext cx="6347154" cy="26420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3" name="pasted-image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58996" y="8242625"/>
            <a:ext cx="8686094" cy="483520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2" name="pasted-image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3743709" y="3071436"/>
            <a:ext cx="8686094" cy="37541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(An old) </a:t>
            </a:r>
            <a:r>
              <a:rPr lang="en-US" dirty="0"/>
              <a:t>v</a:t>
            </a:r>
            <a:r>
              <a:rPr lang="en-US" dirty="0" smtClean="0"/>
              <a:t>ision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777" y="5091288"/>
            <a:ext cx="6868939" cy="527191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4034" y="4745567"/>
            <a:ext cx="8597900" cy="5410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Picture 6" descr="verifi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86616">
            <a:off x="1396176" y="6157780"/>
            <a:ext cx="10577582" cy="255193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Picture 8" descr="verifi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86616">
            <a:off x="11138891" y="6552789"/>
            <a:ext cx="10577582" cy="255193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29124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764" y="6523049"/>
            <a:ext cx="1412424" cy="18936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But what does it mean?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761" y="7007518"/>
            <a:ext cx="1260868" cy="9267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594" y="7007518"/>
            <a:ext cx="1260868" cy="926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444" y="6512625"/>
            <a:ext cx="1870375" cy="1633715"/>
          </a:xfrm>
          <a:prstGeom prst="rect">
            <a:avLst/>
          </a:prstGeom>
        </p:spPr>
      </p:pic>
      <p:cxnSp>
        <p:nvCxnSpPr>
          <p:cNvPr id="11" name="Straight Connector 10"/>
          <p:cNvCxnSpPr>
            <a:stCxn id="3" idx="3"/>
            <a:endCxn id="4" idx="1"/>
          </p:cNvCxnSpPr>
          <p:nvPr/>
        </p:nvCxnSpPr>
        <p:spPr>
          <a:xfrm>
            <a:off x="5727629" y="7470887"/>
            <a:ext cx="959965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/>
          <p:cNvCxnSpPr>
            <a:stCxn id="4" idx="3"/>
            <a:endCxn id="8" idx="1"/>
          </p:cNvCxnSpPr>
          <p:nvPr/>
        </p:nvCxnSpPr>
        <p:spPr>
          <a:xfrm flipV="1">
            <a:off x="7948462" y="7469863"/>
            <a:ext cx="1484302" cy="1024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5917" y="6637640"/>
            <a:ext cx="1180067" cy="1383686"/>
          </a:xfrm>
          <a:prstGeom prst="rect">
            <a:avLst/>
          </a:prstGeom>
        </p:spPr>
      </p:pic>
      <p:sp>
        <p:nvSpPr>
          <p:cNvPr id="69" name="Rounded Rectangle 68"/>
          <p:cNvSpPr/>
          <p:nvPr/>
        </p:nvSpPr>
        <p:spPr>
          <a:xfrm>
            <a:off x="13370553" y="11238009"/>
            <a:ext cx="6321130" cy="12797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13402638" y="9705989"/>
            <a:ext cx="6321130" cy="12797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Forwarding software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13410660" y="8173969"/>
            <a:ext cx="6321130" cy="12797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plane state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3346493" y="6666012"/>
            <a:ext cx="6321130" cy="12797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Router runtime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13354515" y="5182119"/>
            <a:ext cx="6321130" cy="12797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Configuration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7634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963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963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963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BFA2E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1E07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5" grpId="0" animBg="1"/>
      <p:bldP spid="76" grpId="0" animBg="1"/>
      <p:bldP spid="77" grpId="0" animBg="1"/>
      <p:bldP spid="7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configuration (verification) is hard?</a:t>
            </a:r>
            <a:endParaRPr lang="en-US" dirty="0"/>
          </a:p>
        </p:txBody>
      </p:sp>
      <p:sp>
        <p:nvSpPr>
          <p:cNvPr id="91" name="Content Placeholder 90"/>
          <p:cNvSpPr>
            <a:spLocks noGrp="1"/>
          </p:cNvSpPr>
          <p:nvPr>
            <p:ph idx="1"/>
          </p:nvPr>
        </p:nvSpPr>
        <p:spPr>
          <a:xfrm>
            <a:off x="11961889" y="3302956"/>
            <a:ext cx="11951368" cy="4950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Low-level, per-device configuration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Multiple routing protocols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Redistribution across protocols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Access control and isolation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013199" y="4723469"/>
            <a:ext cx="3488267" cy="2565014"/>
            <a:chOff x="4013200" y="1684868"/>
            <a:chExt cx="2489200" cy="2213754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59" b="24383"/>
            <a:stretch/>
          </p:blipFill>
          <p:spPr>
            <a:xfrm>
              <a:off x="4013200" y="1684868"/>
              <a:ext cx="2489200" cy="1986596"/>
            </a:xfrm>
            <a:prstGeom prst="rect">
              <a:avLst/>
            </a:prstGeom>
            <a:noFill/>
          </p:spPr>
        </p:pic>
        <p:sp>
          <p:nvSpPr>
            <p:cNvPr id="40" name="Rectangle 39"/>
            <p:cNvSpPr/>
            <p:nvPr/>
          </p:nvSpPr>
          <p:spPr>
            <a:xfrm>
              <a:off x="4037548" y="3593823"/>
              <a:ext cx="609600" cy="3047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306131" y="4508847"/>
            <a:ext cx="1720406" cy="1814434"/>
            <a:chOff x="4013200" y="1684867"/>
            <a:chExt cx="2489200" cy="2294467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59" b="24383"/>
            <a:stretch/>
          </p:blipFill>
          <p:spPr>
            <a:xfrm>
              <a:off x="4013200" y="1684867"/>
              <a:ext cx="2489200" cy="2074333"/>
            </a:xfrm>
            <a:prstGeom prst="rect">
              <a:avLst/>
            </a:prstGeom>
            <a:noFill/>
          </p:spPr>
        </p:pic>
        <p:sp>
          <p:nvSpPr>
            <p:cNvPr id="43" name="Rectangle 42"/>
            <p:cNvSpPr/>
            <p:nvPr/>
          </p:nvSpPr>
          <p:spPr>
            <a:xfrm>
              <a:off x="4030133" y="3674535"/>
              <a:ext cx="609600" cy="3047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</p:grpSp>
      <p:sp>
        <p:nvSpPr>
          <p:cNvPr id="44" name="Oval 43"/>
          <p:cNvSpPr/>
          <p:nvPr/>
        </p:nvSpPr>
        <p:spPr>
          <a:xfrm>
            <a:off x="4207547" y="5852466"/>
            <a:ext cx="922346" cy="47081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n1</a:t>
            </a:r>
            <a:endParaRPr lang="en-US" sz="3200" dirty="0"/>
          </a:p>
        </p:txBody>
      </p:sp>
      <p:sp>
        <p:nvSpPr>
          <p:cNvPr id="45" name="Oval 44"/>
          <p:cNvSpPr/>
          <p:nvPr/>
        </p:nvSpPr>
        <p:spPr>
          <a:xfrm>
            <a:off x="4870008" y="5090956"/>
            <a:ext cx="884214" cy="615893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n</a:t>
            </a:r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46" name="Oval 45"/>
          <p:cNvSpPr/>
          <p:nvPr/>
        </p:nvSpPr>
        <p:spPr>
          <a:xfrm>
            <a:off x="6524524" y="5931820"/>
            <a:ext cx="877681" cy="4452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n</a:t>
            </a:r>
            <a:r>
              <a:rPr lang="en-US" sz="3200" dirty="0" smtClean="0"/>
              <a:t>3</a:t>
            </a:r>
            <a:endParaRPr lang="en-US" sz="3200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9" t="-1" b="33433"/>
          <a:stretch/>
        </p:blipFill>
        <p:spPr>
          <a:xfrm rot="2659836">
            <a:off x="5759332" y="4451608"/>
            <a:ext cx="800281" cy="842066"/>
          </a:xfrm>
          <a:prstGeom prst="rect">
            <a:avLst/>
          </a:prstGeom>
          <a:noFill/>
        </p:spPr>
      </p:pic>
      <p:sp>
        <p:nvSpPr>
          <p:cNvPr id="48" name="Oval 47"/>
          <p:cNvSpPr/>
          <p:nvPr/>
        </p:nvSpPr>
        <p:spPr>
          <a:xfrm>
            <a:off x="3244153" y="5729198"/>
            <a:ext cx="314770" cy="263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49" name="Oval 48"/>
          <p:cNvSpPr/>
          <p:nvPr/>
        </p:nvSpPr>
        <p:spPr>
          <a:xfrm>
            <a:off x="3558923" y="5337615"/>
            <a:ext cx="314770" cy="263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50" name="Straight Connector 49"/>
          <p:cNvCxnSpPr>
            <a:stCxn id="48" idx="5"/>
            <a:endCxn id="44" idx="2"/>
          </p:cNvCxnSpPr>
          <p:nvPr/>
        </p:nvCxnSpPr>
        <p:spPr>
          <a:xfrm>
            <a:off x="3512826" y="5954131"/>
            <a:ext cx="694721" cy="13374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9" idx="5"/>
            <a:endCxn id="45" idx="2"/>
          </p:cNvCxnSpPr>
          <p:nvPr/>
        </p:nvCxnSpPr>
        <p:spPr>
          <a:xfrm flipV="1">
            <a:off x="3827596" y="5398903"/>
            <a:ext cx="1042412" cy="16364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811932" y="5025260"/>
            <a:ext cx="141122" cy="18276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53" name="Straight Connector 52"/>
          <p:cNvCxnSpPr>
            <a:stCxn id="52" idx="2"/>
            <a:endCxn id="45" idx="7"/>
          </p:cNvCxnSpPr>
          <p:nvPr/>
        </p:nvCxnSpPr>
        <p:spPr>
          <a:xfrm flipH="1">
            <a:off x="5624732" y="5116645"/>
            <a:ext cx="187200" cy="6450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5" idx="5"/>
            <a:endCxn id="46" idx="1"/>
          </p:cNvCxnSpPr>
          <p:nvPr/>
        </p:nvCxnSpPr>
        <p:spPr>
          <a:xfrm>
            <a:off x="5624732" y="5616654"/>
            <a:ext cx="1028325" cy="38036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4" idx="7"/>
            <a:endCxn id="45" idx="4"/>
          </p:cNvCxnSpPr>
          <p:nvPr/>
        </p:nvCxnSpPr>
        <p:spPr>
          <a:xfrm flipV="1">
            <a:off x="4994819" y="5706849"/>
            <a:ext cx="317296" cy="21456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7688038" y="5594224"/>
            <a:ext cx="1445571" cy="1225215"/>
            <a:chOff x="4013200" y="1684867"/>
            <a:chExt cx="2489200" cy="2294467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59" b="24383"/>
            <a:stretch/>
          </p:blipFill>
          <p:spPr>
            <a:xfrm>
              <a:off x="4013200" y="1684867"/>
              <a:ext cx="2489200" cy="2074333"/>
            </a:xfrm>
            <a:prstGeom prst="rect">
              <a:avLst/>
            </a:prstGeom>
            <a:noFill/>
          </p:spPr>
        </p:pic>
        <p:sp>
          <p:nvSpPr>
            <p:cNvPr id="58" name="Rectangle 57"/>
            <p:cNvSpPr/>
            <p:nvPr/>
          </p:nvSpPr>
          <p:spPr>
            <a:xfrm>
              <a:off x="4030133" y="3674535"/>
              <a:ext cx="609600" cy="3047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</p:grpSp>
      <p:sp>
        <p:nvSpPr>
          <p:cNvPr id="59" name="Oval 58"/>
          <p:cNvSpPr/>
          <p:nvPr/>
        </p:nvSpPr>
        <p:spPr>
          <a:xfrm>
            <a:off x="7855235" y="6092785"/>
            <a:ext cx="314770" cy="263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60" name="Straight Connector 59"/>
          <p:cNvCxnSpPr>
            <a:stCxn id="44" idx="6"/>
            <a:endCxn id="46" idx="2"/>
          </p:cNvCxnSpPr>
          <p:nvPr/>
        </p:nvCxnSpPr>
        <p:spPr>
          <a:xfrm>
            <a:off x="5129893" y="6087874"/>
            <a:ext cx="1394631" cy="6655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6"/>
            <a:endCxn id="59" idx="2"/>
          </p:cNvCxnSpPr>
          <p:nvPr/>
        </p:nvCxnSpPr>
        <p:spPr>
          <a:xfrm>
            <a:off x="7402205" y="6154432"/>
            <a:ext cx="453030" cy="7011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699012" y="4653636"/>
            <a:ext cx="663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63" name="TextBox 62"/>
          <p:cNvSpPr txBox="1"/>
          <p:nvPr/>
        </p:nvSpPr>
        <p:spPr>
          <a:xfrm>
            <a:off x="8032573" y="5640049"/>
            <a:ext cx="648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</a:t>
            </a:r>
            <a:endParaRPr lang="en-US" sz="3600" dirty="0"/>
          </a:p>
        </p:txBody>
      </p:sp>
      <p:sp>
        <p:nvSpPr>
          <p:cNvPr id="64" name="TextBox 63"/>
          <p:cNvSpPr txBox="1"/>
          <p:nvPr/>
        </p:nvSpPr>
        <p:spPr>
          <a:xfrm>
            <a:off x="7992539" y="6199558"/>
            <a:ext cx="81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p1</a:t>
            </a:r>
            <a:endParaRPr lang="en-US" sz="3200" dirty="0"/>
          </a:p>
        </p:txBody>
      </p:sp>
      <p:sp>
        <p:nvSpPr>
          <p:cNvPr id="65" name="TextBox 64"/>
          <p:cNvSpPr txBox="1"/>
          <p:nvPr/>
        </p:nvSpPr>
        <p:spPr>
          <a:xfrm>
            <a:off x="2911888" y="5125850"/>
            <a:ext cx="907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c1</a:t>
            </a:r>
            <a:endParaRPr lang="en-US" sz="3200" dirty="0"/>
          </a:p>
        </p:txBody>
      </p:sp>
      <p:sp>
        <p:nvSpPr>
          <p:cNvPr id="66" name="TextBox 65"/>
          <p:cNvSpPr txBox="1"/>
          <p:nvPr/>
        </p:nvSpPr>
        <p:spPr>
          <a:xfrm>
            <a:off x="2624023" y="5481447"/>
            <a:ext cx="907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c2</a:t>
            </a:r>
            <a:endParaRPr lang="en-US" sz="3200" dirty="0"/>
          </a:p>
        </p:txBody>
      </p:sp>
      <p:sp>
        <p:nvSpPr>
          <p:cNvPr id="67" name="TextBox 66"/>
          <p:cNvSpPr txBox="1"/>
          <p:nvPr/>
        </p:nvSpPr>
        <p:spPr>
          <a:xfrm>
            <a:off x="5004062" y="4167879"/>
            <a:ext cx="2399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10.0.0.0/24</a:t>
            </a:r>
            <a:endParaRPr lang="en-US" sz="3200" dirty="0"/>
          </a:p>
        </p:txBody>
      </p:sp>
      <p:sp>
        <p:nvSpPr>
          <p:cNvPr id="68" name="TextBox 67"/>
          <p:cNvSpPr txBox="1"/>
          <p:nvPr/>
        </p:nvSpPr>
        <p:spPr>
          <a:xfrm>
            <a:off x="780954" y="4885696"/>
            <a:ext cx="21906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2.2.2.0/24</a:t>
            </a:r>
          </a:p>
          <a:p>
            <a:r>
              <a:rPr lang="en-US" sz="3200" dirty="0" smtClean="0"/>
              <a:t>3.3.3.0/24</a:t>
            </a:r>
            <a:endParaRPr lang="en-US" sz="3200" dirty="0"/>
          </a:p>
        </p:txBody>
      </p:sp>
      <p:cxnSp>
        <p:nvCxnSpPr>
          <p:cNvPr id="69" name="Straight Connector 68"/>
          <p:cNvCxnSpPr>
            <a:endCxn id="46" idx="3"/>
          </p:cNvCxnSpPr>
          <p:nvPr/>
        </p:nvCxnSpPr>
        <p:spPr>
          <a:xfrm flipV="1">
            <a:off x="6082492" y="6311842"/>
            <a:ext cx="570565" cy="34288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9" t="-1" b="33433"/>
          <a:stretch/>
        </p:blipFill>
        <p:spPr>
          <a:xfrm rot="10800000">
            <a:off x="5543120" y="6630461"/>
            <a:ext cx="1196798" cy="944836"/>
          </a:xfrm>
          <a:prstGeom prst="rect">
            <a:avLst/>
          </a:prstGeom>
          <a:noFill/>
        </p:spPr>
      </p:pic>
      <p:sp>
        <p:nvSpPr>
          <p:cNvPr id="71" name="Oval 70"/>
          <p:cNvSpPr/>
          <p:nvPr/>
        </p:nvSpPr>
        <p:spPr>
          <a:xfrm>
            <a:off x="5754222" y="6476621"/>
            <a:ext cx="898835" cy="50276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n</a:t>
            </a:r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72" name="TextBox 71"/>
          <p:cNvSpPr txBox="1"/>
          <p:nvPr/>
        </p:nvSpPr>
        <p:spPr>
          <a:xfrm>
            <a:off x="5059364" y="6210165"/>
            <a:ext cx="663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</a:t>
            </a: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3"/>
          <a:srcRect l="25682" t="22890" r="43930" b="59066"/>
          <a:stretch/>
        </p:blipFill>
        <p:spPr>
          <a:xfrm>
            <a:off x="13506" y="9168711"/>
            <a:ext cx="7271625" cy="2647118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3"/>
          <a:srcRect l="26671" t="40871" r="40122" b="35194"/>
          <a:stretch/>
        </p:blipFill>
        <p:spPr>
          <a:xfrm>
            <a:off x="7387389" y="9172933"/>
            <a:ext cx="9149000" cy="4042792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3"/>
          <a:srcRect l="26661" t="65522" r="45744" b="11110"/>
          <a:stretch/>
        </p:blipFill>
        <p:spPr>
          <a:xfrm>
            <a:off x="16555453" y="9341374"/>
            <a:ext cx="7459578" cy="387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87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958" y="549276"/>
            <a:ext cx="22418842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Approaches for configuration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23" b="37345"/>
          <a:stretch/>
        </p:blipFill>
        <p:spPr>
          <a:xfrm>
            <a:off x="8045540" y="3313251"/>
            <a:ext cx="15119260" cy="23415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792"/>
          <a:stretch/>
        </p:blipFill>
        <p:spPr>
          <a:xfrm>
            <a:off x="8045540" y="9696679"/>
            <a:ext cx="15119260" cy="2148581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37936" y="9164172"/>
            <a:ext cx="6321130" cy="12797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plane state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37936" y="6798703"/>
            <a:ext cx="6321130" cy="12797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Router runtime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45958" y="4412095"/>
            <a:ext cx="6321130" cy="12797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Configuration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60"/>
          <a:stretch/>
        </p:blipFill>
        <p:spPr>
          <a:xfrm>
            <a:off x="8045540" y="6072549"/>
            <a:ext cx="15119260" cy="2732043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10" idx="2"/>
            <a:endCxn id="9" idx="0"/>
          </p:cNvCxnSpPr>
          <p:nvPr/>
        </p:nvCxnSpPr>
        <p:spPr>
          <a:xfrm flipH="1">
            <a:off x="3898501" y="5691829"/>
            <a:ext cx="8022" cy="1106874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8" idx="0"/>
          </p:cNvCxnSpPr>
          <p:nvPr/>
        </p:nvCxnSpPr>
        <p:spPr>
          <a:xfrm>
            <a:off x="3898501" y="8078437"/>
            <a:ext cx="0" cy="1085735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0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173"/>
          <p:cNvPicPr>
            <a:picLocks noChangeAspect="1"/>
          </p:cNvPicPr>
          <p:nvPr/>
        </p:nvPicPr>
        <p:blipFill rotWithShape="1">
          <a:blip r:embed="rId2"/>
          <a:srcRect l="25682" t="22890" r="43930" b="59066"/>
          <a:stretch/>
        </p:blipFill>
        <p:spPr>
          <a:xfrm>
            <a:off x="2780010" y="10829053"/>
            <a:ext cx="7271625" cy="2647118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 rotWithShape="1">
          <a:blip r:embed="rId3"/>
          <a:srcRect l="58833" t="28666" r="9846" b="13509"/>
          <a:stretch/>
        </p:blipFill>
        <p:spPr>
          <a:xfrm>
            <a:off x="12738806" y="203167"/>
            <a:ext cx="11421292" cy="129273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6"/>
            <a:ext cx="9657347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Batfish</a:t>
            </a:r>
            <a:endParaRPr lang="en-US" dirty="0"/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4"/>
          <a:srcRect l="28939" t="33719" r="55802" b="43778"/>
          <a:stretch/>
        </p:blipFill>
        <p:spPr>
          <a:xfrm>
            <a:off x="770021" y="2835277"/>
            <a:ext cx="4475747" cy="4046786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 rotWithShape="1">
          <a:blip r:embed="rId4"/>
          <a:srcRect l="49046" t="62439" r="29953" b="15750"/>
          <a:stretch/>
        </p:blipFill>
        <p:spPr>
          <a:xfrm>
            <a:off x="8956189" y="8393530"/>
            <a:ext cx="6160168" cy="3922294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 rotWithShape="1">
          <a:blip r:embed="rId4"/>
          <a:srcRect l="28583" t="62511" r="51400" b="16079"/>
          <a:stretch/>
        </p:blipFill>
        <p:spPr>
          <a:xfrm>
            <a:off x="17426422" y="3070915"/>
            <a:ext cx="5871412" cy="3850105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 rotWithShape="1">
          <a:blip r:embed="rId4"/>
          <a:srcRect l="55467" t="34729" r="29931" b="43595"/>
          <a:stretch/>
        </p:blipFill>
        <p:spPr>
          <a:xfrm>
            <a:off x="9894652" y="3070915"/>
            <a:ext cx="4283242" cy="3898232"/>
          </a:xfrm>
          <a:prstGeom prst="rect">
            <a:avLst/>
          </a:prstGeom>
        </p:spPr>
      </p:pic>
      <p:sp>
        <p:nvSpPr>
          <p:cNvPr id="135" name="Right Arrow 134"/>
          <p:cNvSpPr/>
          <p:nvPr/>
        </p:nvSpPr>
        <p:spPr>
          <a:xfrm>
            <a:off x="7026442" y="4706165"/>
            <a:ext cx="1034715" cy="579604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ight Arrow 135"/>
          <p:cNvSpPr/>
          <p:nvPr/>
        </p:nvSpPr>
        <p:spPr>
          <a:xfrm>
            <a:off x="15109024" y="4857626"/>
            <a:ext cx="1034715" cy="579604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ight Arrow 136"/>
          <p:cNvSpPr/>
          <p:nvPr/>
        </p:nvSpPr>
        <p:spPr>
          <a:xfrm rot="8660574">
            <a:off x="16663735" y="7597357"/>
            <a:ext cx="1525374" cy="579604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3" name="Group 172"/>
          <p:cNvGrpSpPr/>
          <p:nvPr/>
        </p:nvGrpSpPr>
        <p:grpSpPr>
          <a:xfrm>
            <a:off x="397639" y="6792213"/>
            <a:ext cx="9781909" cy="4482978"/>
            <a:chOff x="910837" y="7832846"/>
            <a:chExt cx="8352655" cy="3407418"/>
          </a:xfrm>
        </p:grpSpPr>
        <p:grpSp>
          <p:nvGrpSpPr>
            <p:cNvPr id="138" name="Group 137"/>
            <p:cNvGrpSpPr/>
            <p:nvPr/>
          </p:nvGrpSpPr>
          <p:grpSpPr>
            <a:xfrm>
              <a:off x="4143082" y="8388436"/>
              <a:ext cx="3488267" cy="2565014"/>
              <a:chOff x="4013200" y="1684868"/>
              <a:chExt cx="2489200" cy="2213754"/>
            </a:xfrm>
          </p:grpSpPr>
          <p:pic>
            <p:nvPicPr>
              <p:cNvPr id="139" name="Picture 138"/>
              <p:cNvPicPr>
                <a:picLocks noChangeAspect="1"/>
              </p:cNvPicPr>
              <p:nvPr/>
            </p:nvPicPr>
            <p:blipFill rotWithShape="1">
              <a:blip r:embed="rId5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59" b="24383"/>
              <a:stretch/>
            </p:blipFill>
            <p:spPr>
              <a:xfrm>
                <a:off x="4013200" y="1684868"/>
                <a:ext cx="2489200" cy="1986596"/>
              </a:xfrm>
              <a:prstGeom prst="rect">
                <a:avLst/>
              </a:prstGeom>
              <a:noFill/>
            </p:spPr>
          </p:pic>
          <p:sp>
            <p:nvSpPr>
              <p:cNvPr id="140" name="Rectangle 139"/>
              <p:cNvSpPr/>
              <p:nvPr/>
            </p:nvSpPr>
            <p:spPr>
              <a:xfrm>
                <a:off x="4037548" y="3593823"/>
                <a:ext cx="609600" cy="3047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0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2436014" y="8173814"/>
              <a:ext cx="1720406" cy="1814434"/>
              <a:chOff x="4013200" y="1684867"/>
              <a:chExt cx="2489200" cy="2294467"/>
            </a:xfrm>
          </p:grpSpPr>
          <p:pic>
            <p:nvPicPr>
              <p:cNvPr id="142" name="Picture 141"/>
              <p:cNvPicPr>
                <a:picLocks noChangeAspect="1"/>
              </p:cNvPicPr>
              <p:nvPr/>
            </p:nvPicPr>
            <p:blipFill rotWithShape="1">
              <a:blip r:embed="rId5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59" b="24383"/>
              <a:stretch/>
            </p:blipFill>
            <p:spPr>
              <a:xfrm>
                <a:off x="4013200" y="1684867"/>
                <a:ext cx="2489200" cy="2074333"/>
              </a:xfrm>
              <a:prstGeom prst="rect">
                <a:avLst/>
              </a:prstGeom>
              <a:noFill/>
            </p:spPr>
          </p:pic>
          <p:sp>
            <p:nvSpPr>
              <p:cNvPr id="143" name="Rectangle 142"/>
              <p:cNvSpPr/>
              <p:nvPr/>
            </p:nvSpPr>
            <p:spPr>
              <a:xfrm>
                <a:off x="4030133" y="3674535"/>
                <a:ext cx="609600" cy="3047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0"/>
              </a:p>
            </p:txBody>
          </p:sp>
        </p:grpSp>
        <p:sp>
          <p:nvSpPr>
            <p:cNvPr id="144" name="Oval 143"/>
            <p:cNvSpPr/>
            <p:nvPr/>
          </p:nvSpPr>
          <p:spPr>
            <a:xfrm>
              <a:off x="4337430" y="9517433"/>
              <a:ext cx="922346" cy="47081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n1</a:t>
              </a:r>
              <a:endParaRPr lang="en-US" sz="3200" dirty="0"/>
            </a:p>
          </p:txBody>
        </p:sp>
        <p:sp>
          <p:nvSpPr>
            <p:cNvPr id="145" name="Oval 144"/>
            <p:cNvSpPr/>
            <p:nvPr/>
          </p:nvSpPr>
          <p:spPr>
            <a:xfrm>
              <a:off x="4999891" y="8755923"/>
              <a:ext cx="884214" cy="61589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n</a:t>
              </a:r>
              <a:r>
                <a:rPr lang="en-US" sz="3200" dirty="0" smtClean="0"/>
                <a:t>2</a:t>
              </a:r>
              <a:endParaRPr lang="en-US" sz="3200" dirty="0"/>
            </a:p>
          </p:txBody>
        </p:sp>
        <p:sp>
          <p:nvSpPr>
            <p:cNvPr id="146" name="Oval 145"/>
            <p:cNvSpPr/>
            <p:nvPr/>
          </p:nvSpPr>
          <p:spPr>
            <a:xfrm>
              <a:off x="6654407" y="9596787"/>
              <a:ext cx="877681" cy="44522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n</a:t>
              </a:r>
              <a:r>
                <a:rPr lang="en-US" sz="3200" dirty="0" smtClean="0"/>
                <a:t>3</a:t>
              </a:r>
              <a:endParaRPr lang="en-US" sz="3200" dirty="0"/>
            </a:p>
          </p:txBody>
        </p:sp>
        <p:pic>
          <p:nvPicPr>
            <p:cNvPr id="147" name="Picture 146"/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59" t="-1" b="33433"/>
            <a:stretch/>
          </p:blipFill>
          <p:spPr>
            <a:xfrm rot="2659836">
              <a:off x="5889215" y="8116575"/>
              <a:ext cx="800281" cy="842066"/>
            </a:xfrm>
            <a:prstGeom prst="rect">
              <a:avLst/>
            </a:prstGeom>
            <a:noFill/>
          </p:spPr>
        </p:pic>
        <p:sp>
          <p:nvSpPr>
            <p:cNvPr id="148" name="Oval 147"/>
            <p:cNvSpPr/>
            <p:nvPr/>
          </p:nvSpPr>
          <p:spPr>
            <a:xfrm>
              <a:off x="3374036" y="9394165"/>
              <a:ext cx="314770" cy="26352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149" name="Oval 148"/>
            <p:cNvSpPr/>
            <p:nvPr/>
          </p:nvSpPr>
          <p:spPr>
            <a:xfrm>
              <a:off x="3688806" y="9002582"/>
              <a:ext cx="314770" cy="26352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cxnSp>
          <p:nvCxnSpPr>
            <p:cNvPr id="150" name="Straight Connector 149"/>
            <p:cNvCxnSpPr>
              <a:stCxn id="148" idx="5"/>
              <a:endCxn id="144" idx="2"/>
            </p:cNvCxnSpPr>
            <p:nvPr/>
          </p:nvCxnSpPr>
          <p:spPr>
            <a:xfrm>
              <a:off x="3642709" y="9619098"/>
              <a:ext cx="694721" cy="13374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>
              <a:stCxn id="149" idx="5"/>
              <a:endCxn id="145" idx="2"/>
            </p:cNvCxnSpPr>
            <p:nvPr/>
          </p:nvCxnSpPr>
          <p:spPr>
            <a:xfrm flipV="1">
              <a:off x="3957479" y="9063870"/>
              <a:ext cx="1042412" cy="163645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51"/>
            <p:cNvSpPr/>
            <p:nvPr/>
          </p:nvSpPr>
          <p:spPr>
            <a:xfrm>
              <a:off x="5941815" y="8690227"/>
              <a:ext cx="141122" cy="18276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cxnSp>
          <p:nvCxnSpPr>
            <p:cNvPr id="153" name="Straight Connector 152"/>
            <p:cNvCxnSpPr>
              <a:stCxn id="152" idx="2"/>
              <a:endCxn id="145" idx="7"/>
            </p:cNvCxnSpPr>
            <p:nvPr/>
          </p:nvCxnSpPr>
          <p:spPr>
            <a:xfrm flipH="1">
              <a:off x="5754615" y="8781612"/>
              <a:ext cx="187200" cy="64506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stCxn id="145" idx="5"/>
              <a:endCxn id="146" idx="1"/>
            </p:cNvCxnSpPr>
            <p:nvPr/>
          </p:nvCxnSpPr>
          <p:spPr>
            <a:xfrm>
              <a:off x="5754615" y="9281621"/>
              <a:ext cx="1028325" cy="38036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stCxn id="144" idx="7"/>
              <a:endCxn id="145" idx="4"/>
            </p:cNvCxnSpPr>
            <p:nvPr/>
          </p:nvCxnSpPr>
          <p:spPr>
            <a:xfrm flipV="1">
              <a:off x="5124702" y="9371816"/>
              <a:ext cx="317296" cy="214566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6" name="Group 155"/>
            <p:cNvGrpSpPr/>
            <p:nvPr/>
          </p:nvGrpSpPr>
          <p:grpSpPr>
            <a:xfrm>
              <a:off x="7817921" y="9259191"/>
              <a:ext cx="1445571" cy="1225215"/>
              <a:chOff x="4013200" y="1684867"/>
              <a:chExt cx="2489200" cy="2294467"/>
            </a:xfrm>
          </p:grpSpPr>
          <p:pic>
            <p:nvPicPr>
              <p:cNvPr id="157" name="Picture 156"/>
              <p:cNvPicPr>
                <a:picLocks noChangeAspect="1"/>
              </p:cNvPicPr>
              <p:nvPr/>
            </p:nvPicPr>
            <p:blipFill rotWithShape="1">
              <a:blip r:embed="rId5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59" b="24383"/>
              <a:stretch/>
            </p:blipFill>
            <p:spPr>
              <a:xfrm>
                <a:off x="4013200" y="1684867"/>
                <a:ext cx="2489200" cy="2074333"/>
              </a:xfrm>
              <a:prstGeom prst="rect">
                <a:avLst/>
              </a:prstGeom>
              <a:noFill/>
            </p:spPr>
          </p:pic>
          <p:sp>
            <p:nvSpPr>
              <p:cNvPr id="158" name="Rectangle 157"/>
              <p:cNvSpPr/>
              <p:nvPr/>
            </p:nvSpPr>
            <p:spPr>
              <a:xfrm>
                <a:off x="4030133" y="3674535"/>
                <a:ext cx="609600" cy="3047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0"/>
              </a:p>
            </p:txBody>
          </p:sp>
        </p:grpSp>
        <p:sp>
          <p:nvSpPr>
            <p:cNvPr id="159" name="Oval 158"/>
            <p:cNvSpPr/>
            <p:nvPr/>
          </p:nvSpPr>
          <p:spPr>
            <a:xfrm>
              <a:off x="7985118" y="9757752"/>
              <a:ext cx="314770" cy="26352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cxnSp>
          <p:nvCxnSpPr>
            <p:cNvPr id="160" name="Straight Connector 159"/>
            <p:cNvCxnSpPr>
              <a:stCxn id="144" idx="6"/>
              <a:endCxn id="146" idx="2"/>
            </p:cNvCxnSpPr>
            <p:nvPr/>
          </p:nvCxnSpPr>
          <p:spPr>
            <a:xfrm>
              <a:off x="5259776" y="9752841"/>
              <a:ext cx="1394631" cy="6655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stCxn id="146" idx="6"/>
              <a:endCxn id="159" idx="2"/>
            </p:cNvCxnSpPr>
            <p:nvPr/>
          </p:nvCxnSpPr>
          <p:spPr>
            <a:xfrm>
              <a:off x="7532088" y="9819399"/>
              <a:ext cx="453030" cy="70116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/>
            <p:cNvSpPr txBox="1"/>
            <p:nvPr/>
          </p:nvSpPr>
          <p:spPr>
            <a:xfrm>
              <a:off x="2828895" y="8318603"/>
              <a:ext cx="663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C</a:t>
              </a:r>
              <a:endParaRPr lang="en-US" sz="36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8162456" y="9305016"/>
              <a:ext cx="6480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P</a:t>
              </a:r>
              <a:endParaRPr lang="en-US" sz="36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8122422" y="9864525"/>
              <a:ext cx="81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p1</a:t>
              </a:r>
              <a:endParaRPr lang="en-US" sz="32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041771" y="8790817"/>
              <a:ext cx="907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c1</a:t>
              </a:r>
              <a:endParaRPr lang="en-US" sz="3200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753906" y="9146414"/>
              <a:ext cx="907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c2</a:t>
              </a:r>
              <a:endParaRPr lang="en-US" sz="3200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133945" y="7832846"/>
              <a:ext cx="23991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10.0.0.0/24</a:t>
              </a:r>
              <a:endParaRPr lang="en-US" sz="32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910837" y="8550663"/>
              <a:ext cx="219068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2.2.2.0/24</a:t>
              </a:r>
            </a:p>
            <a:p>
              <a:r>
                <a:rPr lang="en-US" sz="3200" dirty="0" smtClean="0"/>
                <a:t>3.3.3.0/24</a:t>
              </a:r>
              <a:endParaRPr lang="en-US" sz="3200" dirty="0"/>
            </a:p>
          </p:txBody>
        </p:sp>
        <p:cxnSp>
          <p:nvCxnSpPr>
            <p:cNvPr id="169" name="Straight Connector 168"/>
            <p:cNvCxnSpPr>
              <a:endCxn id="146" idx="3"/>
            </p:cNvCxnSpPr>
            <p:nvPr/>
          </p:nvCxnSpPr>
          <p:spPr>
            <a:xfrm flipV="1">
              <a:off x="6212375" y="9976809"/>
              <a:ext cx="570565" cy="3428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0" name="Picture 169"/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59" t="-1" b="33433"/>
            <a:stretch/>
          </p:blipFill>
          <p:spPr>
            <a:xfrm rot="10800000">
              <a:off x="5673003" y="10295428"/>
              <a:ext cx="1196798" cy="944836"/>
            </a:xfrm>
            <a:prstGeom prst="rect">
              <a:avLst/>
            </a:prstGeom>
            <a:noFill/>
          </p:spPr>
        </p:pic>
        <p:sp>
          <p:nvSpPr>
            <p:cNvPr id="171" name="Oval 170"/>
            <p:cNvSpPr/>
            <p:nvPr/>
          </p:nvSpPr>
          <p:spPr>
            <a:xfrm>
              <a:off x="5884105" y="10141588"/>
              <a:ext cx="898835" cy="50276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n</a:t>
              </a:r>
              <a:r>
                <a:rPr lang="en-US" sz="3200" dirty="0" smtClean="0"/>
                <a:t>4</a:t>
              </a:r>
              <a:endParaRPr lang="en-US" sz="3200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189247" y="9875132"/>
              <a:ext cx="663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N</a:t>
              </a:r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6748220" y="12916610"/>
            <a:ext cx="17522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[A generalized approach to network configuration analysis, NSDI 2015]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02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36" grpId="0" animBg="1"/>
      <p:bldP spid="1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758" y="5349379"/>
            <a:ext cx="5125453" cy="2286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/>
          <a:srcRect l="5448" t="5811"/>
          <a:stretch/>
        </p:blipFill>
        <p:spPr>
          <a:xfrm>
            <a:off x="5827218" y="24063"/>
            <a:ext cx="18524698" cy="1363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0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on two university networks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65" t="33700" r="16695" b="23720"/>
          <a:stretch/>
        </p:blipFill>
        <p:spPr>
          <a:xfrm>
            <a:off x="4251157" y="2835277"/>
            <a:ext cx="15805485" cy="69885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59925" y="10985462"/>
            <a:ext cx="20179233" cy="23698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182880" tIns="137160" rIns="182880" bIns="137160" numCol="1" spcCol="38100" rtlCol="0" anchor="ctr">
            <a:spAutoFit/>
          </a:bodyPr>
          <a:lstStyle/>
          <a:p>
            <a:pPr marL="0" marR="0" indent="0" algn="ctr" defTabSz="8255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dirty="0" smtClean="0">
                <a:solidFill>
                  <a:srgbClr val="000000"/>
                </a:solidFill>
              </a:rPr>
              <a:t>PS. </a:t>
            </a:r>
            <a:r>
              <a:rPr kumimoji="1" lang="en-US" altLang="ja-JP" dirty="0" err="1" smtClean="0">
                <a:solidFill>
                  <a:srgbClr val="000000"/>
                </a:solidFill>
              </a:rPr>
              <a:t>Wrt</a:t>
            </a:r>
            <a:r>
              <a:rPr kumimoji="1" lang="en-US" altLang="ja-JP" dirty="0" smtClean="0">
                <a:solidFill>
                  <a:srgbClr val="000000"/>
                </a:solidFill>
              </a:rPr>
              <a:t> the prefix that was dual-assigned from yesterday, one of my NOC guys stopped by today to ask what voodoo I was using to find such things </a:t>
            </a:r>
            <a:r>
              <a:rPr kumimoji="1" lang="en-US" altLang="ja-JP" dirty="0" smtClean="0">
                <a:solidFill>
                  <a:srgbClr val="000000"/>
                </a:solidFill>
                <a:sym typeface="Wingdings"/>
              </a:rPr>
              <a:t></a:t>
            </a:r>
            <a:endParaRPr kumimoji="1" lang="en-US" altLang="ja-JP" dirty="0" smtClean="0">
              <a:solidFill>
                <a:srgbClr val="000000"/>
              </a:solidFill>
              <a:sym typeface="Wingdings"/>
            </a:endParaRPr>
          </a:p>
          <a:p>
            <a:pPr marL="0" marR="0" indent="0" algn="ctr" defTabSz="8255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3600" dirty="0" smtClean="0">
                <a:solidFill>
                  <a:srgbClr val="000000"/>
                </a:solidFill>
                <a:sym typeface="Wingdings"/>
              </a:rPr>
              <a:t>                                                         - Email from the head of the </a:t>
            </a:r>
            <a:r>
              <a:rPr kumimoji="1" lang="en-US" altLang="ja-JP" sz="3600" u="sng" dirty="0" smtClean="0">
                <a:solidFill>
                  <a:srgbClr val="000000"/>
                </a:solidFill>
                <a:sym typeface="Wingdings"/>
              </a:rPr>
              <a:t>Net1</a:t>
            </a:r>
            <a:r>
              <a:rPr kumimoji="1" lang="en-US" altLang="ja-JP" sz="3600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kumimoji="1" lang="en-US" altLang="ja-JP" sz="3600" dirty="0" smtClean="0">
                <a:solidFill>
                  <a:srgbClr val="000000"/>
                </a:solidFill>
                <a:sym typeface="Wingdings"/>
              </a:rPr>
              <a:t>NOC</a:t>
            </a:r>
            <a:endParaRPr kumimoji="1" lang="ja-JP" altLang="en-US" sz="36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2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homeos-nsdi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netsummit_swan_mar9_13</Template>
  <TotalTime>14253</TotalTime>
  <Words>207</Words>
  <Application>Microsoft Office PowerPoint</Application>
  <PresentationFormat>Custom</PresentationFormat>
  <Paragraphs>72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ＭＳ Ｐゴシック</vt:lpstr>
      <vt:lpstr>Arial</vt:lpstr>
      <vt:lpstr>Calibri</vt:lpstr>
      <vt:lpstr>Helvetica Light</vt:lpstr>
      <vt:lpstr>Helvetica Neue</vt:lpstr>
      <vt:lpstr>Wingdings</vt:lpstr>
      <vt:lpstr>homeos-nsdi2012</vt:lpstr>
      <vt:lpstr>Configuration verification:  A missing link toward fully verified networks</vt:lpstr>
      <vt:lpstr>Networks are unreliable</vt:lpstr>
      <vt:lpstr>(An old) vision</vt:lpstr>
      <vt:lpstr>But what does it mean?</vt:lpstr>
      <vt:lpstr>Why configuration (verification) is hard?</vt:lpstr>
      <vt:lpstr>Approaches for configuration analysis</vt:lpstr>
      <vt:lpstr>Batfish</vt:lpstr>
      <vt:lpstr>Demo</vt:lpstr>
      <vt:lpstr>Results on two university networks</vt:lpstr>
      <vt:lpstr>Implications</vt:lpstr>
      <vt:lpstr>Toward fully verified networks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Improving Network Reliability</dc:title>
  <dc:creator>Ratul Mahajan</dc:creator>
  <cp:lastModifiedBy>Ratul Mahajan</cp:lastModifiedBy>
  <cp:revision>261</cp:revision>
  <dcterms:modified xsi:type="dcterms:W3CDTF">2015-02-11T12:32:48Z</dcterms:modified>
</cp:coreProperties>
</file>