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66" r:id="rId4"/>
    <p:sldId id="271" r:id="rId5"/>
    <p:sldId id="262" r:id="rId6"/>
    <p:sldId id="273" r:id="rId7"/>
    <p:sldId id="261" r:id="rId8"/>
    <p:sldId id="265" r:id="rId9"/>
    <p:sldId id="272" r:id="rId10"/>
    <p:sldId id="269" r:id="rId11"/>
    <p:sldId id="258"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986" autoAdjust="0"/>
  </p:normalViewPr>
  <p:slideViewPr>
    <p:cSldViewPr>
      <p:cViewPr varScale="1">
        <p:scale>
          <a:sx n="62" d="100"/>
          <a:sy n="62" d="100"/>
        </p:scale>
        <p:origin x="-145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E040E1-9022-4A44-B6AD-787735415524}" type="datetimeFigureOut">
              <a:rPr lang="en-US" smtClean="0"/>
              <a:t>10/13/2011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41861E-45BE-44E3-8AAD-0DB3BD7D1656}" type="slidenum">
              <a:rPr lang="en-US" smtClean="0"/>
              <a:t>‹#›</a:t>
            </a:fld>
            <a:endParaRPr lang="en-US"/>
          </a:p>
        </p:txBody>
      </p:sp>
    </p:spTree>
    <p:extLst>
      <p:ext uri="{BB962C8B-B14F-4D97-AF65-F5344CB8AC3E}">
        <p14:creationId xmlns:p14="http://schemas.microsoft.com/office/powerpoint/2010/main" val="16294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Abstractions are important. Solutions deeply affected by abstractions. I argue for a particular abstraction. I’ll describe our attempts to implement that abstraction and describe how well it worked.</a:t>
            </a:r>
          </a:p>
        </p:txBody>
      </p:sp>
      <p:sp>
        <p:nvSpPr>
          <p:cNvPr id="4" name="Slide Number Placeholder 3"/>
          <p:cNvSpPr>
            <a:spLocks noGrp="1"/>
          </p:cNvSpPr>
          <p:nvPr>
            <p:ph type="sldNum" sz="quarter" idx="10"/>
          </p:nvPr>
        </p:nvSpPr>
        <p:spPr/>
        <p:txBody>
          <a:bodyPr/>
          <a:lstStyle/>
          <a:p>
            <a:fld id="{3C41861E-45BE-44E3-8AAD-0DB3BD7D1656}" type="slidenum">
              <a:rPr lang="en-US" smtClean="0"/>
              <a:t>1</a:t>
            </a:fld>
            <a:endParaRPr lang="en-US"/>
          </a:p>
        </p:txBody>
      </p:sp>
    </p:spTree>
    <p:extLst>
      <p:ext uri="{BB962C8B-B14F-4D97-AF65-F5344CB8AC3E}">
        <p14:creationId xmlns:p14="http://schemas.microsoft.com/office/powerpoint/2010/main" val="40861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how I look at the home computing environment.</a:t>
            </a:r>
            <a:endParaRPr lang="en-US" dirty="0"/>
          </a:p>
        </p:txBody>
      </p:sp>
      <p:sp>
        <p:nvSpPr>
          <p:cNvPr id="4" name="Slide Number Placeholder 3"/>
          <p:cNvSpPr>
            <a:spLocks noGrp="1"/>
          </p:cNvSpPr>
          <p:nvPr>
            <p:ph type="sldNum" sz="quarter" idx="10"/>
          </p:nvPr>
        </p:nvSpPr>
        <p:spPr/>
        <p:txBody>
          <a:bodyPr/>
          <a:lstStyle/>
          <a:p>
            <a:fld id="{3C41861E-45BE-44E3-8AAD-0DB3BD7D1656}" type="slidenum">
              <a:rPr lang="en-US" smtClean="0"/>
              <a:t>2</a:t>
            </a:fld>
            <a:endParaRPr lang="en-US"/>
          </a:p>
        </p:txBody>
      </p:sp>
    </p:spTree>
    <p:extLst>
      <p:ext uri="{BB962C8B-B14F-4D97-AF65-F5344CB8AC3E}">
        <p14:creationId xmlns:p14="http://schemas.microsoft.com/office/powerpoint/2010/main" val="149686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first is device management. Today, users must manage these devices individually, and using different UIs and semantics. Simple management tasks can be nightmarish. </a:t>
            </a:r>
          </a:p>
          <a:p>
            <a:endParaRPr lang="en-US" sz="1200" kern="1200" dirty="0" smtClean="0">
              <a:solidFill>
                <a:schemeClr val="tx1"/>
              </a:solidFill>
              <a:effectLst/>
              <a:latin typeface="+mn-lt"/>
              <a:ea typeface="+mn-ea"/>
              <a:cs typeface="+mn-cs"/>
            </a:endParaRPr>
          </a:p>
          <a:p>
            <a:r>
              <a:rPr lang="en-US" dirty="0" smtClean="0"/>
              <a:t>Management is a </a:t>
            </a:r>
            <a:r>
              <a:rPr lang="en-US" baseline="0" dirty="0" smtClean="0"/>
              <a:t>problem for device vendors as well. As they must invest in making their devices manageable in a stand-alone manner.</a:t>
            </a:r>
          </a:p>
          <a:p>
            <a:endParaRPr lang="en-US" baseline="0" dirty="0" smtClean="0"/>
          </a:p>
          <a:p>
            <a:r>
              <a:rPr lang="en-US" sz="1200" kern="1200" dirty="0" smtClean="0">
                <a:solidFill>
                  <a:schemeClr val="tx1"/>
                </a:solidFill>
                <a:effectLst/>
                <a:latin typeface="+mn-lt"/>
                <a:ea typeface="+mn-ea"/>
                <a:cs typeface="+mn-cs"/>
              </a:rPr>
              <a:t>The second is enabling cross-device</a:t>
            </a:r>
            <a:r>
              <a:rPr lang="en-US" sz="1200" kern="1200" baseline="0" dirty="0" smtClean="0">
                <a:solidFill>
                  <a:schemeClr val="tx1"/>
                </a:solidFill>
                <a:effectLst/>
                <a:latin typeface="+mn-lt"/>
                <a:ea typeface="+mn-ea"/>
                <a:cs typeface="+mn-cs"/>
              </a:rPr>
              <a:t> functionality in which multiple devices are involved. While the devices work well individually, users have a strong need and desire to combine them. </a:t>
            </a:r>
            <a:r>
              <a:rPr lang="en-US" sz="1200" kern="1200" dirty="0" smtClean="0">
                <a:solidFill>
                  <a:schemeClr val="tx1"/>
                </a:solidFill>
                <a:effectLst/>
                <a:latin typeface="+mn-lt"/>
                <a:ea typeface="+mn-ea"/>
                <a:cs typeface="+mn-cs"/>
              </a:rPr>
              <a:t>Such cross-device</a:t>
            </a:r>
            <a:r>
              <a:rPr lang="en-US" sz="1200" kern="1200" baseline="0" dirty="0" smtClean="0">
                <a:solidFill>
                  <a:schemeClr val="tx1"/>
                </a:solidFill>
                <a:effectLst/>
                <a:latin typeface="+mn-lt"/>
                <a:ea typeface="+mn-ea"/>
                <a:cs typeface="+mn-cs"/>
              </a:rPr>
              <a:t> functionality is very hard for users for achieve, unless they plan for it well in advance. Because of vertical integration and network fragmentation, they cannot organically combine devices in their homes.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be highly frustrating because users are unable to fully exploit</a:t>
            </a:r>
            <a:r>
              <a:rPr lang="en-US" sz="1200" kern="1200" baseline="0" dirty="0" smtClean="0">
                <a:solidFill>
                  <a:schemeClr val="tx1"/>
                </a:solidFill>
                <a:effectLst/>
                <a:latin typeface="+mn-lt"/>
                <a:ea typeface="+mn-ea"/>
                <a:cs typeface="+mn-cs"/>
              </a:rPr>
              <a:t> the capabilities of the technology that they have invested in. The collective capability of their technology is a lot more than what they are able to do with it.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31BBD7-13C8-45D9-AA45-B4B257BC7984}" type="slidenum">
              <a:rPr lang="en-US" smtClean="0"/>
              <a:t>3</a:t>
            </a:fld>
            <a:endParaRPr lang="en-US"/>
          </a:p>
        </p:txBody>
      </p:sp>
    </p:spTree>
    <p:extLst>
      <p:ext uri="{BB962C8B-B14F-4D97-AF65-F5344CB8AC3E}">
        <p14:creationId xmlns:p14="http://schemas.microsoft.com/office/powerpoint/2010/main" val="342858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a:t>
            </a:r>
            <a:r>
              <a:rPr lang="en-US" baseline="0" dirty="0" smtClean="0"/>
              <a:t> we aren’t the first people who have tried to deal with the problem of heterogeneity inhibiting innovation in the home technology.</a:t>
            </a:r>
          </a:p>
          <a:p>
            <a:endParaRPr lang="en-US" baseline="0" dirty="0" smtClean="0"/>
          </a:p>
          <a:p>
            <a:r>
              <a:rPr lang="en-US" baseline="0" dirty="0" smtClean="0"/>
              <a:t>Interoperability simply handles device heterogeneity, leaving the other 3 kinds of heterogeneity.</a:t>
            </a:r>
          </a:p>
        </p:txBody>
      </p:sp>
      <p:sp>
        <p:nvSpPr>
          <p:cNvPr id="4" name="Slide Number Placeholder 3"/>
          <p:cNvSpPr>
            <a:spLocks noGrp="1"/>
          </p:cNvSpPr>
          <p:nvPr>
            <p:ph type="sldNum" sz="quarter" idx="10"/>
          </p:nvPr>
        </p:nvSpPr>
        <p:spPr/>
        <p:txBody>
          <a:bodyPr/>
          <a:lstStyle/>
          <a:p>
            <a:fld id="{345DCFB9-94EB-40FF-A860-451F15CB6EF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HomeOS logically</a:t>
            </a:r>
            <a:r>
              <a:rPr lang="en-US" baseline="0" dirty="0" smtClean="0"/>
              <a:t> centralizes all technology in the home.</a:t>
            </a:r>
          </a:p>
          <a:p>
            <a:pPr marL="228600" indent="-228600">
              <a:buFont typeface="+mj-lt"/>
              <a:buAutoNum type="arabicPeriod"/>
            </a:pPr>
            <a:r>
              <a:rPr lang="en-US" baseline="0" dirty="0" smtClean="0"/>
              <a:t>Users interact with HomeOS rather than individual devices, which makes them easy to manage.</a:t>
            </a:r>
          </a:p>
          <a:p>
            <a:pPr marL="228600" indent="-228600">
              <a:buFont typeface="+mj-lt"/>
              <a:buAutoNum type="arabicPeriod"/>
            </a:pPr>
            <a:r>
              <a:rPr lang="en-US" baseline="0" dirty="0" smtClean="0"/>
              <a:t>HomeOS provides applications simple APIs to access these devices. </a:t>
            </a:r>
          </a:p>
          <a:p>
            <a:pPr marL="228600" indent="-228600">
              <a:buFont typeface="+mj-lt"/>
              <a:buAutoNum type="arabicPeriod"/>
            </a:pPr>
            <a:r>
              <a:rPr lang="en-US" baseline="0" dirty="0" smtClean="0"/>
              <a:t>Cross-device functionality is implemented by applications, not users.</a:t>
            </a:r>
          </a:p>
          <a:p>
            <a:pPr marL="228600" indent="-228600">
              <a:buFont typeface="+mj-lt"/>
              <a:buAutoNum type="arabicPeriod"/>
            </a:pPr>
            <a:r>
              <a:rPr lang="en-US" baseline="0" dirty="0" smtClean="0"/>
              <a:t>HomeStore simplifies the tasks of finding compatible devices and applications.</a:t>
            </a:r>
          </a:p>
          <a:p>
            <a:pPr marL="0" indent="0">
              <a:buFont typeface="+mj-lt"/>
              <a:buNone/>
            </a:pPr>
            <a:endParaRPr lang="en-US" baseline="0" dirty="0" smtClean="0"/>
          </a:p>
          <a:p>
            <a:pPr marL="0" indent="0">
              <a:buFont typeface="+mj-lt"/>
              <a:buNone/>
            </a:pPr>
            <a:r>
              <a:rPr lang="en-US" baseline="0" dirty="0" smtClean="0"/>
              <a:t>This is doable today because:</a:t>
            </a:r>
          </a:p>
          <a:p>
            <a:pPr marL="0" indent="0">
              <a:buFont typeface="+mj-lt"/>
              <a:buNone/>
            </a:pPr>
            <a:r>
              <a:rPr lang="en-US" baseline="0" dirty="0" smtClean="0"/>
              <a:t>  - most devices are network controllable</a:t>
            </a:r>
          </a:p>
          <a:p>
            <a:pPr marL="0" indent="0">
              <a:buFont typeface="+mj-lt"/>
              <a:buNone/>
            </a:pPr>
            <a:r>
              <a:rPr lang="en-US" baseline="0" dirty="0" smtClean="0"/>
              <a:t>  - technology around remote control of devices is maturing, for example, through standards such as DLNA, Z-Wave, and ZigBee.</a:t>
            </a:r>
            <a:endParaRPr lang="en-US" dirty="0"/>
          </a:p>
        </p:txBody>
      </p:sp>
      <p:sp>
        <p:nvSpPr>
          <p:cNvPr id="4" name="Slide Number Placeholder 3"/>
          <p:cNvSpPr>
            <a:spLocks noGrp="1"/>
          </p:cNvSpPr>
          <p:nvPr>
            <p:ph type="sldNum" sz="quarter" idx="10"/>
          </p:nvPr>
        </p:nvSpPr>
        <p:spPr/>
        <p:txBody>
          <a:bodyPr/>
          <a:lstStyle/>
          <a:p>
            <a:fld id="{2605C932-C127-4C34-9D8B-7EBC596AE205}" type="slidenum">
              <a:rPr lang="en-US" smtClean="0"/>
              <a:pPr/>
              <a:t>7</a:t>
            </a:fld>
            <a:endParaRPr lang="en-US"/>
          </a:p>
        </p:txBody>
      </p:sp>
    </p:spTree>
    <p:extLst>
      <p:ext uri="{BB962C8B-B14F-4D97-AF65-F5344CB8AC3E}">
        <p14:creationId xmlns:p14="http://schemas.microsoft.com/office/powerpoint/2010/main" val="78930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Implementing</a:t>
            </a:r>
            <a:r>
              <a:rPr lang="en-US" baseline="0" dirty="0" smtClean="0"/>
              <a:t> all those scenarios in a tractable manner requires a robust and flexible software architecture.</a:t>
            </a:r>
          </a:p>
          <a:p>
            <a:endParaRPr lang="en-US" baseline="0" dirty="0" smtClean="0"/>
          </a:p>
          <a:p>
            <a:r>
              <a:rPr lang="en-US" baseline="0" dirty="0" smtClean="0"/>
              <a:t>HomeOS architecture is composed of five layers.</a:t>
            </a:r>
            <a:endParaRPr lang="en-US" dirty="0"/>
          </a:p>
        </p:txBody>
      </p:sp>
      <p:sp>
        <p:nvSpPr>
          <p:cNvPr id="4" name="Slide Number Placeholder 3"/>
          <p:cNvSpPr>
            <a:spLocks noGrp="1"/>
          </p:cNvSpPr>
          <p:nvPr>
            <p:ph type="sldNum" sz="quarter" idx="10"/>
          </p:nvPr>
        </p:nvSpPr>
        <p:spPr/>
        <p:txBody>
          <a:bodyPr/>
          <a:lstStyle/>
          <a:p>
            <a:fld id="{9731BBD7-13C8-45D9-AA45-B4B257BC7984}" type="slidenum">
              <a:rPr lang="en-US" smtClean="0"/>
              <a:t>8</a:t>
            </a:fld>
            <a:endParaRPr lang="en-US"/>
          </a:p>
        </p:txBody>
      </p:sp>
    </p:spTree>
    <p:extLst>
      <p:ext uri="{BB962C8B-B14F-4D97-AF65-F5344CB8AC3E}">
        <p14:creationId xmlns:p14="http://schemas.microsoft.com/office/powerpoint/2010/main" val="112769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ratul | ccw | 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ccw | 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ccw | 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ccw | 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ccw | 2011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ccw | 2011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ccw | 2011</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ccw | 2011</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ccw | 2011</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ccw | 2011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ccw | 2011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ccw | 2011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emf"/><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png"/><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8.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32.png"/><Relationship Id="rId5" Type="http://schemas.openxmlformats.org/officeDocument/2006/relationships/image" Target="../media/image2.png"/><Relationship Id="rId10" Type="http://schemas.openxmlformats.org/officeDocument/2006/relationships/image" Target="../media/image31.png"/><Relationship Id="rId4" Type="http://schemas.openxmlformats.org/officeDocument/2006/relationships/image" Target="../media/image1.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7.jpeg"/><Relationship Id="rId3" Type="http://schemas.openxmlformats.org/officeDocument/2006/relationships/image" Target="../media/image34.png"/><Relationship Id="rId7" Type="http://schemas.openxmlformats.org/officeDocument/2006/relationships/image" Target="../media/image23.emf"/><Relationship Id="rId12"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36.png"/><Relationship Id="rId10" Type="http://schemas.openxmlformats.org/officeDocument/2006/relationships/image" Target="../media/image32.png"/><Relationship Id="rId4" Type="http://schemas.openxmlformats.org/officeDocument/2006/relationships/image" Target="../media/image35.png"/><Relationship Id="rId9" Type="http://schemas.openxmlformats.org/officeDocument/2006/relationships/image" Target="../media/image31.png"/><Relationship Id="rId14" Type="http://schemas.openxmlformats.org/officeDocument/2006/relationships/image" Target="../media/image38.jpe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research.microsoft.com/homeos/"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0775"/>
            <a:ext cx="7772400" cy="1470025"/>
          </a:xfrm>
        </p:spPr>
        <p:txBody>
          <a:bodyPr/>
          <a:lstStyle/>
          <a:p>
            <a:r>
              <a:rPr lang="en-US" b="1" dirty="0" smtClean="0">
                <a:solidFill>
                  <a:srgbClr val="C00000"/>
                </a:solidFill>
              </a:rPr>
              <a:t>View the home as a computer</a:t>
            </a:r>
            <a:endParaRPr lang="en-US" b="1" dirty="0">
              <a:solidFill>
                <a:srgbClr val="C00000"/>
              </a:solidFill>
            </a:endParaRPr>
          </a:p>
        </p:txBody>
      </p:sp>
      <p:sp>
        <p:nvSpPr>
          <p:cNvPr id="3" name="Subtitle 2"/>
          <p:cNvSpPr>
            <a:spLocks noGrp="1"/>
          </p:cNvSpPr>
          <p:nvPr>
            <p:ph type="subTitle" idx="1"/>
          </p:nvPr>
        </p:nvSpPr>
        <p:spPr>
          <a:xfrm>
            <a:off x="0" y="3429000"/>
            <a:ext cx="9144000" cy="3124200"/>
          </a:xfrm>
        </p:spPr>
        <p:txBody>
          <a:bodyPr>
            <a:noAutofit/>
          </a:bodyPr>
          <a:lstStyle/>
          <a:p>
            <a:r>
              <a:rPr lang="en-US" sz="2400" dirty="0" smtClean="0">
                <a:solidFill>
                  <a:schemeClr val="tx1"/>
                </a:solidFill>
              </a:rPr>
              <a:t>Ratul Mahajan</a:t>
            </a:r>
          </a:p>
          <a:p>
            <a:r>
              <a:rPr lang="en-US" sz="2400" i="1" dirty="0" smtClean="0">
                <a:solidFill>
                  <a:schemeClr val="tx1"/>
                </a:solidFill>
              </a:rPr>
              <a:t>Microsoft Research</a:t>
            </a:r>
          </a:p>
          <a:p>
            <a:endParaRPr lang="en-US" sz="2400" i="1" dirty="0">
              <a:solidFill>
                <a:schemeClr val="tx1"/>
              </a:solidFill>
            </a:endParaRPr>
          </a:p>
          <a:p>
            <a:r>
              <a:rPr lang="en-US" sz="2400" dirty="0" smtClean="0">
                <a:solidFill>
                  <a:schemeClr val="bg1">
                    <a:lumMod val="50000"/>
                  </a:schemeClr>
                </a:solidFill>
              </a:rPr>
              <a:t>IEEE CCW, Oct 2011</a:t>
            </a:r>
          </a:p>
          <a:p>
            <a:endParaRPr lang="en-US" sz="2400" dirty="0">
              <a:solidFill>
                <a:schemeClr val="bg1">
                  <a:lumMod val="50000"/>
                </a:schemeClr>
              </a:solidFill>
            </a:endParaRPr>
          </a:p>
          <a:p>
            <a:r>
              <a:rPr lang="en-US" sz="2400" dirty="0" smtClean="0">
                <a:solidFill>
                  <a:schemeClr val="tx1"/>
                </a:solidFill>
              </a:rPr>
              <a:t>Joint work with Sharad Agarwal, AJ Brush, </a:t>
            </a:r>
            <a:br>
              <a:rPr lang="en-US" sz="2400" dirty="0" smtClean="0">
                <a:solidFill>
                  <a:schemeClr val="tx1"/>
                </a:solidFill>
              </a:rPr>
            </a:br>
            <a:r>
              <a:rPr lang="en-US" sz="2400" dirty="0" smtClean="0">
                <a:solidFill>
                  <a:schemeClr val="tx1"/>
                </a:solidFill>
              </a:rPr>
              <a:t>Colin </a:t>
            </a:r>
            <a:r>
              <a:rPr lang="en-US" sz="2400" dirty="0">
                <a:solidFill>
                  <a:schemeClr val="tx1"/>
                </a:solidFill>
              </a:rPr>
              <a:t>Dixon, </a:t>
            </a:r>
            <a:r>
              <a:rPr lang="en-US" sz="2400" dirty="0" smtClean="0">
                <a:solidFill>
                  <a:schemeClr val="tx1"/>
                </a:solidFill>
              </a:rPr>
              <a:t>Bongshin Lee, Stefan Saroiu</a:t>
            </a:r>
            <a:endParaRPr lang="en-US" sz="2400" dirty="0">
              <a:solidFill>
                <a:schemeClr val="tx1"/>
              </a:solidFill>
            </a:endParaRPr>
          </a:p>
        </p:txBody>
      </p:sp>
    </p:spTree>
    <p:extLst>
      <p:ext uri="{BB962C8B-B14F-4D97-AF65-F5344CB8AC3E}">
        <p14:creationId xmlns:p14="http://schemas.microsoft.com/office/powerpoint/2010/main" val="2207040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smtClean="0">
                <a:solidFill>
                  <a:srgbClr val="C00000"/>
                </a:solidFill>
              </a:rPr>
              <a:t>Experience with HomeOS: The good</a:t>
            </a:r>
            <a:endParaRPr lang="en-US" b="1" dirty="0">
              <a:solidFill>
                <a:srgbClr val="C00000"/>
              </a:solidFill>
            </a:endParaRPr>
          </a:p>
        </p:txBody>
      </p:sp>
      <p:sp>
        <p:nvSpPr>
          <p:cNvPr id="3" name="Content Placeholder 2"/>
          <p:cNvSpPr>
            <a:spLocks noGrp="1"/>
          </p:cNvSpPr>
          <p:nvPr>
            <p:ph idx="1"/>
          </p:nvPr>
        </p:nvSpPr>
        <p:spPr>
          <a:xfrm>
            <a:off x="457200" y="1674878"/>
            <a:ext cx="8229600" cy="4525963"/>
          </a:xfrm>
        </p:spPr>
        <p:txBody>
          <a:bodyPr>
            <a:normAutofit/>
          </a:bodyPr>
          <a:lstStyle/>
          <a:p>
            <a:pPr marL="0" indent="0">
              <a:buNone/>
            </a:pPr>
            <a:r>
              <a:rPr lang="en-US" dirty="0" smtClean="0"/>
              <a:t>Users could manage their deployment</a:t>
            </a:r>
          </a:p>
          <a:p>
            <a:pPr marL="0" indent="0">
              <a:buNone/>
            </a:pPr>
            <a:endParaRPr lang="en-US" dirty="0" smtClean="0"/>
          </a:p>
          <a:p>
            <a:pPr marL="0" indent="0">
              <a:buNone/>
            </a:pPr>
            <a:r>
              <a:rPr lang="en-US" dirty="0" smtClean="0"/>
              <a:t>Users particularly liked the ability to organically </a:t>
            </a:r>
            <a:r>
              <a:rPr lang="en-US" dirty="0"/>
              <a:t>grow their </a:t>
            </a:r>
            <a:r>
              <a:rPr lang="en-US" dirty="0" smtClean="0"/>
              <a:t>technology</a:t>
            </a:r>
          </a:p>
          <a:p>
            <a:pPr marL="0" indent="0">
              <a:buNone/>
            </a:pPr>
            <a:endParaRPr lang="en-US" dirty="0" smtClean="0"/>
          </a:p>
          <a:p>
            <a:pPr marL="0" indent="0">
              <a:buNone/>
            </a:pPr>
            <a:r>
              <a:rPr lang="en-US" dirty="0" smtClean="0"/>
              <a:t>Developers found the programming abstractions and layering to be “natural”</a:t>
            </a:r>
          </a:p>
          <a:p>
            <a:pPr marL="0" indent="0">
              <a:buNone/>
            </a:pPr>
            <a:endParaRPr lang="en-US" dirty="0" smtClean="0"/>
          </a:p>
        </p:txBody>
      </p:sp>
    </p:spTree>
    <p:extLst>
      <p:ext uri="{BB962C8B-B14F-4D97-AF65-F5344CB8AC3E}">
        <p14:creationId xmlns:p14="http://schemas.microsoft.com/office/powerpoint/2010/main" val="1060377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smtClean="0">
                <a:solidFill>
                  <a:srgbClr val="C00000"/>
                </a:solidFill>
              </a:rPr>
              <a:t>Experience </a:t>
            </a:r>
            <a:r>
              <a:rPr lang="en-US" b="1" dirty="0">
                <a:solidFill>
                  <a:srgbClr val="C00000"/>
                </a:solidFill>
              </a:rPr>
              <a:t>with HomeOS: The </a:t>
            </a:r>
            <a:r>
              <a:rPr lang="en-US" b="1" dirty="0" smtClean="0">
                <a:solidFill>
                  <a:srgbClr val="C00000"/>
                </a:solidFill>
              </a:rPr>
              <a:t>bad</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sz="2800" dirty="0" smtClean="0"/>
              <a:t>Users found it hard to diagnose their deployments</a:t>
            </a:r>
          </a:p>
          <a:p>
            <a:pPr lvl="1"/>
            <a:r>
              <a:rPr lang="en-US" sz="2400" dirty="0" smtClean="0"/>
              <a:t>Interoperability protocols reveal limited information</a:t>
            </a:r>
          </a:p>
          <a:p>
            <a:pPr lvl="4"/>
            <a:endParaRPr lang="en-US" sz="1600" dirty="0" smtClean="0"/>
          </a:p>
          <a:p>
            <a:pPr marL="0" indent="0">
              <a:buNone/>
            </a:pPr>
            <a:r>
              <a:rPr lang="en-US" sz="2800" dirty="0" smtClean="0"/>
              <a:t>Interoperability protocols can be fragile</a:t>
            </a:r>
          </a:p>
          <a:p>
            <a:pPr lvl="1"/>
            <a:r>
              <a:rPr lang="en-US" sz="2400" dirty="0" smtClean="0"/>
              <a:t>Particularly hurts in the face of decentralized data plane</a:t>
            </a:r>
          </a:p>
          <a:p>
            <a:pPr lvl="4"/>
            <a:endParaRPr lang="en-US" sz="1600" dirty="0" smtClean="0"/>
          </a:p>
          <a:p>
            <a:pPr marL="0" indent="0">
              <a:buNone/>
            </a:pPr>
            <a:r>
              <a:rPr lang="en-US" sz="2800" dirty="0" smtClean="0"/>
              <a:t>Not all device features are exposed over the network</a:t>
            </a:r>
          </a:p>
          <a:p>
            <a:pPr lvl="1"/>
            <a:r>
              <a:rPr lang="en-US" sz="2400" dirty="0" smtClean="0"/>
              <a:t>Hinders rich application development</a:t>
            </a:r>
          </a:p>
          <a:p>
            <a:pPr lvl="4"/>
            <a:endParaRPr lang="en-US" sz="1600" dirty="0" smtClean="0"/>
          </a:p>
          <a:p>
            <a:pPr marL="0" indent="0">
              <a:buNone/>
            </a:pPr>
            <a:r>
              <a:rPr lang="en-US" sz="2800" dirty="0" smtClean="0"/>
              <a:t>Control </a:t>
            </a:r>
            <a:r>
              <a:rPr lang="en-US" sz="2800" dirty="0"/>
              <a:t>of the home can be </a:t>
            </a:r>
            <a:r>
              <a:rPr lang="en-US" sz="2800" dirty="0" smtClean="0"/>
              <a:t>unpredictable</a:t>
            </a:r>
            <a:endParaRPr lang="en-US" sz="2800" dirty="0"/>
          </a:p>
        </p:txBody>
      </p:sp>
    </p:spTree>
    <p:extLst>
      <p:ext uri="{BB962C8B-B14F-4D97-AF65-F5344CB8AC3E}">
        <p14:creationId xmlns:p14="http://schemas.microsoft.com/office/powerpoint/2010/main" val="546752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Conclusions</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t>View the home computing environment as a computer</a:t>
            </a:r>
          </a:p>
          <a:p>
            <a:pPr lvl="1"/>
            <a:r>
              <a:rPr lang="en-US" sz="2400" dirty="0" smtClean="0"/>
              <a:t>Move away from viewing it as a network of devices</a:t>
            </a:r>
          </a:p>
          <a:p>
            <a:pPr lvl="1"/>
            <a:r>
              <a:rPr lang="en-US" sz="2400" dirty="0" smtClean="0"/>
              <a:t>Simplifies management and application development</a:t>
            </a:r>
          </a:p>
          <a:p>
            <a:pPr marL="0" indent="0">
              <a:buNone/>
            </a:pPr>
            <a:endParaRPr lang="en-US" dirty="0" smtClean="0"/>
          </a:p>
          <a:p>
            <a:pPr marL="0" indent="0">
              <a:buNone/>
            </a:pPr>
            <a:r>
              <a:rPr lang="en-US" sz="2800" dirty="0" smtClean="0"/>
              <a:t>HomeOS is one way to realize the view</a:t>
            </a:r>
          </a:p>
          <a:p>
            <a:pPr lvl="1"/>
            <a:r>
              <a:rPr lang="en-US" sz="2400" dirty="0" smtClean="0"/>
              <a:t>Experience points to both the promise and the challenges of realizing the view</a:t>
            </a:r>
          </a:p>
        </p:txBody>
      </p:sp>
    </p:spTree>
    <p:extLst>
      <p:ext uri="{BB962C8B-B14F-4D97-AF65-F5344CB8AC3E}">
        <p14:creationId xmlns:p14="http://schemas.microsoft.com/office/powerpoint/2010/main" val="2464471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rgbClr val="C00000"/>
                </a:solidFill>
              </a:rPr>
              <a:t>The home computing environment</a:t>
            </a:r>
            <a:endParaRPr lang="en-US" b="1" dirty="0">
              <a:solidFill>
                <a:srgbClr val="C00000"/>
              </a:solidFill>
            </a:endParaRPr>
          </a:p>
        </p:txBody>
      </p:sp>
      <p:pic>
        <p:nvPicPr>
          <p:cNvPr id="6" name="Picture 5" descr="C:\Users\ratul\AppData\Local\Microsoft\Windows\Temporary Internet Files\Content.IE5\AWFMYCNF\MC90043524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40" y="4127913"/>
            <a:ext cx="772869" cy="1529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ratul\AppData\Local\Microsoft\Windows\Temporary Internet Files\Content.IE5\YWB3Y6Y1\MC9004338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7695" y="3975089"/>
            <a:ext cx="917412" cy="9174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ratul\AppData\Local\Microsoft\Windows\Temporary Internet Files\Content.IE5\PVR1TTI8\MC900439833[2].PNG"/>
          <p:cNvPicPr>
            <a:picLocks noChangeAspect="1" noChangeArrowheads="1"/>
          </p:cNvPicPr>
          <p:nvPr/>
        </p:nvPicPr>
        <p:blipFill>
          <a:blip r:embed="rId5" cstate="print">
            <a:alphaModFix/>
            <a:extLst>
              <a:ext uri="{28A0092B-C50C-407E-A947-70E740481C1C}">
                <a14:useLocalDpi xmlns:a14="http://schemas.microsoft.com/office/drawing/2010/main" val="0"/>
              </a:ext>
            </a:extLst>
          </a:blip>
          <a:srcRect/>
          <a:stretch>
            <a:fillRect/>
          </a:stretch>
        </p:blipFill>
        <p:spPr bwMode="auto">
          <a:xfrm>
            <a:off x="1524000" y="5117924"/>
            <a:ext cx="1038324" cy="10383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www.keylessaccesslocks.com/images/Schlage%20BE365-PLY-505_S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44310" y="3789235"/>
            <a:ext cx="1022631" cy="10226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3" descr="http://tompelt.files.wordpress.com/2009/10/thermosta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3021" y="4041197"/>
            <a:ext cx="951458" cy="7379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http://www.adirondackplaza.com/shop/Adirondack_Plaza/images/homesent-motionsen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8729" y="4012213"/>
            <a:ext cx="569824" cy="799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5" descr="http://www.getxbox360.com/wp-content/uploads/2008/01/xbox360elit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34528" y="5117924"/>
            <a:ext cx="828143" cy="11260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amera-trimmed.png"/>
          <p:cNvPicPr>
            <a:picLocks noChangeAspect="1"/>
          </p:cNvPicPr>
          <p:nvPr/>
        </p:nvPicPr>
        <p:blipFill>
          <a:blip r:embed="rId10"/>
          <a:stretch>
            <a:fillRect/>
          </a:stretch>
        </p:blipFill>
        <p:spPr>
          <a:xfrm>
            <a:off x="2792583" y="5143488"/>
            <a:ext cx="948715" cy="751409"/>
          </a:xfrm>
          <a:prstGeom prst="rect">
            <a:avLst/>
          </a:prstGeom>
        </p:spPr>
      </p:pic>
      <p:pic>
        <p:nvPicPr>
          <p:cNvPr id="15" name="Picture 14" descr="sonos-ipad-app.jpg"/>
          <p:cNvPicPr>
            <a:picLocks noChangeAspect="1"/>
          </p:cNvPicPr>
          <p:nvPr/>
        </p:nvPicPr>
        <p:blipFill>
          <a:blip r:embed="rId11"/>
          <a:stretch>
            <a:fillRect/>
          </a:stretch>
        </p:blipFill>
        <p:spPr>
          <a:xfrm>
            <a:off x="7276523" y="4054819"/>
            <a:ext cx="1068917" cy="848124"/>
          </a:xfrm>
          <a:prstGeom prst="rect">
            <a:avLst/>
          </a:prstGeom>
        </p:spPr>
      </p:pic>
      <p:pic>
        <p:nvPicPr>
          <p:cNvPr id="16" name="Picture 15" descr="sonos-thickbox.jpg"/>
          <p:cNvPicPr>
            <a:picLocks noChangeAspect="1"/>
          </p:cNvPicPr>
          <p:nvPr/>
        </p:nvPicPr>
        <p:blipFill>
          <a:blip r:embed="rId12"/>
          <a:stretch>
            <a:fillRect/>
          </a:stretch>
        </p:blipFill>
        <p:spPr>
          <a:xfrm>
            <a:off x="5497366" y="3917911"/>
            <a:ext cx="1657821" cy="994693"/>
          </a:xfrm>
          <a:prstGeom prst="rect">
            <a:avLst/>
          </a:prstGeom>
        </p:spPr>
      </p:pic>
      <p:pic>
        <p:nvPicPr>
          <p:cNvPr id="17" name="Picture 16" descr="linksys-wrt54g.png"/>
          <p:cNvPicPr>
            <a:picLocks noChangeAspect="1"/>
          </p:cNvPicPr>
          <p:nvPr/>
        </p:nvPicPr>
        <p:blipFill>
          <a:blip r:embed="rId13"/>
          <a:stretch>
            <a:fillRect/>
          </a:stretch>
        </p:blipFill>
        <p:spPr>
          <a:xfrm>
            <a:off x="3968750" y="4839026"/>
            <a:ext cx="1147686" cy="1055871"/>
          </a:xfrm>
          <a:prstGeom prst="rect">
            <a:avLst/>
          </a:prstGeom>
        </p:spPr>
      </p:pic>
      <p:pic>
        <p:nvPicPr>
          <p:cNvPr id="18" name="Picture 17" descr="Sony_Bravia_W5500_Series_LCD_TV.jpg"/>
          <p:cNvPicPr>
            <a:picLocks noChangeAspect="1"/>
          </p:cNvPicPr>
          <p:nvPr/>
        </p:nvPicPr>
        <p:blipFill>
          <a:blip r:embed="rId14"/>
          <a:stretch>
            <a:fillRect/>
          </a:stretch>
        </p:blipFill>
        <p:spPr>
          <a:xfrm>
            <a:off x="5562600" y="4854010"/>
            <a:ext cx="1165790" cy="1165790"/>
          </a:xfrm>
          <a:prstGeom prst="rect">
            <a:avLst/>
          </a:prstGeom>
        </p:spPr>
      </p:pic>
      <p:sp>
        <p:nvSpPr>
          <p:cNvPr id="34" name="Oval 33"/>
          <p:cNvSpPr/>
          <p:nvPr/>
        </p:nvSpPr>
        <p:spPr>
          <a:xfrm>
            <a:off x="3124200" y="2243640"/>
            <a:ext cx="1489579" cy="12741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Climate</a:t>
            </a:r>
          </a:p>
          <a:p>
            <a:pPr algn="ctr"/>
            <a:r>
              <a:rPr lang="en-US" dirty="0" smtClean="0">
                <a:solidFill>
                  <a:schemeClr val="tx1"/>
                </a:solidFill>
              </a:rPr>
              <a:t>Control</a:t>
            </a:r>
          </a:p>
        </p:txBody>
      </p:sp>
      <p:sp>
        <p:nvSpPr>
          <p:cNvPr id="35" name="Oval 34"/>
          <p:cNvSpPr/>
          <p:nvPr/>
        </p:nvSpPr>
        <p:spPr>
          <a:xfrm>
            <a:off x="6784793" y="2274506"/>
            <a:ext cx="1368607" cy="12741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Remote Lock</a:t>
            </a:r>
          </a:p>
        </p:txBody>
      </p:sp>
      <p:sp>
        <p:nvSpPr>
          <p:cNvPr id="36" name="Oval 35"/>
          <p:cNvSpPr/>
          <p:nvPr/>
        </p:nvSpPr>
        <p:spPr>
          <a:xfrm>
            <a:off x="4916524" y="2257144"/>
            <a:ext cx="1484276" cy="12741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Camera-Based Entry</a:t>
            </a:r>
          </a:p>
        </p:txBody>
      </p:sp>
      <p:sp>
        <p:nvSpPr>
          <p:cNvPr id="37" name="Oval 36"/>
          <p:cNvSpPr/>
          <p:nvPr/>
        </p:nvSpPr>
        <p:spPr>
          <a:xfrm>
            <a:off x="872621" y="2231101"/>
            <a:ext cx="2022979" cy="12741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Video Recording</a:t>
            </a:r>
          </a:p>
        </p:txBody>
      </p:sp>
    </p:spTree>
    <p:extLst>
      <p:ext uri="{BB962C8B-B14F-4D97-AF65-F5344CB8AC3E}">
        <p14:creationId xmlns:p14="http://schemas.microsoft.com/office/powerpoint/2010/main" val="29738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b="1" dirty="0">
                <a:solidFill>
                  <a:srgbClr val="C00000"/>
                </a:solidFill>
              </a:rPr>
              <a:t>P</a:t>
            </a:r>
            <a:r>
              <a:rPr lang="en-US" b="1" dirty="0" smtClean="0">
                <a:solidFill>
                  <a:srgbClr val="C00000"/>
                </a:solidFill>
              </a:rPr>
              <a:t>roblems faced by users</a:t>
            </a:r>
            <a:endParaRPr lang="en-US" b="1" dirty="0">
              <a:solidFill>
                <a:srgbClr val="C00000"/>
              </a:solidFill>
            </a:endParaRPr>
          </a:p>
        </p:txBody>
      </p:sp>
      <p:sp>
        <p:nvSpPr>
          <p:cNvPr id="4" name="TextBox 3"/>
          <p:cNvSpPr txBox="1"/>
          <p:nvPr/>
        </p:nvSpPr>
        <p:spPr>
          <a:xfrm>
            <a:off x="7917" y="4114800"/>
            <a:ext cx="9144000" cy="523220"/>
          </a:xfrm>
          <a:prstGeom prst="rect">
            <a:avLst/>
          </a:prstGeom>
          <a:solidFill>
            <a:srgbClr val="FFC000"/>
          </a:solidFill>
        </p:spPr>
        <p:txBody>
          <a:bodyPr wrap="square" rtlCol="0">
            <a:spAutoFit/>
          </a:bodyPr>
          <a:lstStyle/>
          <a:p>
            <a:pPr algn="ctr"/>
            <a:r>
              <a:rPr lang="en-US" sz="2800" dirty="0"/>
              <a:t>2</a:t>
            </a:r>
            <a:r>
              <a:rPr lang="en-US" sz="2800" dirty="0" smtClean="0"/>
              <a:t>. Enabling cross-device functionality</a:t>
            </a:r>
          </a:p>
        </p:txBody>
      </p:sp>
      <p:sp>
        <p:nvSpPr>
          <p:cNvPr id="32" name="TextBox 31"/>
          <p:cNvSpPr txBox="1"/>
          <p:nvPr/>
        </p:nvSpPr>
        <p:spPr>
          <a:xfrm>
            <a:off x="-14831" y="1066800"/>
            <a:ext cx="9144000" cy="523220"/>
          </a:xfrm>
          <a:prstGeom prst="rect">
            <a:avLst/>
          </a:prstGeom>
          <a:solidFill>
            <a:srgbClr val="FFC000"/>
          </a:solidFill>
        </p:spPr>
        <p:txBody>
          <a:bodyPr wrap="square" rtlCol="0">
            <a:spAutoFit/>
          </a:bodyPr>
          <a:lstStyle/>
          <a:p>
            <a:pPr algn="ctr"/>
            <a:r>
              <a:rPr lang="en-US" sz="2800" dirty="0"/>
              <a:t>1</a:t>
            </a:r>
            <a:r>
              <a:rPr lang="en-US" sz="2800" dirty="0" smtClean="0"/>
              <a:t>. Management nightmare</a:t>
            </a:r>
          </a:p>
        </p:txBody>
      </p:sp>
      <p:grpSp>
        <p:nvGrpSpPr>
          <p:cNvPr id="3" name="Group 2"/>
          <p:cNvGrpSpPr/>
          <p:nvPr/>
        </p:nvGrpSpPr>
        <p:grpSpPr>
          <a:xfrm>
            <a:off x="0" y="4714220"/>
            <a:ext cx="9129169" cy="2057400"/>
            <a:chOff x="0" y="1143000"/>
            <a:chExt cx="9129169" cy="2057400"/>
          </a:xfrm>
        </p:grpSpPr>
        <p:cxnSp>
          <p:nvCxnSpPr>
            <p:cNvPr id="5" name="Straight Arrow Connector 4"/>
            <p:cNvCxnSpPr>
              <a:stCxn id="1032" idx="1"/>
              <a:endCxn id="51" idx="3"/>
            </p:cNvCxnSpPr>
            <p:nvPr/>
          </p:nvCxnSpPr>
          <p:spPr>
            <a:xfrm flipH="1">
              <a:off x="1799797" y="1893939"/>
              <a:ext cx="1993405" cy="41853"/>
            </a:xfrm>
            <a:prstGeom prst="straightConnector1">
              <a:avLst/>
            </a:prstGeom>
            <a:ln w="317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2554069"/>
              <a:ext cx="3888998" cy="646331"/>
            </a:xfrm>
            <a:prstGeom prst="rect">
              <a:avLst/>
            </a:prstGeom>
            <a:noFill/>
          </p:spPr>
          <p:txBody>
            <a:bodyPr wrap="square">
              <a:spAutoFit/>
            </a:bodyPr>
            <a:lstStyle/>
            <a:p>
              <a:pPr algn="ctr"/>
              <a:r>
                <a:rPr lang="en-US" dirty="0"/>
                <a:t>Check on your house from your phone using </a:t>
              </a:r>
              <a:r>
                <a:rPr lang="en-US" dirty="0" smtClean="0"/>
                <a:t>home </a:t>
              </a:r>
              <a:r>
                <a:rPr lang="en-US" dirty="0"/>
                <a:t>computer’s </a:t>
              </a:r>
              <a:r>
                <a:rPr lang="en-US" dirty="0" smtClean="0"/>
                <a:t>webcam</a:t>
              </a:r>
              <a:endParaRPr lang="en-US" dirty="0"/>
            </a:p>
          </p:txBody>
        </p:sp>
        <p:sp>
          <p:nvSpPr>
            <p:cNvPr id="18" name="Rectangle 17"/>
            <p:cNvSpPr/>
            <p:nvPr/>
          </p:nvSpPr>
          <p:spPr>
            <a:xfrm>
              <a:off x="5181600" y="2535255"/>
              <a:ext cx="3947569" cy="646331"/>
            </a:xfrm>
            <a:prstGeom prst="rect">
              <a:avLst/>
            </a:prstGeom>
            <a:noFill/>
          </p:spPr>
          <p:txBody>
            <a:bodyPr wrap="square">
              <a:spAutoFit/>
            </a:bodyPr>
            <a:lstStyle/>
            <a:p>
              <a:pPr algn="ctr"/>
              <a:r>
                <a:rPr lang="en-US" dirty="0"/>
                <a:t>Transfer the audio from the car to </a:t>
              </a:r>
              <a:r>
                <a:rPr lang="en-US" dirty="0" smtClean="0"/>
                <a:t>home </a:t>
              </a:r>
              <a:r>
                <a:rPr lang="en-US" dirty="0"/>
                <a:t>speakers </a:t>
              </a:r>
              <a:r>
                <a:rPr lang="en-US" dirty="0" smtClean="0"/>
                <a:t>to continue listening</a:t>
              </a:r>
              <a:endParaRPr lang="en-US" dirty="0"/>
            </a:p>
          </p:txBody>
        </p:sp>
        <p:pic>
          <p:nvPicPr>
            <p:cNvPr id="1033" name="Picture 9" descr="C:\Users\ratul\AppData\Local\Microsoft\Windows\Temporary Internet Files\Content.IE5\T5BK657X\MC90043481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162366" cy="11623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Program Files\Microsoft Office\MEDIA\CAGCAT10\j018560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5491" y="1143000"/>
              <a:ext cx="1426109" cy="14275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ratul\AppData\Local\Microsoft\Windows\Temporary Internet Files\Content.IE5\5D4JB5EK\MC90033104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0" y="1656122"/>
              <a:ext cx="393415" cy="51331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1033" idx="1"/>
              <a:endCxn id="1038" idx="3"/>
            </p:cNvCxnSpPr>
            <p:nvPr/>
          </p:nvCxnSpPr>
          <p:spPr>
            <a:xfrm flipH="1">
              <a:off x="5117815" y="1800383"/>
              <a:ext cx="1587785" cy="112398"/>
            </a:xfrm>
            <a:prstGeom prst="straightConnector1">
              <a:avLst/>
            </a:prstGeom>
            <a:ln w="317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1600" y="1524000"/>
              <a:ext cx="428197" cy="823584"/>
            </a:xfrm>
            <a:prstGeom prst="rect">
              <a:avLst/>
            </a:prstGeom>
          </p:spPr>
        </p:pic>
        <p:pic>
          <p:nvPicPr>
            <p:cNvPr id="1032" name="Picture 8" descr="C:\Users\ratul\AppData\Local\Microsoft\Windows\Temporary Internet Files\Content.IE5\O0LJEH4F\MC90043157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93202" y="1598356"/>
              <a:ext cx="587251" cy="5911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7917" y="1676400"/>
            <a:ext cx="8997305" cy="2400808"/>
            <a:chOff x="146695" y="3923792"/>
            <a:chExt cx="8997305" cy="2400808"/>
          </a:xfrm>
        </p:grpSpPr>
        <p:sp>
          <p:nvSpPr>
            <p:cNvPr id="15" name="Rectangle 14"/>
            <p:cNvSpPr/>
            <p:nvPr/>
          </p:nvSpPr>
          <p:spPr>
            <a:xfrm>
              <a:off x="146695" y="5668396"/>
              <a:ext cx="3815705" cy="646331"/>
            </a:xfrm>
            <a:prstGeom prst="rect">
              <a:avLst/>
            </a:prstGeom>
          </p:spPr>
          <p:txBody>
            <a:bodyPr wrap="square">
              <a:spAutoFit/>
            </a:bodyPr>
            <a:lstStyle/>
            <a:p>
              <a:pPr algn="ctr"/>
              <a:r>
                <a:rPr lang="en-US" dirty="0"/>
                <a:t>Easily give the babysitter access to </a:t>
              </a:r>
              <a:r>
                <a:rPr lang="en-US" dirty="0" smtClean="0"/>
                <a:t>the DVR content, but </a:t>
              </a:r>
              <a:r>
                <a:rPr lang="en-US" dirty="0"/>
                <a:t>not the </a:t>
              </a:r>
              <a:r>
                <a:rPr lang="en-US" dirty="0" smtClean="0"/>
                <a:t>printer</a:t>
              </a:r>
              <a:endParaRPr lang="en-US" dirty="0"/>
            </a:p>
          </p:txBody>
        </p:sp>
        <p:sp>
          <p:nvSpPr>
            <p:cNvPr id="35" name="Rectangle 34"/>
            <p:cNvSpPr/>
            <p:nvPr/>
          </p:nvSpPr>
          <p:spPr>
            <a:xfrm>
              <a:off x="4800600" y="5678269"/>
              <a:ext cx="4343400" cy="646331"/>
            </a:xfrm>
            <a:prstGeom prst="rect">
              <a:avLst/>
            </a:prstGeom>
          </p:spPr>
          <p:txBody>
            <a:bodyPr wrap="square">
              <a:spAutoFit/>
            </a:bodyPr>
            <a:lstStyle/>
            <a:p>
              <a:pPr algn="ctr"/>
              <a:r>
                <a:rPr lang="en-US" dirty="0" smtClean="0"/>
                <a:t>Add devices that are compatible with </a:t>
              </a:r>
              <a:r>
                <a:rPr lang="en-US" dirty="0"/>
                <a:t>existing devices and eliminate guess work </a:t>
              </a:r>
            </a:p>
          </p:txBody>
        </p:sp>
        <p:pic>
          <p:nvPicPr>
            <p:cNvPr id="36" name="Picture 5" descr="C:\Users\ratul\AppData\Local\Microsoft\Windows\Temporary Internet Files\Content.IE5\RG0V5GXH\MC900289966[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3413" y="3923792"/>
              <a:ext cx="1173477" cy="93912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36" idx="3"/>
              <a:endCxn id="41" idx="1"/>
            </p:cNvCxnSpPr>
            <p:nvPr/>
          </p:nvCxnSpPr>
          <p:spPr>
            <a:xfrm>
              <a:off x="2576890" y="4393354"/>
              <a:ext cx="594177" cy="954509"/>
            </a:xfrm>
            <a:prstGeom prst="straightConnector1">
              <a:avLst/>
            </a:prstGeom>
            <a:ln w="317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3"/>
              <a:endCxn id="53" idx="0"/>
            </p:cNvCxnSpPr>
            <p:nvPr/>
          </p:nvCxnSpPr>
          <p:spPr>
            <a:xfrm>
              <a:off x="2576890" y="4393354"/>
              <a:ext cx="1875674" cy="904730"/>
            </a:xfrm>
            <a:prstGeom prst="straightConnector1">
              <a:avLst/>
            </a:prstGeom>
            <a:ln w="317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47" name="Picture 3" descr="C:\Users\ratul\AppData\Local\Microsoft\Windows\Temporary Internet Files\Content.IE5\RG0V5GXH\MC900434665[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07818" y="4685144"/>
              <a:ext cx="285961" cy="26316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ratul\AppData\Local\Microsoft\Windows\Temporary Internet Files\Content.IE5\45WZKNI8\MC900432538[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73460" y="4862916"/>
              <a:ext cx="341834" cy="33688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ratul\AppData\Local\Microsoft\Windows\Temporary Internet Files\Content.IE5\T9G8E7VA\MC900441902[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78597" y="4906153"/>
              <a:ext cx="555544" cy="65644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ratul\AppData\Local\Microsoft\Windows\Temporary Internet Files\Content.IE5\PVR1TTI8\MC900439833[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08776" y="5213654"/>
              <a:ext cx="464615" cy="46461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91000" y="5298084"/>
              <a:ext cx="523128" cy="25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ratul\AppData\Local\Microsoft\Windows\Temporary Internet Files\Content.IE5\R2C6K8OV\MC900331055[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41059" y="4423908"/>
              <a:ext cx="787124" cy="5047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ratul\AppData\Local\Microsoft\Windows\Temporary Internet Files\Content.IE5\88UNDNDD\MC900353275[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91115" y="4209164"/>
              <a:ext cx="629663" cy="6818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406648" y="4484045"/>
              <a:ext cx="401764" cy="369332"/>
            </a:xfrm>
            <a:prstGeom prst="rect">
              <a:avLst/>
            </a:prstGeom>
            <a:noFill/>
          </p:spPr>
          <p:txBody>
            <a:bodyPr wrap="square" rtlCol="0">
              <a:spAutoFit/>
            </a:bodyPr>
            <a:lstStyle/>
            <a:p>
              <a:r>
                <a:rPr lang="en-US" dirty="0" smtClean="0"/>
                <a:t>or</a:t>
              </a:r>
              <a:endParaRPr lang="en-US" dirty="0"/>
            </a:p>
          </p:txBody>
        </p:sp>
        <p:pic>
          <p:nvPicPr>
            <p:cNvPr id="56" name="Picture 5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71554" y="5181600"/>
              <a:ext cx="223221" cy="429339"/>
            </a:xfrm>
            <a:prstGeom prst="rect">
              <a:avLst/>
            </a:prstGeom>
          </p:spPr>
        </p:pic>
        <p:pic>
          <p:nvPicPr>
            <p:cNvPr id="41" name="Picture 15" descr="C:\Users\ratul\AppData\Local\Microsoft\Windows\Temporary Internet Files\Content.IE5\0CJ0LWAQ\MC900440400[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71067" y="4988897"/>
              <a:ext cx="717931" cy="7179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2571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smtClean="0">
                <a:solidFill>
                  <a:srgbClr val="C00000"/>
                </a:solidFill>
              </a:rPr>
              <a:t>Traditional view of home computing</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The home is a network of devices</a:t>
            </a:r>
          </a:p>
          <a:p>
            <a:pPr lvl="1"/>
            <a:r>
              <a:rPr lang="en-US" dirty="0" smtClean="0"/>
              <a:t>Similar to the Internet and enterprise networks</a:t>
            </a:r>
          </a:p>
          <a:p>
            <a:pPr marL="0" indent="0">
              <a:buNone/>
            </a:pPr>
            <a:endParaRPr lang="en-US" dirty="0" smtClean="0"/>
          </a:p>
          <a:p>
            <a:pPr marL="0" indent="0">
              <a:buNone/>
            </a:pPr>
            <a:r>
              <a:rPr lang="en-US" dirty="0" smtClean="0"/>
              <a:t>Resulting solutions are poor fits</a:t>
            </a:r>
          </a:p>
          <a:p>
            <a:pPr lvl="1"/>
            <a:r>
              <a:rPr lang="en-US" dirty="0" smtClean="0"/>
              <a:t>Management: DNS, Kerberos, Active directory, etc.</a:t>
            </a:r>
          </a:p>
          <a:p>
            <a:pPr lvl="1"/>
            <a:r>
              <a:rPr lang="en-US" dirty="0"/>
              <a:t>Cross-device function: interoperability </a:t>
            </a:r>
            <a:r>
              <a:rPr lang="en-US" dirty="0" smtClean="0"/>
              <a:t>protocols</a:t>
            </a:r>
            <a:endParaRPr lang="en-US" dirty="0"/>
          </a:p>
        </p:txBody>
      </p:sp>
    </p:spTree>
    <p:extLst>
      <p:ext uri="{BB962C8B-B14F-4D97-AF65-F5344CB8AC3E}">
        <p14:creationId xmlns:p14="http://schemas.microsoft.com/office/powerpoint/2010/main" val="1286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C:\Users\ratul\AppData\Local\Microsoft\Windows\Temporary Internet Files\Content.IE5\AWFMYCNF\MC900433050[1].jpg"/>
          <p:cNvPicPr>
            <a:picLocks noChangeAspect="1" noChangeArrowheads="1"/>
          </p:cNvPicPr>
          <p:nvPr/>
        </p:nvPicPr>
        <p:blipFill>
          <a:blip r:embed="rId3"/>
          <a:stretch>
            <a:fillRect/>
          </a:stretch>
        </p:blipFill>
        <p:spPr bwMode="auto">
          <a:xfrm>
            <a:off x="6675567" y="3157435"/>
            <a:ext cx="477948" cy="477948"/>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p:cNvSpPr/>
          <p:nvPr/>
        </p:nvSpPr>
        <p:spPr>
          <a:xfrm>
            <a:off x="3234821" y="1905000"/>
            <a:ext cx="1489579" cy="25908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Climate</a:t>
            </a:r>
          </a:p>
          <a:p>
            <a:pPr algn="ctr"/>
            <a:r>
              <a:rPr lang="en-US" dirty="0" smtClean="0">
                <a:solidFill>
                  <a:schemeClr val="tx1"/>
                </a:solidFill>
              </a:rPr>
              <a:t>Control</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3" name="Oval 32"/>
          <p:cNvSpPr/>
          <p:nvPr/>
        </p:nvSpPr>
        <p:spPr>
          <a:xfrm>
            <a:off x="5327852" y="1905000"/>
            <a:ext cx="1368607" cy="25908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Remote Lock</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4" name="Oval 33"/>
          <p:cNvSpPr/>
          <p:nvPr/>
        </p:nvSpPr>
        <p:spPr>
          <a:xfrm>
            <a:off x="4663040" y="1905000"/>
            <a:ext cx="1484276" cy="25908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Camera-Based Entry</a:t>
            </a: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8" name="Oval 17"/>
          <p:cNvSpPr/>
          <p:nvPr/>
        </p:nvSpPr>
        <p:spPr>
          <a:xfrm>
            <a:off x="597545" y="1905000"/>
            <a:ext cx="2022979" cy="2590800"/>
          </a:xfrm>
          <a:prstGeom prst="ellipse">
            <a:avLst/>
          </a:prstGeom>
          <a:solidFill>
            <a:srgbClr val="CCFFCC">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Video Recording</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 name="Title 2"/>
          <p:cNvSpPr>
            <a:spLocks noGrp="1"/>
          </p:cNvSpPr>
          <p:nvPr>
            <p:ph type="title"/>
          </p:nvPr>
        </p:nvSpPr>
        <p:spPr/>
        <p:txBody>
          <a:bodyPr>
            <a:normAutofit/>
          </a:bodyPr>
          <a:lstStyle/>
          <a:p>
            <a:r>
              <a:rPr lang="en-US" b="1" dirty="0" smtClean="0">
                <a:solidFill>
                  <a:srgbClr val="C00000"/>
                </a:solidFill>
              </a:rPr>
              <a:t>Interoperability is insufficient</a:t>
            </a:r>
            <a:endParaRPr lang="en-US" b="1" dirty="0">
              <a:solidFill>
                <a:srgbClr val="C00000"/>
              </a:solidFill>
            </a:endParaRPr>
          </a:p>
        </p:txBody>
      </p:sp>
      <p:pic>
        <p:nvPicPr>
          <p:cNvPr id="6" name="Picture 5" descr="C:\Users\ratul\AppData\Local\Microsoft\Windows\Temporary Internet Files\Content.IE5\AWFMYCNF\MC9004352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996025"/>
            <a:ext cx="449908" cy="8901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ratul\AppData\Local\Microsoft\Windows\Temporary Internet Files\Content.IE5\YWB3Y6Y1\MC9004338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8179" y="3117118"/>
            <a:ext cx="540482" cy="5404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ratul\AppData\Local\Microsoft\Windows\Temporary Internet Files\Content.IE5\PVR1TTI8\MC900439833[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8722" y="3164122"/>
            <a:ext cx="645878" cy="6458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ratul\AppData\Local\Microsoft\Windows\Temporary Internet Files\Content.IE5\PVR1TTI8\MC90043486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9000" y="3121995"/>
            <a:ext cx="535605" cy="535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 y="3352800"/>
            <a:ext cx="957537" cy="23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6" descr="http://www.keylessaccesslocks.com/images/Schlage%20BE365-PLY-505_SL.jpg"/>
          <p:cNvPicPr>
            <a:picLocks noChangeAspect="1" noChangeArrowheads="1"/>
          </p:cNvPicPr>
          <p:nvPr/>
        </p:nvPicPr>
        <p:blipFill>
          <a:blip r:embed="rId9"/>
          <a:stretch>
            <a:fillRect/>
          </a:stretch>
        </p:blipFill>
        <p:spPr bwMode="auto">
          <a:xfrm>
            <a:off x="5461516" y="3121697"/>
            <a:ext cx="535903" cy="5359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http://tompelt.files.wordpress.com/2009/10/thermostat.jpg"/>
          <p:cNvPicPr>
            <a:picLocks noChangeAspect="1" noChangeArrowheads="1"/>
          </p:cNvPicPr>
          <p:nvPr/>
        </p:nvPicPr>
        <p:blipFill>
          <a:blip r:embed="rId10"/>
          <a:stretch>
            <a:fillRect/>
          </a:stretch>
        </p:blipFill>
        <p:spPr bwMode="auto">
          <a:xfrm>
            <a:off x="3430236" y="3217275"/>
            <a:ext cx="565281" cy="440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http://www.adirondackplaza.com/shop/Adirondack_Plaza/images/homesent-motionsensor.jpg"/>
          <p:cNvPicPr>
            <a:picLocks noChangeAspect="1" noChangeArrowheads="1"/>
          </p:cNvPicPr>
          <p:nvPr/>
        </p:nvPicPr>
        <p:blipFill>
          <a:blip r:embed="rId11"/>
          <a:stretch>
            <a:fillRect/>
          </a:stretch>
        </p:blipFill>
        <p:spPr bwMode="auto">
          <a:xfrm>
            <a:off x="4265743" y="3227741"/>
            <a:ext cx="306201" cy="4298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5" descr="http://www.getxbox360.com/wp-content/uploads/2008/01/xbox360elite.jpg"/>
          <p:cNvPicPr>
            <a:picLocks noChangeAspect="1" noChangeArrowheads="1"/>
          </p:cNvPicPr>
          <p:nvPr/>
        </p:nvPicPr>
        <p:blipFill>
          <a:blip r:embed="rId12"/>
          <a:stretch>
            <a:fillRect/>
          </a:stretch>
        </p:blipFill>
        <p:spPr bwMode="auto">
          <a:xfrm>
            <a:off x="2744197" y="3157332"/>
            <a:ext cx="421950" cy="57646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a:off x="1132609" y="3713018"/>
            <a:ext cx="966355" cy="3431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2157585" y="3763353"/>
            <a:ext cx="797588" cy="3431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3810000" y="3713017"/>
            <a:ext cx="585548" cy="3431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6840206" y="3634729"/>
            <a:ext cx="666596" cy="411003"/>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7591502" y="3683678"/>
            <a:ext cx="558252" cy="411003"/>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4446552" y="3713884"/>
            <a:ext cx="541279" cy="463161"/>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5710495" y="3640772"/>
            <a:ext cx="691268" cy="3431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2317367" y="3727402"/>
            <a:ext cx="1371600" cy="4150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4987830" y="3656265"/>
            <a:ext cx="1852375" cy="415025"/>
          </a:xfrm>
          <a:custGeom>
            <a:avLst/>
            <a:gdLst>
              <a:gd name="connsiteX0" fmla="*/ 0 w 966355"/>
              <a:gd name="connsiteY0" fmla="*/ 0 h 343125"/>
              <a:gd name="connsiteX1" fmla="*/ 394855 w 966355"/>
              <a:gd name="connsiteY1" fmla="*/ 342900 h 343125"/>
              <a:gd name="connsiteX2" fmla="*/ 966355 w 966355"/>
              <a:gd name="connsiteY2" fmla="*/ 41564 h 343125"/>
            </a:gdLst>
            <a:ahLst/>
            <a:cxnLst>
              <a:cxn ang="0">
                <a:pos x="connsiteX0" y="connsiteY0"/>
              </a:cxn>
              <a:cxn ang="0">
                <a:pos x="connsiteX1" y="connsiteY1"/>
              </a:cxn>
              <a:cxn ang="0">
                <a:pos x="connsiteX2" y="connsiteY2"/>
              </a:cxn>
            </a:cxnLst>
            <a:rect l="l" t="t" r="r" b="b"/>
            <a:pathLst>
              <a:path w="966355" h="343125">
                <a:moveTo>
                  <a:pt x="0" y="0"/>
                </a:moveTo>
                <a:cubicBezTo>
                  <a:pt x="116898" y="167986"/>
                  <a:pt x="233796" y="335973"/>
                  <a:pt x="394855" y="342900"/>
                </a:cubicBezTo>
                <a:cubicBezTo>
                  <a:pt x="555914" y="349827"/>
                  <a:pt x="761134" y="195695"/>
                  <a:pt x="966355" y="41564"/>
                </a:cubicBezTo>
              </a:path>
            </a:pathLst>
          </a:cu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5" name="Picture 34" descr="camera-trimmed.png"/>
          <p:cNvPicPr>
            <a:picLocks noChangeAspect="1"/>
          </p:cNvPicPr>
          <p:nvPr/>
        </p:nvPicPr>
        <p:blipFill>
          <a:blip r:embed="rId13">
            <a:alphaModFix/>
          </a:blip>
          <a:stretch>
            <a:fillRect/>
          </a:stretch>
        </p:blipFill>
        <p:spPr>
          <a:xfrm>
            <a:off x="4752195" y="3206575"/>
            <a:ext cx="575657" cy="455937"/>
          </a:xfrm>
          <a:prstGeom prst="rect">
            <a:avLst/>
          </a:prstGeom>
        </p:spPr>
      </p:pic>
      <p:sp>
        <p:nvSpPr>
          <p:cNvPr id="2" name="Content Placeholder 1"/>
          <p:cNvSpPr>
            <a:spLocks noGrp="1"/>
          </p:cNvSpPr>
          <p:nvPr>
            <p:ph idx="1"/>
          </p:nvPr>
        </p:nvSpPr>
        <p:spPr>
          <a:xfrm>
            <a:off x="457200" y="5105400"/>
            <a:ext cx="8229600" cy="1020763"/>
          </a:xfrm>
        </p:spPr>
        <p:txBody>
          <a:bodyPr>
            <a:normAutofit lnSpcReduction="10000"/>
          </a:bodyPr>
          <a:lstStyle/>
          <a:p>
            <a:pPr marL="0" indent="0">
              <a:buNone/>
            </a:pPr>
            <a:r>
              <a:rPr lang="en-US" dirty="0" smtClean="0"/>
              <a:t>Does not handle coordination, topological heterogeneity, and user control </a:t>
            </a:r>
          </a:p>
          <a:p>
            <a:pPr marL="0" indent="0">
              <a:buNone/>
            </a:pPr>
            <a:endParaRPr lang="en-US" dirty="0"/>
          </a:p>
        </p:txBody>
      </p:sp>
    </p:spTree>
    <p:extLst>
      <p:ext uri="{BB962C8B-B14F-4D97-AF65-F5344CB8AC3E}">
        <p14:creationId xmlns:p14="http://schemas.microsoft.com/office/powerpoint/2010/main" val="1561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18" grpId="0" animBg="1"/>
      <p:bldP spid="17" grpId="0" animBg="1"/>
      <p:bldP spid="19" grpId="0" animBg="1"/>
      <p:bldP spid="20" grpId="0" animBg="1"/>
      <p:bldP spid="22" grpId="0" animBg="1"/>
      <p:bldP spid="26" grpId="0" animBg="1"/>
      <p:bldP spid="27" grpId="0" animBg="1"/>
      <p:bldP spid="28"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The home as a computer</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smtClean="0"/>
              <a:t>Networked devices =~ peripherals</a:t>
            </a:r>
          </a:p>
          <a:p>
            <a:pPr marL="0" indent="0">
              <a:buNone/>
            </a:pPr>
            <a:endParaRPr lang="en-US" dirty="0" smtClean="0"/>
          </a:p>
          <a:p>
            <a:pPr marL="0" indent="0">
              <a:buNone/>
            </a:pPr>
            <a:r>
              <a:rPr lang="en-US" dirty="0" smtClean="0"/>
              <a:t>Software </a:t>
            </a:r>
            <a:r>
              <a:rPr lang="en-US" dirty="0"/>
              <a:t>that uses </a:t>
            </a:r>
            <a:r>
              <a:rPr lang="en-US" dirty="0" smtClean="0"/>
              <a:t>devices =~ apps</a:t>
            </a:r>
            <a:endParaRPr lang="en-US" dirty="0"/>
          </a:p>
          <a:p>
            <a:pPr marL="0" indent="0">
              <a:buNone/>
            </a:pPr>
            <a:endParaRPr lang="en-US" dirty="0" smtClean="0"/>
          </a:p>
          <a:p>
            <a:pPr marL="0" indent="0">
              <a:buNone/>
            </a:pPr>
            <a:r>
              <a:rPr lang="en-US" dirty="0"/>
              <a:t>Managing </a:t>
            </a:r>
            <a:r>
              <a:rPr lang="en-US" dirty="0" smtClean="0"/>
              <a:t>networked devices =~ managing files</a:t>
            </a:r>
            <a:endParaRPr lang="en-US" dirty="0"/>
          </a:p>
          <a:p>
            <a:pPr marL="0" indent="0">
              <a:buNone/>
            </a:pPr>
            <a:endParaRPr lang="en-US" dirty="0" smtClean="0"/>
          </a:p>
          <a:p>
            <a:pPr marL="0" indent="0">
              <a:buNone/>
            </a:pPr>
            <a:r>
              <a:rPr lang="en-US" dirty="0" smtClean="0"/>
              <a:t>Conducting cross-device tasks =~ running apps</a:t>
            </a:r>
          </a:p>
        </p:txBody>
      </p:sp>
    </p:spTree>
    <p:extLst>
      <p:ext uri="{BB962C8B-B14F-4D97-AF65-F5344CB8AC3E}">
        <p14:creationId xmlns:p14="http://schemas.microsoft.com/office/powerpoint/2010/main" val="364018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solidFill>
                  <a:srgbClr val="C00000"/>
                </a:solidFill>
              </a:rPr>
              <a:t>HomeOS: An OS for the home</a:t>
            </a:r>
            <a:endParaRPr lang="en-US" b="1" dirty="0">
              <a:solidFill>
                <a:srgbClr val="C00000"/>
              </a:solidFill>
            </a:endParaRPr>
          </a:p>
        </p:txBody>
      </p:sp>
      <p:pic>
        <p:nvPicPr>
          <p:cNvPr id="6" name="Picture 5" descr="C:\Users\ratul\AppData\Local\Microsoft\Windows\Temporary Internet Files\Content.IE5\AWFMYCNF\MC90043524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1720" y="4691268"/>
            <a:ext cx="418427" cy="827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ratul\AppData\Local\Microsoft\Windows\Temporary Internet Files\Content.IE5\PVR1TTI8\MC900439833[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2756" y="4623984"/>
            <a:ext cx="600684" cy="6006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ratul\AppData\Local\Microsoft\Windows\Temporary Internet Files\Content.IE5\PVR1TTI8\MC90043486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913" y="4645995"/>
            <a:ext cx="498127" cy="4981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ratul\AppData\Local\Microsoft\Windows\Temporary Internet Files\Content.IE5\AWFMYCNF\MC900433050[1].jpg"/>
          <p:cNvPicPr>
            <a:picLocks noChangeAspect="1" noChangeArrowheads="1"/>
          </p:cNvPicPr>
          <p:nvPr/>
        </p:nvPicPr>
        <p:blipFill>
          <a:blip r:embed="rId6"/>
          <a:stretch>
            <a:fillRect/>
          </a:stretch>
        </p:blipFill>
        <p:spPr bwMode="auto">
          <a:xfrm>
            <a:off x="6914475" y="4799343"/>
            <a:ext cx="419965" cy="4199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48957" y="4792451"/>
            <a:ext cx="632483" cy="31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6" descr="http://www.keylessaccesslocks.com/images/Schlage%20BE365-PLY-505_SL.jpg"/>
          <p:cNvPicPr>
            <a:picLocks noChangeAspect="1" noChangeArrowheads="1"/>
          </p:cNvPicPr>
          <p:nvPr/>
        </p:nvPicPr>
        <p:blipFill>
          <a:blip r:embed="rId8"/>
          <a:stretch>
            <a:fillRect/>
          </a:stretch>
        </p:blipFill>
        <p:spPr bwMode="auto">
          <a:xfrm>
            <a:off x="5769236" y="4721898"/>
            <a:ext cx="498404" cy="4984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http://tompelt.files.wordpress.com/2009/10/thermostat.jpg"/>
          <p:cNvPicPr>
            <a:picLocks noChangeAspect="1" noChangeArrowheads="1"/>
          </p:cNvPicPr>
          <p:nvPr/>
        </p:nvPicPr>
        <p:blipFill>
          <a:blip r:embed="rId9"/>
          <a:stretch>
            <a:fillRect/>
          </a:stretch>
        </p:blipFill>
        <p:spPr bwMode="auto">
          <a:xfrm>
            <a:off x="3989314" y="4741276"/>
            <a:ext cx="525726" cy="4095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http://www.adirondackplaza.com/shop/Adirondack_Plaza/images/homesent-motionsensor.jpg"/>
          <p:cNvPicPr>
            <a:picLocks noChangeAspect="1" noChangeArrowheads="1"/>
          </p:cNvPicPr>
          <p:nvPr/>
        </p:nvPicPr>
        <p:blipFill>
          <a:blip r:embed="rId10"/>
          <a:stretch>
            <a:fillRect/>
          </a:stretch>
        </p:blipFill>
        <p:spPr bwMode="auto">
          <a:xfrm>
            <a:off x="4743640" y="4751741"/>
            <a:ext cx="284776" cy="3997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5" descr="http://www.getxbox360.com/wp-content/uploads/2008/01/xbox360elite.jpg"/>
          <p:cNvPicPr>
            <a:picLocks noChangeAspect="1" noChangeArrowheads="1"/>
          </p:cNvPicPr>
          <p:nvPr/>
        </p:nvPicPr>
        <p:blipFill>
          <a:blip r:embed="rId11"/>
          <a:stretch>
            <a:fillRect/>
          </a:stretch>
        </p:blipFill>
        <p:spPr bwMode="auto">
          <a:xfrm>
            <a:off x="3360615" y="4724400"/>
            <a:ext cx="392425" cy="5361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14976" y="3733800"/>
            <a:ext cx="665517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HomeOS</a:t>
            </a:r>
            <a:endParaRPr lang="en-US" sz="2400" dirty="0"/>
          </a:p>
        </p:txBody>
      </p:sp>
      <p:sp>
        <p:nvSpPr>
          <p:cNvPr id="17" name="Oval 16"/>
          <p:cNvSpPr/>
          <p:nvPr/>
        </p:nvSpPr>
        <p:spPr>
          <a:xfrm>
            <a:off x="1964162" y="2858394"/>
            <a:ext cx="1490935" cy="685800"/>
          </a:xfrm>
          <a:prstGeom prst="ellipse">
            <a:avLst/>
          </a:prstGeom>
          <a:solidFill>
            <a:srgbClr val="CCFF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Video Rec.</a:t>
            </a:r>
          </a:p>
        </p:txBody>
      </p:sp>
      <p:sp>
        <p:nvSpPr>
          <p:cNvPr id="18" name="Oval 17"/>
          <p:cNvSpPr/>
          <p:nvPr/>
        </p:nvSpPr>
        <p:spPr>
          <a:xfrm>
            <a:off x="3176449" y="2858394"/>
            <a:ext cx="1490935" cy="685800"/>
          </a:xfrm>
          <a:prstGeom prst="ellipse">
            <a:avLst/>
          </a:prstGeom>
          <a:solidFill>
            <a:srgbClr val="CCFF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Remote Unlock</a:t>
            </a:r>
          </a:p>
        </p:txBody>
      </p:sp>
      <p:grpSp>
        <p:nvGrpSpPr>
          <p:cNvPr id="40" name="Group 39"/>
          <p:cNvGrpSpPr/>
          <p:nvPr/>
        </p:nvGrpSpPr>
        <p:grpSpPr>
          <a:xfrm>
            <a:off x="1964162" y="4267199"/>
            <a:ext cx="6284677" cy="457201"/>
            <a:chOff x="1240768" y="4495800"/>
            <a:chExt cx="6912632" cy="597224"/>
          </a:xfrm>
        </p:grpSpPr>
        <p:cxnSp>
          <p:nvCxnSpPr>
            <p:cNvPr id="5" name="Straight Arrow Connector 4"/>
            <p:cNvCxnSpPr/>
            <p:nvPr/>
          </p:nvCxnSpPr>
          <p:spPr>
            <a:xfrm flipH="1" flipV="1">
              <a:off x="1240768" y="4559624"/>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22097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9717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7337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4195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0291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6387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6248400"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8579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5437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8153399" y="4495800"/>
              <a:ext cx="1" cy="53340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4289683" y="2819400"/>
            <a:ext cx="1490935" cy="685800"/>
          </a:xfrm>
          <a:prstGeom prst="ellipse">
            <a:avLst/>
          </a:prstGeom>
          <a:solidFill>
            <a:srgbClr val="CCFF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Climate</a:t>
            </a:r>
          </a:p>
        </p:txBody>
      </p:sp>
      <p:cxnSp>
        <p:nvCxnSpPr>
          <p:cNvPr id="45" name="Straight Arrow Connector 44"/>
          <p:cNvCxnSpPr>
            <a:endCxn id="41" idx="2"/>
          </p:cNvCxnSpPr>
          <p:nvPr/>
        </p:nvCxnSpPr>
        <p:spPr>
          <a:xfrm flipV="1">
            <a:off x="7410640" y="3319466"/>
            <a:ext cx="734145" cy="414334"/>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Cloud"/>
          <p:cNvSpPr>
            <a:spLocks noChangeAspect="1" noEditPoints="1" noChangeArrowheads="1"/>
          </p:cNvSpPr>
          <p:nvPr/>
        </p:nvSpPr>
        <p:spPr bwMode="auto">
          <a:xfrm>
            <a:off x="5550598" y="1447800"/>
            <a:ext cx="2698242" cy="86628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2">
              <a:lumMod val="20000"/>
              <a:lumOff val="80000"/>
            </a:schemeClr>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2400" dirty="0" err="1" smtClean="0"/>
              <a:t>HomeStore</a:t>
            </a:r>
            <a:endParaRPr lang="en-US" sz="2400" dirty="0"/>
          </a:p>
        </p:txBody>
      </p:sp>
      <p:cxnSp>
        <p:nvCxnSpPr>
          <p:cNvPr id="50" name="Straight Arrow Connector 49"/>
          <p:cNvCxnSpPr>
            <a:endCxn id="41" idx="0"/>
          </p:cNvCxnSpPr>
          <p:nvPr/>
        </p:nvCxnSpPr>
        <p:spPr>
          <a:xfrm>
            <a:off x="7639240" y="2313158"/>
            <a:ext cx="505545" cy="401917"/>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4" idx="1"/>
          </p:cNvCxnSpPr>
          <p:nvPr/>
        </p:nvCxnSpPr>
        <p:spPr>
          <a:xfrm flipV="1">
            <a:off x="6899719" y="2313158"/>
            <a:ext cx="0" cy="1448724"/>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camera-trimmed.png"/>
          <p:cNvPicPr>
            <a:picLocks noChangeAspect="1"/>
          </p:cNvPicPr>
          <p:nvPr/>
        </p:nvPicPr>
        <p:blipFill>
          <a:blip r:embed="rId12">
            <a:alphaModFix/>
          </a:blip>
          <a:stretch>
            <a:fillRect/>
          </a:stretch>
        </p:blipFill>
        <p:spPr>
          <a:xfrm>
            <a:off x="5124640" y="4739872"/>
            <a:ext cx="535377" cy="424034"/>
          </a:xfrm>
          <a:prstGeom prst="rect">
            <a:avLst/>
          </a:prstGeom>
        </p:spPr>
      </p:pic>
      <p:pic>
        <p:nvPicPr>
          <p:cNvPr id="41" name="Picture 40" descr="msn-user.jpg"/>
          <p:cNvPicPr>
            <a:picLocks noChangeAspect="1"/>
          </p:cNvPicPr>
          <p:nvPr/>
        </p:nvPicPr>
        <p:blipFill>
          <a:blip r:embed="rId13"/>
          <a:stretch>
            <a:fillRect/>
          </a:stretch>
        </p:blipFill>
        <p:spPr>
          <a:xfrm>
            <a:off x="7819421" y="2715075"/>
            <a:ext cx="650727" cy="604391"/>
          </a:xfrm>
          <a:prstGeom prst="rect">
            <a:avLst/>
          </a:prstGeom>
        </p:spPr>
      </p:pic>
      <p:sp>
        <p:nvSpPr>
          <p:cNvPr id="4" name="TextBox 3"/>
          <p:cNvSpPr txBox="1"/>
          <p:nvPr/>
        </p:nvSpPr>
        <p:spPr>
          <a:xfrm>
            <a:off x="189109" y="4261146"/>
            <a:ext cx="1563491" cy="646331"/>
          </a:xfrm>
          <a:prstGeom prst="rect">
            <a:avLst/>
          </a:prstGeom>
          <a:noFill/>
        </p:spPr>
        <p:txBody>
          <a:bodyPr wrap="square" rtlCol="0" anchor="ctr">
            <a:spAutoFit/>
          </a:bodyPr>
          <a:lstStyle/>
          <a:p>
            <a:pPr algn="ctr"/>
            <a:r>
              <a:rPr lang="en-US" dirty="0" smtClean="0"/>
              <a:t>Z-Wave, DLNA, WiFi, etc.</a:t>
            </a:r>
            <a:endParaRPr lang="en-US" dirty="0"/>
          </a:p>
        </p:txBody>
      </p:sp>
      <p:sp>
        <p:nvSpPr>
          <p:cNvPr id="12" name="Rounded Rectangular Callout 11"/>
          <p:cNvSpPr/>
          <p:nvPr/>
        </p:nvSpPr>
        <p:spPr>
          <a:xfrm>
            <a:off x="0" y="5780887"/>
            <a:ext cx="2012999" cy="1069846"/>
          </a:xfrm>
          <a:prstGeom prst="wedgeRoundRectCallout">
            <a:avLst>
              <a:gd name="adj1" fmla="val 37745"/>
              <a:gd name="adj2" fmla="val 2701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HomeOS logically centralizes all devices  in the home</a:t>
            </a:r>
            <a:endParaRPr lang="en-US" sz="1600" dirty="0">
              <a:solidFill>
                <a:schemeClr val="tx1"/>
              </a:solidFill>
            </a:endParaRPr>
          </a:p>
        </p:txBody>
      </p:sp>
      <p:sp>
        <p:nvSpPr>
          <p:cNvPr id="38" name="Rounded Rectangular Callout 37"/>
          <p:cNvSpPr/>
          <p:nvPr/>
        </p:nvSpPr>
        <p:spPr>
          <a:xfrm>
            <a:off x="2057400" y="5788154"/>
            <a:ext cx="1994070" cy="1069846"/>
          </a:xfrm>
          <a:prstGeom prst="wedgeRoundRectCallout">
            <a:avLst>
              <a:gd name="adj1" fmla="val 37745"/>
              <a:gd name="adj2" fmla="val 2701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Users interact with HomeOS rather than individual devices</a:t>
            </a:r>
            <a:endParaRPr lang="en-US" sz="1600" dirty="0">
              <a:solidFill>
                <a:schemeClr val="tx1"/>
              </a:solidFill>
            </a:endParaRPr>
          </a:p>
        </p:txBody>
      </p:sp>
      <p:sp>
        <p:nvSpPr>
          <p:cNvPr id="39" name="Rounded Rectangular Callout 38"/>
          <p:cNvSpPr/>
          <p:nvPr/>
        </p:nvSpPr>
        <p:spPr>
          <a:xfrm>
            <a:off x="4127671" y="5788154"/>
            <a:ext cx="2654129" cy="1069846"/>
          </a:xfrm>
          <a:prstGeom prst="wedgeRoundRectCallout">
            <a:avLst>
              <a:gd name="adj1" fmla="val 37745"/>
              <a:gd name="adj2" fmla="val 2701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Apps (not users) implement cross-device functionality using simple APIs</a:t>
            </a:r>
            <a:endParaRPr lang="en-US" sz="1600" dirty="0">
              <a:solidFill>
                <a:schemeClr val="tx1"/>
              </a:solidFill>
            </a:endParaRPr>
          </a:p>
        </p:txBody>
      </p:sp>
      <p:sp>
        <p:nvSpPr>
          <p:cNvPr id="42" name="Rounded Rectangular Callout 41"/>
          <p:cNvSpPr/>
          <p:nvPr/>
        </p:nvSpPr>
        <p:spPr>
          <a:xfrm>
            <a:off x="6858000" y="5788154"/>
            <a:ext cx="2286000" cy="1069846"/>
          </a:xfrm>
          <a:prstGeom prst="wedgeRoundRectCallout">
            <a:avLst>
              <a:gd name="adj1" fmla="val 37745"/>
              <a:gd name="adj2" fmla="val 2701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HomeStore helps users find compatible devices and apps</a:t>
            </a:r>
            <a:endParaRPr lang="en-US" sz="1600" dirty="0">
              <a:solidFill>
                <a:schemeClr val="tx1"/>
              </a:solidFill>
            </a:endParaRPr>
          </a:p>
        </p:txBody>
      </p:sp>
      <p:pic>
        <p:nvPicPr>
          <p:cNvPr id="47" name="Picture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97157" y="4738548"/>
            <a:ext cx="230351" cy="443052"/>
          </a:xfrm>
          <a:prstGeom prst="rect">
            <a:avLst/>
          </a:prstGeom>
        </p:spPr>
      </p:pic>
    </p:spTree>
    <p:extLst>
      <p:ext uri="{BB962C8B-B14F-4D97-AF65-F5344CB8AC3E}">
        <p14:creationId xmlns:p14="http://schemas.microsoft.com/office/powerpoint/2010/main" val="1416320658"/>
      </p:ext>
    </p:extLst>
  </p:cSld>
  <p:clrMapOvr>
    <a:masterClrMapping/>
  </p:clrMapOvr>
  <mc:AlternateContent xmlns:mc="http://schemas.openxmlformats.org/markup-compatibility/2006" xmlns:p14="http://schemas.microsoft.com/office/powerpoint/2010/main">
    <mc:Choice Requires="p14">
      <p:transition spd="slow" p14:dur="5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43" grpId="0" animBg="1"/>
      <p:bldP spid="44" grpId="0" animBg="1"/>
      <p:bldP spid="4" grpId="0"/>
      <p:bldP spid="12" grpId="0" animBg="1"/>
      <p:bldP spid="38" grpId="0" animBg="1"/>
      <p:bldP spid="39"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HomeOS layering model</a:t>
            </a:r>
            <a:endParaRPr lang="en-US" b="1" dirty="0">
              <a:solidFill>
                <a:srgbClr val="C00000"/>
              </a:solidFill>
            </a:endParaRPr>
          </a:p>
        </p:txBody>
      </p:sp>
      <p:sp>
        <p:nvSpPr>
          <p:cNvPr id="2059" name="Line Callout 2 2058"/>
          <p:cNvSpPr/>
          <p:nvPr/>
        </p:nvSpPr>
        <p:spPr>
          <a:xfrm>
            <a:off x="4323746" y="4876800"/>
            <a:ext cx="4515454" cy="914400"/>
          </a:xfrm>
          <a:prstGeom prst="borderCallout2">
            <a:avLst>
              <a:gd name="adj1" fmla="val 48438"/>
              <a:gd name="adj2" fmla="val -528"/>
              <a:gd name="adj3" fmla="val -26042"/>
              <a:gd name="adj4" fmla="val -4854"/>
              <a:gd name="adj5" fmla="val -96355"/>
              <a:gd name="adj6" fmla="val -9541"/>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black"/>
                </a:solidFill>
              </a:rPr>
              <a:t>Device discovery, pairing, and comm. for multiple protocols (e.g., DLNA, Z-Wave</a:t>
            </a:r>
            <a:r>
              <a:rPr lang="en-US" sz="2000" dirty="0" smtClean="0">
                <a:solidFill>
                  <a:prstClr val="black"/>
                </a:solidFill>
              </a:rPr>
              <a:t>)</a:t>
            </a:r>
          </a:p>
          <a:p>
            <a:pPr marL="342900" lvl="0" indent="-342900">
              <a:buFont typeface="Arial" pitchFamily="34" charset="0"/>
              <a:buChar char="•"/>
            </a:pPr>
            <a:r>
              <a:rPr lang="en-US" sz="2000" dirty="0" smtClean="0">
                <a:solidFill>
                  <a:prstClr val="black"/>
                </a:solidFill>
              </a:rPr>
              <a:t>Not tied to specific protocols</a:t>
            </a:r>
            <a:endParaRPr lang="en-US" sz="2000" dirty="0">
              <a:solidFill>
                <a:prstClr val="black"/>
              </a:solidFill>
            </a:endParaRPr>
          </a:p>
        </p:txBody>
      </p:sp>
      <p:sp>
        <p:nvSpPr>
          <p:cNvPr id="52" name="Line Callout 2 51"/>
          <p:cNvSpPr/>
          <p:nvPr/>
        </p:nvSpPr>
        <p:spPr>
          <a:xfrm>
            <a:off x="4323746" y="3581400"/>
            <a:ext cx="4515454" cy="1219200"/>
          </a:xfrm>
          <a:prstGeom prst="borderCallout2">
            <a:avLst>
              <a:gd name="adj1" fmla="val 48438"/>
              <a:gd name="adj2" fmla="val -528"/>
              <a:gd name="adj3" fmla="val 20313"/>
              <a:gd name="adj4" fmla="val -5698"/>
              <a:gd name="adj5" fmla="val -5469"/>
              <a:gd name="adj6" fmla="val -9752"/>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black"/>
                </a:solidFill>
              </a:rPr>
              <a:t>Device services are exported in protocol independent manner</a:t>
            </a:r>
          </a:p>
          <a:p>
            <a:pPr marL="342900" lvl="0" indent="-342900">
              <a:buFont typeface="Arial" pitchFamily="34" charset="0"/>
              <a:buChar char="•"/>
            </a:pPr>
            <a:r>
              <a:rPr lang="en-US" sz="2000" dirty="0">
                <a:solidFill>
                  <a:prstClr val="black"/>
                </a:solidFill>
              </a:rPr>
              <a:t>Decouples apps and protocols</a:t>
            </a:r>
          </a:p>
          <a:p>
            <a:pPr marL="342900" lvl="0" indent="-342900">
              <a:buFont typeface="Arial" pitchFamily="34" charset="0"/>
              <a:buChar char="•"/>
            </a:pPr>
            <a:r>
              <a:rPr lang="en-US" sz="2000" dirty="0">
                <a:solidFill>
                  <a:prstClr val="black"/>
                </a:solidFill>
              </a:rPr>
              <a:t>Allows for </a:t>
            </a:r>
            <a:r>
              <a:rPr lang="en-US" sz="2000" dirty="0" smtClean="0">
                <a:solidFill>
                  <a:prstClr val="black"/>
                </a:solidFill>
              </a:rPr>
              <a:t>differentiation by vendors</a:t>
            </a:r>
            <a:endParaRPr lang="en-US" sz="2000" dirty="0">
              <a:solidFill>
                <a:prstClr val="black"/>
              </a:solidFill>
            </a:endParaRPr>
          </a:p>
        </p:txBody>
      </p:sp>
      <p:sp>
        <p:nvSpPr>
          <p:cNvPr id="53" name="Line Callout 2 52"/>
          <p:cNvSpPr/>
          <p:nvPr/>
        </p:nvSpPr>
        <p:spPr>
          <a:xfrm>
            <a:off x="4323746" y="2895600"/>
            <a:ext cx="4515454" cy="609600"/>
          </a:xfrm>
          <a:prstGeom prst="borderCallout2">
            <a:avLst>
              <a:gd name="adj1" fmla="val 48438"/>
              <a:gd name="adj2" fmla="val -528"/>
              <a:gd name="adj3" fmla="val 32813"/>
              <a:gd name="adj4" fmla="val -4643"/>
              <a:gd name="adj5" fmla="val 15625"/>
              <a:gd name="adj6" fmla="val -9752"/>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black"/>
                </a:solidFill>
              </a:rPr>
              <a:t>Primitives are specialized to home setting</a:t>
            </a:r>
          </a:p>
          <a:p>
            <a:pPr marL="342900" lvl="0" indent="-342900">
              <a:buFont typeface="Arial" pitchFamily="34" charset="0"/>
              <a:buChar char="•"/>
            </a:pPr>
            <a:r>
              <a:rPr lang="en-US" sz="2000" dirty="0">
                <a:solidFill>
                  <a:prstClr val="black"/>
                </a:solidFill>
              </a:rPr>
              <a:t>Simplifies configuration</a:t>
            </a:r>
          </a:p>
        </p:txBody>
      </p:sp>
      <p:sp>
        <p:nvSpPr>
          <p:cNvPr id="54" name="Line Callout 2 53"/>
          <p:cNvSpPr/>
          <p:nvPr/>
        </p:nvSpPr>
        <p:spPr>
          <a:xfrm>
            <a:off x="4343400" y="1981200"/>
            <a:ext cx="4515454" cy="838200"/>
          </a:xfrm>
          <a:prstGeom prst="borderCallout2">
            <a:avLst>
              <a:gd name="adj1" fmla="val 48438"/>
              <a:gd name="adj2" fmla="val -528"/>
              <a:gd name="adj3" fmla="val 48438"/>
              <a:gd name="adj4" fmla="val -5065"/>
              <a:gd name="adj5" fmla="val 48438"/>
              <a:gd name="adj6" fmla="val -11018"/>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black"/>
                </a:solidFill>
              </a:rPr>
              <a:t>Apps use high-level abstractions</a:t>
            </a:r>
          </a:p>
          <a:p>
            <a:pPr marL="342900" lvl="0" indent="-342900">
              <a:buFont typeface="Arial" pitchFamily="34" charset="0"/>
              <a:buChar char="•"/>
            </a:pPr>
            <a:r>
              <a:rPr lang="en-US" sz="2000" dirty="0">
                <a:solidFill>
                  <a:prstClr val="black"/>
                </a:solidFill>
              </a:rPr>
              <a:t>Simplifies app development</a:t>
            </a:r>
          </a:p>
          <a:p>
            <a:pPr marL="342900" lvl="0" indent="-342900">
              <a:buFont typeface="Arial" pitchFamily="34" charset="0"/>
              <a:buChar char="•"/>
            </a:pPr>
            <a:r>
              <a:rPr lang="en-US" sz="2000" dirty="0">
                <a:solidFill>
                  <a:prstClr val="black"/>
                </a:solidFill>
              </a:rPr>
              <a:t>Manifests enable compatibility checks</a:t>
            </a:r>
          </a:p>
        </p:txBody>
      </p:sp>
      <p:graphicFrame>
        <p:nvGraphicFramePr>
          <p:cNvPr id="5" name="Table 4"/>
          <p:cNvGraphicFramePr>
            <a:graphicFrameLocks noGrp="1"/>
          </p:cNvGraphicFramePr>
          <p:nvPr>
            <p:extLst>
              <p:ext uri="{D42A27DB-BD31-4B8C-83A1-F6EECF244321}">
                <p14:modId xmlns:p14="http://schemas.microsoft.com/office/powerpoint/2010/main" val="1831457300"/>
              </p:ext>
            </p:extLst>
          </p:nvPr>
        </p:nvGraphicFramePr>
        <p:xfrm>
          <a:off x="381001" y="2158108"/>
          <a:ext cx="3505199" cy="2032892"/>
        </p:xfrm>
        <a:graphic>
          <a:graphicData uri="http://schemas.openxmlformats.org/drawingml/2006/table">
            <a:tbl>
              <a:tblPr bandRow="1">
                <a:tableStyleId>{5C22544A-7EE6-4342-B048-85BDC9FD1C3A}</a:tableStyleId>
              </a:tblPr>
              <a:tblGrid>
                <a:gridCol w="3505199"/>
              </a:tblGrid>
              <a:tr h="508223">
                <a:tc>
                  <a:txBody>
                    <a:bodyPr/>
                    <a:lstStyle/>
                    <a:p>
                      <a:pPr algn="ctr"/>
                      <a:r>
                        <a:rPr lang="en-US" sz="2400" dirty="0" smtClean="0"/>
                        <a:t>Application</a:t>
                      </a:r>
                      <a:endParaRPr lang="en-US" sz="2400" dirty="0"/>
                    </a:p>
                  </a:txBody>
                  <a:tcPr>
                    <a:lnT w="12700" cmpd="sng">
                      <a:noFill/>
                    </a:lnT>
                  </a:tcPr>
                </a:tc>
              </a:tr>
              <a:tr h="508223">
                <a:tc>
                  <a:txBody>
                    <a:bodyPr/>
                    <a:lstStyle/>
                    <a:p>
                      <a:pPr algn="ctr"/>
                      <a:r>
                        <a:rPr lang="en-US" sz="2400" dirty="0" smtClean="0"/>
                        <a:t>Mgmt.</a:t>
                      </a:r>
                      <a:r>
                        <a:rPr lang="en-US" sz="2400" baseline="0" dirty="0" smtClean="0"/>
                        <a:t> and access control</a:t>
                      </a:r>
                      <a:endParaRPr lang="en-US" sz="2400" dirty="0"/>
                    </a:p>
                  </a:txBody>
                  <a:tcPr/>
                </a:tc>
              </a:tr>
              <a:tr h="508223">
                <a:tc>
                  <a:txBody>
                    <a:bodyPr/>
                    <a:lstStyle/>
                    <a:p>
                      <a:pPr algn="ctr"/>
                      <a:r>
                        <a:rPr lang="en-US" sz="2400" dirty="0" smtClean="0"/>
                        <a:t>Device</a:t>
                      </a:r>
                      <a:r>
                        <a:rPr lang="en-US" sz="2400" baseline="0" dirty="0" smtClean="0"/>
                        <a:t> functionality</a:t>
                      </a:r>
                      <a:endParaRPr lang="en-US" sz="2400" dirty="0"/>
                    </a:p>
                  </a:txBody>
                  <a:tcPr/>
                </a:tc>
              </a:tr>
              <a:tr h="508223">
                <a:tc>
                  <a:txBody>
                    <a:bodyPr/>
                    <a:lstStyle/>
                    <a:p>
                      <a:pPr algn="ctr"/>
                      <a:r>
                        <a:rPr lang="en-US" sz="2400" dirty="0" smtClean="0"/>
                        <a:t>Device</a:t>
                      </a:r>
                      <a:r>
                        <a:rPr lang="en-US" sz="2400" baseline="0" dirty="0" smtClean="0"/>
                        <a:t> connectivity</a:t>
                      </a:r>
                      <a:endParaRPr lang="en-US" sz="2400" dirty="0"/>
                    </a:p>
                  </a:txBody>
                  <a:tcPr/>
                </a:tc>
              </a:tr>
            </a:tbl>
          </a:graphicData>
        </a:graphic>
      </p:graphicFrame>
      <p:pic>
        <p:nvPicPr>
          <p:cNvPr id="1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930643"/>
            <a:ext cx="957537" cy="23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H="1" flipV="1">
            <a:off x="707368" y="4424235"/>
            <a:ext cx="1" cy="408341"/>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640628" y="4405391"/>
            <a:ext cx="1" cy="408341"/>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camera-trimmed.png"/>
          <p:cNvPicPr>
            <a:picLocks noChangeAspect="1"/>
          </p:cNvPicPr>
          <p:nvPr/>
        </p:nvPicPr>
        <p:blipFill>
          <a:blip r:embed="rId4">
            <a:alphaModFix/>
          </a:blip>
          <a:stretch>
            <a:fillRect/>
          </a:stretch>
        </p:blipFill>
        <p:spPr>
          <a:xfrm>
            <a:off x="3352800" y="4878063"/>
            <a:ext cx="575657" cy="455937"/>
          </a:xfrm>
          <a:prstGeom prst="rect">
            <a:avLst/>
          </a:prstGeom>
        </p:spPr>
      </p:pic>
      <p:sp>
        <p:nvSpPr>
          <p:cNvPr id="29" name="TextBox 28"/>
          <p:cNvSpPr txBox="1"/>
          <p:nvPr/>
        </p:nvSpPr>
        <p:spPr>
          <a:xfrm>
            <a:off x="1219200" y="4176791"/>
            <a:ext cx="1981200" cy="769441"/>
          </a:xfrm>
          <a:prstGeom prst="rect">
            <a:avLst/>
          </a:prstGeom>
          <a:noFill/>
        </p:spPr>
        <p:txBody>
          <a:bodyPr wrap="square" rtlCol="0">
            <a:spAutoFit/>
          </a:bodyPr>
          <a:lstStyle/>
          <a:p>
            <a:r>
              <a:rPr lang="en-US" sz="4400" dirty="0" smtClean="0">
                <a:solidFill>
                  <a:srgbClr val="FFC000"/>
                </a:solidFill>
              </a:rPr>
              <a:t>.  .  .  .  .    </a:t>
            </a:r>
            <a:endParaRPr lang="en-US" sz="4400" dirty="0">
              <a:solidFill>
                <a:srgbClr val="FFC000"/>
              </a:solidFill>
            </a:endParaRPr>
          </a:p>
        </p:txBody>
      </p:sp>
    </p:spTree>
    <p:extLst>
      <p:ext uri="{BB962C8B-B14F-4D97-AF65-F5344CB8AC3E}">
        <p14:creationId xmlns:p14="http://schemas.microsoft.com/office/powerpoint/2010/main" val="695467429"/>
      </p:ext>
    </p:extLst>
  </p:cSld>
  <p:clrMapOvr>
    <a:masterClrMapping/>
  </p:clrMapOvr>
  <mc:AlternateContent xmlns:mc="http://schemas.openxmlformats.org/markup-compatibility/2006" xmlns:p14="http://schemas.microsoft.com/office/powerpoint/2010/main">
    <mc:Choice Requires="p14">
      <p:transition spd="slow" p14:dur="6000" advClick="0" advTm="6000"/>
    </mc:Choice>
    <mc:Fallback xmlns="">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52" grpId="0" animBg="1"/>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normAutofit lnSpcReduction="10000"/>
          </a:bodyPr>
          <a:lstStyle/>
          <a:p>
            <a:pPr marL="0" indent="0">
              <a:buNone/>
            </a:pPr>
            <a:r>
              <a:rPr lang="en-US" sz="2800" dirty="0"/>
              <a:t>12 homes running HomeOS for 4-8 months</a:t>
            </a:r>
          </a:p>
          <a:p>
            <a:pPr lvl="1"/>
            <a:r>
              <a:rPr lang="en-US" sz="2400" dirty="0"/>
              <a:t>Only 2 had prior experience with home automation </a:t>
            </a:r>
          </a:p>
          <a:p>
            <a:pPr lvl="1"/>
            <a:r>
              <a:rPr lang="en-US" sz="2400" dirty="0"/>
              <a:t>Using several different devices (e.g., cameras, light controllers, door-window sensors</a:t>
            </a:r>
            <a:r>
              <a:rPr lang="en-US" sz="2400" dirty="0" smtClean="0"/>
              <a:t>)</a:t>
            </a:r>
          </a:p>
          <a:p>
            <a:pPr lvl="4"/>
            <a:endParaRPr lang="en-US" sz="1600" dirty="0"/>
          </a:p>
          <a:p>
            <a:pPr marL="0" indent="0">
              <a:buNone/>
            </a:pPr>
            <a:r>
              <a:rPr lang="en-US" sz="2800" dirty="0" smtClean="0"/>
              <a:t>41 </a:t>
            </a:r>
            <a:r>
              <a:rPr lang="en-US" sz="2800" dirty="0"/>
              <a:t>student developers across 10 research groups</a:t>
            </a:r>
          </a:p>
          <a:p>
            <a:pPr lvl="1"/>
            <a:r>
              <a:rPr lang="en-US" sz="2400" dirty="0"/>
              <a:t>New </a:t>
            </a:r>
            <a:r>
              <a:rPr lang="en-US" sz="2400" dirty="0" smtClean="0"/>
              <a:t>drivers </a:t>
            </a:r>
            <a:r>
              <a:rPr lang="en-US" sz="2000" dirty="0" smtClean="0"/>
              <a:t>(e.g.,</a:t>
            </a:r>
            <a:r>
              <a:rPr lang="en-US" sz="2400" dirty="0" smtClean="0"/>
              <a:t> </a:t>
            </a:r>
            <a:r>
              <a:rPr lang="en-US" sz="2000" dirty="0"/>
              <a:t>e</a:t>
            </a:r>
            <a:r>
              <a:rPr lang="en-US" sz="2000" dirty="0" smtClean="0"/>
              <a:t>nergy </a:t>
            </a:r>
            <a:r>
              <a:rPr lang="en-US" sz="2000" dirty="0"/>
              <a:t>meters, IM, appliance </a:t>
            </a:r>
            <a:r>
              <a:rPr lang="en-US" sz="2000" dirty="0" smtClean="0"/>
              <a:t>controllers).</a:t>
            </a:r>
            <a:endParaRPr lang="en-US" sz="2000" dirty="0"/>
          </a:p>
          <a:p>
            <a:pPr lvl="1"/>
            <a:r>
              <a:rPr lang="en-US" sz="2400" dirty="0"/>
              <a:t>New </a:t>
            </a:r>
            <a:r>
              <a:rPr lang="en-US" sz="2400" dirty="0" smtClean="0"/>
              <a:t>applications </a:t>
            </a:r>
            <a:r>
              <a:rPr lang="en-US" sz="2000" dirty="0" smtClean="0"/>
              <a:t>(e.g.,</a:t>
            </a:r>
            <a:r>
              <a:rPr lang="en-US" sz="2400" dirty="0" smtClean="0"/>
              <a:t> </a:t>
            </a:r>
            <a:r>
              <a:rPr lang="en-US" sz="2000" dirty="0" err="1" smtClean="0"/>
              <a:t>Kinect</a:t>
            </a:r>
            <a:r>
              <a:rPr lang="en-US" sz="2000" dirty="0" smtClean="0"/>
              <a:t>-based </a:t>
            </a:r>
            <a:r>
              <a:rPr lang="en-US" sz="2000" dirty="0"/>
              <a:t>control, face-recognition based </a:t>
            </a:r>
            <a:r>
              <a:rPr lang="en-US" sz="2000" dirty="0" smtClean="0"/>
              <a:t>reminders)</a:t>
            </a:r>
          </a:p>
          <a:p>
            <a:pPr lvl="1"/>
            <a:r>
              <a:rPr lang="en-US" sz="2400" dirty="0" smtClean="0"/>
              <a:t>See</a:t>
            </a:r>
            <a:r>
              <a:rPr lang="en-US" sz="2000" dirty="0" smtClean="0"/>
              <a:t> </a:t>
            </a:r>
            <a:r>
              <a:rPr lang="en-US" sz="2400" dirty="0" smtClean="0">
                <a:hlinkClick r:id="rId2"/>
              </a:rPr>
              <a:t>http://research.microsoft.com/homeos/</a:t>
            </a:r>
            <a:r>
              <a:rPr lang="en-US" sz="2400" dirty="0" smtClean="0"/>
              <a:t> for demos</a:t>
            </a:r>
          </a:p>
          <a:p>
            <a:pPr lvl="3"/>
            <a:endParaRPr lang="en-US" sz="1600" dirty="0"/>
          </a:p>
          <a:p>
            <a:pPr marL="0" indent="0">
              <a:buNone/>
            </a:pPr>
            <a:r>
              <a:rPr lang="en-US" sz="2800" dirty="0" smtClean="0"/>
              <a:t>Controlled studies of usability and programmability</a:t>
            </a:r>
            <a:endParaRPr lang="en-US" sz="2800" dirty="0"/>
          </a:p>
        </p:txBody>
      </p:sp>
      <p:sp>
        <p:nvSpPr>
          <p:cNvPr id="2" name="Title 1"/>
          <p:cNvSpPr>
            <a:spLocks noGrp="1"/>
          </p:cNvSpPr>
          <p:nvPr>
            <p:ph type="title"/>
          </p:nvPr>
        </p:nvSpPr>
        <p:spPr/>
        <p:txBody>
          <a:bodyPr/>
          <a:lstStyle/>
          <a:p>
            <a:r>
              <a:rPr lang="en-US" b="1" dirty="0" smtClean="0">
                <a:solidFill>
                  <a:srgbClr val="C00000"/>
                </a:solidFill>
              </a:rPr>
              <a:t>Experience with HomeOS</a:t>
            </a:r>
            <a:endParaRPr lang="en-US" b="1"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47800"/>
            <a:ext cx="4039163" cy="2267266"/>
          </a:xfrm>
          <a:prstGeom prst="rect">
            <a:avLst/>
          </a:prstGeom>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006" t="21415" r="29503" b="33425"/>
          <a:stretch/>
        </p:blipFill>
        <p:spPr bwMode="auto">
          <a:xfrm>
            <a:off x="4654522" y="1447800"/>
            <a:ext cx="4420568" cy="238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2924" t="34179" r="33101" b="18821"/>
          <a:stretch/>
        </p:blipFill>
        <p:spPr bwMode="auto">
          <a:xfrm>
            <a:off x="494887" y="3970623"/>
            <a:ext cx="4115761" cy="245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5623" t="37004" r="58172" b="26000"/>
          <a:stretch/>
        </p:blipFill>
        <p:spPr bwMode="auto">
          <a:xfrm>
            <a:off x="5095793" y="3916742"/>
            <a:ext cx="3660993" cy="256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1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901</Words>
  <Application>Microsoft Office PowerPoint</Application>
  <PresentationFormat>On-screen Show (4:3)</PresentationFormat>
  <Paragraphs>144</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View the home as a computer</vt:lpstr>
      <vt:lpstr>The home computing environment</vt:lpstr>
      <vt:lpstr>Problems faced by users</vt:lpstr>
      <vt:lpstr>Traditional view of home computing</vt:lpstr>
      <vt:lpstr>Interoperability is insufficient</vt:lpstr>
      <vt:lpstr>The home as a computer</vt:lpstr>
      <vt:lpstr>HomeOS: An OS for the home</vt:lpstr>
      <vt:lpstr>HomeOS layering model</vt:lpstr>
      <vt:lpstr>Experience with HomeOS</vt:lpstr>
      <vt:lpstr>Experience with HomeOS: The good</vt:lpstr>
      <vt:lpstr>Experience with HomeOS: The bad</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Ratul Mahajan</dc:creator>
  <cp:lastModifiedBy>ratul</cp:lastModifiedBy>
  <cp:revision>115</cp:revision>
  <dcterms:created xsi:type="dcterms:W3CDTF">2006-08-16T00:00:00Z</dcterms:created>
  <dcterms:modified xsi:type="dcterms:W3CDTF">2011-10-13T14:55:50Z</dcterms:modified>
</cp:coreProperties>
</file>