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4" r:id="rId3"/>
    <p:sldMasterId id="2147483695" r:id="rId4"/>
  </p:sldMasterIdLst>
  <p:notesMasterIdLst>
    <p:notesMasterId r:id="rId72"/>
  </p:notesMasterIdLst>
  <p:sldIdLst>
    <p:sldId id="256" r:id="rId5"/>
    <p:sldId id="257" r:id="rId6"/>
    <p:sldId id="261" r:id="rId7"/>
    <p:sldId id="334" r:id="rId8"/>
    <p:sldId id="262" r:id="rId9"/>
    <p:sldId id="263" r:id="rId10"/>
    <p:sldId id="265" r:id="rId11"/>
    <p:sldId id="292" r:id="rId12"/>
    <p:sldId id="259" r:id="rId13"/>
    <p:sldId id="260" r:id="rId14"/>
    <p:sldId id="266" r:id="rId15"/>
    <p:sldId id="267" r:id="rId16"/>
    <p:sldId id="271" r:id="rId17"/>
    <p:sldId id="270" r:id="rId18"/>
    <p:sldId id="273" r:id="rId19"/>
    <p:sldId id="274" r:id="rId20"/>
    <p:sldId id="306" r:id="rId21"/>
    <p:sldId id="307" r:id="rId22"/>
    <p:sldId id="275" r:id="rId23"/>
    <p:sldId id="309" r:id="rId24"/>
    <p:sldId id="291" r:id="rId25"/>
    <p:sldId id="276" r:id="rId26"/>
    <p:sldId id="294" r:id="rId27"/>
    <p:sldId id="293" r:id="rId28"/>
    <p:sldId id="295" r:id="rId29"/>
    <p:sldId id="296" r:id="rId30"/>
    <p:sldId id="298" r:id="rId31"/>
    <p:sldId id="299" r:id="rId32"/>
    <p:sldId id="310" r:id="rId33"/>
    <p:sldId id="336" r:id="rId34"/>
    <p:sldId id="301" r:id="rId35"/>
    <p:sldId id="338" r:id="rId36"/>
    <p:sldId id="337" r:id="rId37"/>
    <p:sldId id="302" r:id="rId38"/>
    <p:sldId id="345" r:id="rId39"/>
    <p:sldId id="342" r:id="rId40"/>
    <p:sldId id="347" r:id="rId41"/>
    <p:sldId id="343" r:id="rId42"/>
    <p:sldId id="344" r:id="rId43"/>
    <p:sldId id="348" r:id="rId44"/>
    <p:sldId id="346" r:id="rId45"/>
    <p:sldId id="303" r:id="rId46"/>
    <p:sldId id="312" r:id="rId47"/>
    <p:sldId id="323" r:id="rId48"/>
    <p:sldId id="314" r:id="rId49"/>
    <p:sldId id="315" r:id="rId50"/>
    <p:sldId id="322" r:id="rId51"/>
    <p:sldId id="324" r:id="rId52"/>
    <p:sldId id="313" r:id="rId53"/>
    <p:sldId id="320" r:id="rId54"/>
    <p:sldId id="339" r:id="rId55"/>
    <p:sldId id="321" r:id="rId56"/>
    <p:sldId id="304" r:id="rId57"/>
    <p:sldId id="325" r:id="rId58"/>
    <p:sldId id="305" r:id="rId59"/>
    <p:sldId id="326" r:id="rId60"/>
    <p:sldId id="349" r:id="rId61"/>
    <p:sldId id="327" r:id="rId62"/>
    <p:sldId id="332" r:id="rId63"/>
    <p:sldId id="328" r:id="rId64"/>
    <p:sldId id="329" r:id="rId65"/>
    <p:sldId id="330" r:id="rId66"/>
    <p:sldId id="331" r:id="rId67"/>
    <p:sldId id="340" r:id="rId68"/>
    <p:sldId id="350" r:id="rId69"/>
    <p:sldId id="335" r:id="rId70"/>
    <p:sldId id="341"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FF5050"/>
    <a:srgbClr val="996633"/>
    <a:srgbClr val="CCFF99"/>
    <a:srgbClr val="FFFFCC"/>
    <a:srgbClr val="FFCC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2" autoAdjust="0"/>
    <p:restoredTop sz="75617" autoAdjust="0"/>
  </p:normalViewPr>
  <p:slideViewPr>
    <p:cSldViewPr>
      <p:cViewPr varScale="1">
        <p:scale>
          <a:sx n="70" d="100"/>
          <a:sy n="70" d="100"/>
        </p:scale>
        <p:origin x="1320" y="54"/>
      </p:cViewPr>
      <p:guideLst>
        <p:guide orient="horz" pos="2160"/>
        <p:guide pos="2880"/>
      </p:guideLst>
    </p:cSldViewPr>
  </p:slideViewPr>
  <p:notesTextViewPr>
    <p:cViewPr>
      <p:scale>
        <a:sx n="3" d="2"/>
        <a:sy n="3" d="2"/>
      </p:scale>
      <p:origin x="0" y="0"/>
    </p:cViewPr>
  </p:notesTextViewPr>
  <p:sorterViewPr>
    <p:cViewPr>
      <p:scale>
        <a:sx n="100" d="100"/>
        <a:sy n="100" d="100"/>
      </p:scale>
      <p:origin x="0" y="-127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2907A-7C8C-4635-9DEB-F193F1708099}" type="datetimeFigureOut">
              <a:rPr lang="en-US" smtClean="0"/>
              <a:t>6/13/2013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E4B0E9-1AFF-49A4-A5AF-2B8F321BC963}" type="slidenum">
              <a:rPr lang="en-US" smtClean="0"/>
              <a:t>‹#›</a:t>
            </a:fld>
            <a:endParaRPr lang="en-US"/>
          </a:p>
        </p:txBody>
      </p:sp>
    </p:spTree>
    <p:extLst>
      <p:ext uri="{BB962C8B-B14F-4D97-AF65-F5344CB8AC3E}">
        <p14:creationId xmlns:p14="http://schemas.microsoft.com/office/powerpoint/2010/main" val="4284376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Process_algebra" TargetMode="External"/><Relationship Id="rId13" Type="http://schemas.openxmlformats.org/officeDocument/2006/relationships/hyperlink" Target="http://en.wikipedia.org/wiki/Wikipedia:Citation_needed" TargetMode="External"/><Relationship Id="rId3" Type="http://schemas.openxmlformats.org/officeDocument/2006/relationships/hyperlink" Target="http://en.wikipedia.org/wiki/Finite_state_machine" TargetMode="External"/><Relationship Id="rId7" Type="http://schemas.openxmlformats.org/officeDocument/2006/relationships/hyperlink" Target="http://en.wikipedia.org/wiki/Hybrid_automata" TargetMode="External"/><Relationship Id="rId12" Type="http://schemas.openxmlformats.org/officeDocument/2006/relationships/hyperlink" Target="http://en.wikipedia.org/wiki/Hoare_logic"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Timed_automaton" TargetMode="External"/><Relationship Id="rId11" Type="http://schemas.openxmlformats.org/officeDocument/2006/relationships/hyperlink" Target="http://en.wikipedia.org/wiki/Axiomatic_semantics" TargetMode="External"/><Relationship Id="rId5" Type="http://schemas.openxmlformats.org/officeDocument/2006/relationships/hyperlink" Target="http://en.wikipedia.org/wiki/Petri_net" TargetMode="External"/><Relationship Id="rId10" Type="http://schemas.openxmlformats.org/officeDocument/2006/relationships/hyperlink" Target="http://en.wikipedia.org/wiki/Denotational_semantics" TargetMode="External"/><Relationship Id="rId4" Type="http://schemas.openxmlformats.org/officeDocument/2006/relationships/hyperlink" Target="http://en.wikipedia.org/wiki/Labelled_transition_system" TargetMode="External"/><Relationship Id="rId9" Type="http://schemas.openxmlformats.org/officeDocument/2006/relationships/hyperlink" Target="http://en.wikipedia.org/wiki/Operational_semantic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1</a:t>
            </a:fld>
            <a:endParaRPr lang="en-US"/>
          </a:p>
        </p:txBody>
      </p:sp>
    </p:spTree>
    <p:extLst>
      <p:ext uri="{BB962C8B-B14F-4D97-AF65-F5344CB8AC3E}">
        <p14:creationId xmlns:p14="http://schemas.microsoft.com/office/powerpoint/2010/main" val="800282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17</a:t>
            </a:fld>
            <a:endParaRPr lang="en-US"/>
          </a:p>
        </p:txBody>
      </p:sp>
    </p:spTree>
    <p:extLst>
      <p:ext uri="{BB962C8B-B14F-4D97-AF65-F5344CB8AC3E}">
        <p14:creationId xmlns:p14="http://schemas.microsoft.com/office/powerpoint/2010/main" val="271750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18</a:t>
            </a:fld>
            <a:endParaRPr lang="en-US"/>
          </a:p>
        </p:txBody>
      </p:sp>
    </p:spTree>
    <p:extLst>
      <p:ext uri="{BB962C8B-B14F-4D97-AF65-F5344CB8AC3E}">
        <p14:creationId xmlns:p14="http://schemas.microsoft.com/office/powerpoint/2010/main" val="1148208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Symbolic execution is imprecise</a:t>
            </a:r>
          </a:p>
          <a:p>
            <a:r>
              <a:rPr lang="en-US" dirty="0" smtClean="0"/>
              <a:t>Too</a:t>
            </a:r>
            <a:r>
              <a:rPr lang="en-US" baseline="0" dirty="0" smtClean="0"/>
              <a:t> many paths</a:t>
            </a:r>
          </a:p>
          <a:p>
            <a:endParaRPr lang="en-US" baseline="0" dirty="0" smtClean="0"/>
          </a:p>
          <a:p>
            <a:r>
              <a:rPr lang="en-US" baseline="0" dirty="0" smtClean="0"/>
              <a:t>The two dimensions are independent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20</a:t>
            </a:fld>
            <a:endParaRPr lang="en-US"/>
          </a:p>
        </p:txBody>
      </p:sp>
    </p:spTree>
    <p:extLst>
      <p:ext uri="{BB962C8B-B14F-4D97-AF65-F5344CB8AC3E}">
        <p14:creationId xmlns:p14="http://schemas.microsoft.com/office/powerpoint/2010/main" val="4201703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False</a:t>
            </a:r>
            <a:r>
              <a:rPr lang="en-US" baseline="0" dirty="0" smtClean="0"/>
              <a:t> positive: </a:t>
            </a:r>
            <a:r>
              <a:rPr lang="en-US" baseline="0" dirty="0" err="1" smtClean="0"/>
              <a:t>timerDim</a:t>
            </a:r>
            <a:r>
              <a:rPr lang="en-US" baseline="0" dirty="0" smtClean="0"/>
              <a:t> is on but </a:t>
            </a:r>
            <a:r>
              <a:rPr lang="en-US" baseline="0" dirty="0" err="1" smtClean="0"/>
              <a:t>timerOff</a:t>
            </a:r>
            <a:r>
              <a:rPr lang="en-US" baseline="0" dirty="0" smtClean="0"/>
              <a:t> is not.</a:t>
            </a:r>
          </a:p>
          <a:p>
            <a:r>
              <a:rPr lang="en-US" baseline="0" dirty="0" smtClean="0"/>
              <a:t>  - on </a:t>
            </a:r>
            <a:r>
              <a:rPr lang="en-US" baseline="0" dirty="0" smtClean="0">
                <a:sym typeface="Wingdings" panose="05000000000000000000" pitchFamily="2" charset="2"/>
              </a:rPr>
              <a:t></a:t>
            </a:r>
            <a:r>
              <a:rPr lang="en-US" baseline="0" dirty="0" smtClean="0"/>
              <a:t> off </a:t>
            </a:r>
            <a:r>
              <a:rPr lang="en-US" baseline="0" dirty="0" smtClean="0">
                <a:sym typeface="Wingdings" panose="05000000000000000000" pitchFamily="2" charset="2"/>
              </a:rPr>
              <a:t></a:t>
            </a:r>
            <a:r>
              <a:rPr lang="en-US" baseline="0" dirty="0" smtClean="0"/>
              <a:t> dim is a possible sequence in exploration</a:t>
            </a:r>
          </a:p>
          <a:p>
            <a:r>
              <a:rPr lang="en-US" baseline="0" dirty="0" smtClean="0"/>
              <a:t>  - in reality, only on </a:t>
            </a:r>
            <a:r>
              <a:rPr lang="en-US" baseline="0" dirty="0" smtClean="0">
                <a:sym typeface="Wingdings" panose="05000000000000000000" pitchFamily="2" charset="2"/>
              </a:rPr>
              <a:t></a:t>
            </a:r>
            <a:r>
              <a:rPr lang="en-US" baseline="0" dirty="0" smtClean="0"/>
              <a:t> dim </a:t>
            </a:r>
            <a:r>
              <a:rPr lang="en-US" baseline="0" dirty="0" smtClean="0">
                <a:sym typeface="Wingdings" panose="05000000000000000000" pitchFamily="2" charset="2"/>
              </a:rPr>
              <a:t> off will occur</a:t>
            </a:r>
            <a:endParaRPr lang="en-US" baseline="0" dirty="0" smtClean="0"/>
          </a:p>
          <a:p>
            <a:endParaRPr lang="en-US" baseline="0" dirty="0" smtClean="0"/>
          </a:p>
          <a:p>
            <a:r>
              <a:rPr lang="en-US" baseline="0" dirty="0" smtClean="0"/>
              <a:t>The fix is not that hard (conceptually):</a:t>
            </a:r>
          </a:p>
          <a:p>
            <a:r>
              <a:rPr lang="en-US" baseline="0" dirty="0" smtClean="0"/>
              <a:t>  - Maintain a list of timer values and fire them in order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92CEE8-A19E-4454-93FF-7193E363DA4A}" type="slidenum">
              <a:rPr lang="en-US" smtClean="0"/>
              <a:t>21</a:t>
            </a:fld>
            <a:endParaRPr lang="en-US"/>
          </a:p>
        </p:txBody>
      </p:sp>
    </p:spTree>
    <p:extLst>
      <p:ext uri="{BB962C8B-B14F-4D97-AF65-F5344CB8AC3E}">
        <p14:creationId xmlns:p14="http://schemas.microsoft.com/office/powerpoint/2010/main" val="3853740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C00000"/>
              </a:solidFill>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C00000"/>
                </a:solidFill>
                <a:cs typeface="Courier New" pitchFamily="49" charset="0"/>
              </a:rPr>
              <a:t>Can we use a trick similar to the one for input space reduction? </a:t>
            </a:r>
            <a:br>
              <a:rPr lang="en-US" sz="1200" dirty="0" smtClean="0">
                <a:solidFill>
                  <a:srgbClr val="C00000"/>
                </a:solidFill>
                <a:cs typeface="Courier New" pitchFamily="49" charset="0"/>
              </a:rPr>
            </a:br>
            <a:r>
              <a:rPr lang="en-US" sz="1200" dirty="0" smtClean="0">
                <a:solidFill>
                  <a:srgbClr val="C00000"/>
                </a:solidFill>
                <a:cs typeface="Courier New" pitchFamily="49" charset="0"/>
              </a:rPr>
              <a:t>Works for this example, but not generally ……</a:t>
            </a:r>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22</a:t>
            </a:fld>
            <a:endParaRPr lang="en-US"/>
          </a:p>
        </p:txBody>
      </p:sp>
    </p:spTree>
    <p:extLst>
      <p:ext uri="{BB962C8B-B14F-4D97-AF65-F5344CB8AC3E}">
        <p14:creationId xmlns:p14="http://schemas.microsoft.com/office/powerpoint/2010/main" val="2875168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Must discretize time but no suitable</a:t>
            </a:r>
            <a:r>
              <a:rPr lang="en-US" baseline="0" dirty="0" smtClean="0"/>
              <a:t> discretization interval</a:t>
            </a:r>
            <a:endParaRPr lang="en-US" dirty="0" smtClean="0"/>
          </a:p>
          <a:p>
            <a:pPr marL="0" indent="0">
              <a:buNone/>
            </a:pPr>
            <a:endParaRPr lang="en-US" dirty="0" smtClean="0"/>
          </a:p>
          <a:p>
            <a:pPr marL="0" indent="0">
              <a:buNone/>
            </a:pPr>
            <a:r>
              <a:rPr lang="en-US" dirty="0" smtClean="0"/>
              <a:t>Trade-off between overhead and completeness</a:t>
            </a:r>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25</a:t>
            </a:fld>
            <a:endParaRPr lang="en-US"/>
          </a:p>
        </p:txBody>
      </p:sp>
    </p:spTree>
    <p:extLst>
      <p:ext uri="{BB962C8B-B14F-4D97-AF65-F5344CB8AC3E}">
        <p14:creationId xmlns:p14="http://schemas.microsoft.com/office/powerpoint/2010/main" val="3722789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x1 and x2 are VCs</a:t>
            </a:r>
            <a:r>
              <a:rPr lang="en-US" baseline="0" dirty="0" smtClean="0"/>
              <a:t> for tTrigger1 and tTrigger2</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27</a:t>
            </a:fld>
            <a:endParaRPr lang="en-US"/>
          </a:p>
        </p:txBody>
      </p:sp>
    </p:spTree>
    <p:extLst>
      <p:ext uri="{BB962C8B-B14F-4D97-AF65-F5344CB8AC3E}">
        <p14:creationId xmlns:p14="http://schemas.microsoft.com/office/powerpoint/2010/main" val="3086559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Definition</a:t>
            </a:r>
            <a:r>
              <a:rPr lang="en-US" baseline="0" dirty="0" smtClean="0"/>
              <a:t> of equivalence: all states reachable from one concrete time in a region should be reachable from another.</a:t>
            </a:r>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28</a:t>
            </a:fld>
            <a:endParaRPr lang="en-US"/>
          </a:p>
        </p:txBody>
      </p:sp>
    </p:spTree>
    <p:extLst>
      <p:ext uri="{BB962C8B-B14F-4D97-AF65-F5344CB8AC3E}">
        <p14:creationId xmlns:p14="http://schemas.microsoft.com/office/powerpoint/2010/main" val="666010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virtual clocks and why those constraints meet the conditions</a:t>
            </a:r>
          </a:p>
          <a:p>
            <a:endParaRPr lang="en-US" baseline="0" dirty="0" smtClean="0"/>
          </a:p>
          <a:p>
            <a:r>
              <a:rPr lang="en-US" sz="1200" dirty="0" smtClean="0"/>
              <a:t>28 open spaces</a:t>
            </a:r>
          </a:p>
          <a:p>
            <a:r>
              <a:rPr lang="en-US" sz="1200" dirty="0" smtClean="0"/>
              <a:t>18 corners</a:t>
            </a:r>
          </a:p>
          <a:p>
            <a:r>
              <a:rPr lang="en-US" sz="1200" dirty="0" smtClean="0"/>
              <a:t>46 line segments</a:t>
            </a:r>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29</a:t>
            </a:fld>
            <a:endParaRPr lang="en-US"/>
          </a:p>
        </p:txBody>
      </p:sp>
    </p:spTree>
    <p:extLst>
      <p:ext uri="{BB962C8B-B14F-4D97-AF65-F5344CB8AC3E}">
        <p14:creationId xmlns:p14="http://schemas.microsoft.com/office/powerpoint/2010/main" val="3490836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Those two dots take you to differen</a:t>
            </a:r>
            <a:r>
              <a:rPr lang="en-US" baseline="0" dirty="0" smtClean="0"/>
              <a:t>t regions, and hence are not equivalent.</a:t>
            </a:r>
          </a:p>
          <a:p>
            <a:endParaRPr lang="en-US" baseline="0" dirty="0" smtClean="0"/>
          </a:p>
          <a:p>
            <a:r>
              <a:rPr lang="en-US" baseline="0" dirty="0" smtClean="0"/>
              <a:t>In that sense, region construction is future proof. Equivalent means equivalent. </a:t>
            </a:r>
          </a:p>
          <a:p>
            <a:r>
              <a:rPr lang="en-US" baseline="0" dirty="0" smtClean="0"/>
              <a:t>  - I’ll get to how these magic is preserved in the next slide</a:t>
            </a:r>
          </a:p>
          <a:p>
            <a:endParaRPr lang="en-US" baseline="0" dirty="0" smtClean="0"/>
          </a:p>
          <a:p>
            <a:r>
              <a:rPr lang="en-US" baseline="0" dirty="0" smtClean="0"/>
              <a:t>But in our exploration, I show how we can counter some of the inefficiency that arises out of small regions</a:t>
            </a:r>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30</a:t>
            </a:fld>
            <a:endParaRPr lang="en-US"/>
          </a:p>
        </p:txBody>
      </p:sp>
    </p:spTree>
    <p:extLst>
      <p:ext uri="{BB962C8B-B14F-4D97-AF65-F5344CB8AC3E}">
        <p14:creationId xmlns:p14="http://schemas.microsoft.com/office/powerpoint/2010/main" val="33467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5</a:t>
            </a:fld>
            <a:endParaRPr lang="en-US"/>
          </a:p>
        </p:txBody>
      </p:sp>
    </p:spTree>
    <p:extLst>
      <p:ext uri="{BB962C8B-B14F-4D97-AF65-F5344CB8AC3E}">
        <p14:creationId xmlns:p14="http://schemas.microsoft.com/office/powerpoint/2010/main" val="1186565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Instead</a:t>
            </a:r>
            <a:r>
              <a:rPr lang="en-US" baseline="0" dirty="0" smtClean="0"/>
              <a:t> of steps of 1, we can go in steps of </a:t>
            </a:r>
            <a:r>
              <a:rPr lang="en-US" dirty="0" smtClean="0"/>
              <a:t>GCD </a:t>
            </a:r>
          </a:p>
          <a:p>
            <a:endParaRPr lang="en-US" dirty="0" smtClean="0"/>
          </a:p>
          <a:p>
            <a:r>
              <a:rPr lang="en-US" dirty="0" smtClean="0"/>
              <a:t>The number of regions grows exponentially</a:t>
            </a:r>
            <a:r>
              <a:rPr lang="en-US" baseline="0" dirty="0" smtClean="0"/>
              <a:t> in the number of VCs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31</a:t>
            </a:fld>
            <a:endParaRPr lang="en-US"/>
          </a:p>
        </p:txBody>
      </p:sp>
    </p:spTree>
    <p:extLst>
      <p:ext uri="{BB962C8B-B14F-4D97-AF65-F5344CB8AC3E}">
        <p14:creationId xmlns:p14="http://schemas.microsoft.com/office/powerpoint/2010/main" val="1172169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a:t>
            </a:r>
            <a:r>
              <a:rPr lang="en-US" baseline="0" dirty="0" smtClean="0"/>
              <a:t> the definition of equivalence: reachable states are identical</a:t>
            </a:r>
          </a:p>
          <a:p>
            <a:endParaRPr lang="en-US" dirty="0" smtClean="0"/>
          </a:p>
          <a:p>
            <a:r>
              <a:rPr lang="en-US" dirty="0" smtClean="0"/>
              <a:t>The</a:t>
            </a:r>
            <a:r>
              <a:rPr lang="en-US" baseline="0" dirty="0" smtClean="0"/>
              <a:t> main consideration is that a</a:t>
            </a:r>
            <a:r>
              <a:rPr lang="en-US" dirty="0" smtClean="0"/>
              <a:t>rbitrary things can happen when</a:t>
            </a:r>
            <a:r>
              <a:rPr lang="en-US" baseline="0" dirty="0" smtClean="0"/>
              <a:t> VCs reach constant boundaries.</a:t>
            </a:r>
          </a:p>
          <a:p>
            <a:endParaRPr lang="en-US" dirty="0" smtClean="0"/>
          </a:p>
          <a:p>
            <a:r>
              <a:rPr lang="en-US" dirty="0" smtClean="0"/>
              <a:t>So,</a:t>
            </a:r>
            <a:r>
              <a:rPr lang="en-US" baseline="0" dirty="0" smtClean="0"/>
              <a:t> we get the straight lines.</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AE4B0E9-1AFF-49A4-A5AF-2B8F321BC963}" type="slidenum">
              <a:rPr lang="en-US" smtClean="0"/>
              <a:t>32</a:t>
            </a:fld>
            <a:endParaRPr lang="en-US"/>
          </a:p>
        </p:txBody>
      </p:sp>
    </p:spTree>
    <p:extLst>
      <p:ext uri="{BB962C8B-B14F-4D97-AF65-F5344CB8AC3E}">
        <p14:creationId xmlns:p14="http://schemas.microsoft.com/office/powerpoint/2010/main" val="4125852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about diagonal lines?</a:t>
            </a:r>
          </a:p>
          <a:p>
            <a:endParaRPr lang="en-US" baseline="0" dirty="0" smtClean="0"/>
          </a:p>
          <a:p>
            <a:r>
              <a:rPr lang="en-US" baseline="0" dirty="0" smtClean="0"/>
              <a:t>They ensure that, for two sets of VC values, the same VC reaches the constant boundary.</a:t>
            </a:r>
          </a:p>
          <a:p>
            <a:endParaRPr lang="en-US" baseline="0" dirty="0" smtClean="0"/>
          </a:p>
          <a:p>
            <a:r>
              <a:rPr lang="en-US" dirty="0" smtClean="0"/>
              <a:t>This construction is not minimal. Folks have proposed this concept of zones,</a:t>
            </a:r>
            <a:r>
              <a:rPr lang="en-US" baseline="0" dirty="0" smtClean="0"/>
              <a:t> which are coarser than regions, and they combine regions for which behaviors are equivalent.</a:t>
            </a:r>
          </a:p>
          <a:p>
            <a:endParaRPr lang="en-US" baseline="0" dirty="0" smtClean="0"/>
          </a:p>
          <a:p>
            <a:r>
              <a:rPr lang="en-US" baseline="0" dirty="0" smtClean="0"/>
              <a:t>But we’ll focus on regions for the purposes of this talk.</a:t>
            </a:r>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AE4B0E9-1AFF-49A4-A5AF-2B8F321BC963}" type="slidenum">
              <a:rPr lang="en-US" smtClean="0"/>
              <a:t>33</a:t>
            </a:fld>
            <a:endParaRPr lang="en-US"/>
          </a:p>
        </p:txBody>
      </p:sp>
    </p:spTree>
    <p:extLst>
      <p:ext uri="{BB962C8B-B14F-4D97-AF65-F5344CB8AC3E}">
        <p14:creationId xmlns:p14="http://schemas.microsoft.com/office/powerpoint/2010/main" val="4281480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Along with program state,</a:t>
            </a:r>
            <a:r>
              <a:rPr lang="en-US" baseline="0" dirty="0" smtClean="0"/>
              <a:t> track the values of VCs</a:t>
            </a:r>
          </a:p>
          <a:p>
            <a:pPr marL="0" indent="0">
              <a:buNone/>
            </a:pPr>
            <a:endParaRPr lang="en-US" dirty="0" smtClean="0"/>
          </a:p>
          <a:p>
            <a:pPr marL="0" indent="0">
              <a:buNone/>
            </a:pPr>
            <a:r>
              <a:rPr lang="en-US" dirty="0" smtClean="0"/>
              <a:t>From a state</a:t>
            </a:r>
          </a:p>
          <a:p>
            <a:pPr lvl="1"/>
            <a:r>
              <a:rPr lang="en-US" dirty="0" smtClean="0"/>
              <a:t>Explore all outgoing transitions</a:t>
            </a:r>
          </a:p>
          <a:p>
            <a:pPr lvl="1"/>
            <a:r>
              <a:rPr lang="en-US" dirty="0" smtClean="0"/>
              <a:t>Explore exactly one delay transition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thing on the right is</a:t>
            </a:r>
            <a:r>
              <a:rPr lang="en-US" baseline="0" dirty="0" smtClean="0"/>
              <a:t> called a region automata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Reachability is decidable;</a:t>
            </a:r>
            <a:r>
              <a:rPr lang="en-US" baseline="0" dirty="0" smtClean="0"/>
              <a:t> PSPACE complete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state space size if a function of the number of regions, which is a function of the number of VCs.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AE4B0E9-1AFF-49A4-A5AF-2B8F321BC963}" type="slidenum">
              <a:rPr lang="en-US" smtClean="0"/>
              <a:t>34</a:t>
            </a:fld>
            <a:endParaRPr lang="en-US"/>
          </a:p>
        </p:txBody>
      </p:sp>
    </p:spTree>
    <p:extLst>
      <p:ext uri="{BB962C8B-B14F-4D97-AF65-F5344CB8AC3E}">
        <p14:creationId xmlns:p14="http://schemas.microsoft.com/office/powerpoint/2010/main" val="3902748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Along with program state,</a:t>
            </a:r>
            <a:r>
              <a:rPr lang="en-US" baseline="0" dirty="0" smtClean="0"/>
              <a:t> track the values of VCs</a:t>
            </a:r>
          </a:p>
          <a:p>
            <a:pPr marL="0" indent="0">
              <a:buNone/>
            </a:pPr>
            <a:endParaRPr lang="en-US" dirty="0" smtClean="0"/>
          </a:p>
          <a:p>
            <a:pPr marL="0" indent="0">
              <a:buNone/>
            </a:pPr>
            <a:r>
              <a:rPr lang="en-US" dirty="0" smtClean="0"/>
              <a:t>From a state</a:t>
            </a:r>
          </a:p>
          <a:p>
            <a:pPr lvl="1"/>
            <a:r>
              <a:rPr lang="en-US" dirty="0" smtClean="0"/>
              <a:t>Explore all outgoing transitions</a:t>
            </a:r>
          </a:p>
          <a:p>
            <a:pPr lvl="1"/>
            <a:r>
              <a:rPr lang="en-US" dirty="0" smtClean="0"/>
              <a:t>Explore exactly one delay transition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thing on the right is</a:t>
            </a:r>
            <a:r>
              <a:rPr lang="en-US" baseline="0" dirty="0" smtClean="0"/>
              <a:t> called a region automata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Reachability is decidable;</a:t>
            </a:r>
            <a:r>
              <a:rPr lang="en-US" baseline="0" dirty="0" smtClean="0"/>
              <a:t> PSPACE complete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state space size if a function of the number of regions, which is a function of the number of VCs.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AE4B0E9-1AFF-49A4-A5AF-2B8F321BC963}" type="slidenum">
              <a:rPr lang="en-US" smtClean="0"/>
              <a:t>35</a:t>
            </a:fld>
            <a:endParaRPr lang="en-US"/>
          </a:p>
        </p:txBody>
      </p:sp>
    </p:spTree>
    <p:extLst>
      <p:ext uri="{BB962C8B-B14F-4D97-AF65-F5344CB8AC3E}">
        <p14:creationId xmlns:p14="http://schemas.microsoft.com/office/powerpoint/2010/main" val="3225640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36</a:t>
            </a:fld>
            <a:endParaRPr lang="en-US"/>
          </a:p>
        </p:txBody>
      </p:sp>
    </p:spTree>
    <p:extLst>
      <p:ext uri="{BB962C8B-B14F-4D97-AF65-F5344CB8AC3E}">
        <p14:creationId xmlns:p14="http://schemas.microsoft.com/office/powerpoint/2010/main" val="2864159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Definition</a:t>
            </a:r>
            <a:r>
              <a:rPr lang="en-US" baseline="0" dirty="0" smtClean="0"/>
              <a:t> of equivalence: all states reachable from one concrete time in a region should be reachable from another.</a:t>
            </a:r>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39</a:t>
            </a:fld>
            <a:endParaRPr lang="en-US"/>
          </a:p>
        </p:txBody>
      </p:sp>
    </p:spTree>
    <p:extLst>
      <p:ext uri="{BB962C8B-B14F-4D97-AF65-F5344CB8AC3E}">
        <p14:creationId xmlns:p14="http://schemas.microsoft.com/office/powerpoint/2010/main" val="1311019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Instead</a:t>
            </a:r>
            <a:r>
              <a:rPr lang="en-US" baseline="0" dirty="0" smtClean="0"/>
              <a:t> of steps of 1, we can go in steps of </a:t>
            </a:r>
            <a:r>
              <a:rPr lang="en-US" dirty="0" smtClean="0"/>
              <a:t>GCD </a:t>
            </a:r>
          </a:p>
          <a:p>
            <a:endParaRPr lang="en-US" dirty="0" smtClean="0"/>
          </a:p>
          <a:p>
            <a:r>
              <a:rPr lang="en-US" dirty="0" smtClean="0"/>
              <a:t>The number of regions grows exponentially</a:t>
            </a:r>
            <a:r>
              <a:rPr lang="en-US" baseline="0" dirty="0" smtClean="0"/>
              <a:t> in the number of VCs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40</a:t>
            </a:fld>
            <a:endParaRPr lang="en-US"/>
          </a:p>
        </p:txBody>
      </p:sp>
    </p:spTree>
    <p:extLst>
      <p:ext uri="{BB962C8B-B14F-4D97-AF65-F5344CB8AC3E}">
        <p14:creationId xmlns:p14="http://schemas.microsoft.com/office/powerpoint/2010/main" val="1468619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Along with program state,</a:t>
            </a:r>
            <a:r>
              <a:rPr lang="en-US" baseline="0" dirty="0" smtClean="0"/>
              <a:t> track the values of VCs</a:t>
            </a:r>
          </a:p>
          <a:p>
            <a:pPr marL="0" indent="0">
              <a:buNone/>
            </a:pPr>
            <a:endParaRPr lang="en-US" dirty="0" smtClean="0"/>
          </a:p>
          <a:p>
            <a:pPr marL="0" indent="0">
              <a:buNone/>
            </a:pPr>
            <a:r>
              <a:rPr lang="en-US" dirty="0" smtClean="0"/>
              <a:t>From a state</a:t>
            </a:r>
          </a:p>
          <a:p>
            <a:pPr lvl="1"/>
            <a:r>
              <a:rPr lang="en-US" dirty="0" smtClean="0"/>
              <a:t>Explore all outgoing transitions</a:t>
            </a:r>
          </a:p>
          <a:p>
            <a:pPr lvl="1"/>
            <a:r>
              <a:rPr lang="en-US" dirty="0" smtClean="0"/>
              <a:t>Explore exactly one delay transition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thing on the right is</a:t>
            </a:r>
            <a:r>
              <a:rPr lang="en-US" baseline="0" dirty="0" smtClean="0"/>
              <a:t> called a region automata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Reachability is decidable;</a:t>
            </a:r>
            <a:r>
              <a:rPr lang="en-US" baseline="0" dirty="0" smtClean="0"/>
              <a:t> PSPACE complete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state space size if a function of the number of regions, which is a function of the number of VCs.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AE4B0E9-1AFF-49A4-A5AF-2B8F321BC963}" type="slidenum">
              <a:rPr lang="en-US" smtClean="0"/>
              <a:t>41</a:t>
            </a:fld>
            <a:endParaRPr lang="en-US"/>
          </a:p>
        </p:txBody>
      </p:sp>
    </p:spTree>
    <p:extLst>
      <p:ext uri="{BB962C8B-B14F-4D97-AF65-F5344CB8AC3E}">
        <p14:creationId xmlns:p14="http://schemas.microsoft.com/office/powerpoint/2010/main" val="2033781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program in not written in terms of VCs</a:t>
            </a:r>
          </a:p>
          <a:p>
            <a:endParaRPr lang="en-US" baseline="0" dirty="0" smtClean="0"/>
          </a:p>
          <a:p>
            <a:r>
              <a:rPr lang="en-US" baseline="0" dirty="0" smtClean="0"/>
              <a:t>The program sends and receives messages from devices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42</a:t>
            </a:fld>
            <a:endParaRPr lang="en-US"/>
          </a:p>
        </p:txBody>
      </p:sp>
    </p:spTree>
    <p:extLst>
      <p:ext uri="{BB962C8B-B14F-4D97-AF65-F5344CB8AC3E}">
        <p14:creationId xmlns:p14="http://schemas.microsoft.com/office/powerpoint/2010/main" val="2281740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one point I had a rule that would turn on the heat, disarm the alarm, turn on some lights, etc. at 8am in the morning on weekdays. What I didn’t consider was the fact that I wouldn’t want this to happen when I was on vacation. I came home from vacation to find a warm, inviting, insecure, well lit house that had been that way for a week. I didn’t realize until then that I needed the morning setup process to only apply when the alarm was set in sleep mode which I set every night before I go to bed. That’s just one example, but the point is that it has taken me literally YEARS of these types of mistakes to iron out all the kinks.”</a:t>
            </a:r>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6</a:t>
            </a:fld>
            <a:endParaRPr lang="en-US"/>
          </a:p>
        </p:txBody>
      </p:sp>
    </p:spTree>
    <p:extLst>
      <p:ext uri="{BB962C8B-B14F-4D97-AF65-F5344CB8AC3E}">
        <p14:creationId xmlns:p14="http://schemas.microsoft.com/office/powerpoint/2010/main" val="1469454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time related variables are effectively VCs</a:t>
            </a:r>
          </a:p>
          <a:p>
            <a:endParaRPr lang="en-US" dirty="0" smtClean="0"/>
          </a:p>
          <a:p>
            <a:r>
              <a:rPr lang="en-US" dirty="0" smtClean="0"/>
              <a:t>Three types of</a:t>
            </a:r>
            <a:r>
              <a:rPr lang="en-US" baseline="0" dirty="0" smtClean="0"/>
              <a:t> usage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43</a:t>
            </a:fld>
            <a:endParaRPr lang="en-US"/>
          </a:p>
        </p:txBody>
      </p:sp>
    </p:spTree>
    <p:extLst>
      <p:ext uri="{BB962C8B-B14F-4D97-AF65-F5344CB8AC3E}">
        <p14:creationId xmlns:p14="http://schemas.microsoft.com/office/powerpoint/2010/main" val="16056213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time related variables are effectively VCs</a:t>
            </a:r>
          </a:p>
          <a:p>
            <a:endParaRPr lang="en-US" dirty="0" smtClean="0"/>
          </a:p>
          <a:p>
            <a:r>
              <a:rPr lang="en-US" dirty="0" smtClean="0"/>
              <a:t>Three types of</a:t>
            </a:r>
            <a:r>
              <a:rPr lang="en-US" baseline="0" dirty="0" smtClean="0"/>
              <a:t> usage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44</a:t>
            </a:fld>
            <a:endParaRPr lang="en-US"/>
          </a:p>
        </p:txBody>
      </p:sp>
    </p:spTree>
    <p:extLst>
      <p:ext uri="{BB962C8B-B14F-4D97-AF65-F5344CB8AC3E}">
        <p14:creationId xmlns:p14="http://schemas.microsoft.com/office/powerpoint/2010/main" val="545960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time related variables are effectively VCs</a:t>
            </a:r>
          </a:p>
          <a:p>
            <a:endParaRPr lang="en-US" dirty="0" smtClean="0"/>
          </a:p>
          <a:p>
            <a:r>
              <a:rPr lang="en-US" dirty="0" smtClean="0"/>
              <a:t>Three types of</a:t>
            </a:r>
            <a:r>
              <a:rPr lang="en-US" baseline="0" dirty="0" smtClean="0"/>
              <a:t> usage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45</a:t>
            </a:fld>
            <a:endParaRPr lang="en-US"/>
          </a:p>
        </p:txBody>
      </p:sp>
    </p:spTree>
    <p:extLst>
      <p:ext uri="{BB962C8B-B14F-4D97-AF65-F5344CB8AC3E}">
        <p14:creationId xmlns:p14="http://schemas.microsoft.com/office/powerpoint/2010/main" val="486845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time related variables are effectively VCs</a:t>
            </a:r>
          </a:p>
          <a:p>
            <a:endParaRPr lang="en-US" dirty="0" smtClean="0"/>
          </a:p>
          <a:p>
            <a:r>
              <a:rPr lang="en-US" dirty="0" smtClean="0"/>
              <a:t>Three types of</a:t>
            </a:r>
            <a:r>
              <a:rPr lang="en-US" baseline="0" dirty="0" smtClean="0"/>
              <a:t> usage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46</a:t>
            </a:fld>
            <a:endParaRPr lang="en-US"/>
          </a:p>
        </p:txBody>
      </p:sp>
    </p:spTree>
    <p:extLst>
      <p:ext uri="{BB962C8B-B14F-4D97-AF65-F5344CB8AC3E}">
        <p14:creationId xmlns:p14="http://schemas.microsoft.com/office/powerpoint/2010/main" val="444126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do this because the two sleeps can never be active at the same time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48</a:t>
            </a:fld>
            <a:endParaRPr lang="en-US"/>
          </a:p>
        </p:txBody>
      </p:sp>
    </p:spTree>
    <p:extLst>
      <p:ext uri="{BB962C8B-B14F-4D97-AF65-F5344CB8AC3E}">
        <p14:creationId xmlns:p14="http://schemas.microsoft.com/office/powerpoint/2010/main" val="3550135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 to model externally observable</a:t>
            </a:r>
            <a:r>
              <a:rPr lang="en-US" baseline="0" dirty="0" smtClean="0"/>
              <a:t> state and actions, not the internal behavior, which can be arbitrarily complex.</a:t>
            </a:r>
          </a:p>
          <a:p>
            <a:endParaRPr lang="en-US" baseline="0" dirty="0" smtClean="0"/>
          </a:p>
          <a:p>
            <a:pPr marL="0" indent="0">
              <a:buNone/>
            </a:pPr>
            <a:r>
              <a:rPr lang="en-US" sz="1200" dirty="0" smtClean="0"/>
              <a:t>Each device is captured by one or more key-value pairs</a:t>
            </a:r>
          </a:p>
          <a:p>
            <a:pPr marL="0" indent="0">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49</a:t>
            </a:fld>
            <a:endParaRPr lang="en-US"/>
          </a:p>
        </p:txBody>
      </p:sp>
    </p:spTree>
    <p:extLst>
      <p:ext uri="{BB962C8B-B14F-4D97-AF65-F5344CB8AC3E}">
        <p14:creationId xmlns:p14="http://schemas.microsoft.com/office/powerpoint/2010/main" val="1770861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Assumes</a:t>
            </a:r>
            <a:r>
              <a:rPr lang="en-US" baseline="0" dirty="0" smtClean="0"/>
              <a:t> instantaneous processing of triggers.</a:t>
            </a:r>
          </a:p>
          <a:p>
            <a:r>
              <a:rPr lang="en-US" baseline="0" dirty="0" smtClean="0"/>
              <a:t>  - typically true</a:t>
            </a:r>
          </a:p>
          <a:p>
            <a:r>
              <a:rPr lang="en-US" baseline="0" dirty="0" smtClean="0"/>
              <a:t>  - assumed by most other work as well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52</a:t>
            </a:fld>
            <a:endParaRPr lang="en-US"/>
          </a:p>
        </p:txBody>
      </p:sp>
    </p:spTree>
    <p:extLst>
      <p:ext uri="{BB962C8B-B14F-4D97-AF65-F5344CB8AC3E}">
        <p14:creationId xmlns:p14="http://schemas.microsoft.com/office/powerpoint/2010/main" val="2196459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program</a:t>
            </a:r>
            <a:r>
              <a:rPr lang="en-US" baseline="0" dirty="0" smtClean="0"/>
              <a:t> as before, except that</a:t>
            </a:r>
          </a:p>
          <a:p>
            <a:r>
              <a:rPr lang="en-US" baseline="0" dirty="0" smtClean="0"/>
              <a:t>  -  I’ve just take out Trigger 0, as it didn’t matter to this example.</a:t>
            </a:r>
          </a:p>
          <a:p>
            <a:r>
              <a:rPr lang="en-US" baseline="0" dirty="0" smtClean="0"/>
              <a:t>  - I’ve transformed the program to VC </a:t>
            </a:r>
            <a:r>
              <a:rPr lang="en-US" baseline="0" dirty="0" err="1" smtClean="0"/>
              <a:t>termonology</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53</a:t>
            </a:fld>
            <a:endParaRPr lang="en-US"/>
          </a:p>
        </p:txBody>
      </p:sp>
    </p:spTree>
    <p:extLst>
      <p:ext uri="{BB962C8B-B14F-4D97-AF65-F5344CB8AC3E}">
        <p14:creationId xmlns:p14="http://schemas.microsoft.com/office/powerpoint/2010/main" val="3411563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program</a:t>
            </a:r>
            <a:r>
              <a:rPr lang="en-US" baseline="0" dirty="0" smtClean="0"/>
              <a:t> as before, except that</a:t>
            </a:r>
          </a:p>
          <a:p>
            <a:r>
              <a:rPr lang="en-US" baseline="0" dirty="0" smtClean="0"/>
              <a:t>  -  I’ve just take out Trigger 0, as it didn’t matter to this example.</a:t>
            </a:r>
          </a:p>
          <a:p>
            <a:r>
              <a:rPr lang="en-US" baseline="0" dirty="0" smtClean="0"/>
              <a:t>  - I’ve transformed the program to VC </a:t>
            </a:r>
            <a:r>
              <a:rPr lang="en-US" baseline="0" dirty="0" err="1" smtClean="0"/>
              <a:t>termonology</a:t>
            </a:r>
            <a:endParaRPr lang="en-US" baseline="0" dirty="0" smtClean="0"/>
          </a:p>
          <a:p>
            <a:endParaRPr lang="en-US" baseline="0" dirty="0" smtClean="0"/>
          </a:p>
          <a:p>
            <a:r>
              <a:rPr lang="en-US" dirty="0" smtClean="0"/>
              <a:t>Different</a:t>
            </a:r>
            <a:r>
              <a:rPr lang="en-US" baseline="0" dirty="0" smtClean="0"/>
              <a:t> regions can have the same personality</a:t>
            </a:r>
          </a:p>
          <a:p>
            <a:endParaRPr lang="en-US" baseline="0" dirty="0" smtClean="0"/>
          </a:p>
          <a:p>
            <a:r>
              <a:rPr lang="en-US" dirty="0" smtClean="0"/>
              <a:t>Prediction basically</a:t>
            </a:r>
            <a:r>
              <a:rPr lang="en-US" baseline="0" dirty="0" smtClean="0"/>
              <a:t> requires appropriate extrapolation of VC values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54</a:t>
            </a:fld>
            <a:endParaRPr lang="en-US"/>
          </a:p>
        </p:txBody>
      </p:sp>
    </p:spTree>
    <p:extLst>
      <p:ext uri="{BB962C8B-B14F-4D97-AF65-F5344CB8AC3E}">
        <p14:creationId xmlns:p14="http://schemas.microsoft.com/office/powerpoint/2010/main" val="3411563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Independent</a:t>
            </a:r>
            <a:r>
              <a:rPr lang="en-US" baseline="0" dirty="0" smtClean="0"/>
              <a:t> control loops:</a:t>
            </a:r>
          </a:p>
          <a:p>
            <a:r>
              <a:rPr lang="en-US" baseline="0" dirty="0" smtClean="0"/>
              <a:t>   - security loop: locks and alarms</a:t>
            </a:r>
          </a:p>
          <a:p>
            <a:r>
              <a:rPr lang="en-US" baseline="0" dirty="0" smtClean="0"/>
              <a:t>   - climate control loop: </a:t>
            </a:r>
          </a:p>
          <a:p>
            <a:r>
              <a:rPr lang="en-US" baseline="0" dirty="0" smtClean="0"/>
              <a:t>   - lighting loop</a:t>
            </a:r>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55</a:t>
            </a:fld>
            <a:endParaRPr lang="en-US"/>
          </a:p>
        </p:txBody>
      </p:sp>
    </p:spTree>
    <p:extLst>
      <p:ext uri="{BB962C8B-B14F-4D97-AF65-F5344CB8AC3E}">
        <p14:creationId xmlns:p14="http://schemas.microsoft.com/office/powerpoint/2010/main" val="3933831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92CEE8-A19E-4454-93FF-7193E363DA4A}" type="slidenum">
              <a:rPr lang="en-US" smtClean="0"/>
              <a:t>7</a:t>
            </a:fld>
            <a:endParaRPr lang="en-US"/>
          </a:p>
        </p:txBody>
      </p:sp>
    </p:spTree>
    <p:extLst>
      <p:ext uri="{BB962C8B-B14F-4D97-AF65-F5344CB8AC3E}">
        <p14:creationId xmlns:p14="http://schemas.microsoft.com/office/powerpoint/2010/main" val="36605860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Scripts solicited</a:t>
            </a:r>
            <a:r>
              <a:rPr lang="en-US" baseline="0" dirty="0" smtClean="0"/>
              <a:t> using a mailing list</a:t>
            </a:r>
          </a:p>
          <a:p>
            <a:endParaRPr lang="en-US" baseline="0" dirty="0" smtClean="0"/>
          </a:p>
          <a:p>
            <a:r>
              <a:rPr lang="en-US" baseline="0" dirty="0" smtClean="0"/>
              <a:t>Many rules and devices</a:t>
            </a:r>
          </a:p>
          <a:p>
            <a:endParaRPr lang="en-US" baseline="0" dirty="0" smtClean="0"/>
          </a:p>
          <a:p>
            <a:r>
              <a:rPr lang="en-US" baseline="0" dirty="0" smtClean="0"/>
              <a:t>5+ VCs for most homes, indicating a heavy reliance on time</a:t>
            </a:r>
          </a:p>
          <a:p>
            <a:endParaRPr lang="en-US" baseline="0" dirty="0" smtClean="0"/>
          </a:p>
          <a:p>
            <a:r>
              <a:rPr lang="en-US" baseline="0" dirty="0" smtClean="0"/>
              <a:t>GCD indicates the granularity at which we explore actions</a:t>
            </a:r>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58</a:t>
            </a:fld>
            <a:endParaRPr lang="en-US"/>
          </a:p>
        </p:txBody>
      </p:sp>
    </p:spTree>
    <p:extLst>
      <p:ext uri="{BB962C8B-B14F-4D97-AF65-F5344CB8AC3E}">
        <p14:creationId xmlns:p14="http://schemas.microsoft.com/office/powerpoint/2010/main" val="29561837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59</a:t>
            </a:fld>
            <a:endParaRPr lang="en-US"/>
          </a:p>
        </p:txBody>
      </p:sp>
    </p:spTree>
    <p:extLst>
      <p:ext uri="{BB962C8B-B14F-4D97-AF65-F5344CB8AC3E}">
        <p14:creationId xmlns:p14="http://schemas.microsoft.com/office/powerpoint/2010/main" val="31419257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 core 2.5 GHz Intel</a:t>
            </a:r>
            <a:r>
              <a:rPr lang="en-US" baseline="0" dirty="0" smtClean="0"/>
              <a:t> Xeon PC, 16 GB RAM</a:t>
            </a:r>
            <a:endParaRPr lang="en-US" dirty="0" smtClean="0"/>
          </a:p>
          <a:p>
            <a:endParaRPr lang="en-US" dirty="0" smtClean="0"/>
          </a:p>
          <a:p>
            <a:r>
              <a:rPr lang="en-US" dirty="0" smtClean="0"/>
              <a:t>Speed-up factor: 3.6 – 36K</a:t>
            </a:r>
            <a:r>
              <a:rPr lang="en-US" baseline="0" dirty="0" smtClean="0"/>
              <a:t> </a:t>
            </a:r>
            <a:endParaRPr lang="en-US" dirty="0" smtClean="0"/>
          </a:p>
          <a:p>
            <a:endParaRPr lang="en-US" dirty="0" smtClean="0"/>
          </a:p>
          <a:p>
            <a:r>
              <a:rPr lang="en-US" dirty="0" smtClean="0"/>
              <a:t>P4 is slower despite</a:t>
            </a:r>
            <a:r>
              <a:rPr lang="en-US" baseline="0" dirty="0" smtClean="0"/>
              <a:t> having fewer </a:t>
            </a:r>
            <a:r>
              <a:rPr lang="en-US" baseline="0" dirty="0" err="1" smtClean="0"/>
              <a:t>SLoC</a:t>
            </a:r>
            <a:r>
              <a:rPr lang="en-US" baseline="0" dirty="0" smtClean="0"/>
              <a:t> because it has more VCs in its biggest control loop</a:t>
            </a:r>
          </a:p>
          <a:p>
            <a:endParaRPr lang="en-US" dirty="0" smtClean="0"/>
          </a:p>
          <a:p>
            <a:r>
              <a:rPr lang="en-US" dirty="0" smtClean="0"/>
              <a:t>200K transitions</a:t>
            </a:r>
            <a:r>
              <a:rPr lang="en-US" baseline="0" dirty="0" smtClean="0"/>
              <a:t> per second</a:t>
            </a:r>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60</a:t>
            </a:fld>
            <a:endParaRPr lang="en-US"/>
          </a:p>
        </p:txBody>
      </p:sp>
    </p:spTree>
    <p:extLst>
      <p:ext uri="{BB962C8B-B14F-4D97-AF65-F5344CB8AC3E}">
        <p14:creationId xmlns:p14="http://schemas.microsoft.com/office/powerpoint/2010/main" val="3436920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advantage of successor prediction depends on how often similar states are encountered. If</a:t>
            </a:r>
            <a:r>
              <a:rPr lang="en-US" baseline="0" dirty="0" smtClean="0"/>
              <a:t> not a lot, it can actually be a disadvantage because of the overhead of looking for them.</a:t>
            </a:r>
          </a:p>
          <a:p>
            <a:endParaRPr lang="en-US" baseline="0" dirty="0" smtClean="0"/>
          </a:p>
          <a:p>
            <a:r>
              <a:rPr lang="en-US" baseline="0" dirty="0" smtClean="0"/>
              <a:t>In practice, significant benefit for complex programs.</a:t>
            </a:r>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61</a:t>
            </a:fld>
            <a:endParaRPr lang="en-US"/>
          </a:p>
        </p:txBody>
      </p:sp>
    </p:spTree>
    <p:extLst>
      <p:ext uri="{BB962C8B-B14F-4D97-AF65-F5344CB8AC3E}">
        <p14:creationId xmlns:p14="http://schemas.microsoft.com/office/powerpoint/2010/main" val="41967333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Invalid</a:t>
            </a:r>
            <a:r>
              <a:rPr lang="en-US" baseline="0" dirty="0" smtClean="0"/>
              <a:t> examples:</a:t>
            </a:r>
          </a:p>
          <a:p>
            <a:r>
              <a:rPr lang="en-US" baseline="0" dirty="0" smtClean="0"/>
              <a:t>   - Lights programmed to turn on at specific times such as evenings. They can appear on/off anytime.</a:t>
            </a:r>
          </a:p>
          <a:p>
            <a:r>
              <a:rPr lang="en-US" baseline="0" dirty="0" smtClean="0"/>
              <a:t>   - Things supposed to occur in sequence (on key press, open garage door, then close after five minutes). Untimed can predict that the door will be left in open state if it fires the close timer early.</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AE4B0E9-1AFF-49A4-A5AF-2B8F321BC963}" type="slidenum">
              <a:rPr lang="en-US" smtClean="0"/>
              <a:t>62</a:t>
            </a:fld>
            <a:endParaRPr lang="en-US"/>
          </a:p>
        </p:txBody>
      </p:sp>
    </p:spTree>
    <p:extLst>
      <p:ext uri="{BB962C8B-B14F-4D97-AF65-F5344CB8AC3E}">
        <p14:creationId xmlns:p14="http://schemas.microsoft.com/office/powerpoint/2010/main" val="39457867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Generated random sequences of events,</a:t>
            </a:r>
            <a:r>
              <a:rPr lang="en-US" baseline="0" dirty="0" smtClean="0"/>
              <a:t> including delay events.</a:t>
            </a:r>
          </a:p>
          <a:p>
            <a:endParaRPr lang="en-US" baseline="0" dirty="0" smtClean="0"/>
          </a:p>
          <a:p>
            <a:r>
              <a:rPr lang="en-US" baseline="0" dirty="0" smtClean="0"/>
              <a:t>Same CPU time for exploration as </a:t>
            </a:r>
            <a:r>
              <a:rPr lang="en-US" baseline="0" dirty="0" err="1" smtClean="0"/>
              <a:t>DeLorean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63</a:t>
            </a:fld>
            <a:endParaRPr lang="en-US"/>
          </a:p>
        </p:txBody>
      </p:sp>
    </p:spTree>
    <p:extLst>
      <p:ext uri="{BB962C8B-B14F-4D97-AF65-F5344CB8AC3E}">
        <p14:creationId xmlns:p14="http://schemas.microsoft.com/office/powerpoint/2010/main" val="803927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66</a:t>
            </a:fld>
            <a:endParaRPr lang="en-US"/>
          </a:p>
        </p:txBody>
      </p:sp>
    </p:spTree>
    <p:extLst>
      <p:ext uri="{BB962C8B-B14F-4D97-AF65-F5344CB8AC3E}">
        <p14:creationId xmlns:p14="http://schemas.microsoft.com/office/powerpoint/2010/main" val="4014680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Soundness</a:t>
            </a:r>
          </a:p>
          <a:p>
            <a:pPr lvl="1"/>
            <a:r>
              <a:rPr lang="en-US" dirty="0" smtClean="0"/>
              <a:t>All discovered bugs are real bugs</a:t>
            </a:r>
          </a:p>
          <a:p>
            <a:pPr lvl="3"/>
            <a:endParaRPr lang="en-US" dirty="0" smtClean="0"/>
          </a:p>
          <a:p>
            <a:pPr marL="0" indent="0">
              <a:buNone/>
            </a:pPr>
            <a:r>
              <a:rPr lang="en-US" dirty="0" smtClean="0"/>
              <a:t>Completeness</a:t>
            </a:r>
          </a:p>
          <a:p>
            <a:pPr lvl="1"/>
            <a:r>
              <a:rPr lang="en-US" dirty="0" smtClean="0"/>
              <a:t>All real bugs are found</a:t>
            </a:r>
          </a:p>
          <a:p>
            <a:pPr lvl="3"/>
            <a:endParaRPr lang="en-US" dirty="0" smtClean="0"/>
          </a:p>
          <a:p>
            <a:pPr marL="0" indent="0">
              <a:buNone/>
            </a:pPr>
            <a:r>
              <a:rPr lang="en-US" dirty="0" smtClean="0"/>
              <a:t>Speed</a:t>
            </a:r>
          </a:p>
          <a:p>
            <a:pPr lvl="1"/>
            <a:r>
              <a:rPr lang="en-US" dirty="0" smtClean="0"/>
              <a:t>Bugs are found quickly</a:t>
            </a:r>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8</a:t>
            </a:fld>
            <a:endParaRPr lang="en-US"/>
          </a:p>
        </p:txBody>
      </p:sp>
    </p:spTree>
    <p:extLst>
      <p:ext uri="{BB962C8B-B14F-4D97-AF65-F5344CB8AC3E}">
        <p14:creationId xmlns:p14="http://schemas.microsoft.com/office/powerpoint/2010/main" val="3701931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mathematical objects often used to model systems are: </a:t>
            </a:r>
            <a:r>
              <a:rPr lang="en-US" dirty="0" smtClean="0">
                <a:hlinkClick r:id="rId3" action="ppaction://hlinkfile" tooltip="Finite state machine"/>
              </a:rPr>
              <a:t>finite state machines</a:t>
            </a:r>
            <a:r>
              <a:rPr lang="en-US" dirty="0" smtClean="0"/>
              <a:t>, </a:t>
            </a:r>
            <a:r>
              <a:rPr lang="en-US" dirty="0" err="1" smtClean="0">
                <a:hlinkClick r:id="rId4" action="ppaction://hlinkfile" tooltip="Labelled transition system"/>
              </a:rPr>
              <a:t>labelled</a:t>
            </a:r>
            <a:r>
              <a:rPr lang="en-US" dirty="0" smtClean="0">
                <a:hlinkClick r:id="rId4" action="ppaction://hlinkfile" tooltip="Labelled transition system"/>
              </a:rPr>
              <a:t> transition systems</a:t>
            </a:r>
            <a:r>
              <a:rPr lang="en-US" dirty="0" smtClean="0"/>
              <a:t>, </a:t>
            </a:r>
            <a:r>
              <a:rPr lang="en-US" dirty="0" smtClean="0">
                <a:hlinkClick r:id="rId5" action="ppaction://hlinkfile" tooltip="Petri net"/>
              </a:rPr>
              <a:t>Petri nets</a:t>
            </a:r>
            <a:r>
              <a:rPr lang="en-US" dirty="0" smtClean="0"/>
              <a:t>, </a:t>
            </a:r>
            <a:r>
              <a:rPr lang="en-US" dirty="0" smtClean="0">
                <a:hlinkClick r:id="rId6" action="ppaction://hlinkfile" tooltip="Timed automaton"/>
              </a:rPr>
              <a:t>timed automata</a:t>
            </a:r>
            <a:r>
              <a:rPr lang="en-US" dirty="0" smtClean="0"/>
              <a:t>, </a:t>
            </a:r>
            <a:r>
              <a:rPr lang="en-US" dirty="0" smtClean="0">
                <a:hlinkClick r:id="rId7" action="ppaction://hlinkfile" tooltip="Hybrid automata"/>
              </a:rPr>
              <a:t>hybrid automata</a:t>
            </a:r>
            <a:r>
              <a:rPr lang="en-US" dirty="0" smtClean="0"/>
              <a:t>, </a:t>
            </a:r>
            <a:r>
              <a:rPr lang="en-US" dirty="0" smtClean="0">
                <a:hlinkClick r:id="rId8" action="ppaction://hlinkfile" tooltip="Process algebra"/>
              </a:rPr>
              <a:t>process algebra</a:t>
            </a:r>
            <a:r>
              <a:rPr lang="en-US" dirty="0" smtClean="0"/>
              <a:t>, formal semantics of programming languages such as </a:t>
            </a:r>
            <a:r>
              <a:rPr lang="en-US" dirty="0" smtClean="0">
                <a:hlinkClick r:id="rId9" action="ppaction://hlinkfile" tooltip="Operational semantics"/>
              </a:rPr>
              <a:t>operational semantics</a:t>
            </a:r>
            <a:r>
              <a:rPr lang="en-US" dirty="0" smtClean="0"/>
              <a:t>, </a:t>
            </a:r>
            <a:r>
              <a:rPr lang="en-US" dirty="0" err="1" smtClean="0">
                <a:hlinkClick r:id="rId10" action="ppaction://hlinkfile" tooltip="Denotational semantics"/>
              </a:rPr>
              <a:t>denotational</a:t>
            </a:r>
            <a:r>
              <a:rPr lang="en-US" dirty="0" smtClean="0">
                <a:hlinkClick r:id="rId10" action="ppaction://hlinkfile" tooltip="Denotational semantics"/>
              </a:rPr>
              <a:t> semantics</a:t>
            </a:r>
            <a:r>
              <a:rPr lang="en-US" dirty="0" smtClean="0"/>
              <a:t>, </a:t>
            </a:r>
            <a:r>
              <a:rPr lang="en-US" dirty="0" smtClean="0">
                <a:hlinkClick r:id="rId11" action="ppaction://hlinkfile" tooltip="Axiomatic semantics"/>
              </a:rPr>
              <a:t>axiomatic semantics</a:t>
            </a:r>
            <a:r>
              <a:rPr lang="en-US" dirty="0" smtClean="0"/>
              <a:t> and </a:t>
            </a:r>
            <a:r>
              <a:rPr lang="en-US" dirty="0" smtClean="0">
                <a:hlinkClick r:id="rId12" action="ppaction://hlinkfile" tooltip="Hoare logic"/>
              </a:rPr>
              <a:t>Hoare logic</a:t>
            </a:r>
            <a:r>
              <a:rPr lang="en-US" dirty="0" smtClean="0"/>
              <a:t>.</a:t>
            </a:r>
            <a:r>
              <a:rPr lang="en-US" baseline="30000" dirty="0" smtClean="0">
                <a:effectLst/>
              </a:rPr>
              <a:t>[</a:t>
            </a:r>
            <a:r>
              <a:rPr lang="en-US" i="1" baseline="30000" dirty="0" smtClean="0">
                <a:effectLst/>
                <a:hlinkClick r:id="rId13" action="ppaction://hlinkfile" tooltip="Wikipedia:Citation needed"/>
              </a:rPr>
              <a:t>citation needed</a:t>
            </a:r>
            <a:r>
              <a:rPr lang="en-US" baseline="30000" dirty="0" smtClean="0">
                <a:effectLst/>
              </a:rPr>
              <a:t>]</a:t>
            </a:r>
          </a:p>
          <a:p>
            <a:endParaRPr lang="en-US" baseline="30000" dirty="0" smtClean="0">
              <a:effectLst/>
            </a:endParaRPr>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9</a:t>
            </a:fld>
            <a:endParaRPr lang="en-US"/>
          </a:p>
        </p:txBody>
      </p:sp>
    </p:spTree>
    <p:extLst>
      <p:ext uri="{BB962C8B-B14F-4D97-AF65-F5344CB8AC3E}">
        <p14:creationId xmlns:p14="http://schemas.microsoft.com/office/powerpoint/2010/main" val="721135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US" dirty="0" smtClean="0"/>
              <a:t>Start with an initial state</a:t>
            </a:r>
          </a:p>
          <a:p>
            <a:pPr marL="514350" indent="-514350">
              <a:buFont typeface="+mj-lt"/>
              <a:buAutoNum type="arabicPeriod"/>
            </a:pPr>
            <a:r>
              <a:rPr lang="en-US" dirty="0" smtClean="0"/>
              <a:t>Fire all transitions to reveal new states</a:t>
            </a:r>
          </a:p>
          <a:p>
            <a:pPr marL="514350" indent="-514350">
              <a:buFont typeface="+mj-lt"/>
              <a:buAutoNum type="arabicPeriod"/>
            </a:pPr>
            <a:r>
              <a:rPr lang="en-US" dirty="0" smtClean="0"/>
              <a:t>Repeat until no new states are revealed</a:t>
            </a:r>
          </a:p>
          <a:p>
            <a:pPr marL="0" indent="0">
              <a:buFont typeface="+mj-lt"/>
              <a:buNone/>
            </a:pPr>
            <a:endParaRPr lang="en-US" dirty="0" smtClean="0"/>
          </a:p>
          <a:p>
            <a:pPr marL="0" indent="0">
              <a:buFont typeface="+mj-lt"/>
              <a:buNone/>
            </a:pPr>
            <a:r>
              <a:rPr lang="en-US" dirty="0" smtClean="0"/>
              <a:t>Partial</a:t>
            </a:r>
            <a:r>
              <a:rPr lang="en-US" baseline="0" dirty="0" smtClean="0"/>
              <a:t> order reductions</a:t>
            </a:r>
          </a:p>
          <a:p>
            <a:pPr marL="0" indent="0">
              <a:buFont typeface="+mj-lt"/>
              <a:buNone/>
            </a:pPr>
            <a:endParaRPr lang="en-US" baseline="0" dirty="0" smtClean="0"/>
          </a:p>
          <a:p>
            <a:pPr marL="0" indent="0">
              <a:buFont typeface="+mj-lt"/>
              <a:buNone/>
            </a:pPr>
            <a:r>
              <a:rPr lang="en-US" baseline="0" dirty="0" smtClean="0"/>
              <a:t>Many different search strategies</a:t>
            </a:r>
          </a:p>
          <a:p>
            <a:pPr marL="0" indent="0">
              <a:buFont typeface="+mj-lt"/>
              <a:buNone/>
            </a:pPr>
            <a:endParaRPr lang="en-US" baseline="0" dirty="0" smtClean="0"/>
          </a:p>
          <a:p>
            <a:pPr marL="0" indent="0">
              <a:buFont typeface="+mj-lt"/>
              <a:buNone/>
            </a:pPr>
            <a:r>
              <a:rPr lang="en-US" baseline="0" dirty="0" smtClean="0"/>
              <a:t>Invariants on states used to find bugs</a:t>
            </a:r>
          </a:p>
          <a:p>
            <a:pPr marL="0" indent="0">
              <a:buFont typeface="+mj-lt"/>
              <a:buNone/>
            </a:pPr>
            <a:endParaRPr lang="en-US" baseline="0" dirty="0" smtClean="0"/>
          </a:p>
          <a:p>
            <a:pPr marL="0" indent="0">
              <a:buFont typeface="+mj-lt"/>
              <a:buNone/>
            </a:pPr>
            <a:endParaRPr lang="en-US" dirty="0" smtClean="0"/>
          </a:p>
        </p:txBody>
      </p:sp>
      <p:sp>
        <p:nvSpPr>
          <p:cNvPr id="4" name="Slide Number Placeholder 3"/>
          <p:cNvSpPr>
            <a:spLocks noGrp="1"/>
          </p:cNvSpPr>
          <p:nvPr>
            <p:ph type="sldNum" sz="quarter" idx="10"/>
          </p:nvPr>
        </p:nvSpPr>
        <p:spPr/>
        <p:txBody>
          <a:bodyPr/>
          <a:lstStyle/>
          <a:p>
            <a:fld id="{6AE4B0E9-1AFF-49A4-A5AF-2B8F321BC963}" type="slidenum">
              <a:rPr lang="en-US" smtClean="0"/>
              <a:t>13</a:t>
            </a:fld>
            <a:endParaRPr lang="en-US"/>
          </a:p>
        </p:txBody>
      </p:sp>
    </p:spTree>
    <p:extLst>
      <p:ext uri="{BB962C8B-B14F-4D97-AF65-F5344CB8AC3E}">
        <p14:creationId xmlns:p14="http://schemas.microsoft.com/office/powerpoint/2010/main" val="357540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us check certain properties, such as the timer</a:t>
            </a:r>
            <a:r>
              <a:rPr lang="en-US" baseline="0" dirty="0" smtClean="0"/>
              <a:t> is always on when then light is on.</a:t>
            </a:r>
          </a:p>
          <a:p>
            <a:r>
              <a:rPr lang="en-US" baseline="0" dirty="0" smtClean="0"/>
              <a:t>  - Does not let us check certain properties, e.g., the light is never on for more than 5 minutes.</a:t>
            </a:r>
          </a:p>
          <a:p>
            <a:endParaRPr lang="en-US" baseline="0" dirty="0" smtClean="0"/>
          </a:p>
          <a:p>
            <a:r>
              <a:rPr lang="en-US" dirty="0" smtClean="0"/>
              <a:t>This was a basic introduction to model checking. How</a:t>
            </a:r>
            <a:r>
              <a:rPr lang="en-US" baseline="0" dirty="0" smtClean="0"/>
              <a:t> different tools differ is in how they extract program state and possible events. </a:t>
            </a:r>
          </a:p>
          <a:p>
            <a:r>
              <a:rPr lang="en-US" baseline="0" dirty="0" smtClean="0"/>
              <a:t>  - some tools uses developer input to define these things</a:t>
            </a:r>
          </a:p>
          <a:p>
            <a:r>
              <a:rPr lang="en-US" baseline="0" dirty="0" smtClean="0"/>
              <a:t>  - others use the entire memory as state and capture the inputs coming into them as events</a:t>
            </a:r>
          </a:p>
          <a:p>
            <a:endParaRPr lang="en-US" baseline="0" smtClean="0"/>
          </a:p>
          <a:p>
            <a:endParaRPr lang="en-US" dirty="0"/>
          </a:p>
        </p:txBody>
      </p:sp>
      <p:sp>
        <p:nvSpPr>
          <p:cNvPr id="4" name="Slide Number Placeholder 3"/>
          <p:cNvSpPr>
            <a:spLocks noGrp="1"/>
          </p:cNvSpPr>
          <p:nvPr>
            <p:ph type="sldNum" sz="quarter" idx="10"/>
          </p:nvPr>
        </p:nvSpPr>
        <p:spPr/>
        <p:txBody>
          <a:bodyPr/>
          <a:lstStyle/>
          <a:p>
            <a:fld id="{DD92CEE8-A19E-4454-93FF-7193E363DA4A}" type="slidenum">
              <a:rPr lang="en-US" smtClean="0"/>
              <a:t>14</a:t>
            </a:fld>
            <a:endParaRPr lang="en-US"/>
          </a:p>
        </p:txBody>
      </p:sp>
    </p:spTree>
    <p:extLst>
      <p:ext uri="{BB962C8B-B14F-4D97-AF65-F5344CB8AC3E}">
        <p14:creationId xmlns:p14="http://schemas.microsoft.com/office/powerpoint/2010/main" val="3660586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Explores all feasible</a:t>
            </a:r>
            <a:r>
              <a:rPr lang="en-US" baseline="0" dirty="0" smtClean="0"/>
              <a:t> paths symbolically</a:t>
            </a:r>
          </a:p>
          <a:p>
            <a:pPr marL="171450" indent="-171450">
              <a:buFontTx/>
              <a:buChar char="-"/>
            </a:pPr>
            <a:r>
              <a:rPr lang="en-US" baseline="0" dirty="0" smtClean="0"/>
              <a:t>Along the way collect constraints on variables that are required to take that path</a:t>
            </a:r>
          </a:p>
          <a:p>
            <a:pPr marL="0" indent="0">
              <a:buFontTx/>
              <a:buNone/>
            </a:pPr>
            <a:endParaRPr lang="en-US" baseline="0" dirty="0" smtClean="0"/>
          </a:p>
          <a:p>
            <a:pPr marL="0" indent="0">
              <a:buFontTx/>
              <a:buNone/>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AE4B0E9-1AFF-49A4-A5AF-2B8F321BC963}" type="slidenum">
              <a:rPr lang="en-US" smtClean="0"/>
              <a:t>16</a:t>
            </a:fld>
            <a:endParaRPr lang="en-US"/>
          </a:p>
        </p:txBody>
      </p:sp>
    </p:spTree>
    <p:extLst>
      <p:ext uri="{BB962C8B-B14F-4D97-AF65-F5344CB8AC3E}">
        <p14:creationId xmlns:p14="http://schemas.microsoft.com/office/powerpoint/2010/main" val="377715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C00000"/>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ratul | rws | june '12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ratul | rws | june '12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ratul | rws | june '12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5_text slide BLUE">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24549" r="1017" b="69178"/>
          <a:stretch/>
        </p:blipFill>
        <p:spPr>
          <a:xfrm>
            <a:off x="0" y="6408003"/>
            <a:ext cx="9143999" cy="449997"/>
          </a:xfrm>
          <a:prstGeom prst="rect">
            <a:avLst/>
          </a:prstGeom>
        </p:spPr>
      </p:pic>
      <p:sp>
        <p:nvSpPr>
          <p:cNvPr id="3" name="Slide Number Placeholder 2"/>
          <p:cNvSpPr>
            <a:spLocks noGrp="1"/>
          </p:cNvSpPr>
          <p:nvPr>
            <p:ph type="sldNum" sz="quarter" idx="10"/>
          </p:nvPr>
        </p:nvSpPr>
        <p:spPr/>
        <p:txBody>
          <a:bodyPr/>
          <a:lstStyle>
            <a:lvl1pPr>
              <a:defRPr>
                <a:solidFill>
                  <a:schemeClr val="bg1"/>
                </a:solidFill>
              </a:defRPr>
            </a:lvl1pPr>
          </a:lstStyle>
          <a:p>
            <a:fld id="{B6F15528-21DE-4FAA-801E-634DDDAF4B2B}" type="slidenum">
              <a:rPr lang="en-US" smtClean="0"/>
              <a:pPr/>
              <a:t>‹#›</a:t>
            </a:fld>
            <a:endParaRPr lang="en-US"/>
          </a:p>
        </p:txBody>
      </p:sp>
      <p:sp>
        <p:nvSpPr>
          <p:cNvPr id="9" name="Title 8"/>
          <p:cNvSpPr>
            <a:spLocks noGrp="1"/>
          </p:cNvSpPr>
          <p:nvPr>
            <p:ph type="title" hasCustomPrompt="1"/>
          </p:nvPr>
        </p:nvSpPr>
        <p:spPr>
          <a:xfrm>
            <a:off x="120650" y="449184"/>
            <a:ext cx="8229600" cy="1143000"/>
          </a:xfrm>
        </p:spPr>
        <p:txBody>
          <a:bodyPr/>
          <a:lstStyle>
            <a:lvl1pPr>
              <a:defRPr sz="4800">
                <a:solidFill>
                  <a:srgbClr val="003F8F"/>
                </a:solidFill>
              </a:defRPr>
            </a:lvl1pPr>
          </a:lstStyle>
          <a:p>
            <a:r>
              <a:rPr lang="en-US" dirty="0" smtClean="0"/>
              <a:t>headline</a:t>
            </a:r>
            <a:endParaRPr lang="en-US" dirty="0"/>
          </a:p>
        </p:txBody>
      </p:sp>
      <p:sp>
        <p:nvSpPr>
          <p:cNvPr id="11" name="Text Placeholder 10"/>
          <p:cNvSpPr>
            <a:spLocks noGrp="1"/>
          </p:cNvSpPr>
          <p:nvPr>
            <p:ph type="body" sz="quarter" idx="11" hasCustomPrompt="1"/>
          </p:nvPr>
        </p:nvSpPr>
        <p:spPr>
          <a:xfrm>
            <a:off x="120650" y="2220537"/>
            <a:ext cx="8229600" cy="806795"/>
          </a:xfrm>
        </p:spPr>
        <p:txBody>
          <a:bodyPr/>
          <a:lstStyle>
            <a:lvl1pPr marL="0" indent="0">
              <a:buNone/>
              <a:defRPr sz="3600" b="0" i="0">
                <a:solidFill>
                  <a:srgbClr val="003F8F"/>
                </a:solidFill>
                <a:latin typeface="Segoe Light"/>
                <a:cs typeface="Segoe Light"/>
              </a:defRPr>
            </a:lvl1pPr>
          </a:lstStyle>
          <a:p>
            <a:pPr lvl="0"/>
            <a:r>
              <a:rPr lang="en-US" dirty="0" smtClean="0"/>
              <a:t>subhead</a:t>
            </a:r>
          </a:p>
        </p:txBody>
      </p:sp>
      <p:sp>
        <p:nvSpPr>
          <p:cNvPr id="4" name="Text Placeholder 3"/>
          <p:cNvSpPr>
            <a:spLocks noGrp="1"/>
          </p:cNvSpPr>
          <p:nvPr>
            <p:ph type="body" sz="quarter" idx="15" hasCustomPrompt="1"/>
          </p:nvPr>
        </p:nvSpPr>
        <p:spPr>
          <a:xfrm>
            <a:off x="124659" y="2950830"/>
            <a:ext cx="8225591" cy="2867027"/>
          </a:xfrm>
        </p:spPr>
        <p:txBody>
          <a:bodyPr/>
          <a:lstStyle>
            <a:lvl1pPr marL="0" indent="0">
              <a:buNone/>
              <a:defRPr>
                <a:solidFill>
                  <a:srgbClr val="003F8F"/>
                </a:solidFill>
              </a:defRPr>
            </a:lvl1pPr>
          </a:lstStyle>
          <a:p>
            <a:pPr lvl="0"/>
            <a:r>
              <a:rPr lang="en-US" dirty="0" smtClean="0"/>
              <a:t>Click to add text</a:t>
            </a:r>
          </a:p>
        </p:txBody>
      </p:sp>
    </p:spTree>
    <p:extLst>
      <p:ext uri="{BB962C8B-B14F-4D97-AF65-F5344CB8AC3E}">
        <p14:creationId xmlns:p14="http://schemas.microsoft.com/office/powerpoint/2010/main" val="38565010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6"/>
            <a:ext cx="8423524" cy="914417"/>
          </a:xfrm>
        </p:spPr>
        <p:txBody>
          <a:bodyPr/>
          <a:lstStyle>
            <a:lvl1pPr marL="0" indent="0">
              <a:buNone/>
              <a:defRPr sz="6602"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384673" y="3219165"/>
            <a:ext cx="5636696" cy="332527"/>
          </a:xfrm>
        </p:spPr>
        <p:txBody>
          <a:bodyPr/>
          <a:lstStyle>
            <a:lvl1pPr marL="0" indent="0">
              <a:buNone/>
              <a:defRPr spc="-7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998" y="6307018"/>
            <a:ext cx="799395" cy="305517"/>
          </a:xfrm>
          <a:prstGeom prst="rect">
            <a:avLst/>
          </a:prstGeom>
        </p:spPr>
      </p:pic>
    </p:spTree>
    <p:extLst>
      <p:ext uri="{BB962C8B-B14F-4D97-AF65-F5344CB8AC3E}">
        <p14:creationId xmlns:p14="http://schemas.microsoft.com/office/powerpoint/2010/main" val="98814847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6"/>
            <a:ext cx="8423524" cy="914417"/>
          </a:xfrm>
        </p:spPr>
        <p:txBody>
          <a:bodyPr/>
          <a:lstStyle>
            <a:lvl1pPr marL="0" indent="0">
              <a:buNone/>
              <a:defRPr sz="6602"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384673" y="3219166"/>
            <a:ext cx="5636696" cy="332527"/>
          </a:xfrm>
        </p:spPr>
        <p:txBody>
          <a:bodyPr/>
          <a:lstStyle>
            <a:lvl1pPr marL="0" indent="0">
              <a:buNone/>
              <a:defRPr lang="en-US" sz="2401"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955"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998" y="6307018"/>
            <a:ext cx="799395" cy="305517"/>
          </a:xfrm>
          <a:prstGeom prst="rect">
            <a:avLst/>
          </a:prstGeom>
        </p:spPr>
      </p:pic>
    </p:spTree>
    <p:extLst>
      <p:ext uri="{BB962C8B-B14F-4D97-AF65-F5344CB8AC3E}">
        <p14:creationId xmlns:p14="http://schemas.microsoft.com/office/powerpoint/2010/main" val="1303374496"/>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6"/>
            <a:ext cx="8423524" cy="914417"/>
          </a:xfrm>
        </p:spPr>
        <p:txBody>
          <a:bodyPr/>
          <a:lstStyle>
            <a:lvl1pPr marL="0" indent="0">
              <a:buNone/>
              <a:defRPr lang="en-US" sz="6602"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95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219166"/>
            <a:ext cx="5636696" cy="332527"/>
          </a:xfrm>
        </p:spPr>
        <p:txBody>
          <a:bodyPr/>
          <a:lstStyle>
            <a:lvl1pPr marL="0" indent="0">
              <a:buNone/>
              <a:defRPr lang="en-US" sz="2401"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955"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998" y="6307018"/>
            <a:ext cx="799395" cy="305517"/>
          </a:xfrm>
          <a:prstGeom prst="rect">
            <a:avLst/>
          </a:prstGeom>
        </p:spPr>
      </p:pic>
    </p:spTree>
    <p:extLst>
      <p:ext uri="{BB962C8B-B14F-4D97-AF65-F5344CB8AC3E}">
        <p14:creationId xmlns:p14="http://schemas.microsoft.com/office/powerpoint/2010/main" val="328767571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6"/>
            <a:ext cx="8423524" cy="914417"/>
          </a:xfrm>
        </p:spPr>
        <p:txBody>
          <a:bodyPr/>
          <a:lstStyle>
            <a:lvl1pPr marL="0" indent="0">
              <a:buNone/>
              <a:defRPr lang="en-US" sz="6602"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95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219166"/>
            <a:ext cx="5636696" cy="332527"/>
          </a:xfrm>
        </p:spPr>
        <p:txBody>
          <a:bodyPr/>
          <a:lstStyle>
            <a:lvl1pPr marL="0" indent="0">
              <a:buNone/>
              <a:defRPr lang="en-US" sz="2401"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955"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998" y="6307018"/>
            <a:ext cx="799395" cy="305517"/>
          </a:xfrm>
          <a:prstGeom prst="rect">
            <a:avLst/>
          </a:prstGeom>
        </p:spPr>
      </p:pic>
    </p:spTree>
    <p:extLst>
      <p:ext uri="{BB962C8B-B14F-4D97-AF65-F5344CB8AC3E}">
        <p14:creationId xmlns:p14="http://schemas.microsoft.com/office/powerpoint/2010/main" val="289317737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6"/>
            <a:ext cx="8423524" cy="914417"/>
          </a:xfrm>
        </p:spPr>
        <p:txBody>
          <a:bodyPr/>
          <a:lstStyle>
            <a:lvl1pPr marL="0" indent="0">
              <a:buNone/>
              <a:defRPr lang="en-US" sz="6602"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95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219166"/>
            <a:ext cx="5636696" cy="332527"/>
          </a:xfrm>
        </p:spPr>
        <p:txBody>
          <a:bodyPr/>
          <a:lstStyle>
            <a:lvl1pPr marL="0" indent="0">
              <a:buNone/>
              <a:defRPr lang="en-US" sz="2401"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955"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998" y="6307018"/>
            <a:ext cx="799395" cy="305517"/>
          </a:xfrm>
          <a:prstGeom prst="rect">
            <a:avLst/>
          </a:prstGeom>
        </p:spPr>
      </p:pic>
    </p:spTree>
    <p:extLst>
      <p:ext uri="{BB962C8B-B14F-4D97-AF65-F5344CB8AC3E}">
        <p14:creationId xmlns:p14="http://schemas.microsoft.com/office/powerpoint/2010/main" val="349533494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72614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30690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ratul | rws | june '12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07453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0752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20367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6" name="Picture 5" descr="OrangeTextureSmall.jpg"/>
          <p:cNvPicPr>
            <a:picLocks noChangeAspect="1"/>
          </p:cNvPicPr>
          <p:nvPr userDrawn="1"/>
        </p:nvPicPr>
        <p:blipFill>
          <a:blip r:embed="rId2"/>
          <a:srcRect l="3704"/>
          <a:stretch>
            <a:fillRect/>
          </a:stretch>
        </p:blipFill>
        <p:spPr>
          <a:xfrm>
            <a:off x="0" y="0"/>
            <a:ext cx="9144000" cy="6858000"/>
          </a:xfrm>
          <a:prstGeom prst="rect">
            <a:avLst/>
          </a:prstGeom>
        </p:spPr>
      </p:pic>
      <p:sp>
        <p:nvSpPr>
          <p:cNvPr id="2" name="Title 1"/>
          <p:cNvSpPr>
            <a:spLocks noGrp="1"/>
          </p:cNvSpPr>
          <p:nvPr>
            <p:ph type="ctrTitle"/>
          </p:nvPr>
        </p:nvSpPr>
        <p:spPr>
          <a:xfrm>
            <a:off x="1370023" y="3200407"/>
            <a:ext cx="7681913" cy="1523495"/>
          </a:xfrm>
        </p:spPr>
        <p:txBody>
          <a:bodyPr>
            <a:noAutofit/>
          </a:bodyPr>
          <a:lstStyle>
            <a:lvl1pPr>
              <a:lnSpc>
                <a:spcPct val="90000"/>
              </a:lnSpc>
              <a:defRPr sz="39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23" y="4953006"/>
            <a:ext cx="7681913" cy="461665"/>
          </a:xfrm>
        </p:spPr>
        <p:txBody>
          <a:bodyPr>
            <a:noAutofit/>
          </a:bodyPr>
          <a:lstStyle>
            <a:lvl1pPr marL="0" indent="0" algn="l">
              <a:lnSpc>
                <a:spcPct val="90000"/>
              </a:lnSpc>
              <a:spcBef>
                <a:spcPts val="0"/>
              </a:spcBef>
              <a:buNone/>
              <a:defRPr sz="2600">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6307663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9"/>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907136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1851255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33046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560521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692421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61"/>
            <a:ext cx="8382000" cy="213596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15937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ratul | rws | june '12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61"/>
            <a:ext cx="8382000" cy="213596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2" y="6238876"/>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42421062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gradFill>
                  <a:gsLst>
                    <a:gs pos="0">
                      <a:schemeClr val="bg1"/>
                    </a:gs>
                    <a:gs pos="100000">
                      <a:schemeClr val="bg1"/>
                    </a:gs>
                  </a:gsLst>
                  <a:lin ang="5400000" scaled="0"/>
                </a:gra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gradFill>
                  <a:gsLst>
                    <a:gs pos="0">
                      <a:schemeClr val="bg1"/>
                    </a:gs>
                    <a:gs pos="100000">
                      <a:schemeClr val="bg1"/>
                    </a:gs>
                  </a:gsLst>
                  <a:lin ang="5400000" scaled="0"/>
                </a:gradFill>
              </a:defRPr>
            </a:lvl1pPr>
            <a:lvl2pPr>
              <a:defRPr>
                <a:gradFill>
                  <a:gsLst>
                    <a:gs pos="0">
                      <a:schemeClr val="bg1"/>
                    </a:gs>
                    <a:gs pos="100000">
                      <a:schemeClr val="bg1"/>
                    </a:gs>
                  </a:gsLst>
                  <a:lin ang="5400000" scaled="0"/>
                </a:gradFill>
              </a:defRPr>
            </a:lvl2pPr>
            <a:lvl3pPr>
              <a:defRPr>
                <a:gradFill>
                  <a:gsLst>
                    <a:gs pos="0">
                      <a:schemeClr val="bg1"/>
                    </a:gs>
                    <a:gs pos="100000">
                      <a:schemeClr val="bg1"/>
                    </a:gs>
                  </a:gsLst>
                  <a:lin ang="5400000" scaled="0"/>
                </a:gradFill>
              </a:defRPr>
            </a:lvl3pPr>
            <a:lvl4pPr>
              <a:defRPr>
                <a:gradFill>
                  <a:gsLst>
                    <a:gs pos="0">
                      <a:schemeClr val="bg1"/>
                    </a:gs>
                    <a:gs pos="100000">
                      <a:schemeClr val="bg1"/>
                    </a:gs>
                  </a:gsLst>
                  <a:lin ang="5400000" scaled="0"/>
                </a:gradFill>
              </a:defRPr>
            </a:lvl4pPr>
            <a:lvl5pPr>
              <a:defRPr>
                <a:gradFill>
                  <a:gsLst>
                    <a:gs pos="0">
                      <a:schemeClr val="bg1"/>
                    </a:gs>
                    <a:gs pos="100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48251"/>
            <a:ext cx="1355834" cy="373228"/>
          </a:xfrm>
          <a:prstGeom prst="rect">
            <a:avLst/>
          </a:prstGeom>
        </p:spPr>
        <p:txBody>
          <a:bodyPr lIns="68589" tIns="34295" rIns="68589" bIns="34295"/>
          <a:lstStyle/>
          <a:p>
            <a:pPr defTabSz="914363"/>
            <a:r>
              <a:rPr lang="en-US" smtClean="0">
                <a:solidFill>
                  <a:srgbClr val="FFFFFF"/>
                </a:solidFill>
              </a:rPr>
              <a:t>ratul | rws | june '12</a:t>
            </a:r>
            <a:endParaRPr lang="en-US" dirty="0">
              <a:solidFill>
                <a:srgbClr val="FFFFFF"/>
              </a:solidFill>
            </a:endParaRPr>
          </a:p>
        </p:txBody>
      </p:sp>
      <p:sp>
        <p:nvSpPr>
          <p:cNvPr id="5" name="Footer Placeholder 4"/>
          <p:cNvSpPr>
            <a:spLocks noGrp="1"/>
          </p:cNvSpPr>
          <p:nvPr>
            <p:ph type="ftr" sz="quarter" idx="11"/>
          </p:nvPr>
        </p:nvSpPr>
        <p:spPr>
          <a:xfrm>
            <a:off x="1862959" y="6356352"/>
            <a:ext cx="2895600" cy="365125"/>
          </a:xfrm>
          <a:prstGeom prst="rect">
            <a:avLst/>
          </a:prstGeom>
        </p:spPr>
        <p:txBody>
          <a:bodyPr lIns="68589" tIns="34295" rIns="68589" bIns="34295"/>
          <a:lstStyle/>
          <a:p>
            <a:pPr defTabSz="914363"/>
            <a:endParaRPr lang="en-US" dirty="0">
              <a:solidFill>
                <a:srgbClr val="FFFFFF"/>
              </a:solidFill>
            </a:endParaRPr>
          </a:p>
        </p:txBody>
      </p:sp>
      <p:sp>
        <p:nvSpPr>
          <p:cNvPr id="6" name="Slide Number Placeholder 5"/>
          <p:cNvSpPr>
            <a:spLocks noGrp="1"/>
          </p:cNvSpPr>
          <p:nvPr>
            <p:ph type="sldNum" sz="quarter" idx="12"/>
          </p:nvPr>
        </p:nvSpPr>
        <p:spPr>
          <a:xfrm>
            <a:off x="4818994" y="6356352"/>
            <a:ext cx="2133600" cy="365125"/>
          </a:xfrm>
          <a:prstGeom prst="rect">
            <a:avLst/>
          </a:prstGeom>
        </p:spPr>
        <p:txBody>
          <a:bodyPr lIns="68589" tIns="34295" rIns="68589" bIns="34295"/>
          <a:lstStyle/>
          <a:p>
            <a:pPr defTabSz="914363"/>
            <a:fld id="{70A744D2-D199-45C4-B9AC-203973B41C93}" type="slidenum">
              <a:rPr lang="en-US" smtClean="0">
                <a:solidFill>
                  <a:srgbClr val="FFFFFF"/>
                </a:solidFill>
              </a:rPr>
              <a:pPr defTabSz="914363"/>
              <a:t>‹#›</a:t>
            </a:fld>
            <a:endParaRPr lang="en-US" dirty="0">
              <a:solidFill>
                <a:srgbClr val="FFFFFF"/>
              </a:solidFill>
            </a:endParaRPr>
          </a:p>
        </p:txBody>
      </p:sp>
    </p:spTree>
    <p:extLst>
      <p:ext uri="{BB962C8B-B14F-4D97-AF65-F5344CB8AC3E}">
        <p14:creationId xmlns:p14="http://schemas.microsoft.com/office/powerpoint/2010/main" val="46895009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gradFill>
                  <a:gsLst>
                    <a:gs pos="0">
                      <a:schemeClr val="bg1"/>
                    </a:gs>
                    <a:gs pos="100000">
                      <a:schemeClr val="bg1"/>
                    </a:gs>
                  </a:gsLst>
                  <a:lin ang="5400000" scaled="0"/>
                </a:gra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gradFill>
                  <a:gsLst>
                    <a:gs pos="0">
                      <a:schemeClr val="bg1"/>
                    </a:gs>
                    <a:gs pos="100000">
                      <a:schemeClr val="bg1"/>
                    </a:gs>
                  </a:gsLst>
                  <a:lin ang="5400000" scaled="0"/>
                </a:gradFill>
              </a:defRPr>
            </a:lvl1pPr>
            <a:lvl2pPr>
              <a:defRPr>
                <a:gradFill>
                  <a:gsLst>
                    <a:gs pos="0">
                      <a:schemeClr val="bg1"/>
                    </a:gs>
                    <a:gs pos="100000">
                      <a:schemeClr val="bg1"/>
                    </a:gs>
                  </a:gsLst>
                  <a:lin ang="5400000" scaled="0"/>
                </a:gradFill>
              </a:defRPr>
            </a:lvl2pPr>
            <a:lvl3pPr>
              <a:defRPr>
                <a:gradFill>
                  <a:gsLst>
                    <a:gs pos="0">
                      <a:schemeClr val="bg1"/>
                    </a:gs>
                    <a:gs pos="100000">
                      <a:schemeClr val="bg1"/>
                    </a:gs>
                  </a:gsLst>
                  <a:lin ang="5400000" scaled="0"/>
                </a:gradFill>
              </a:defRPr>
            </a:lvl3pPr>
            <a:lvl4pPr>
              <a:defRPr>
                <a:gradFill>
                  <a:gsLst>
                    <a:gs pos="0">
                      <a:schemeClr val="bg1"/>
                    </a:gs>
                    <a:gs pos="100000">
                      <a:schemeClr val="bg1"/>
                    </a:gs>
                  </a:gsLst>
                  <a:lin ang="5400000" scaled="0"/>
                </a:gradFill>
              </a:defRPr>
            </a:lvl4pPr>
            <a:lvl5pPr>
              <a:defRPr>
                <a:gradFill>
                  <a:gsLst>
                    <a:gs pos="0">
                      <a:schemeClr val="bg1"/>
                    </a:gs>
                    <a:gs pos="100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48251"/>
            <a:ext cx="1355834" cy="373228"/>
          </a:xfrm>
          <a:prstGeom prst="rect">
            <a:avLst/>
          </a:prstGeom>
        </p:spPr>
        <p:txBody>
          <a:bodyPr lIns="68589" tIns="34295" rIns="68589" bIns="34295"/>
          <a:lstStyle/>
          <a:p>
            <a:pPr defTabSz="914363"/>
            <a:r>
              <a:rPr lang="en-US" smtClean="0">
                <a:solidFill>
                  <a:srgbClr val="FFFFFF"/>
                </a:solidFill>
              </a:rPr>
              <a:t>ratul | rws | june '12</a:t>
            </a:r>
            <a:endParaRPr lang="en-US" dirty="0">
              <a:solidFill>
                <a:srgbClr val="FFFFFF"/>
              </a:solidFill>
            </a:endParaRPr>
          </a:p>
        </p:txBody>
      </p:sp>
      <p:sp>
        <p:nvSpPr>
          <p:cNvPr id="5" name="Footer Placeholder 4"/>
          <p:cNvSpPr>
            <a:spLocks noGrp="1"/>
          </p:cNvSpPr>
          <p:nvPr>
            <p:ph type="ftr" sz="quarter" idx="11"/>
          </p:nvPr>
        </p:nvSpPr>
        <p:spPr>
          <a:xfrm>
            <a:off x="1862959" y="6356352"/>
            <a:ext cx="2895600" cy="365125"/>
          </a:xfrm>
          <a:prstGeom prst="rect">
            <a:avLst/>
          </a:prstGeom>
        </p:spPr>
        <p:txBody>
          <a:bodyPr lIns="68589" tIns="34295" rIns="68589" bIns="34295"/>
          <a:lstStyle/>
          <a:p>
            <a:pPr defTabSz="914363"/>
            <a:endParaRPr lang="en-US" dirty="0">
              <a:solidFill>
                <a:srgbClr val="FFFFFF"/>
              </a:solidFill>
            </a:endParaRPr>
          </a:p>
        </p:txBody>
      </p:sp>
      <p:sp>
        <p:nvSpPr>
          <p:cNvPr id="6" name="Slide Number Placeholder 5"/>
          <p:cNvSpPr>
            <a:spLocks noGrp="1"/>
          </p:cNvSpPr>
          <p:nvPr>
            <p:ph type="sldNum" sz="quarter" idx="12"/>
          </p:nvPr>
        </p:nvSpPr>
        <p:spPr>
          <a:xfrm>
            <a:off x="4818994" y="6356352"/>
            <a:ext cx="2133600" cy="365125"/>
          </a:xfrm>
          <a:prstGeom prst="rect">
            <a:avLst/>
          </a:prstGeom>
        </p:spPr>
        <p:txBody>
          <a:bodyPr lIns="68589" tIns="34295" rIns="68589" bIns="34295"/>
          <a:lstStyle/>
          <a:p>
            <a:pPr defTabSz="914363"/>
            <a:fld id="{70A744D2-D199-45C4-B9AC-203973B41C93}" type="slidenum">
              <a:rPr lang="en-US" smtClean="0">
                <a:solidFill>
                  <a:srgbClr val="FFFFFF"/>
                </a:solidFill>
              </a:rPr>
              <a:pPr defTabSz="914363"/>
              <a:t>‹#›</a:t>
            </a:fld>
            <a:endParaRPr lang="en-US" dirty="0">
              <a:solidFill>
                <a:srgbClr val="FFFFFF"/>
              </a:solidFill>
            </a:endParaRPr>
          </a:p>
        </p:txBody>
      </p:sp>
    </p:spTree>
    <p:extLst>
      <p:ext uri="{BB962C8B-B14F-4D97-AF65-F5344CB8AC3E}">
        <p14:creationId xmlns:p14="http://schemas.microsoft.com/office/powerpoint/2010/main" val="340644765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6" name="Picture 5" descr="OrangeTextureSmall.jpg"/>
          <p:cNvPicPr>
            <a:picLocks noChangeAspect="1"/>
          </p:cNvPicPr>
          <p:nvPr userDrawn="1"/>
        </p:nvPicPr>
        <p:blipFill>
          <a:blip r:embed="rId2"/>
          <a:srcRect l="3704"/>
          <a:stretch>
            <a:fillRect/>
          </a:stretch>
        </p:blipFill>
        <p:spPr>
          <a:xfrm>
            <a:off x="0" y="0"/>
            <a:ext cx="9144000" cy="6858000"/>
          </a:xfrm>
          <a:prstGeom prst="rect">
            <a:avLst/>
          </a:prstGeom>
        </p:spPr>
      </p:pic>
      <p:sp>
        <p:nvSpPr>
          <p:cNvPr id="2" name="Title 1"/>
          <p:cNvSpPr>
            <a:spLocks noGrp="1"/>
          </p:cNvSpPr>
          <p:nvPr>
            <p:ph type="ctrTitle"/>
          </p:nvPr>
        </p:nvSpPr>
        <p:spPr>
          <a:xfrm>
            <a:off x="1370019" y="3200405"/>
            <a:ext cx="7681913" cy="1523495"/>
          </a:xfrm>
        </p:spPr>
        <p:txBody>
          <a:bodyPr>
            <a:noAutofit/>
          </a:bodyPr>
          <a:lstStyle>
            <a:lvl1pPr>
              <a:lnSpc>
                <a:spcPct val="90000"/>
              </a:lnSpc>
              <a:defRPr sz="39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9" y="4953004"/>
            <a:ext cx="7681913" cy="461665"/>
          </a:xfrm>
        </p:spPr>
        <p:txBody>
          <a:bodyPr>
            <a:noAutofit/>
          </a:bodyPr>
          <a:lstStyle>
            <a:lvl1pPr marL="0" indent="0" algn="l">
              <a:lnSpc>
                <a:spcPct val="90000"/>
              </a:lnSpc>
              <a:spcBef>
                <a:spcPts val="0"/>
              </a:spcBef>
              <a:buNone/>
              <a:defRPr sz="2600">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66289782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7"/>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60237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83065280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94184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735071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2517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8"/>
            <a:ext cx="8382000" cy="213596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47457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ratul | rws | june '12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8"/>
            <a:ext cx="8382000" cy="2135969"/>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8" y="6238876"/>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55789006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gradFill>
                  <a:gsLst>
                    <a:gs pos="0">
                      <a:schemeClr val="bg1"/>
                    </a:gs>
                    <a:gs pos="100000">
                      <a:schemeClr val="bg1"/>
                    </a:gs>
                  </a:gsLst>
                  <a:lin ang="5400000" scaled="0"/>
                </a:gra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gradFill>
                  <a:gsLst>
                    <a:gs pos="0">
                      <a:schemeClr val="bg1"/>
                    </a:gs>
                    <a:gs pos="100000">
                      <a:schemeClr val="bg1"/>
                    </a:gs>
                  </a:gsLst>
                  <a:lin ang="5400000" scaled="0"/>
                </a:gradFill>
              </a:defRPr>
            </a:lvl1pPr>
            <a:lvl2pPr>
              <a:defRPr>
                <a:gradFill>
                  <a:gsLst>
                    <a:gs pos="0">
                      <a:schemeClr val="bg1"/>
                    </a:gs>
                    <a:gs pos="100000">
                      <a:schemeClr val="bg1"/>
                    </a:gs>
                  </a:gsLst>
                  <a:lin ang="5400000" scaled="0"/>
                </a:gradFill>
              </a:defRPr>
            </a:lvl2pPr>
            <a:lvl3pPr>
              <a:defRPr>
                <a:gradFill>
                  <a:gsLst>
                    <a:gs pos="0">
                      <a:schemeClr val="bg1"/>
                    </a:gs>
                    <a:gs pos="100000">
                      <a:schemeClr val="bg1"/>
                    </a:gs>
                  </a:gsLst>
                  <a:lin ang="5400000" scaled="0"/>
                </a:gradFill>
              </a:defRPr>
            </a:lvl3pPr>
            <a:lvl4pPr>
              <a:defRPr>
                <a:gradFill>
                  <a:gsLst>
                    <a:gs pos="0">
                      <a:schemeClr val="bg1"/>
                    </a:gs>
                    <a:gs pos="100000">
                      <a:schemeClr val="bg1"/>
                    </a:gs>
                  </a:gsLst>
                  <a:lin ang="5400000" scaled="0"/>
                </a:gradFill>
              </a:defRPr>
            </a:lvl4pPr>
            <a:lvl5pPr>
              <a:defRPr>
                <a:gradFill>
                  <a:gsLst>
                    <a:gs pos="0">
                      <a:schemeClr val="bg1"/>
                    </a:gs>
                    <a:gs pos="100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48251"/>
            <a:ext cx="1355834" cy="373228"/>
          </a:xfrm>
          <a:prstGeom prst="rect">
            <a:avLst/>
          </a:prstGeom>
        </p:spPr>
        <p:txBody>
          <a:bodyPr lIns="68589" tIns="34295" rIns="68589" bIns="34295"/>
          <a:lstStyle/>
          <a:p>
            <a:pPr defTabSz="914363"/>
            <a:r>
              <a:rPr lang="en-US" smtClean="0">
                <a:solidFill>
                  <a:srgbClr val="FFFFFF"/>
                </a:solidFill>
              </a:rPr>
              <a:t>ratul | rws | june '12</a:t>
            </a:r>
            <a:endParaRPr lang="en-US" dirty="0">
              <a:solidFill>
                <a:srgbClr val="FFFFFF"/>
              </a:solidFill>
            </a:endParaRPr>
          </a:p>
        </p:txBody>
      </p:sp>
      <p:sp>
        <p:nvSpPr>
          <p:cNvPr id="5" name="Footer Placeholder 4"/>
          <p:cNvSpPr>
            <a:spLocks noGrp="1"/>
          </p:cNvSpPr>
          <p:nvPr>
            <p:ph type="ftr" sz="quarter" idx="11"/>
          </p:nvPr>
        </p:nvSpPr>
        <p:spPr>
          <a:xfrm>
            <a:off x="1862959" y="6356352"/>
            <a:ext cx="2895600" cy="365125"/>
          </a:xfrm>
          <a:prstGeom prst="rect">
            <a:avLst/>
          </a:prstGeom>
        </p:spPr>
        <p:txBody>
          <a:bodyPr lIns="68589" tIns="34295" rIns="68589" bIns="34295"/>
          <a:lstStyle/>
          <a:p>
            <a:pPr defTabSz="914363"/>
            <a:endParaRPr lang="en-US" dirty="0">
              <a:solidFill>
                <a:srgbClr val="FFFFFF"/>
              </a:solidFill>
            </a:endParaRPr>
          </a:p>
        </p:txBody>
      </p:sp>
      <p:sp>
        <p:nvSpPr>
          <p:cNvPr id="6" name="Slide Number Placeholder 5"/>
          <p:cNvSpPr>
            <a:spLocks noGrp="1"/>
          </p:cNvSpPr>
          <p:nvPr>
            <p:ph type="sldNum" sz="quarter" idx="12"/>
          </p:nvPr>
        </p:nvSpPr>
        <p:spPr>
          <a:xfrm>
            <a:off x="4818994" y="6356352"/>
            <a:ext cx="2133600" cy="365125"/>
          </a:xfrm>
          <a:prstGeom prst="rect">
            <a:avLst/>
          </a:prstGeom>
        </p:spPr>
        <p:txBody>
          <a:bodyPr lIns="68589" tIns="34295" rIns="68589" bIns="34295"/>
          <a:lstStyle/>
          <a:p>
            <a:pPr defTabSz="914363"/>
            <a:fld id="{70A744D2-D199-45C4-B9AC-203973B41C93}" type="slidenum">
              <a:rPr lang="en-US" smtClean="0">
                <a:solidFill>
                  <a:srgbClr val="FFFFFF"/>
                </a:solidFill>
              </a:rPr>
              <a:pPr defTabSz="914363"/>
              <a:t>‹#›</a:t>
            </a:fld>
            <a:endParaRPr lang="en-US" dirty="0">
              <a:solidFill>
                <a:srgbClr val="FFFFFF"/>
              </a:solidFill>
            </a:endParaRPr>
          </a:p>
        </p:txBody>
      </p:sp>
    </p:spTree>
    <p:extLst>
      <p:ext uri="{BB962C8B-B14F-4D97-AF65-F5344CB8AC3E}">
        <p14:creationId xmlns:p14="http://schemas.microsoft.com/office/powerpoint/2010/main" val="12680654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ratul | rws | june '12</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ratul | rws | june '12</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ratul | rws | june '12</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ratul | rws | june '12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ratul | rws | june '12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NUL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3.jpe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NUL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image" Target="../media/image3.jpeg"/><Relationship Id="rId5" Type="http://schemas.openxmlformats.org/officeDocument/2006/relationships/slideLayout" Target="../slideLayouts/slideLayout37.xml"/><Relationship Id="rId10" Type="http://schemas.openxmlformats.org/officeDocument/2006/relationships/theme" Target="../theme/theme4.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ratul | rws | june '12</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rtl="0" eaLnBrk="1" latinLnBrk="0" hangingPunct="1">
        <a:spcBef>
          <a:spcPct val="0"/>
        </a:spcBef>
        <a:buNone/>
        <a:defRPr sz="4400" b="1"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5610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150066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0904838"/>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transition>
    <p:fade/>
  </p:transition>
  <p:hf sldNum="0"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625" indent="-259625" algn="l" defTabSz="685955" rtl="0" eaLnBrk="1" latinLnBrk="0" hangingPunct="1">
        <a:lnSpc>
          <a:spcPct val="90000"/>
        </a:lnSpc>
        <a:spcBef>
          <a:spcPct val="20000"/>
        </a:spcBef>
        <a:buSzPct val="90000"/>
        <a:buFont typeface="Arial" pitchFamily="34" charset="0"/>
        <a:buChar char="•"/>
        <a:defRPr sz="240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805" indent="-213179" algn="l" defTabSz="685955" rtl="0" eaLnBrk="1" latinLnBrk="0" hangingPunct="1">
        <a:lnSpc>
          <a:spcPct val="90000"/>
        </a:lnSpc>
        <a:spcBef>
          <a:spcPct val="20000"/>
        </a:spcBef>
        <a:buSzPct val="90000"/>
        <a:buFont typeface="Arial" pitchFamily="34" charset="0"/>
        <a:buChar char="•"/>
        <a:tabLst>
          <a:tab pos="472805" algn="l"/>
        </a:tabLst>
        <a:defRPr sz="210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983" indent="-213179" algn="l" defTabSz="685955"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340" indent="-167923" algn="l" defTabSz="685955" rtl="0" eaLnBrk="1" latinLnBrk="0" hangingPunct="1">
        <a:lnSpc>
          <a:spcPct val="90000"/>
        </a:lnSpc>
        <a:spcBef>
          <a:spcPct val="20000"/>
        </a:spcBef>
        <a:buSzPct val="90000"/>
        <a:buFont typeface="Arial" pitchFamily="34" charset="0"/>
        <a:buChar char="•"/>
        <a:tabLst>
          <a:tab pos="685983"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5027" indent="-172687" algn="l" defTabSz="685955"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 name="Picture 9" descr="PPTMasterSlide.jpg"/>
          <p:cNvPicPr>
            <a:picLocks noChangeAspect="1"/>
          </p:cNvPicPr>
          <p:nvPr/>
        </p:nvPicPr>
        <p:blipFill>
          <a:blip r:embed="rId12"/>
          <a:srcRect b="12052"/>
          <a:stretch>
            <a:fillRect/>
          </a:stretch>
        </p:blipFill>
        <p:spPr>
          <a:xfrm>
            <a:off x="0" y="0"/>
            <a:ext cx="9144000" cy="6858000"/>
          </a:xfrm>
          <a:prstGeom prst="rect">
            <a:avLst/>
          </a:prstGeom>
        </p:spPr>
      </p:pic>
      <p:sp>
        <p:nvSpPr>
          <p:cNvPr id="2" name="Title Placeholder 1"/>
          <p:cNvSpPr>
            <a:spLocks noGrp="1"/>
          </p:cNvSpPr>
          <p:nvPr>
            <p:ph type="title"/>
          </p:nvPr>
        </p:nvSpPr>
        <p:spPr>
          <a:xfrm>
            <a:off x="381000" y="230188"/>
            <a:ext cx="8382000" cy="5816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83"/>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3"/>
              <a:stretch>
                <a:fillRect/>
              </a:stretch>
            </p:blipFill>
          </mc:Choice>
          <mc:Fallback>
            <p:blipFill>
              <a:blip r:embed="rId14"/>
              <a:stretch>
                <a:fillRect/>
              </a:stretch>
            </p:blipFill>
          </mc:Fallback>
        </mc:AlternateContent>
        <p:spPr>
          <a:xfrm>
            <a:off x="7772400" y="6255744"/>
            <a:ext cx="1143000" cy="424456"/>
          </a:xfrm>
          <a:prstGeom prst="rect">
            <a:avLst/>
          </a:prstGeom>
        </p:spPr>
      </p:pic>
    </p:spTree>
    <p:extLst>
      <p:ext uri="{BB962C8B-B14F-4D97-AF65-F5344CB8AC3E}">
        <p14:creationId xmlns:p14="http://schemas.microsoft.com/office/powerpoint/2010/main" val="316343078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transition>
    <p:fade/>
  </p:transition>
  <p:hf sldNum="0" hdr="0" ftr="0" dt="0"/>
  <p:txStyles>
    <p:titleStyle>
      <a:lvl1pPr algn="l" defTabSz="914363" rtl="0" eaLnBrk="1" latinLnBrk="0" hangingPunct="1">
        <a:lnSpc>
          <a:spcPct val="90000"/>
        </a:lnSpc>
        <a:spcBef>
          <a:spcPct val="0"/>
        </a:spcBef>
        <a:buNone/>
        <a:defRPr lang="en-US" sz="4200" b="0" kern="1200" cap="none" spc="-150" dirty="0" smtClean="0">
          <a:ln w="3175">
            <a:noFill/>
          </a:ln>
          <a:solidFill>
            <a:srgbClr val="0D0D0D"/>
          </a:solidFill>
          <a:effectLst/>
          <a:latin typeface="Segoe"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Arial"/>
        <a:buChar char="•"/>
        <a:defRPr sz="3200" kern="1200">
          <a:solidFill>
            <a:srgbClr val="0D0D0D"/>
          </a:solidFill>
          <a:latin typeface="+mn-lt"/>
          <a:ea typeface="+mn-ea"/>
          <a:cs typeface="+mn-cs"/>
        </a:defRPr>
      </a:lvl1pPr>
      <a:lvl2pPr marL="854075" indent="-393700" algn="l" defTabSz="914363" rtl="0" eaLnBrk="1" latinLnBrk="0" hangingPunct="1">
        <a:lnSpc>
          <a:spcPct val="90000"/>
        </a:lnSpc>
        <a:spcBef>
          <a:spcPct val="20000"/>
        </a:spcBef>
        <a:buFont typeface="Arial"/>
        <a:buChar char="•"/>
        <a:defRPr sz="2800" kern="1200">
          <a:solidFill>
            <a:srgbClr val="0D0D0D"/>
          </a:solidFill>
          <a:latin typeface="+mn-lt"/>
          <a:ea typeface="+mn-ea"/>
          <a:cs typeface="+mn-cs"/>
        </a:defRPr>
      </a:lvl2pPr>
      <a:lvl3pPr marL="1258888" indent="-404813" algn="l" defTabSz="914363" rtl="0" eaLnBrk="1" latinLnBrk="0" hangingPunct="1">
        <a:lnSpc>
          <a:spcPct val="90000"/>
        </a:lnSpc>
        <a:spcBef>
          <a:spcPct val="20000"/>
        </a:spcBef>
        <a:buFont typeface="Arial"/>
        <a:buChar char="•"/>
        <a:defRPr sz="2400" kern="1200">
          <a:solidFill>
            <a:srgbClr val="0D0D0D"/>
          </a:solidFill>
          <a:latin typeface="+mn-lt"/>
          <a:ea typeface="+mn-ea"/>
          <a:cs typeface="+mn-cs"/>
        </a:defRPr>
      </a:lvl3pPr>
      <a:lvl4pPr marL="1604963" indent="-346075" algn="l" defTabSz="914363" rtl="0" eaLnBrk="1" latinLnBrk="0" hangingPunct="1">
        <a:lnSpc>
          <a:spcPct val="90000"/>
        </a:lnSpc>
        <a:spcBef>
          <a:spcPct val="20000"/>
        </a:spcBef>
        <a:buFont typeface="Arial"/>
        <a:buChar char="•"/>
        <a:defRPr sz="2400" kern="1200">
          <a:solidFill>
            <a:srgbClr val="0D0D0D"/>
          </a:solidFill>
          <a:latin typeface="+mn-lt"/>
          <a:ea typeface="+mn-ea"/>
          <a:cs typeface="+mn-cs"/>
        </a:defRPr>
      </a:lvl4pPr>
      <a:lvl5pPr marL="1941513" indent="-336550" algn="l" defTabSz="914363" rtl="0" eaLnBrk="1" latinLnBrk="0" hangingPunct="1">
        <a:lnSpc>
          <a:spcPct val="90000"/>
        </a:lnSpc>
        <a:spcBef>
          <a:spcPct val="20000"/>
        </a:spcBef>
        <a:buFont typeface="Arial"/>
        <a:buChar char="•"/>
        <a:defRPr sz="2400" kern="1200">
          <a:solidFill>
            <a:srgbClr val="0D0D0D"/>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 name="Picture 9" descr="PPTMasterSlide.jpg"/>
          <p:cNvPicPr>
            <a:picLocks noChangeAspect="1"/>
          </p:cNvPicPr>
          <p:nvPr/>
        </p:nvPicPr>
        <p:blipFill>
          <a:blip r:embed="rId11"/>
          <a:srcRect b="12052"/>
          <a:stretch>
            <a:fillRect/>
          </a:stretch>
        </p:blipFill>
        <p:spPr>
          <a:xfrm>
            <a:off x="0" y="0"/>
            <a:ext cx="9144000" cy="6858000"/>
          </a:xfrm>
          <a:prstGeom prst="rect">
            <a:avLst/>
          </a:prstGeom>
        </p:spPr>
      </p:pic>
      <p:sp>
        <p:nvSpPr>
          <p:cNvPr id="2" name="Title Placeholder 1"/>
          <p:cNvSpPr>
            <a:spLocks noGrp="1"/>
          </p:cNvSpPr>
          <p:nvPr>
            <p:ph type="title"/>
          </p:nvPr>
        </p:nvSpPr>
        <p:spPr>
          <a:xfrm>
            <a:off x="381000" y="230188"/>
            <a:ext cx="8382000" cy="5816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81"/>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13"/>
              <a:stretch>
                <a:fillRect/>
              </a:stretch>
            </p:blipFill>
          </mc:Choice>
          <mc:Fallback>
            <p:blipFill>
              <a:blip r:embed="rId14"/>
              <a:stretch>
                <a:fillRect/>
              </a:stretch>
            </p:blipFill>
          </mc:Fallback>
        </mc:AlternateContent>
        <p:spPr>
          <a:xfrm>
            <a:off x="7772400" y="6255744"/>
            <a:ext cx="1143000" cy="424456"/>
          </a:xfrm>
          <a:prstGeom prst="rect">
            <a:avLst/>
          </a:prstGeom>
        </p:spPr>
      </p:pic>
    </p:spTree>
    <p:extLst>
      <p:ext uri="{BB962C8B-B14F-4D97-AF65-F5344CB8AC3E}">
        <p14:creationId xmlns:p14="http://schemas.microsoft.com/office/powerpoint/2010/main" val="2185890730"/>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Lst>
  <p:transition>
    <p:fade/>
  </p:transition>
  <p:hf sldNum="0" hdr="0" ftr="0" dt="0"/>
  <p:txStyles>
    <p:titleStyle>
      <a:lvl1pPr algn="l" defTabSz="914363" rtl="0" eaLnBrk="1" latinLnBrk="0" hangingPunct="1">
        <a:lnSpc>
          <a:spcPct val="90000"/>
        </a:lnSpc>
        <a:spcBef>
          <a:spcPct val="0"/>
        </a:spcBef>
        <a:buNone/>
        <a:defRPr lang="en-US" sz="4200" b="0" kern="1200" cap="none" spc="-150" dirty="0" smtClean="0">
          <a:ln w="3175">
            <a:noFill/>
          </a:ln>
          <a:solidFill>
            <a:srgbClr val="0D0D0D"/>
          </a:solidFill>
          <a:effectLst/>
          <a:latin typeface="Segoe"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Arial"/>
        <a:buChar char="•"/>
        <a:defRPr sz="3200" kern="1200">
          <a:solidFill>
            <a:srgbClr val="0D0D0D"/>
          </a:solidFill>
          <a:latin typeface="+mn-lt"/>
          <a:ea typeface="+mn-ea"/>
          <a:cs typeface="+mn-cs"/>
        </a:defRPr>
      </a:lvl1pPr>
      <a:lvl2pPr marL="854075" indent="-393700" algn="l" defTabSz="914363" rtl="0" eaLnBrk="1" latinLnBrk="0" hangingPunct="1">
        <a:lnSpc>
          <a:spcPct val="90000"/>
        </a:lnSpc>
        <a:spcBef>
          <a:spcPct val="20000"/>
        </a:spcBef>
        <a:buFont typeface="Arial"/>
        <a:buChar char="•"/>
        <a:defRPr sz="2800" kern="1200">
          <a:solidFill>
            <a:srgbClr val="0D0D0D"/>
          </a:solidFill>
          <a:latin typeface="+mn-lt"/>
          <a:ea typeface="+mn-ea"/>
          <a:cs typeface="+mn-cs"/>
        </a:defRPr>
      </a:lvl2pPr>
      <a:lvl3pPr marL="1258888" indent="-404813" algn="l" defTabSz="914363" rtl="0" eaLnBrk="1" latinLnBrk="0" hangingPunct="1">
        <a:lnSpc>
          <a:spcPct val="90000"/>
        </a:lnSpc>
        <a:spcBef>
          <a:spcPct val="20000"/>
        </a:spcBef>
        <a:buFont typeface="Arial"/>
        <a:buChar char="•"/>
        <a:defRPr sz="2400" kern="1200">
          <a:solidFill>
            <a:srgbClr val="0D0D0D"/>
          </a:solidFill>
          <a:latin typeface="+mn-lt"/>
          <a:ea typeface="+mn-ea"/>
          <a:cs typeface="+mn-cs"/>
        </a:defRPr>
      </a:lvl3pPr>
      <a:lvl4pPr marL="1604963" indent="-346075" algn="l" defTabSz="914363" rtl="0" eaLnBrk="1" latinLnBrk="0" hangingPunct="1">
        <a:lnSpc>
          <a:spcPct val="90000"/>
        </a:lnSpc>
        <a:spcBef>
          <a:spcPct val="20000"/>
        </a:spcBef>
        <a:buFont typeface="Arial"/>
        <a:buChar char="•"/>
        <a:defRPr sz="2400" kern="1200">
          <a:solidFill>
            <a:srgbClr val="0D0D0D"/>
          </a:solidFill>
          <a:latin typeface="+mn-lt"/>
          <a:ea typeface="+mn-ea"/>
          <a:cs typeface="+mn-cs"/>
        </a:defRPr>
      </a:lvl4pPr>
      <a:lvl5pPr marL="1941513" indent="-336550" algn="l" defTabSz="914363" rtl="0" eaLnBrk="1" latinLnBrk="0" hangingPunct="1">
        <a:lnSpc>
          <a:spcPct val="90000"/>
        </a:lnSpc>
        <a:spcBef>
          <a:spcPct val="20000"/>
        </a:spcBef>
        <a:buFont typeface="Arial"/>
        <a:buChar char="•"/>
        <a:defRPr sz="2400" kern="1200">
          <a:solidFill>
            <a:srgbClr val="0D0D0D"/>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WMF"/></Relationships>
</file>

<file path=ppt/slides/_rels/slide9.xml.rels><?xml version="1.0" encoding="UTF-8" standalone="yes"?>
<Relationships xmlns="http://schemas.openxmlformats.org/package/2006/relationships"><Relationship Id="rId3" Type="http://schemas.openxmlformats.org/officeDocument/2006/relationships/image" Target="../media/image20.gif"/><Relationship Id="rId7" Type="http://schemas.openxmlformats.org/officeDocument/2006/relationships/image" Target="../media/image24.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3575"/>
            <a:ext cx="7772400" cy="2155825"/>
          </a:xfrm>
        </p:spPr>
        <p:txBody>
          <a:bodyPr>
            <a:normAutofit/>
          </a:bodyPr>
          <a:lstStyle/>
          <a:p>
            <a:r>
              <a:rPr lang="en-US" dirty="0" smtClean="0"/>
              <a:t>Systematically exploring </a:t>
            </a:r>
            <a:br>
              <a:rPr lang="en-US" dirty="0" smtClean="0"/>
            </a:br>
            <a:r>
              <a:rPr lang="en-US" dirty="0" smtClean="0"/>
              <a:t>control </a:t>
            </a:r>
            <a:r>
              <a:rPr lang="en-US" dirty="0" smtClean="0"/>
              <a:t>programs (Lecture I)</a:t>
            </a:r>
            <a:endParaRPr lang="en-US" dirty="0"/>
          </a:p>
        </p:txBody>
      </p:sp>
      <p:sp>
        <p:nvSpPr>
          <p:cNvPr id="3" name="Subtitle 2"/>
          <p:cNvSpPr>
            <a:spLocks noGrp="1"/>
          </p:cNvSpPr>
          <p:nvPr>
            <p:ph type="subTitle" idx="1"/>
          </p:nvPr>
        </p:nvSpPr>
        <p:spPr>
          <a:xfrm>
            <a:off x="685800" y="3276600"/>
            <a:ext cx="7772400" cy="3048000"/>
          </a:xfrm>
        </p:spPr>
        <p:txBody>
          <a:bodyPr>
            <a:noAutofit/>
          </a:bodyPr>
          <a:lstStyle/>
          <a:p>
            <a:r>
              <a:rPr lang="en-US" sz="2800" dirty="0" smtClean="0">
                <a:solidFill>
                  <a:schemeClr val="tx1"/>
                </a:solidFill>
              </a:rPr>
              <a:t>Ratul Mahajan</a:t>
            </a:r>
            <a:endParaRPr lang="en-US" sz="2800" dirty="0">
              <a:solidFill>
                <a:schemeClr val="tx1"/>
              </a:solidFill>
            </a:endParaRPr>
          </a:p>
          <a:p>
            <a:r>
              <a:rPr lang="en-US" sz="2800" i="1" dirty="0" smtClean="0">
                <a:solidFill>
                  <a:schemeClr val="tx1"/>
                </a:solidFill>
              </a:rPr>
              <a:t>Microsoft Research</a:t>
            </a:r>
          </a:p>
          <a:p>
            <a:endParaRPr lang="en-US" sz="2800" i="1" dirty="0" smtClean="0">
              <a:solidFill>
                <a:schemeClr val="tx1"/>
              </a:solidFill>
            </a:endParaRPr>
          </a:p>
          <a:p>
            <a:endParaRPr lang="en-US" sz="2800" i="1" dirty="0">
              <a:solidFill>
                <a:schemeClr val="tx1"/>
              </a:solidFill>
            </a:endParaRPr>
          </a:p>
          <a:p>
            <a:r>
              <a:rPr lang="en-US" sz="2800" dirty="0" smtClean="0">
                <a:solidFill>
                  <a:schemeClr val="tx1"/>
                </a:solidFill>
              </a:rPr>
              <a:t>Joint work with Jason Croft, </a:t>
            </a:r>
            <a:br>
              <a:rPr lang="en-US" sz="2800" dirty="0" smtClean="0">
                <a:solidFill>
                  <a:schemeClr val="tx1"/>
                </a:solidFill>
              </a:rPr>
            </a:br>
            <a:r>
              <a:rPr lang="en-US" sz="2800" dirty="0" smtClean="0">
                <a:solidFill>
                  <a:schemeClr val="tx1"/>
                </a:solidFill>
              </a:rPr>
              <a:t>Matt Caesar, and Madan Musuvathi</a:t>
            </a:r>
            <a:endParaRPr lang="en-US" sz="2800" dirty="0">
              <a:solidFill>
                <a:schemeClr val="tx1"/>
              </a:solidFill>
            </a:endParaRPr>
          </a:p>
        </p:txBody>
      </p:sp>
    </p:spTree>
    <p:extLst>
      <p:ext uri="{BB962C8B-B14F-4D97-AF65-F5344CB8AC3E}">
        <p14:creationId xmlns:p14="http://schemas.microsoft.com/office/powerpoint/2010/main" val="3625705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307671"/>
            <a:ext cx="2310063" cy="2133600"/>
          </a:xfrm>
          <a:prstGeom prst="rect">
            <a:avLst/>
          </a:prstGeom>
        </p:spPr>
      </p:pic>
      <p:sp>
        <p:nvSpPr>
          <p:cNvPr id="2" name="Title 1"/>
          <p:cNvSpPr>
            <a:spLocks noGrp="1"/>
          </p:cNvSpPr>
          <p:nvPr>
            <p:ph type="title"/>
          </p:nvPr>
        </p:nvSpPr>
        <p:spPr/>
        <p:txBody>
          <a:bodyPr>
            <a:normAutofit/>
          </a:bodyPr>
          <a:lstStyle/>
          <a:p>
            <a:r>
              <a:rPr lang="en-US" dirty="0" smtClean="0"/>
              <a:t>Two threads in model checking</a:t>
            </a:r>
            <a:endParaRPr lang="en-US" dirty="0"/>
          </a:p>
        </p:txBody>
      </p:sp>
      <p:sp>
        <p:nvSpPr>
          <p:cNvPr id="6" name="Rectangle 5"/>
          <p:cNvSpPr/>
          <p:nvPr/>
        </p:nvSpPr>
        <p:spPr>
          <a:xfrm>
            <a:off x="1295400" y="2743200"/>
            <a:ext cx="1600200" cy="1621871"/>
          </a:xfrm>
          <a:prstGeom prst="rect">
            <a:avLst/>
          </a:prstGeom>
          <a:solidFill>
            <a:srgbClr val="FFCC66">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95400" y="2002871"/>
            <a:ext cx="1600200" cy="740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91943" y="2743199"/>
            <a:ext cx="1111205" cy="1621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1029" y="2743198"/>
            <a:ext cx="1111205" cy="1621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0" y="4953000"/>
            <a:ext cx="2590800" cy="584775"/>
          </a:xfrm>
          <a:prstGeom prst="rect">
            <a:avLst/>
          </a:prstGeom>
          <a:noFill/>
        </p:spPr>
        <p:txBody>
          <a:bodyPr wrap="square" rtlCol="0">
            <a:spAutoFit/>
          </a:bodyPr>
          <a:lstStyle/>
          <a:p>
            <a:pPr algn="ctr"/>
            <a:r>
              <a:rPr lang="en-US" sz="3200" dirty="0" smtClean="0">
                <a:solidFill>
                  <a:schemeClr val="tx2"/>
                </a:solidFill>
              </a:rPr>
              <a:t>Check models</a:t>
            </a:r>
            <a:endParaRPr lang="en-US" sz="3200" dirty="0">
              <a:solidFill>
                <a:schemeClr val="tx2"/>
              </a:solidFill>
            </a:endParaRPr>
          </a:p>
        </p:txBody>
      </p:sp>
      <p:sp>
        <p:nvSpPr>
          <p:cNvPr id="11" name="TextBox 10"/>
          <p:cNvSpPr txBox="1"/>
          <p:nvPr/>
        </p:nvSpPr>
        <p:spPr>
          <a:xfrm>
            <a:off x="5206367" y="4953000"/>
            <a:ext cx="3328033" cy="584775"/>
          </a:xfrm>
          <a:prstGeom prst="rect">
            <a:avLst/>
          </a:prstGeom>
          <a:noFill/>
        </p:spPr>
        <p:txBody>
          <a:bodyPr wrap="square" rtlCol="0">
            <a:spAutoFit/>
          </a:bodyPr>
          <a:lstStyle/>
          <a:p>
            <a:pPr algn="ctr"/>
            <a:r>
              <a:rPr lang="en-US" sz="3200" dirty="0" smtClean="0">
                <a:solidFill>
                  <a:schemeClr val="tx2"/>
                </a:solidFill>
              </a:rPr>
              <a:t>Check code</a:t>
            </a:r>
            <a:endParaRPr lang="en-US" sz="3200" dirty="0">
              <a:solidFill>
                <a:schemeClr val="tx2"/>
              </a:solidFill>
            </a:endParaRPr>
          </a:p>
        </p:txBody>
      </p:sp>
      <p:sp>
        <p:nvSpPr>
          <p:cNvPr id="12" name="Rectangle 11"/>
          <p:cNvSpPr/>
          <p:nvPr/>
        </p:nvSpPr>
        <p:spPr>
          <a:xfrm>
            <a:off x="1292234" y="1828800"/>
            <a:ext cx="1599709"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971" y="2307671"/>
            <a:ext cx="2310063" cy="2133600"/>
          </a:xfrm>
          <a:prstGeom prst="rect">
            <a:avLst/>
          </a:prstGeom>
        </p:spPr>
      </p:pic>
      <p:sp>
        <p:nvSpPr>
          <p:cNvPr id="14" name="Rectangle 13"/>
          <p:cNvSpPr/>
          <p:nvPr/>
        </p:nvSpPr>
        <p:spPr>
          <a:xfrm>
            <a:off x="6219771" y="2743200"/>
            <a:ext cx="1600200" cy="1621871"/>
          </a:xfrm>
          <a:prstGeom prst="rect">
            <a:avLst/>
          </a:prstGeom>
          <a:solidFill>
            <a:srgbClr val="FFCC66">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9771" y="2002871"/>
            <a:ext cx="1600200" cy="740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949440" y="388620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178040" y="388620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406640" y="388620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620000" y="388620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20000" y="365760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620000" y="342900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620000" y="320040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620000" y="297180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248400" y="2743200"/>
            <a:ext cx="1600200" cy="1621871"/>
          </a:xfrm>
          <a:prstGeom prst="rect">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3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childTnLst>
                                </p:cTn>
                              </p:par>
                              <p:par>
                                <p:cTn id="18" presetID="1" presetClass="exit" presetSubtype="0" fill="hold" grpId="1" nodeType="with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checking code </a:t>
            </a:r>
            <a:endParaRPr lang="en-US" dirty="0"/>
          </a:p>
        </p:txBody>
      </p:sp>
      <p:sp>
        <p:nvSpPr>
          <p:cNvPr id="3" name="Content Placeholder 2"/>
          <p:cNvSpPr>
            <a:spLocks noGrp="1"/>
          </p:cNvSpPr>
          <p:nvPr>
            <p:ph idx="1"/>
          </p:nvPr>
        </p:nvSpPr>
        <p:spPr>
          <a:xfrm>
            <a:off x="457200" y="1600201"/>
            <a:ext cx="8229600" cy="762000"/>
          </a:xfrm>
        </p:spPr>
        <p:txBody>
          <a:bodyPr/>
          <a:lstStyle/>
          <a:p>
            <a:pPr marL="0" indent="0">
              <a:buNone/>
            </a:pPr>
            <a:r>
              <a:rPr lang="en-US" dirty="0" smtClean="0"/>
              <a:t>FSM is the most popular abstraction</a:t>
            </a:r>
            <a:endParaRPr lang="en-US" dirty="0"/>
          </a:p>
        </p:txBody>
      </p:sp>
    </p:spTree>
    <p:extLst>
      <p:ext uri="{BB962C8B-B14F-4D97-AF65-F5344CB8AC3E}">
        <p14:creationId xmlns:p14="http://schemas.microsoft.com/office/powerpoint/2010/main" val="3443888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checking code </a:t>
            </a:r>
            <a:endParaRPr lang="en-US" dirty="0"/>
          </a:p>
        </p:txBody>
      </p:sp>
      <p:sp>
        <p:nvSpPr>
          <p:cNvPr id="3" name="Content Placeholder 2"/>
          <p:cNvSpPr>
            <a:spLocks noGrp="1"/>
          </p:cNvSpPr>
          <p:nvPr>
            <p:ph idx="1"/>
          </p:nvPr>
        </p:nvSpPr>
        <p:spPr/>
        <p:txBody>
          <a:bodyPr/>
          <a:lstStyle/>
          <a:p>
            <a:pPr marL="0" indent="0">
              <a:buNone/>
            </a:pPr>
            <a:r>
              <a:rPr lang="en-US" dirty="0" smtClean="0"/>
              <a:t>FSM is the most popular </a:t>
            </a:r>
            <a:r>
              <a:rPr lang="en-US" dirty="0" err="1" smtClean="0"/>
              <a:t>abstaction</a:t>
            </a:r>
            <a:endParaRPr lang="en-US" dirty="0"/>
          </a:p>
        </p:txBody>
      </p:sp>
      <p:pic>
        <p:nvPicPr>
          <p:cNvPr id="1026" name="Picture 2" descr="http://buffalobeast.com/wp-content/uploads/2012/05/f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140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checking code </a:t>
            </a:r>
            <a:endParaRPr lang="en-US" dirty="0"/>
          </a:p>
        </p:txBody>
      </p:sp>
      <p:sp>
        <p:nvSpPr>
          <p:cNvPr id="3" name="Content Placeholder 2"/>
          <p:cNvSpPr>
            <a:spLocks noGrp="1"/>
          </p:cNvSpPr>
          <p:nvPr>
            <p:ph idx="1"/>
          </p:nvPr>
        </p:nvSpPr>
        <p:spPr>
          <a:xfrm>
            <a:off x="457200" y="1600201"/>
            <a:ext cx="8229600" cy="1447800"/>
          </a:xfrm>
        </p:spPr>
        <p:txBody>
          <a:bodyPr/>
          <a:lstStyle/>
          <a:p>
            <a:pPr marL="0" indent="0">
              <a:buNone/>
            </a:pPr>
            <a:r>
              <a:rPr lang="en-US" dirty="0" smtClean="0"/>
              <a:t>FSM is the most popular abstraction</a:t>
            </a:r>
          </a:p>
          <a:p>
            <a:pPr lvl="1"/>
            <a:r>
              <a:rPr lang="en-US" dirty="0" smtClean="0"/>
              <a:t>Decide what are “states” and “transitions”</a:t>
            </a:r>
          </a:p>
          <a:p>
            <a:pPr marL="0" indent="0">
              <a:buNone/>
            </a:pPr>
            <a:endParaRPr lang="en-US" dirty="0"/>
          </a:p>
        </p:txBody>
      </p:sp>
      <p:sp>
        <p:nvSpPr>
          <p:cNvPr id="5" name="Rounded Rectangle 4"/>
          <p:cNvSpPr/>
          <p:nvPr/>
        </p:nvSpPr>
        <p:spPr>
          <a:xfrm>
            <a:off x="4114800" y="3429000"/>
            <a:ext cx="9144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S0</a:t>
            </a:r>
            <a:endParaRPr lang="en-US" sz="2400" dirty="0">
              <a:solidFill>
                <a:schemeClr val="tx1"/>
              </a:solidFill>
            </a:endParaRPr>
          </a:p>
        </p:txBody>
      </p:sp>
      <p:sp>
        <p:nvSpPr>
          <p:cNvPr id="7" name="Rounded Rectangle 6"/>
          <p:cNvSpPr/>
          <p:nvPr/>
        </p:nvSpPr>
        <p:spPr>
          <a:xfrm>
            <a:off x="3200400" y="4267200"/>
            <a:ext cx="9144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S1</a:t>
            </a:r>
            <a:endParaRPr lang="en-US" sz="2400" dirty="0">
              <a:solidFill>
                <a:schemeClr val="tx1"/>
              </a:solidFill>
            </a:endParaRPr>
          </a:p>
        </p:txBody>
      </p:sp>
      <p:sp>
        <p:nvSpPr>
          <p:cNvPr id="8" name="Rounded Rectangle 7"/>
          <p:cNvSpPr/>
          <p:nvPr/>
        </p:nvSpPr>
        <p:spPr>
          <a:xfrm>
            <a:off x="5029200" y="4267200"/>
            <a:ext cx="9144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S2</a:t>
            </a:r>
            <a:endParaRPr lang="en-US" sz="2400" dirty="0">
              <a:solidFill>
                <a:schemeClr val="tx1"/>
              </a:solidFill>
            </a:endParaRPr>
          </a:p>
        </p:txBody>
      </p:sp>
      <p:cxnSp>
        <p:nvCxnSpPr>
          <p:cNvPr id="10" name="Straight Arrow Connector 9"/>
          <p:cNvCxnSpPr>
            <a:stCxn id="5" idx="2"/>
          </p:cNvCxnSpPr>
          <p:nvPr/>
        </p:nvCxnSpPr>
        <p:spPr>
          <a:xfrm flipH="1">
            <a:off x="3505200" y="3886200"/>
            <a:ext cx="1066800" cy="381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8" idx="0"/>
          </p:cNvCxnSpPr>
          <p:nvPr/>
        </p:nvCxnSpPr>
        <p:spPr>
          <a:xfrm>
            <a:off x="4572000" y="3886200"/>
            <a:ext cx="914400" cy="381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29000" y="3745468"/>
            <a:ext cx="609600" cy="461665"/>
          </a:xfrm>
          <a:prstGeom prst="rect">
            <a:avLst/>
          </a:prstGeom>
          <a:noFill/>
        </p:spPr>
        <p:txBody>
          <a:bodyPr wrap="square" rtlCol="0">
            <a:spAutoFit/>
          </a:bodyPr>
          <a:lstStyle/>
          <a:p>
            <a:r>
              <a:rPr lang="en-US" sz="2400" dirty="0"/>
              <a:t>T</a:t>
            </a:r>
            <a:r>
              <a:rPr lang="en-US" sz="2400" dirty="0" smtClean="0"/>
              <a:t>1</a:t>
            </a:r>
            <a:endParaRPr lang="en-US" sz="2400" dirty="0"/>
          </a:p>
        </p:txBody>
      </p:sp>
      <p:sp>
        <p:nvSpPr>
          <p:cNvPr id="16" name="TextBox 15"/>
          <p:cNvSpPr txBox="1"/>
          <p:nvPr/>
        </p:nvSpPr>
        <p:spPr>
          <a:xfrm>
            <a:off x="5105400" y="3733800"/>
            <a:ext cx="609600" cy="461665"/>
          </a:xfrm>
          <a:prstGeom prst="rect">
            <a:avLst/>
          </a:prstGeom>
          <a:noFill/>
        </p:spPr>
        <p:txBody>
          <a:bodyPr wrap="square" rtlCol="0">
            <a:spAutoFit/>
          </a:bodyPr>
          <a:lstStyle/>
          <a:p>
            <a:r>
              <a:rPr lang="en-US" sz="2400" dirty="0" smtClean="0"/>
              <a:t>T</a:t>
            </a:r>
            <a:r>
              <a:rPr lang="en-US" sz="2400" dirty="0"/>
              <a:t>2</a:t>
            </a:r>
          </a:p>
        </p:txBody>
      </p:sp>
      <p:sp>
        <p:nvSpPr>
          <p:cNvPr id="18" name="Freeform 17"/>
          <p:cNvSpPr/>
          <p:nvPr/>
        </p:nvSpPr>
        <p:spPr>
          <a:xfrm>
            <a:off x="2659355" y="3580583"/>
            <a:ext cx="1474495" cy="1553054"/>
          </a:xfrm>
          <a:custGeom>
            <a:avLst/>
            <a:gdLst>
              <a:gd name="connsiteX0" fmla="*/ 960145 w 1474495"/>
              <a:gd name="connsiteY0" fmla="*/ 1124767 h 1553054"/>
              <a:gd name="connsiteX1" fmla="*/ 407695 w 1474495"/>
              <a:gd name="connsiteY1" fmla="*/ 1505767 h 1553054"/>
              <a:gd name="connsiteX2" fmla="*/ 45745 w 1474495"/>
              <a:gd name="connsiteY2" fmla="*/ 172267 h 1553054"/>
              <a:gd name="connsiteX3" fmla="*/ 1474495 w 1474495"/>
              <a:gd name="connsiteY3" fmla="*/ 57967 h 1553054"/>
            </a:gdLst>
            <a:ahLst/>
            <a:cxnLst>
              <a:cxn ang="0">
                <a:pos x="connsiteX0" y="connsiteY0"/>
              </a:cxn>
              <a:cxn ang="0">
                <a:pos x="connsiteX1" y="connsiteY1"/>
              </a:cxn>
              <a:cxn ang="0">
                <a:pos x="connsiteX2" y="connsiteY2"/>
              </a:cxn>
              <a:cxn ang="0">
                <a:pos x="connsiteX3" y="connsiteY3"/>
              </a:cxn>
            </a:cxnLst>
            <a:rect l="l" t="t" r="r" b="b"/>
            <a:pathLst>
              <a:path w="1474495" h="1553054">
                <a:moveTo>
                  <a:pt x="960145" y="1124767"/>
                </a:moveTo>
                <a:cubicBezTo>
                  <a:pt x="760120" y="1394642"/>
                  <a:pt x="560095" y="1664517"/>
                  <a:pt x="407695" y="1505767"/>
                </a:cubicBezTo>
                <a:cubicBezTo>
                  <a:pt x="255295" y="1347017"/>
                  <a:pt x="-132055" y="413567"/>
                  <a:pt x="45745" y="172267"/>
                </a:cubicBezTo>
                <a:cubicBezTo>
                  <a:pt x="223545" y="-69033"/>
                  <a:pt x="849020" y="-5533"/>
                  <a:pt x="1474495" y="57967"/>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114800" y="5334000"/>
            <a:ext cx="9144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S3</a:t>
            </a:r>
            <a:endParaRPr lang="en-US" sz="2400" dirty="0">
              <a:solidFill>
                <a:schemeClr val="tx1"/>
              </a:solidFill>
            </a:endParaRPr>
          </a:p>
        </p:txBody>
      </p:sp>
      <p:cxnSp>
        <p:nvCxnSpPr>
          <p:cNvPr id="21" name="Straight Arrow Connector 20"/>
          <p:cNvCxnSpPr>
            <a:stCxn id="7" idx="2"/>
            <a:endCxn id="19" idx="0"/>
          </p:cNvCxnSpPr>
          <p:nvPr/>
        </p:nvCxnSpPr>
        <p:spPr>
          <a:xfrm>
            <a:off x="3657600" y="4724400"/>
            <a:ext cx="91440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14600" y="4872335"/>
            <a:ext cx="609600" cy="461665"/>
          </a:xfrm>
          <a:prstGeom prst="rect">
            <a:avLst/>
          </a:prstGeom>
          <a:noFill/>
        </p:spPr>
        <p:txBody>
          <a:bodyPr wrap="square" rtlCol="0">
            <a:spAutoFit/>
          </a:bodyPr>
          <a:lstStyle/>
          <a:p>
            <a:r>
              <a:rPr lang="en-US" sz="2400" dirty="0"/>
              <a:t>T</a:t>
            </a:r>
            <a:r>
              <a:rPr lang="en-US" sz="2400" dirty="0" smtClean="0"/>
              <a:t>1</a:t>
            </a:r>
            <a:endParaRPr lang="en-US" sz="2400" dirty="0"/>
          </a:p>
        </p:txBody>
      </p:sp>
      <p:sp>
        <p:nvSpPr>
          <p:cNvPr id="23" name="TextBox 22"/>
          <p:cNvSpPr txBox="1"/>
          <p:nvPr/>
        </p:nvSpPr>
        <p:spPr>
          <a:xfrm>
            <a:off x="3962400" y="4648200"/>
            <a:ext cx="609600" cy="461665"/>
          </a:xfrm>
          <a:prstGeom prst="rect">
            <a:avLst/>
          </a:prstGeom>
          <a:noFill/>
        </p:spPr>
        <p:txBody>
          <a:bodyPr wrap="square" rtlCol="0">
            <a:spAutoFit/>
          </a:bodyPr>
          <a:lstStyle/>
          <a:p>
            <a:r>
              <a:rPr lang="en-US" sz="2400" dirty="0" smtClean="0"/>
              <a:t>T</a:t>
            </a:r>
            <a:r>
              <a:rPr lang="en-US" sz="2400" dirty="0"/>
              <a:t>2</a:t>
            </a:r>
          </a:p>
        </p:txBody>
      </p:sp>
      <p:cxnSp>
        <p:nvCxnSpPr>
          <p:cNvPr id="25" name="Straight Arrow Connector 24"/>
          <p:cNvCxnSpPr>
            <a:stCxn id="8" idx="2"/>
            <a:endCxn id="19" idx="0"/>
          </p:cNvCxnSpPr>
          <p:nvPr/>
        </p:nvCxnSpPr>
        <p:spPr>
          <a:xfrm flipH="1">
            <a:off x="4572000" y="4724400"/>
            <a:ext cx="91440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72000" y="4648200"/>
            <a:ext cx="609600" cy="461665"/>
          </a:xfrm>
          <a:prstGeom prst="rect">
            <a:avLst/>
          </a:prstGeom>
          <a:noFill/>
        </p:spPr>
        <p:txBody>
          <a:bodyPr wrap="square" rtlCol="0">
            <a:spAutoFit/>
          </a:bodyPr>
          <a:lstStyle/>
          <a:p>
            <a:r>
              <a:rPr lang="en-US" sz="2400" dirty="0" smtClean="0"/>
              <a:t>T1</a:t>
            </a:r>
            <a:endParaRPr lang="en-US" sz="2400" dirty="0"/>
          </a:p>
        </p:txBody>
      </p:sp>
      <p:sp>
        <p:nvSpPr>
          <p:cNvPr id="27" name="Rounded Rectangle 26"/>
          <p:cNvSpPr/>
          <p:nvPr/>
        </p:nvSpPr>
        <p:spPr>
          <a:xfrm>
            <a:off x="5867400" y="5334000"/>
            <a:ext cx="9144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S4</a:t>
            </a:r>
            <a:endParaRPr lang="en-US" sz="2400" dirty="0">
              <a:solidFill>
                <a:schemeClr val="tx1"/>
              </a:solidFill>
            </a:endParaRPr>
          </a:p>
        </p:txBody>
      </p:sp>
      <p:cxnSp>
        <p:nvCxnSpPr>
          <p:cNvPr id="28" name="Straight Arrow Connector 27"/>
          <p:cNvCxnSpPr>
            <a:stCxn id="8" idx="2"/>
            <a:endCxn id="27" idx="0"/>
          </p:cNvCxnSpPr>
          <p:nvPr/>
        </p:nvCxnSpPr>
        <p:spPr>
          <a:xfrm>
            <a:off x="5486400" y="4724400"/>
            <a:ext cx="83820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943600" y="4648200"/>
            <a:ext cx="609600" cy="461665"/>
          </a:xfrm>
          <a:prstGeom prst="rect">
            <a:avLst/>
          </a:prstGeom>
          <a:noFill/>
        </p:spPr>
        <p:txBody>
          <a:bodyPr wrap="square" rtlCol="0">
            <a:spAutoFit/>
          </a:bodyPr>
          <a:lstStyle/>
          <a:p>
            <a:r>
              <a:rPr lang="en-US" sz="2400" dirty="0" smtClean="0"/>
              <a:t>T</a:t>
            </a:r>
            <a:r>
              <a:rPr lang="en-US" sz="2400" dirty="0"/>
              <a:t>2</a:t>
            </a:r>
          </a:p>
        </p:txBody>
      </p:sp>
    </p:spTree>
    <p:extLst>
      <p:ext uri="{BB962C8B-B14F-4D97-AF65-F5344CB8AC3E}">
        <p14:creationId xmlns:p14="http://schemas.microsoft.com/office/powerpoint/2010/main" val="413113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4" grpId="0"/>
      <p:bldP spid="16" grpId="0"/>
      <p:bldP spid="18" grpId="0" animBg="1"/>
      <p:bldP spid="19" grpId="0" animBg="1"/>
      <p:bldP spid="22" grpId="0"/>
      <p:bldP spid="23" grpId="0"/>
      <p:bldP spid="26" grpId="0"/>
      <p:bldP spid="27" grpId="0" animBg="1"/>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Example</a:t>
            </a:r>
            <a:endParaRPr lang="en-US" dirty="0"/>
          </a:p>
        </p:txBody>
      </p:sp>
      <p:sp>
        <p:nvSpPr>
          <p:cNvPr id="3" name="Content Placeholder 2"/>
          <p:cNvSpPr>
            <a:spLocks noGrp="1"/>
          </p:cNvSpPr>
          <p:nvPr>
            <p:ph idx="1"/>
          </p:nvPr>
        </p:nvSpPr>
        <p:spPr>
          <a:xfrm>
            <a:off x="152400" y="1676400"/>
            <a:ext cx="4648200" cy="4953000"/>
          </a:xfrm>
        </p:spPr>
        <p:txBody>
          <a:bodyPr>
            <a:noAutofit/>
          </a:bodyPr>
          <a:lstStyle/>
          <a:p>
            <a:pPr marL="0" indent="0">
              <a:buNone/>
            </a:pPr>
            <a:r>
              <a:rPr lang="en-US" sz="2400" b="1" dirty="0" err="1" smtClean="0">
                <a:latin typeface="Courier New" pitchFamily="49" charset="0"/>
                <a:cs typeface="Courier New" pitchFamily="49" charset="0"/>
              </a:rPr>
              <a:t>motionPorch</a:t>
            </a:r>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p>
            <a:pPr marL="0" indent="0">
              <a:buNone/>
            </a:pPr>
            <a:r>
              <a:rPr lang="en-US" sz="2400" dirty="0">
                <a:latin typeface="Courier New" pitchFamily="49" charset="0"/>
                <a:cs typeface="Courier New" pitchFamily="49" charset="0"/>
              </a:rPr>
              <a:t>  </a:t>
            </a:r>
            <a:r>
              <a:rPr lang="en-US" sz="2400" dirty="0" err="1" smtClean="0">
                <a:latin typeface="Courier New" pitchFamily="49" charset="0"/>
                <a:cs typeface="Courier New" pitchFamily="49" charset="0"/>
              </a:rPr>
              <a:t>porchLight.Set</a:t>
            </a:r>
            <a:r>
              <a:rPr lang="en-US" sz="2400" dirty="0" smtClean="0">
                <a:latin typeface="Courier New" pitchFamily="49" charset="0"/>
                <a:cs typeface="Courier New" pitchFamily="49" charset="0"/>
              </a:rPr>
              <a:t>(On)</a:t>
            </a: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timer.Start</a:t>
            </a:r>
            <a:r>
              <a:rPr lang="en-US" sz="2400" dirty="0" smtClean="0">
                <a:latin typeface="Courier New" pitchFamily="49" charset="0"/>
                <a:cs typeface="Courier New" pitchFamily="49" charset="0"/>
              </a:rPr>
              <a:t>(5 </a:t>
            </a:r>
            <a:r>
              <a:rPr lang="en-US" sz="2400" dirty="0" err="1" smtClean="0">
                <a:latin typeface="Courier New" pitchFamily="49" charset="0"/>
                <a:cs typeface="Courier New" pitchFamily="49" charset="0"/>
              </a:rPr>
              <a:t>mins</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a:p>
            <a:pPr marL="0" indent="0">
              <a:buNone/>
            </a:pPr>
            <a:endParaRPr lang="en-US" sz="1000" dirty="0" smtClean="0">
              <a:latin typeface="Courier New" pitchFamily="49" charset="0"/>
              <a:cs typeface="Courier New" pitchFamily="49" charset="0"/>
            </a:endParaRPr>
          </a:p>
          <a:p>
            <a:pPr marL="0" indent="0">
              <a:buNone/>
            </a:pPr>
            <a:r>
              <a:rPr lang="en-US" sz="2400" b="1" dirty="0" err="1" smtClean="0">
                <a:latin typeface="Courier New" pitchFamily="49" charset="0"/>
                <a:cs typeface="Courier New" pitchFamily="49" charset="0"/>
              </a:rPr>
              <a:t>porchLight.On</a:t>
            </a:r>
            <a:r>
              <a:rPr lang="en-US" sz="2400" b="1" dirty="0" smtClean="0">
                <a:latin typeface="Courier New" pitchFamily="49" charset="0"/>
                <a:cs typeface="Courier New" pitchFamily="49" charset="0"/>
              </a:rPr>
              <a:t>:  </a:t>
            </a:r>
          </a:p>
          <a:p>
            <a:pPr marL="0" indent="0">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timer.Start</a:t>
            </a:r>
            <a:r>
              <a:rPr lang="en-US" sz="2400" dirty="0" smtClean="0">
                <a:latin typeface="Courier New" pitchFamily="49" charset="0"/>
                <a:cs typeface="Courier New" pitchFamily="49" charset="0"/>
              </a:rPr>
              <a:t>(5 </a:t>
            </a:r>
            <a:r>
              <a:rPr lang="en-US" sz="2400" dirty="0" err="1" smtClean="0">
                <a:latin typeface="Courier New" pitchFamily="49" charset="0"/>
                <a:cs typeface="Courier New" pitchFamily="49" charset="0"/>
              </a:rPr>
              <a:t>mins</a:t>
            </a:r>
            <a:r>
              <a:rPr lang="en-US" sz="2400" dirty="0" smtClean="0">
                <a:latin typeface="Courier New" pitchFamily="49" charset="0"/>
                <a:cs typeface="Courier New" pitchFamily="49" charset="0"/>
              </a:rPr>
              <a:t>)</a:t>
            </a:r>
          </a:p>
          <a:p>
            <a:pPr marL="0" indent="0">
              <a:buNone/>
            </a:pPr>
            <a:endParaRPr lang="en-US" sz="1000" dirty="0">
              <a:latin typeface="Courier New" pitchFamily="49" charset="0"/>
              <a:cs typeface="Courier New" pitchFamily="49" charset="0"/>
            </a:endParaRPr>
          </a:p>
          <a:p>
            <a:pPr marL="0" indent="0">
              <a:buNone/>
            </a:pPr>
            <a:endParaRPr lang="en-US" sz="1000" dirty="0">
              <a:latin typeface="Courier New" pitchFamily="49" charset="0"/>
              <a:cs typeface="Courier New" pitchFamily="49" charset="0"/>
            </a:endParaRPr>
          </a:p>
          <a:p>
            <a:pPr marL="0" indent="0">
              <a:buNone/>
            </a:pPr>
            <a:r>
              <a:rPr lang="en-US" sz="2400" b="1" dirty="0" err="1" smtClean="0">
                <a:latin typeface="Courier New" pitchFamily="49" charset="0"/>
                <a:cs typeface="Courier New" pitchFamily="49" charset="0"/>
              </a:rPr>
              <a:t>timer.Fired</a:t>
            </a:r>
            <a:r>
              <a:rPr lang="en-US" sz="2400" b="1"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porchLight.Set</a:t>
            </a:r>
            <a:r>
              <a:rPr lang="en-US" sz="2400" dirty="0" smtClean="0">
                <a:latin typeface="Courier New" pitchFamily="49" charset="0"/>
                <a:cs typeface="Courier New" pitchFamily="49" charset="0"/>
              </a:rPr>
              <a:t>(Off)</a:t>
            </a:r>
            <a:endParaRPr lang="en-US" sz="2400" dirty="0">
              <a:latin typeface="Courier New" pitchFamily="49" charset="0"/>
              <a:cs typeface="Courier New" pitchFamily="49" charset="0"/>
            </a:endParaRPr>
          </a:p>
        </p:txBody>
      </p:sp>
      <p:sp>
        <p:nvSpPr>
          <p:cNvPr id="8" name="TextBox 7"/>
          <p:cNvSpPr txBox="1"/>
          <p:nvPr/>
        </p:nvSpPr>
        <p:spPr>
          <a:xfrm>
            <a:off x="4876800" y="1676400"/>
            <a:ext cx="3505200" cy="461665"/>
          </a:xfrm>
          <a:prstGeom prst="rect">
            <a:avLst/>
          </a:prstGeom>
          <a:noFill/>
        </p:spPr>
        <p:txBody>
          <a:bodyPr wrap="square" rtlCol="0">
            <a:spAutoFit/>
          </a:bodyPr>
          <a:lstStyle/>
          <a:p>
            <a:pPr algn="ctr"/>
            <a:r>
              <a:rPr lang="en-US" sz="2400" dirty="0" smtClean="0"/>
              <a:t>[</a:t>
            </a:r>
            <a:r>
              <a:rPr lang="en-US" sz="2400" dirty="0" err="1" smtClean="0"/>
              <a:t>PorchLight</a:t>
            </a:r>
            <a:r>
              <a:rPr lang="en-US" sz="2400" dirty="0" smtClean="0"/>
              <a:t>, Timer]</a:t>
            </a:r>
            <a:endParaRPr lang="en-US" sz="2400" dirty="0"/>
          </a:p>
        </p:txBody>
      </p:sp>
      <p:sp>
        <p:nvSpPr>
          <p:cNvPr id="10" name="Rounded Rectangle 9"/>
          <p:cNvSpPr/>
          <p:nvPr/>
        </p:nvSpPr>
        <p:spPr>
          <a:xfrm>
            <a:off x="5715000" y="2286000"/>
            <a:ext cx="18288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[Off, </a:t>
            </a:r>
            <a:r>
              <a:rPr lang="en-US" sz="2400" dirty="0" smtClean="0">
                <a:solidFill>
                  <a:schemeClr val="tx1"/>
                </a:solidFill>
              </a:rPr>
              <a:t>Off]</a:t>
            </a:r>
            <a:endParaRPr lang="en-US" sz="2400" dirty="0"/>
          </a:p>
        </p:txBody>
      </p:sp>
      <p:sp>
        <p:nvSpPr>
          <p:cNvPr id="12" name="Rounded Rectangle 11"/>
          <p:cNvSpPr/>
          <p:nvPr/>
        </p:nvSpPr>
        <p:spPr>
          <a:xfrm>
            <a:off x="5715000" y="3505200"/>
            <a:ext cx="18288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
            </a:r>
            <a:r>
              <a:rPr lang="en-US" sz="2400" dirty="0" smtClean="0">
                <a:solidFill>
                  <a:schemeClr val="tx1"/>
                </a:solidFill>
              </a:rPr>
              <a:t>On, On]</a:t>
            </a:r>
            <a:endParaRPr lang="en-US" sz="2400" dirty="0"/>
          </a:p>
        </p:txBody>
      </p:sp>
      <p:grpSp>
        <p:nvGrpSpPr>
          <p:cNvPr id="34" name="Group 33"/>
          <p:cNvGrpSpPr/>
          <p:nvPr/>
        </p:nvGrpSpPr>
        <p:grpSpPr>
          <a:xfrm>
            <a:off x="5334000" y="2743200"/>
            <a:ext cx="1371600" cy="762000"/>
            <a:chOff x="5334000" y="2743200"/>
            <a:chExt cx="1371600" cy="762000"/>
          </a:xfrm>
        </p:grpSpPr>
        <p:sp>
          <p:nvSpPr>
            <p:cNvPr id="4" name="Freeform 3"/>
            <p:cNvSpPr/>
            <p:nvPr/>
          </p:nvSpPr>
          <p:spPr>
            <a:xfrm>
              <a:off x="5790589" y="2743200"/>
              <a:ext cx="438761" cy="762000"/>
            </a:xfrm>
            <a:custGeom>
              <a:avLst/>
              <a:gdLst>
                <a:gd name="connsiteX0" fmla="*/ 438761 w 438761"/>
                <a:gd name="connsiteY0" fmla="*/ 0 h 762000"/>
                <a:gd name="connsiteX1" fmla="*/ 611 w 438761"/>
                <a:gd name="connsiteY1" fmla="*/ 323850 h 762000"/>
                <a:gd name="connsiteX2" fmla="*/ 362561 w 438761"/>
                <a:gd name="connsiteY2" fmla="*/ 762000 h 762000"/>
              </a:gdLst>
              <a:ahLst/>
              <a:cxnLst>
                <a:cxn ang="0">
                  <a:pos x="connsiteX0" y="connsiteY0"/>
                </a:cxn>
                <a:cxn ang="0">
                  <a:pos x="connsiteX1" y="connsiteY1"/>
                </a:cxn>
                <a:cxn ang="0">
                  <a:pos x="connsiteX2" y="connsiteY2"/>
                </a:cxn>
              </a:cxnLst>
              <a:rect l="l" t="t" r="r" b="b"/>
              <a:pathLst>
                <a:path w="438761" h="762000">
                  <a:moveTo>
                    <a:pt x="438761" y="0"/>
                  </a:moveTo>
                  <a:cubicBezTo>
                    <a:pt x="226036" y="98425"/>
                    <a:pt x="13311" y="196850"/>
                    <a:pt x="611" y="323850"/>
                  </a:cubicBezTo>
                  <a:cubicBezTo>
                    <a:pt x="-12089" y="450850"/>
                    <a:pt x="175236" y="606425"/>
                    <a:pt x="362561" y="76200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34000" y="2743200"/>
              <a:ext cx="1371600" cy="461665"/>
            </a:xfrm>
            <a:prstGeom prst="rect">
              <a:avLst/>
            </a:prstGeom>
            <a:noFill/>
          </p:spPr>
          <p:txBody>
            <a:bodyPr wrap="square" rtlCol="0">
              <a:spAutoFit/>
            </a:bodyPr>
            <a:lstStyle/>
            <a:p>
              <a:pPr algn="ctr"/>
              <a:r>
                <a:rPr lang="en-US" sz="2400" dirty="0" smtClean="0"/>
                <a:t>Motion</a:t>
              </a:r>
              <a:endParaRPr lang="en-US" sz="2400" dirty="0"/>
            </a:p>
          </p:txBody>
        </p:sp>
      </p:grpSp>
      <p:grpSp>
        <p:nvGrpSpPr>
          <p:cNvPr id="37" name="Group 36"/>
          <p:cNvGrpSpPr/>
          <p:nvPr/>
        </p:nvGrpSpPr>
        <p:grpSpPr>
          <a:xfrm>
            <a:off x="6553200" y="2743200"/>
            <a:ext cx="1371600" cy="762000"/>
            <a:chOff x="6553200" y="2743200"/>
            <a:chExt cx="1371600" cy="762000"/>
          </a:xfrm>
        </p:grpSpPr>
        <p:sp>
          <p:nvSpPr>
            <p:cNvPr id="5" name="Freeform 4"/>
            <p:cNvSpPr/>
            <p:nvPr/>
          </p:nvSpPr>
          <p:spPr>
            <a:xfrm>
              <a:off x="7067550" y="2743200"/>
              <a:ext cx="343088" cy="762000"/>
            </a:xfrm>
            <a:custGeom>
              <a:avLst/>
              <a:gdLst>
                <a:gd name="connsiteX0" fmla="*/ 0 w 343088"/>
                <a:gd name="connsiteY0" fmla="*/ 0 h 762000"/>
                <a:gd name="connsiteX1" fmla="*/ 342900 w 343088"/>
                <a:gd name="connsiteY1" fmla="*/ 323850 h 762000"/>
                <a:gd name="connsiteX2" fmla="*/ 38100 w 343088"/>
                <a:gd name="connsiteY2" fmla="*/ 762000 h 762000"/>
              </a:gdLst>
              <a:ahLst/>
              <a:cxnLst>
                <a:cxn ang="0">
                  <a:pos x="connsiteX0" y="connsiteY0"/>
                </a:cxn>
                <a:cxn ang="0">
                  <a:pos x="connsiteX1" y="connsiteY1"/>
                </a:cxn>
                <a:cxn ang="0">
                  <a:pos x="connsiteX2" y="connsiteY2"/>
                </a:cxn>
              </a:cxnLst>
              <a:rect l="l" t="t" r="r" b="b"/>
              <a:pathLst>
                <a:path w="343088" h="762000">
                  <a:moveTo>
                    <a:pt x="0" y="0"/>
                  </a:moveTo>
                  <a:cubicBezTo>
                    <a:pt x="168275" y="98425"/>
                    <a:pt x="336550" y="196850"/>
                    <a:pt x="342900" y="323850"/>
                  </a:cubicBezTo>
                  <a:cubicBezTo>
                    <a:pt x="349250" y="450850"/>
                    <a:pt x="193675" y="606425"/>
                    <a:pt x="38100" y="76200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553200" y="2971800"/>
              <a:ext cx="1371600" cy="461665"/>
            </a:xfrm>
            <a:prstGeom prst="rect">
              <a:avLst/>
            </a:prstGeom>
            <a:noFill/>
          </p:spPr>
          <p:txBody>
            <a:bodyPr wrap="square" rtlCol="0">
              <a:spAutoFit/>
            </a:bodyPr>
            <a:lstStyle/>
            <a:p>
              <a:pPr algn="ctr"/>
              <a:r>
                <a:rPr lang="en-US" sz="2400" dirty="0" err="1" smtClean="0"/>
                <a:t>LightOn</a:t>
              </a:r>
              <a:endParaRPr lang="en-US" sz="2400" dirty="0"/>
            </a:p>
          </p:txBody>
        </p:sp>
      </p:grpSp>
      <p:grpSp>
        <p:nvGrpSpPr>
          <p:cNvPr id="39" name="Group 38"/>
          <p:cNvGrpSpPr/>
          <p:nvPr/>
        </p:nvGrpSpPr>
        <p:grpSpPr>
          <a:xfrm>
            <a:off x="4876800" y="3943351"/>
            <a:ext cx="1447800" cy="861714"/>
            <a:chOff x="4876800" y="3943351"/>
            <a:chExt cx="1447800" cy="861714"/>
          </a:xfrm>
        </p:grpSpPr>
        <p:sp>
          <p:nvSpPr>
            <p:cNvPr id="7" name="Freeform 6"/>
            <p:cNvSpPr/>
            <p:nvPr/>
          </p:nvSpPr>
          <p:spPr>
            <a:xfrm>
              <a:off x="5791200" y="3943351"/>
              <a:ext cx="533400" cy="552450"/>
            </a:xfrm>
            <a:custGeom>
              <a:avLst/>
              <a:gdLst>
                <a:gd name="connsiteX0" fmla="*/ 533400 w 533400"/>
                <a:gd name="connsiteY0" fmla="*/ 38100 h 781129"/>
                <a:gd name="connsiteX1" fmla="*/ 323850 w 533400"/>
                <a:gd name="connsiteY1" fmla="*/ 781050 h 781129"/>
                <a:gd name="connsiteX2" fmla="*/ 0 w 533400"/>
                <a:gd name="connsiteY2" fmla="*/ 0 h 781129"/>
              </a:gdLst>
              <a:ahLst/>
              <a:cxnLst>
                <a:cxn ang="0">
                  <a:pos x="connsiteX0" y="connsiteY0"/>
                </a:cxn>
                <a:cxn ang="0">
                  <a:pos x="connsiteX1" y="connsiteY1"/>
                </a:cxn>
                <a:cxn ang="0">
                  <a:pos x="connsiteX2" y="connsiteY2"/>
                </a:cxn>
              </a:cxnLst>
              <a:rect l="l" t="t" r="r" b="b"/>
              <a:pathLst>
                <a:path w="533400" h="781129">
                  <a:moveTo>
                    <a:pt x="533400" y="38100"/>
                  </a:moveTo>
                  <a:cubicBezTo>
                    <a:pt x="473075" y="412750"/>
                    <a:pt x="412750" y="787400"/>
                    <a:pt x="323850" y="781050"/>
                  </a:cubicBezTo>
                  <a:cubicBezTo>
                    <a:pt x="234950" y="774700"/>
                    <a:pt x="117475" y="387350"/>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876800" y="4343400"/>
              <a:ext cx="1371600" cy="461665"/>
            </a:xfrm>
            <a:prstGeom prst="rect">
              <a:avLst/>
            </a:prstGeom>
            <a:noFill/>
          </p:spPr>
          <p:txBody>
            <a:bodyPr wrap="square" rtlCol="0">
              <a:spAutoFit/>
            </a:bodyPr>
            <a:lstStyle/>
            <a:p>
              <a:pPr algn="ctr"/>
              <a:r>
                <a:rPr lang="en-US" sz="2400" dirty="0" smtClean="0"/>
                <a:t>Motion</a:t>
              </a:r>
              <a:endParaRPr lang="en-US" sz="2400" dirty="0"/>
            </a:p>
          </p:txBody>
        </p:sp>
      </p:grpSp>
      <p:grpSp>
        <p:nvGrpSpPr>
          <p:cNvPr id="40" name="Group 39"/>
          <p:cNvGrpSpPr/>
          <p:nvPr/>
        </p:nvGrpSpPr>
        <p:grpSpPr>
          <a:xfrm>
            <a:off x="6629400" y="3962400"/>
            <a:ext cx="1371600" cy="918865"/>
            <a:chOff x="6629400" y="3962400"/>
            <a:chExt cx="1371600" cy="918865"/>
          </a:xfrm>
        </p:grpSpPr>
        <p:sp>
          <p:nvSpPr>
            <p:cNvPr id="21" name="Freeform 20"/>
            <p:cNvSpPr/>
            <p:nvPr/>
          </p:nvSpPr>
          <p:spPr>
            <a:xfrm>
              <a:off x="6781800" y="3962400"/>
              <a:ext cx="533400" cy="552450"/>
            </a:xfrm>
            <a:custGeom>
              <a:avLst/>
              <a:gdLst>
                <a:gd name="connsiteX0" fmla="*/ 533400 w 533400"/>
                <a:gd name="connsiteY0" fmla="*/ 38100 h 781129"/>
                <a:gd name="connsiteX1" fmla="*/ 323850 w 533400"/>
                <a:gd name="connsiteY1" fmla="*/ 781050 h 781129"/>
                <a:gd name="connsiteX2" fmla="*/ 0 w 533400"/>
                <a:gd name="connsiteY2" fmla="*/ 0 h 781129"/>
              </a:gdLst>
              <a:ahLst/>
              <a:cxnLst>
                <a:cxn ang="0">
                  <a:pos x="connsiteX0" y="connsiteY0"/>
                </a:cxn>
                <a:cxn ang="0">
                  <a:pos x="connsiteX1" y="connsiteY1"/>
                </a:cxn>
                <a:cxn ang="0">
                  <a:pos x="connsiteX2" y="connsiteY2"/>
                </a:cxn>
              </a:cxnLst>
              <a:rect l="l" t="t" r="r" b="b"/>
              <a:pathLst>
                <a:path w="533400" h="781129">
                  <a:moveTo>
                    <a:pt x="533400" y="38100"/>
                  </a:moveTo>
                  <a:cubicBezTo>
                    <a:pt x="473075" y="412750"/>
                    <a:pt x="412750" y="787400"/>
                    <a:pt x="323850" y="781050"/>
                  </a:cubicBezTo>
                  <a:cubicBezTo>
                    <a:pt x="234950" y="774700"/>
                    <a:pt x="117475" y="387350"/>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629400" y="4419600"/>
              <a:ext cx="1371600" cy="461665"/>
            </a:xfrm>
            <a:prstGeom prst="rect">
              <a:avLst/>
            </a:prstGeom>
            <a:noFill/>
          </p:spPr>
          <p:txBody>
            <a:bodyPr wrap="square" rtlCol="0">
              <a:spAutoFit/>
            </a:bodyPr>
            <a:lstStyle/>
            <a:p>
              <a:pPr algn="ctr"/>
              <a:r>
                <a:rPr lang="en-US" sz="2400" dirty="0" err="1" smtClean="0"/>
                <a:t>LightOn</a:t>
              </a:r>
              <a:endParaRPr lang="en-US" sz="2400" dirty="0"/>
            </a:p>
          </p:txBody>
        </p:sp>
      </p:grpSp>
      <p:grpSp>
        <p:nvGrpSpPr>
          <p:cNvPr id="42" name="Group 41"/>
          <p:cNvGrpSpPr/>
          <p:nvPr/>
        </p:nvGrpSpPr>
        <p:grpSpPr>
          <a:xfrm>
            <a:off x="4267200" y="2495550"/>
            <a:ext cx="1466850" cy="1371600"/>
            <a:chOff x="4267200" y="2495550"/>
            <a:chExt cx="1466850" cy="1371600"/>
          </a:xfrm>
        </p:grpSpPr>
        <p:sp>
          <p:nvSpPr>
            <p:cNvPr id="24" name="Freeform 23"/>
            <p:cNvSpPr/>
            <p:nvPr/>
          </p:nvSpPr>
          <p:spPr>
            <a:xfrm>
              <a:off x="5181573" y="2495550"/>
              <a:ext cx="552477" cy="1371600"/>
            </a:xfrm>
            <a:custGeom>
              <a:avLst/>
              <a:gdLst>
                <a:gd name="connsiteX0" fmla="*/ 552477 w 552477"/>
                <a:gd name="connsiteY0" fmla="*/ 1371600 h 1371600"/>
                <a:gd name="connsiteX1" fmla="*/ 27 w 552477"/>
                <a:gd name="connsiteY1" fmla="*/ 1085850 h 1371600"/>
                <a:gd name="connsiteX2" fmla="*/ 533427 w 552477"/>
                <a:gd name="connsiteY2" fmla="*/ 0 h 1371600"/>
              </a:gdLst>
              <a:ahLst/>
              <a:cxnLst>
                <a:cxn ang="0">
                  <a:pos x="connsiteX0" y="connsiteY0"/>
                </a:cxn>
                <a:cxn ang="0">
                  <a:pos x="connsiteX1" y="connsiteY1"/>
                </a:cxn>
                <a:cxn ang="0">
                  <a:pos x="connsiteX2" y="connsiteY2"/>
                </a:cxn>
              </a:cxnLst>
              <a:rect l="l" t="t" r="r" b="b"/>
              <a:pathLst>
                <a:path w="552477" h="1371600">
                  <a:moveTo>
                    <a:pt x="552477" y="1371600"/>
                  </a:moveTo>
                  <a:cubicBezTo>
                    <a:pt x="277839" y="1343025"/>
                    <a:pt x="3202" y="1314450"/>
                    <a:pt x="27" y="1085850"/>
                  </a:cubicBezTo>
                  <a:cubicBezTo>
                    <a:pt x="-3148" y="857250"/>
                    <a:pt x="265139" y="428625"/>
                    <a:pt x="533427"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267200" y="2814935"/>
              <a:ext cx="1371600" cy="461665"/>
            </a:xfrm>
            <a:prstGeom prst="rect">
              <a:avLst/>
            </a:prstGeom>
            <a:noFill/>
          </p:spPr>
          <p:txBody>
            <a:bodyPr wrap="square" rtlCol="0">
              <a:spAutoFit/>
            </a:bodyPr>
            <a:lstStyle/>
            <a:p>
              <a:pPr algn="ctr"/>
              <a:r>
                <a:rPr lang="en-US" sz="2400" dirty="0" smtClean="0"/>
                <a:t>Timer</a:t>
              </a:r>
              <a:endParaRPr lang="en-US" sz="2400" dirty="0"/>
            </a:p>
          </p:txBody>
        </p:sp>
      </p:grpSp>
      <p:sp>
        <p:nvSpPr>
          <p:cNvPr id="29" name="Rounded Rectangle 28"/>
          <p:cNvSpPr/>
          <p:nvPr/>
        </p:nvSpPr>
        <p:spPr>
          <a:xfrm>
            <a:off x="5715000" y="5181600"/>
            <a:ext cx="18288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
            </a:r>
            <a:r>
              <a:rPr lang="en-US" sz="2400" dirty="0" smtClean="0">
                <a:solidFill>
                  <a:schemeClr val="tx1"/>
                </a:solidFill>
              </a:rPr>
              <a:t>Off, On]</a:t>
            </a:r>
            <a:endParaRPr lang="en-US" sz="2400" dirty="0"/>
          </a:p>
        </p:txBody>
      </p:sp>
      <p:grpSp>
        <p:nvGrpSpPr>
          <p:cNvPr id="44" name="Group 43"/>
          <p:cNvGrpSpPr/>
          <p:nvPr/>
        </p:nvGrpSpPr>
        <p:grpSpPr>
          <a:xfrm>
            <a:off x="5334000" y="3962400"/>
            <a:ext cx="1371600" cy="1219200"/>
            <a:chOff x="5334000" y="3962400"/>
            <a:chExt cx="1371600" cy="1219200"/>
          </a:xfrm>
        </p:grpSpPr>
        <p:sp>
          <p:nvSpPr>
            <p:cNvPr id="26" name="TextBox 25"/>
            <p:cNvSpPr txBox="1"/>
            <p:nvPr/>
          </p:nvSpPr>
          <p:spPr>
            <a:xfrm>
              <a:off x="5334000" y="4719935"/>
              <a:ext cx="1371600" cy="461665"/>
            </a:xfrm>
            <a:prstGeom prst="rect">
              <a:avLst/>
            </a:prstGeom>
            <a:noFill/>
          </p:spPr>
          <p:txBody>
            <a:bodyPr wrap="square" rtlCol="0">
              <a:spAutoFit/>
            </a:bodyPr>
            <a:lstStyle/>
            <a:p>
              <a:pPr algn="ctr"/>
              <a:r>
                <a:rPr lang="en-US" sz="2400" dirty="0" err="1" smtClean="0"/>
                <a:t>LightOff</a:t>
              </a:r>
              <a:endParaRPr lang="en-US" sz="2400" dirty="0"/>
            </a:p>
          </p:txBody>
        </p:sp>
        <p:cxnSp>
          <p:nvCxnSpPr>
            <p:cNvPr id="32" name="Straight Arrow Connector 31"/>
            <p:cNvCxnSpPr>
              <a:stCxn id="12" idx="2"/>
              <a:endCxn id="29" idx="0"/>
            </p:cNvCxnSpPr>
            <p:nvPr/>
          </p:nvCxnSpPr>
          <p:spPr>
            <a:xfrm>
              <a:off x="6629400" y="3962400"/>
              <a:ext cx="0" cy="12192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7535917" y="3767959"/>
            <a:ext cx="1455683" cy="2092238"/>
            <a:chOff x="7535917" y="3767959"/>
            <a:chExt cx="1455683" cy="2092238"/>
          </a:xfrm>
        </p:grpSpPr>
        <p:sp>
          <p:nvSpPr>
            <p:cNvPr id="33" name="Freeform 32"/>
            <p:cNvSpPr/>
            <p:nvPr/>
          </p:nvSpPr>
          <p:spPr>
            <a:xfrm>
              <a:off x="7535917" y="3767959"/>
              <a:ext cx="504517" cy="1639613"/>
            </a:xfrm>
            <a:custGeom>
              <a:avLst/>
              <a:gdLst>
                <a:gd name="connsiteX0" fmla="*/ 0 w 504517"/>
                <a:gd name="connsiteY0" fmla="*/ 1639613 h 1639613"/>
                <a:gd name="connsiteX1" fmla="*/ 504497 w 504517"/>
                <a:gd name="connsiteY1" fmla="*/ 930165 h 1639613"/>
                <a:gd name="connsiteX2" fmla="*/ 15766 w 504517"/>
                <a:gd name="connsiteY2" fmla="*/ 0 h 1639613"/>
              </a:gdLst>
              <a:ahLst/>
              <a:cxnLst>
                <a:cxn ang="0">
                  <a:pos x="connsiteX0" y="connsiteY0"/>
                </a:cxn>
                <a:cxn ang="0">
                  <a:pos x="connsiteX1" y="connsiteY1"/>
                </a:cxn>
                <a:cxn ang="0">
                  <a:pos x="connsiteX2" y="connsiteY2"/>
                </a:cxn>
              </a:cxnLst>
              <a:rect l="l" t="t" r="r" b="b"/>
              <a:pathLst>
                <a:path w="504517" h="1639613">
                  <a:moveTo>
                    <a:pt x="0" y="1639613"/>
                  </a:moveTo>
                  <a:cubicBezTo>
                    <a:pt x="250934" y="1421523"/>
                    <a:pt x="501869" y="1203434"/>
                    <a:pt x="504497" y="930165"/>
                  </a:cubicBezTo>
                  <a:cubicBezTo>
                    <a:pt x="507125" y="656896"/>
                    <a:pt x="261445" y="328448"/>
                    <a:pt x="15766"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620000" y="5029200"/>
              <a:ext cx="1371600" cy="830997"/>
            </a:xfrm>
            <a:prstGeom prst="rect">
              <a:avLst/>
            </a:prstGeom>
            <a:noFill/>
          </p:spPr>
          <p:txBody>
            <a:bodyPr wrap="square" rtlCol="0">
              <a:spAutoFit/>
            </a:bodyPr>
            <a:lstStyle/>
            <a:p>
              <a:pPr algn="ctr"/>
              <a:r>
                <a:rPr lang="en-US" sz="2400" dirty="0" err="1" smtClean="0"/>
                <a:t>LightOn</a:t>
              </a:r>
              <a:endParaRPr lang="en-US" sz="2400" dirty="0" smtClean="0"/>
            </a:p>
            <a:p>
              <a:pPr algn="ctr"/>
              <a:r>
                <a:rPr lang="en-US" sz="2400" dirty="0" smtClean="0"/>
                <a:t>Motion</a:t>
              </a:r>
              <a:endParaRPr lang="en-US" sz="2400" dirty="0"/>
            </a:p>
          </p:txBody>
        </p:sp>
      </p:grpSp>
      <p:grpSp>
        <p:nvGrpSpPr>
          <p:cNvPr id="51" name="Group 50"/>
          <p:cNvGrpSpPr/>
          <p:nvPr/>
        </p:nvGrpSpPr>
        <p:grpSpPr>
          <a:xfrm>
            <a:off x="4572000" y="2522483"/>
            <a:ext cx="1371600" cy="3268717"/>
            <a:chOff x="4572000" y="2522483"/>
            <a:chExt cx="1371600" cy="3268717"/>
          </a:xfrm>
        </p:grpSpPr>
        <p:sp>
          <p:nvSpPr>
            <p:cNvPr id="49" name="Freeform 48"/>
            <p:cNvSpPr/>
            <p:nvPr/>
          </p:nvSpPr>
          <p:spPr>
            <a:xfrm>
              <a:off x="4792717" y="2522483"/>
              <a:ext cx="898635" cy="2948151"/>
            </a:xfrm>
            <a:custGeom>
              <a:avLst/>
              <a:gdLst>
                <a:gd name="connsiteX0" fmla="*/ 898635 w 898635"/>
                <a:gd name="connsiteY0" fmla="*/ 2948151 h 2948151"/>
                <a:gd name="connsiteX1" fmla="*/ 0 w 898635"/>
                <a:gd name="connsiteY1" fmla="*/ 1970689 h 2948151"/>
                <a:gd name="connsiteX2" fmla="*/ 898635 w 898635"/>
                <a:gd name="connsiteY2" fmla="*/ 0 h 2948151"/>
              </a:gdLst>
              <a:ahLst/>
              <a:cxnLst>
                <a:cxn ang="0">
                  <a:pos x="connsiteX0" y="connsiteY0"/>
                </a:cxn>
                <a:cxn ang="0">
                  <a:pos x="connsiteX1" y="connsiteY1"/>
                </a:cxn>
                <a:cxn ang="0">
                  <a:pos x="connsiteX2" y="connsiteY2"/>
                </a:cxn>
              </a:cxnLst>
              <a:rect l="l" t="t" r="r" b="b"/>
              <a:pathLst>
                <a:path w="898635" h="2948151">
                  <a:moveTo>
                    <a:pt x="898635" y="2948151"/>
                  </a:moveTo>
                  <a:cubicBezTo>
                    <a:pt x="449317" y="2705099"/>
                    <a:pt x="0" y="2462047"/>
                    <a:pt x="0" y="1970689"/>
                  </a:cubicBezTo>
                  <a:cubicBezTo>
                    <a:pt x="0" y="1479331"/>
                    <a:pt x="449317" y="739665"/>
                    <a:pt x="898635"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572000" y="5329535"/>
              <a:ext cx="1371600" cy="461665"/>
            </a:xfrm>
            <a:prstGeom prst="rect">
              <a:avLst/>
            </a:prstGeom>
            <a:noFill/>
          </p:spPr>
          <p:txBody>
            <a:bodyPr wrap="square" rtlCol="0">
              <a:spAutoFit/>
            </a:bodyPr>
            <a:lstStyle/>
            <a:p>
              <a:pPr algn="ctr"/>
              <a:r>
                <a:rPr lang="en-US" sz="2400" dirty="0" smtClean="0"/>
                <a:t>Timer</a:t>
              </a:r>
              <a:endParaRPr lang="en-US" sz="2400" dirty="0"/>
            </a:p>
          </p:txBody>
        </p:sp>
      </p:grpSp>
    </p:spTree>
    <p:extLst>
      <p:ext uri="{BB962C8B-B14F-4D97-AF65-F5344CB8AC3E}">
        <p14:creationId xmlns:p14="http://schemas.microsoft.com/office/powerpoint/2010/main" val="268503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input space</a:t>
            </a:r>
            <a:endParaRPr lang="en-US" dirty="0"/>
          </a:p>
        </p:txBody>
      </p:sp>
      <p:sp>
        <p:nvSpPr>
          <p:cNvPr id="4" name="Content Placeholder 2"/>
          <p:cNvSpPr>
            <a:spLocks noGrp="1"/>
          </p:cNvSpPr>
          <p:nvPr>
            <p:ph sz="half" idx="1"/>
          </p:nvPr>
        </p:nvSpPr>
        <p:spPr>
          <a:xfrm>
            <a:off x="304800" y="1524000"/>
            <a:ext cx="3886200" cy="2971800"/>
          </a:xfrm>
        </p:spPr>
        <p:txBody>
          <a:bodyPr>
            <a:noAutofit/>
          </a:bodyPr>
          <a:lstStyle/>
          <a:p>
            <a:pPr marL="0" indent="0">
              <a:buNone/>
            </a:pPr>
            <a:r>
              <a:rPr lang="en-US" sz="2000" b="1" dirty="0" err="1" smtClean="0">
                <a:latin typeface="Courier New" pitchFamily="49" charset="0"/>
                <a:cs typeface="Courier New" pitchFamily="49" charset="0"/>
              </a:rPr>
              <a:t>motionPorch</a:t>
            </a:r>
            <a:r>
              <a:rPr lang="en-US" sz="2000" b="1"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if (</a:t>
            </a:r>
            <a:r>
              <a:rPr lang="en-US" sz="2000" dirty="0" err="1" smtClean="0">
                <a:latin typeface="Courier New" pitchFamily="49" charset="0"/>
                <a:cs typeface="Courier New" pitchFamily="49" charset="0"/>
              </a:rPr>
              <a:t>lightLevel</a:t>
            </a:r>
            <a:r>
              <a:rPr lang="en-US" sz="2000" dirty="0" smtClean="0">
                <a:latin typeface="Courier New" pitchFamily="49" charset="0"/>
                <a:cs typeface="Courier New" pitchFamily="49" charset="0"/>
              </a:rPr>
              <a:t> &lt; 20)</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porchLight.Set</a:t>
            </a:r>
            <a:r>
              <a:rPr lang="en-US" sz="2000" dirty="0" smtClean="0">
                <a:latin typeface="Courier New" pitchFamily="49" charset="0"/>
                <a:cs typeface="Courier New" pitchFamily="49" charset="0"/>
              </a:rPr>
              <a:t>(On)</a:t>
            </a:r>
          </a:p>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timer.Start</a:t>
            </a:r>
            <a:r>
              <a:rPr lang="en-US" sz="2000" dirty="0" smtClean="0">
                <a:latin typeface="Courier New" pitchFamily="49" charset="0"/>
                <a:cs typeface="Courier New" pitchFamily="49" charset="0"/>
              </a:rPr>
              <a:t>(10 </a:t>
            </a:r>
            <a:r>
              <a:rPr lang="en-US" sz="2000" dirty="0" err="1">
                <a:latin typeface="Courier New" pitchFamily="49" charset="0"/>
                <a:cs typeface="Courier New" pitchFamily="49" charset="0"/>
              </a:rPr>
              <a:t>mins</a:t>
            </a:r>
            <a:r>
              <a:rPr lang="en-US" sz="2000" dirty="0" smtClean="0">
                <a:latin typeface="Courier New" pitchFamily="49" charset="0"/>
                <a:cs typeface="Courier New" pitchFamily="49" charset="0"/>
              </a:rPr>
              <a:t>)</a:t>
            </a:r>
            <a:br>
              <a:rPr lang="en-US" sz="2000" dirty="0" smtClean="0">
                <a:latin typeface="Courier New" pitchFamily="49" charset="0"/>
                <a:cs typeface="Courier New" pitchFamily="49" charset="0"/>
              </a:rPr>
            </a:br>
            <a:r>
              <a:rPr lang="en-US" sz="2000" b="1" dirty="0" err="1" smtClean="0">
                <a:latin typeface="Courier New" pitchFamily="49" charset="0"/>
                <a:cs typeface="Courier New" pitchFamily="49" charset="0"/>
              </a:rPr>
              <a:t>porchLight.On</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timer.Start</a:t>
            </a:r>
            <a:r>
              <a:rPr lang="en-US" sz="2000" dirty="0" smtClean="0">
                <a:latin typeface="Courier New" pitchFamily="49" charset="0"/>
                <a:cs typeface="Courier New" pitchFamily="49" charset="0"/>
              </a:rPr>
              <a:t>(5 </a:t>
            </a:r>
            <a:r>
              <a:rPr lang="en-US" sz="2000" dirty="0" err="1" smtClean="0">
                <a:latin typeface="Courier New" pitchFamily="49" charset="0"/>
                <a:cs typeface="Courier New" pitchFamily="49" charset="0"/>
              </a:rPr>
              <a:t>mins</a:t>
            </a:r>
            <a:r>
              <a:rPr lang="en-US" sz="2000" dirty="0" smtClean="0">
                <a:latin typeface="Courier New" pitchFamily="49" charset="0"/>
                <a:cs typeface="Courier New" pitchFamily="49" charset="0"/>
              </a:rPr>
              <a:t>)</a:t>
            </a:r>
          </a:p>
          <a:p>
            <a:pPr marL="0" indent="0">
              <a:buNone/>
            </a:pPr>
            <a:r>
              <a:rPr lang="en-US" sz="2000" b="1" dirty="0" err="1" smtClean="0">
                <a:latin typeface="Courier New" pitchFamily="49" charset="0"/>
                <a:cs typeface="Courier New" pitchFamily="49" charset="0"/>
              </a:rPr>
              <a:t>timer.Fired</a:t>
            </a:r>
            <a:r>
              <a:rPr lang="en-US" sz="2000" b="1"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porchLight.Set</a:t>
            </a:r>
            <a:r>
              <a:rPr lang="en-US" sz="2000" dirty="0" smtClean="0">
                <a:latin typeface="Courier New" pitchFamily="49" charset="0"/>
                <a:cs typeface="Courier New" pitchFamily="49" charset="0"/>
              </a:rPr>
              <a:t>(Off)</a:t>
            </a:r>
            <a:endParaRPr lang="en-US" sz="2000" dirty="0">
              <a:latin typeface="Courier New" pitchFamily="49" charset="0"/>
              <a:cs typeface="Courier New" pitchFamily="49" charset="0"/>
            </a:endParaRPr>
          </a:p>
        </p:txBody>
      </p:sp>
      <p:sp>
        <p:nvSpPr>
          <p:cNvPr id="69" name="Content Placeholder 68"/>
          <p:cNvSpPr>
            <a:spLocks noGrp="1"/>
          </p:cNvSpPr>
          <p:nvPr>
            <p:ph sz="half" idx="2"/>
          </p:nvPr>
        </p:nvSpPr>
        <p:spPr>
          <a:xfrm>
            <a:off x="4572000" y="1981200"/>
            <a:ext cx="4495800" cy="1447800"/>
          </a:xfrm>
        </p:spPr>
        <p:txBody>
          <a:bodyPr>
            <a:noAutofit/>
          </a:bodyPr>
          <a:lstStyle/>
          <a:p>
            <a:pPr marL="0" indent="0">
              <a:buNone/>
            </a:pPr>
            <a:r>
              <a:rPr lang="en-US" dirty="0" smtClean="0">
                <a:solidFill>
                  <a:schemeClr val="tx2"/>
                </a:solidFill>
              </a:rPr>
              <a:t>To explore comprehensively, must consider all possible values of input parameters</a:t>
            </a:r>
            <a:endParaRPr lang="en-US" dirty="0">
              <a:solidFill>
                <a:schemeClr val="tx2"/>
              </a:solidFill>
            </a:endParaRPr>
          </a:p>
        </p:txBody>
      </p:sp>
      <p:sp>
        <p:nvSpPr>
          <p:cNvPr id="54" name="Rounded Rectangle 53"/>
          <p:cNvSpPr/>
          <p:nvPr/>
        </p:nvSpPr>
        <p:spPr>
          <a:xfrm>
            <a:off x="1447800" y="4972110"/>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[Off, </a:t>
            </a:r>
            <a:r>
              <a:rPr lang="en-US" sz="2000" dirty="0" smtClean="0">
                <a:solidFill>
                  <a:schemeClr val="tx1"/>
                </a:solidFill>
              </a:rPr>
              <a:t>Off]</a:t>
            </a:r>
            <a:endParaRPr lang="en-US" sz="2000" dirty="0"/>
          </a:p>
        </p:txBody>
      </p:sp>
      <p:sp>
        <p:nvSpPr>
          <p:cNvPr id="55" name="Rounded Rectangle 54"/>
          <p:cNvSpPr/>
          <p:nvPr/>
        </p:nvSpPr>
        <p:spPr>
          <a:xfrm>
            <a:off x="457200" y="6191310"/>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en-US" sz="2000" dirty="0"/>
          </a:p>
        </p:txBody>
      </p:sp>
      <p:sp>
        <p:nvSpPr>
          <p:cNvPr id="56" name="TextBox 55"/>
          <p:cNvSpPr txBox="1"/>
          <p:nvPr/>
        </p:nvSpPr>
        <p:spPr>
          <a:xfrm>
            <a:off x="457200" y="5562600"/>
            <a:ext cx="1083733" cy="400110"/>
          </a:xfrm>
          <a:prstGeom prst="rect">
            <a:avLst/>
          </a:prstGeom>
          <a:noFill/>
        </p:spPr>
        <p:txBody>
          <a:bodyPr wrap="square" rtlCol="0">
            <a:spAutoFit/>
          </a:bodyPr>
          <a:lstStyle/>
          <a:p>
            <a:pPr algn="ctr"/>
            <a:r>
              <a:rPr lang="en-US" sz="2000" dirty="0" err="1" smtClean="0"/>
              <a:t>LtLvl</a:t>
            </a:r>
            <a:r>
              <a:rPr lang="en-US" sz="2000" dirty="0" smtClean="0"/>
              <a:t>=0</a:t>
            </a:r>
            <a:endParaRPr lang="en-US" sz="2000" dirty="0"/>
          </a:p>
        </p:txBody>
      </p:sp>
      <p:cxnSp>
        <p:nvCxnSpPr>
          <p:cNvPr id="57" name="Straight Arrow Connector 56"/>
          <p:cNvCxnSpPr>
            <a:endCxn id="55" idx="0"/>
          </p:cNvCxnSpPr>
          <p:nvPr/>
        </p:nvCxnSpPr>
        <p:spPr>
          <a:xfrm flipH="1">
            <a:off x="1066800" y="5429310"/>
            <a:ext cx="83820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2514600" y="6191310"/>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en-US" sz="2000" dirty="0"/>
          </a:p>
        </p:txBody>
      </p:sp>
      <p:cxnSp>
        <p:nvCxnSpPr>
          <p:cNvPr id="61" name="Straight Arrow Connector 60"/>
          <p:cNvCxnSpPr>
            <a:endCxn id="58" idx="0"/>
          </p:cNvCxnSpPr>
          <p:nvPr/>
        </p:nvCxnSpPr>
        <p:spPr>
          <a:xfrm>
            <a:off x="2209800" y="5429310"/>
            <a:ext cx="91440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67000" y="5486400"/>
            <a:ext cx="1083733" cy="400110"/>
          </a:xfrm>
          <a:prstGeom prst="rect">
            <a:avLst/>
          </a:prstGeom>
          <a:noFill/>
        </p:spPr>
        <p:txBody>
          <a:bodyPr wrap="square" rtlCol="0">
            <a:spAutoFit/>
          </a:bodyPr>
          <a:lstStyle/>
          <a:p>
            <a:pPr algn="ctr"/>
            <a:r>
              <a:rPr lang="en-US" sz="2000" dirty="0" err="1" smtClean="0"/>
              <a:t>LtLvl</a:t>
            </a:r>
            <a:r>
              <a:rPr lang="en-US" sz="2000" dirty="0" smtClean="0"/>
              <a:t>=99</a:t>
            </a:r>
            <a:endParaRPr lang="en-US" sz="2000" dirty="0"/>
          </a:p>
        </p:txBody>
      </p:sp>
      <p:sp>
        <p:nvSpPr>
          <p:cNvPr id="65" name="TextBox 64"/>
          <p:cNvSpPr txBox="1"/>
          <p:nvPr/>
        </p:nvSpPr>
        <p:spPr>
          <a:xfrm>
            <a:off x="1295400" y="5810310"/>
            <a:ext cx="1524000" cy="369332"/>
          </a:xfrm>
          <a:prstGeom prst="rect">
            <a:avLst/>
          </a:prstGeom>
          <a:noFill/>
        </p:spPr>
        <p:txBody>
          <a:bodyPr wrap="square" rtlCol="0">
            <a:spAutoFit/>
          </a:bodyPr>
          <a:lstStyle/>
          <a:p>
            <a:pPr algn="ctr"/>
            <a:r>
              <a:rPr lang="en-US" dirty="0" smtClean="0">
                <a:solidFill>
                  <a:srgbClr val="C00000"/>
                </a:solidFill>
              </a:rPr>
              <a:t>●</a:t>
            </a:r>
            <a:r>
              <a:rPr lang="en-US" dirty="0">
                <a:solidFill>
                  <a:srgbClr val="C00000"/>
                </a:solidFill>
              </a:rPr>
              <a:t> </a:t>
            </a:r>
            <a:r>
              <a:rPr lang="en-US" dirty="0" smtClean="0">
                <a:solidFill>
                  <a:srgbClr val="C00000"/>
                </a:solidFill>
              </a:rPr>
              <a:t>  ●   </a:t>
            </a:r>
            <a:r>
              <a:rPr lang="en-US" dirty="0">
                <a:solidFill>
                  <a:srgbClr val="C00000"/>
                </a:solidFill>
              </a:rPr>
              <a:t>●</a:t>
            </a:r>
          </a:p>
        </p:txBody>
      </p:sp>
      <p:sp>
        <p:nvSpPr>
          <p:cNvPr id="70" name="TextBox 69"/>
          <p:cNvSpPr txBox="1"/>
          <p:nvPr/>
        </p:nvSpPr>
        <p:spPr>
          <a:xfrm>
            <a:off x="533400" y="4572000"/>
            <a:ext cx="2971800" cy="400110"/>
          </a:xfrm>
          <a:prstGeom prst="rect">
            <a:avLst/>
          </a:prstGeom>
          <a:noFill/>
        </p:spPr>
        <p:txBody>
          <a:bodyPr wrap="square" rtlCol="0">
            <a:spAutoFit/>
          </a:bodyPr>
          <a:lstStyle/>
          <a:p>
            <a:pPr algn="ctr"/>
            <a:r>
              <a:rPr lang="en-US" sz="2000" dirty="0" smtClean="0"/>
              <a:t>[</a:t>
            </a:r>
            <a:r>
              <a:rPr lang="en-US" sz="2000" dirty="0" err="1" smtClean="0"/>
              <a:t>PorchLight</a:t>
            </a:r>
            <a:r>
              <a:rPr lang="en-US" sz="2000" dirty="0" smtClean="0"/>
              <a:t>, Timer]</a:t>
            </a:r>
            <a:endParaRPr lang="en-US" sz="2000" dirty="0"/>
          </a:p>
        </p:txBody>
      </p:sp>
      <p:sp>
        <p:nvSpPr>
          <p:cNvPr id="24" name="Rounded Rectangle 23"/>
          <p:cNvSpPr/>
          <p:nvPr/>
        </p:nvSpPr>
        <p:spPr>
          <a:xfrm>
            <a:off x="6096000" y="4953000"/>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[Off, </a:t>
            </a:r>
            <a:r>
              <a:rPr lang="en-US" sz="2000" dirty="0" smtClean="0">
                <a:solidFill>
                  <a:schemeClr val="tx1"/>
                </a:solidFill>
              </a:rPr>
              <a:t>Off]</a:t>
            </a:r>
            <a:endParaRPr lang="en-US" sz="2000" dirty="0"/>
          </a:p>
        </p:txBody>
      </p:sp>
      <p:sp>
        <p:nvSpPr>
          <p:cNvPr id="25" name="Rounded Rectangle 24"/>
          <p:cNvSpPr/>
          <p:nvPr/>
        </p:nvSpPr>
        <p:spPr>
          <a:xfrm>
            <a:off x="4648200" y="6172200"/>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[Off, Off]</a:t>
            </a:r>
            <a:endParaRPr lang="en-US" sz="2000" dirty="0"/>
          </a:p>
        </p:txBody>
      </p:sp>
      <p:sp>
        <p:nvSpPr>
          <p:cNvPr id="26" name="TextBox 25"/>
          <p:cNvSpPr txBox="1"/>
          <p:nvPr/>
        </p:nvSpPr>
        <p:spPr>
          <a:xfrm>
            <a:off x="4343400" y="5543490"/>
            <a:ext cx="1083733" cy="400110"/>
          </a:xfrm>
          <a:prstGeom prst="rect">
            <a:avLst/>
          </a:prstGeom>
          <a:noFill/>
        </p:spPr>
        <p:txBody>
          <a:bodyPr wrap="square" rtlCol="0">
            <a:spAutoFit/>
          </a:bodyPr>
          <a:lstStyle/>
          <a:p>
            <a:pPr algn="ctr"/>
            <a:r>
              <a:rPr lang="en-US" sz="2000" dirty="0" err="1" smtClean="0"/>
              <a:t>LtLvl</a:t>
            </a:r>
            <a:r>
              <a:rPr lang="en-US" sz="2000" dirty="0" smtClean="0"/>
              <a:t>=0</a:t>
            </a:r>
            <a:endParaRPr lang="en-US" sz="2000" dirty="0"/>
          </a:p>
        </p:txBody>
      </p:sp>
      <p:cxnSp>
        <p:nvCxnSpPr>
          <p:cNvPr id="27" name="Straight Arrow Connector 26"/>
          <p:cNvCxnSpPr/>
          <p:nvPr/>
        </p:nvCxnSpPr>
        <p:spPr>
          <a:xfrm flipH="1">
            <a:off x="4800600" y="5410200"/>
            <a:ext cx="129540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7620000" y="6172200"/>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r>
              <a:rPr lang="en-US" sz="2000" dirty="0" smtClean="0">
                <a:solidFill>
                  <a:schemeClr val="tx1"/>
                </a:solidFill>
              </a:rPr>
              <a:t>On, On]</a:t>
            </a:r>
            <a:endParaRPr lang="en-US" sz="2000" dirty="0"/>
          </a:p>
        </p:txBody>
      </p:sp>
      <p:cxnSp>
        <p:nvCxnSpPr>
          <p:cNvPr id="29" name="Straight Arrow Connector 28"/>
          <p:cNvCxnSpPr>
            <a:stCxn id="24" idx="2"/>
          </p:cNvCxnSpPr>
          <p:nvPr/>
        </p:nvCxnSpPr>
        <p:spPr>
          <a:xfrm>
            <a:off x="6705600" y="5410200"/>
            <a:ext cx="91440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2"/>
          </p:cNvCxnSpPr>
          <p:nvPr/>
        </p:nvCxnSpPr>
        <p:spPr>
          <a:xfrm flipH="1">
            <a:off x="5867400" y="5410200"/>
            <a:ext cx="83820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315200" y="5410200"/>
            <a:ext cx="152400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34000" y="5486400"/>
            <a:ext cx="1083733" cy="400110"/>
          </a:xfrm>
          <a:prstGeom prst="rect">
            <a:avLst/>
          </a:prstGeom>
          <a:noFill/>
        </p:spPr>
        <p:txBody>
          <a:bodyPr wrap="square" rtlCol="0">
            <a:spAutoFit/>
          </a:bodyPr>
          <a:lstStyle/>
          <a:p>
            <a:pPr algn="ctr"/>
            <a:r>
              <a:rPr lang="en-US" sz="2000" dirty="0" smtClean="0"/>
              <a:t> </a:t>
            </a:r>
            <a:r>
              <a:rPr lang="en-US" sz="2000" dirty="0" err="1" smtClean="0"/>
              <a:t>LtLvl</a:t>
            </a:r>
            <a:r>
              <a:rPr lang="en-US" sz="2000" dirty="0" smtClean="0"/>
              <a:t>=19</a:t>
            </a:r>
            <a:endParaRPr lang="en-US" sz="2000" dirty="0"/>
          </a:p>
        </p:txBody>
      </p:sp>
      <p:sp>
        <p:nvSpPr>
          <p:cNvPr id="33" name="TextBox 32"/>
          <p:cNvSpPr txBox="1"/>
          <p:nvPr/>
        </p:nvSpPr>
        <p:spPr>
          <a:xfrm>
            <a:off x="8001000" y="5467290"/>
            <a:ext cx="1083733" cy="400110"/>
          </a:xfrm>
          <a:prstGeom prst="rect">
            <a:avLst/>
          </a:prstGeom>
          <a:noFill/>
        </p:spPr>
        <p:txBody>
          <a:bodyPr wrap="square" rtlCol="0">
            <a:spAutoFit/>
          </a:bodyPr>
          <a:lstStyle/>
          <a:p>
            <a:pPr algn="ctr"/>
            <a:r>
              <a:rPr lang="en-US" sz="2000" dirty="0" err="1" smtClean="0"/>
              <a:t>LtLvl</a:t>
            </a:r>
            <a:r>
              <a:rPr lang="en-US" sz="2000" dirty="0" smtClean="0"/>
              <a:t>=99</a:t>
            </a:r>
            <a:endParaRPr lang="en-US" sz="2000" dirty="0"/>
          </a:p>
        </p:txBody>
      </p:sp>
      <p:sp>
        <p:nvSpPr>
          <p:cNvPr id="34" name="TextBox 33"/>
          <p:cNvSpPr txBox="1"/>
          <p:nvPr/>
        </p:nvSpPr>
        <p:spPr>
          <a:xfrm>
            <a:off x="6688667" y="5715000"/>
            <a:ext cx="1083733" cy="400110"/>
          </a:xfrm>
          <a:prstGeom prst="rect">
            <a:avLst/>
          </a:prstGeom>
          <a:noFill/>
        </p:spPr>
        <p:txBody>
          <a:bodyPr wrap="square" rtlCol="0">
            <a:spAutoFit/>
          </a:bodyPr>
          <a:lstStyle/>
          <a:p>
            <a:pPr algn="ctr"/>
            <a:r>
              <a:rPr lang="en-US" sz="2000" dirty="0" err="1" smtClean="0"/>
              <a:t>LtLvl</a:t>
            </a:r>
            <a:r>
              <a:rPr lang="en-US" sz="2000" dirty="0" smtClean="0"/>
              <a:t>=20</a:t>
            </a:r>
            <a:endParaRPr lang="en-US" sz="2000" dirty="0"/>
          </a:p>
        </p:txBody>
      </p:sp>
      <p:sp>
        <p:nvSpPr>
          <p:cNvPr id="35" name="TextBox 34"/>
          <p:cNvSpPr txBox="1"/>
          <p:nvPr/>
        </p:nvSpPr>
        <p:spPr>
          <a:xfrm>
            <a:off x="5181600" y="5791200"/>
            <a:ext cx="1524000" cy="369332"/>
          </a:xfrm>
          <a:prstGeom prst="rect">
            <a:avLst/>
          </a:prstGeom>
          <a:noFill/>
        </p:spPr>
        <p:txBody>
          <a:bodyPr wrap="square" rtlCol="0">
            <a:spAutoFit/>
          </a:bodyPr>
          <a:lstStyle/>
          <a:p>
            <a:r>
              <a:rPr lang="en-US" dirty="0" smtClean="0">
                <a:solidFill>
                  <a:srgbClr val="C00000"/>
                </a:solidFill>
              </a:rPr>
              <a:t>●</a:t>
            </a:r>
            <a:r>
              <a:rPr lang="en-US" dirty="0">
                <a:solidFill>
                  <a:srgbClr val="C00000"/>
                </a:solidFill>
              </a:rPr>
              <a:t> </a:t>
            </a:r>
            <a:r>
              <a:rPr lang="en-US" dirty="0" smtClean="0">
                <a:solidFill>
                  <a:srgbClr val="C00000"/>
                </a:solidFill>
              </a:rPr>
              <a:t>●</a:t>
            </a:r>
            <a:r>
              <a:rPr lang="en-US" dirty="0">
                <a:solidFill>
                  <a:srgbClr val="C00000"/>
                </a:solidFill>
              </a:rPr>
              <a:t> ●</a:t>
            </a:r>
          </a:p>
        </p:txBody>
      </p:sp>
      <p:sp>
        <p:nvSpPr>
          <p:cNvPr id="36" name="TextBox 35"/>
          <p:cNvSpPr txBox="1"/>
          <p:nvPr/>
        </p:nvSpPr>
        <p:spPr>
          <a:xfrm>
            <a:off x="7620000" y="5791200"/>
            <a:ext cx="1524000" cy="369332"/>
          </a:xfrm>
          <a:prstGeom prst="rect">
            <a:avLst/>
          </a:prstGeom>
          <a:noFill/>
        </p:spPr>
        <p:txBody>
          <a:bodyPr wrap="square" rtlCol="0">
            <a:spAutoFit/>
          </a:bodyPr>
          <a:lstStyle/>
          <a:p>
            <a:r>
              <a:rPr lang="en-US" dirty="0" smtClean="0">
                <a:solidFill>
                  <a:srgbClr val="C00000"/>
                </a:solidFill>
              </a:rPr>
              <a:t>●</a:t>
            </a:r>
            <a:r>
              <a:rPr lang="en-US" dirty="0">
                <a:solidFill>
                  <a:srgbClr val="C00000"/>
                </a:solidFill>
              </a:rPr>
              <a:t> </a:t>
            </a:r>
            <a:r>
              <a:rPr lang="en-US" dirty="0" smtClean="0">
                <a:solidFill>
                  <a:srgbClr val="C00000"/>
                </a:solidFill>
              </a:rPr>
              <a:t>●</a:t>
            </a:r>
            <a:r>
              <a:rPr lang="en-US" dirty="0">
                <a:solidFill>
                  <a:srgbClr val="C00000"/>
                </a:solidFill>
              </a:rPr>
              <a:t> ●</a:t>
            </a:r>
          </a:p>
        </p:txBody>
      </p:sp>
      <p:sp>
        <p:nvSpPr>
          <p:cNvPr id="37" name="TextBox 36"/>
          <p:cNvSpPr txBox="1"/>
          <p:nvPr/>
        </p:nvSpPr>
        <p:spPr>
          <a:xfrm>
            <a:off x="5181600" y="4552890"/>
            <a:ext cx="2971800" cy="400110"/>
          </a:xfrm>
          <a:prstGeom prst="rect">
            <a:avLst/>
          </a:prstGeom>
          <a:noFill/>
        </p:spPr>
        <p:txBody>
          <a:bodyPr wrap="square" rtlCol="0">
            <a:spAutoFit/>
          </a:bodyPr>
          <a:lstStyle/>
          <a:p>
            <a:pPr algn="ctr"/>
            <a:r>
              <a:rPr lang="en-US" sz="2000" dirty="0" smtClean="0"/>
              <a:t>[</a:t>
            </a:r>
            <a:r>
              <a:rPr lang="en-US" sz="2000" dirty="0" err="1" smtClean="0"/>
              <a:t>PorchLight</a:t>
            </a:r>
            <a:r>
              <a:rPr lang="en-US" sz="2000" dirty="0" smtClean="0"/>
              <a:t>, Timer]</a:t>
            </a:r>
            <a:endParaRPr lang="en-US" sz="2000" dirty="0"/>
          </a:p>
        </p:txBody>
      </p:sp>
    </p:spTree>
    <p:extLst>
      <p:ext uri="{BB962C8B-B14F-4D97-AF65-F5344CB8AC3E}">
        <p14:creationId xmlns:p14="http://schemas.microsoft.com/office/powerpoint/2010/main" val="125591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p:bldP spid="58" grpId="0" animBg="1"/>
      <p:bldP spid="63" grpId="0"/>
      <p:bldP spid="65" grpId="0"/>
      <p:bldP spid="70" grpId="0"/>
      <p:bldP spid="24" grpId="0" animBg="1"/>
      <p:bldP spid="25" grpId="0" animBg="1"/>
      <p:bldP spid="26" grpId="0"/>
      <p:bldP spid="28" grpId="0" animBg="1"/>
      <p:bldP spid="32" grpId="0"/>
      <p:bldP spid="33" grpId="0"/>
      <p:bldP spid="34" grpId="0"/>
      <p:bldP spid="35" grpId="0"/>
      <p:bldP spid="36"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Symbolic execution</a:t>
            </a:r>
            <a:endParaRPr lang="en-US" dirty="0"/>
          </a:p>
        </p:txBody>
      </p:sp>
      <p:sp>
        <p:nvSpPr>
          <p:cNvPr id="5" name="Content Placeholder 2"/>
          <p:cNvSpPr txBox="1">
            <a:spLocks/>
          </p:cNvSpPr>
          <p:nvPr/>
        </p:nvSpPr>
        <p:spPr>
          <a:xfrm>
            <a:off x="304800" y="1905000"/>
            <a:ext cx="2457450" cy="426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latin typeface="Courier New" pitchFamily="49" charset="0"/>
                <a:cs typeface="Courier New" pitchFamily="49" charset="0"/>
              </a:rPr>
              <a:t>if (x &lt; 2) </a:t>
            </a:r>
          </a:p>
          <a:p>
            <a:pPr marL="0" indent="0">
              <a:buFont typeface="Arial" pitchFamily="34" charset="0"/>
              <a:buNone/>
            </a:pPr>
            <a:r>
              <a:rPr lang="en-US" sz="2000" dirty="0" smtClean="0">
                <a:latin typeface="Courier New" pitchFamily="49" charset="0"/>
                <a:cs typeface="Courier New" pitchFamily="49" charset="0"/>
              </a:rPr>
              <a:t>  if (y &gt; 5)</a:t>
            </a:r>
          </a:p>
          <a:p>
            <a:pPr marL="0" indent="0">
              <a:buFont typeface="Arial" pitchFamily="34" charse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p = 1;</a:t>
            </a:r>
          </a:p>
          <a:p>
            <a:pPr marL="0" indent="0">
              <a:buFont typeface="Arial" pitchFamily="34" charse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else</a:t>
            </a:r>
          </a:p>
          <a:p>
            <a:pPr marL="0" indent="0">
              <a:buFont typeface="Arial" pitchFamily="34" charse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p = 2;</a:t>
            </a:r>
          </a:p>
          <a:p>
            <a:pPr marL="0" indent="0">
              <a:buFont typeface="Arial" pitchFamily="34" charset="0"/>
              <a:buNone/>
            </a:pPr>
            <a:r>
              <a:rPr lang="en-US" sz="2000" dirty="0">
                <a:latin typeface="Courier New" pitchFamily="49" charset="0"/>
                <a:cs typeface="Courier New" pitchFamily="49" charset="0"/>
              </a:rPr>
              <a:t>e</a:t>
            </a:r>
            <a:r>
              <a:rPr lang="en-US" sz="2000" dirty="0" smtClean="0">
                <a:latin typeface="Courier New" pitchFamily="49" charset="0"/>
                <a:cs typeface="Courier New" pitchFamily="49" charset="0"/>
              </a:rPr>
              <a:t>lse </a:t>
            </a:r>
          </a:p>
          <a:p>
            <a:pPr marL="0" indent="0">
              <a:buNone/>
            </a:pPr>
            <a:r>
              <a:rPr lang="en-US" sz="2000" dirty="0">
                <a:latin typeface="Courier New" pitchFamily="49" charset="0"/>
                <a:cs typeface="Courier New" pitchFamily="49" charset="0"/>
              </a:rPr>
              <a:t> if (y &gt; </a:t>
            </a:r>
            <a:r>
              <a:rPr lang="en-US" sz="2000" dirty="0" smtClean="0">
                <a:latin typeface="Courier New" pitchFamily="49" charset="0"/>
                <a:cs typeface="Courier New" pitchFamily="49" charset="0"/>
              </a:rPr>
              <a:t>10)</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p = </a:t>
            </a:r>
            <a:r>
              <a:rPr lang="en-US" sz="2000" dirty="0" smtClean="0">
                <a:latin typeface="Courier New" pitchFamily="49" charset="0"/>
                <a:cs typeface="Courier New" pitchFamily="49" charset="0"/>
              </a:rPr>
              <a:t>3;</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else</a:t>
            </a:r>
          </a:p>
          <a:p>
            <a:pPr marL="0" indent="0">
              <a:buNone/>
            </a:pPr>
            <a:r>
              <a:rPr lang="en-US" sz="2000" dirty="0">
                <a:latin typeface="Courier New" pitchFamily="49" charset="0"/>
                <a:cs typeface="Courier New" pitchFamily="49" charset="0"/>
              </a:rPr>
              <a:t>    p = </a:t>
            </a:r>
            <a:r>
              <a:rPr lang="en-US" sz="2000" dirty="0" smtClean="0">
                <a:latin typeface="Courier New" pitchFamily="49" charset="0"/>
                <a:cs typeface="Courier New" pitchFamily="49" charset="0"/>
              </a:rPr>
              <a:t>4;</a:t>
            </a: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3048000" y="1905000"/>
                <a:ext cx="3276600" cy="457200"/>
              </a:xfrm>
              <a:prstGeom prst="rect">
                <a:avLst/>
              </a:prstGeom>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x,y,p</a:t>
                </a:r>
                <a:r>
                  <a:rPr lang="en-US" sz="2000" dirty="0" smtClean="0">
                    <a:latin typeface="Courier New" pitchFamily="49" charset="0"/>
                    <a:cs typeface="Courier New" pitchFamily="49" charset="0"/>
                  </a:rPr>
                  <a:t>) = (</a:t>
                </a:r>
                <a14:m>
                  <m:oMath xmlns:m="http://schemas.openxmlformats.org/officeDocument/2006/math">
                    <m:sSub>
                      <m:sSubPr>
                        <m:ctrlPr>
                          <a:rPr lang="en-US" sz="2000" i="1" smtClean="0">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a:cs typeface="Courier New" pitchFamily="49" charset="0"/>
                          </a:rPr>
                          <m:t>𝑥</m:t>
                        </m:r>
                      </m:sub>
                    </m:sSub>
                  </m:oMath>
                </a14:m>
                <a:r>
                  <a:rPr lang="en-US" sz="2000" dirty="0" smtClean="0">
                    <a:latin typeface="Courier New" pitchFamily="49" charset="0"/>
                    <a:cs typeface="Courier New" pitchFamily="49" charset="0"/>
                  </a:rPr>
                  <a:t>,</a:t>
                </a:r>
                <a:r>
                  <a:rPr lang="en-US" sz="2000" dirty="0">
                    <a:cs typeface="Courier New" pitchFamily="49" charset="0"/>
                  </a:rPr>
                  <a:t> </a:t>
                </a:r>
                <a14:m>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a:ea typeface="Cambria Math"/>
                            <a:cs typeface="Courier New" pitchFamily="49" charset="0"/>
                          </a:rPr>
                          <m:t>𝑦</m:t>
                        </m:r>
                      </m:sub>
                    </m:sSub>
                  </m:oMath>
                </a14:m>
                <a:r>
                  <a:rPr lang="en-US" sz="2000" dirty="0" smtClean="0">
                    <a:latin typeface="Courier New" pitchFamily="49" charset="0"/>
                    <a:cs typeface="Courier New" pitchFamily="49" charset="0"/>
                  </a:rPr>
                  <a:t>,</a:t>
                </a:r>
                <a:r>
                  <a:rPr lang="en-US" sz="2000" dirty="0">
                    <a:cs typeface="Courier New" pitchFamily="49" charset="0"/>
                  </a:rPr>
                  <a:t> </a:t>
                </a:r>
                <a14:m>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panose="02040503050406030204" pitchFamily="18" charset="0"/>
                            <a:ea typeface="Cambria Math"/>
                            <a:cs typeface="Courier New" pitchFamily="49" charset="0"/>
                          </a:rPr>
                          <m:t>𝑝</m:t>
                        </m:r>
                      </m:sub>
                    </m:sSub>
                  </m:oMath>
                </a14:m>
                <a:r>
                  <a:rPr lang="en-US" sz="2000" dirty="0" smtClean="0">
                    <a:latin typeface="Courier New" pitchFamily="49" charset="0"/>
                    <a:cs typeface="Courier New" pitchFamily="49" charset="0"/>
                  </a:rPr>
                  <a:t>) </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3048000" y="1905000"/>
                <a:ext cx="3276600" cy="457200"/>
              </a:xfrm>
              <a:prstGeom prst="rect">
                <a:avLst/>
              </a:prstGeom>
              <a:blipFill rotWithShape="0">
                <a:blip r:embed="rId3"/>
                <a:stretch>
                  <a:fillRect l="-1667" r="-4259" b="-1818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3048000" y="2971800"/>
                <a:ext cx="1257300" cy="457200"/>
              </a:xfrm>
              <a:prstGeom prst="rect">
                <a:avLst/>
              </a:prstGeom>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a:cs typeface="Courier New" pitchFamily="49" charset="0"/>
                            </a:rPr>
                            <m:t>𝑥</m:t>
                          </m:r>
                        </m:sub>
                      </m:sSub>
                      <m:r>
                        <a:rPr lang="en-US" sz="2000" b="0" i="0" smtClean="0">
                          <a:latin typeface="Cambria Math"/>
                          <a:cs typeface="Courier New" pitchFamily="49" charset="0"/>
                        </a:rPr>
                        <m:t>&lt;2</m:t>
                      </m:r>
                    </m:oMath>
                  </m:oMathPara>
                </a14:m>
                <a:endParaRPr lang="en-US" sz="2000" dirty="0" smtClean="0">
                  <a:latin typeface="Courier New" pitchFamily="49" charset="0"/>
                  <a:cs typeface="Courier New" pitchFamily="49"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3048000" y="2971800"/>
                <a:ext cx="1257300" cy="457200"/>
              </a:xfrm>
              <a:prstGeom prst="rect">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3048000" y="3962400"/>
                <a:ext cx="1257300" cy="457200"/>
              </a:xfrm>
              <a:prstGeom prst="rect">
                <a:avLst/>
              </a:prstGeom>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a:cs typeface="Courier New" pitchFamily="49" charset="0"/>
                            </a:rPr>
                            <m:t>𝑦</m:t>
                          </m:r>
                        </m:sub>
                      </m:sSub>
                      <m:r>
                        <a:rPr lang="en-US" sz="2000" b="0" i="0" smtClean="0">
                          <a:latin typeface="Cambria Math"/>
                          <a:cs typeface="Courier New" pitchFamily="49" charset="0"/>
                        </a:rPr>
                        <m:t>&gt;5</m:t>
                      </m:r>
                    </m:oMath>
                  </m:oMathPara>
                </a14:m>
                <a:endParaRPr lang="en-US" sz="2000" dirty="0" smtClean="0">
                  <a:latin typeface="Courier New" pitchFamily="49" charset="0"/>
                  <a:cs typeface="Courier New" pitchFamily="49"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048000" y="3962400"/>
                <a:ext cx="1257300" cy="457200"/>
              </a:xfrm>
              <a:prstGeom prst="rect">
                <a:avLst/>
              </a:prstGeom>
              <a:blipFill rotWithShape="0">
                <a:blip r:embed="rId5"/>
                <a:stretch>
                  <a:fillRect b="-1299"/>
                </a:stretch>
              </a:blipFill>
              <a:ln>
                <a:solidFill>
                  <a:schemeClr val="tx1"/>
                </a:solidFill>
              </a:ln>
            </p:spPr>
            <p:txBody>
              <a:bodyPr/>
              <a:lstStyle/>
              <a:p>
                <a:r>
                  <a:rPr lang="en-US">
                    <a:noFill/>
                  </a:rPr>
                  <a:t> </a:t>
                </a:r>
              </a:p>
            </p:txBody>
          </p:sp>
        </mc:Fallback>
      </mc:AlternateContent>
      <p:cxnSp>
        <p:nvCxnSpPr>
          <p:cNvPr id="10" name="Straight Arrow Connector 9"/>
          <p:cNvCxnSpPr>
            <a:endCxn id="7" idx="0"/>
          </p:cNvCxnSpPr>
          <p:nvPr/>
        </p:nvCxnSpPr>
        <p:spPr>
          <a:xfrm>
            <a:off x="3676650" y="2362200"/>
            <a:ext cx="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8" idx="0"/>
          </p:cNvCxnSpPr>
          <p:nvPr/>
        </p:nvCxnSpPr>
        <p:spPr>
          <a:xfrm>
            <a:off x="3676650" y="3429000"/>
            <a:ext cx="0" cy="533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ontent Placeholder 2"/>
              <p:cNvSpPr txBox="1">
                <a:spLocks/>
              </p:cNvSpPr>
              <p:nvPr/>
            </p:nvSpPr>
            <p:spPr>
              <a:xfrm>
                <a:off x="3048000" y="5029200"/>
                <a:ext cx="1257300" cy="12192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𝑥</m:t>
                          </m:r>
                        </m:sub>
                      </m:sSub>
                      <m:r>
                        <a:rPr lang="en-US" sz="2000">
                          <a:latin typeface="Cambria Math"/>
                          <a:cs typeface="Courier New" pitchFamily="49" charset="0"/>
                        </a:rPr>
                        <m:t>&lt;2</m:t>
                      </m:r>
                      <m:r>
                        <a:rPr lang="en-US" sz="2000" b="0" i="1" smtClean="0">
                          <a:latin typeface="Cambria Math"/>
                          <a:cs typeface="Courier New" pitchFamily="49" charset="0"/>
                        </a:rPr>
                        <m:t> </m:t>
                      </m:r>
                    </m:oMath>
                    <m:oMath xmlns:m="http://schemas.openxmlformats.org/officeDocument/2006/math">
                      <m:sSub>
                        <m:sSubPr>
                          <m:ctrlPr>
                            <a:rPr lang="en-US" sz="2000" i="1" smtClean="0">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a:cs typeface="Courier New" pitchFamily="49" charset="0"/>
                            </a:rPr>
                            <m:t>𝑦</m:t>
                          </m:r>
                        </m:sub>
                      </m:sSub>
                      <m:r>
                        <a:rPr lang="en-US" sz="2000" b="0" i="0" smtClean="0">
                          <a:latin typeface="Cambria Math"/>
                          <a:cs typeface="Courier New" pitchFamily="49" charset="0"/>
                        </a:rPr>
                        <m:t>&gt;5</m:t>
                      </m:r>
                    </m:oMath>
                  </m:oMathPara>
                </a14:m>
                <a:endParaRPr lang="en-US" sz="2000" dirty="0" smtClean="0">
                  <a:latin typeface="Courier New" pitchFamily="49" charset="0"/>
                  <a:cs typeface="Courier New" pitchFamily="49"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panose="02040503050406030204" pitchFamily="18" charset="0"/>
                              <a:ea typeface="Cambria Math"/>
                              <a:cs typeface="Courier New" pitchFamily="49" charset="0"/>
                            </a:rPr>
                            <m:t>𝑝</m:t>
                          </m:r>
                        </m:sub>
                      </m:sSub>
                      <m:r>
                        <a:rPr lang="en-US" sz="2000" b="0" i="0" smtClean="0">
                          <a:latin typeface="Cambria Math" panose="02040503050406030204" pitchFamily="18" charset="0"/>
                          <a:cs typeface="Courier New" pitchFamily="49" charset="0"/>
                        </a:rPr>
                        <m:t>=1</m:t>
                      </m:r>
                    </m:oMath>
                  </m:oMathPara>
                </a14:m>
                <a:endParaRPr lang="en-US" sz="2000" dirty="0">
                  <a:latin typeface="Courier New" pitchFamily="49" charset="0"/>
                  <a:cs typeface="Courier New" pitchFamily="49" charset="0"/>
                </a:endParaRPr>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3048000" y="5029200"/>
                <a:ext cx="1257300" cy="1219200"/>
              </a:xfrm>
              <a:prstGeom prst="rect">
                <a:avLst/>
              </a:prstGeom>
              <a:blipFill rotWithShape="0">
                <a:blip r:embed="rId6"/>
                <a:stretch>
                  <a:fillRect/>
                </a:stretch>
              </a:blipFill>
              <a:ln>
                <a:solidFill>
                  <a:schemeClr val="tx1"/>
                </a:solidFill>
              </a:ln>
            </p:spPr>
            <p:txBody>
              <a:bodyPr/>
              <a:lstStyle/>
              <a:p>
                <a:r>
                  <a:rPr lang="en-US">
                    <a:noFill/>
                  </a:rPr>
                  <a:t> </a:t>
                </a:r>
              </a:p>
            </p:txBody>
          </p:sp>
        </mc:Fallback>
      </mc:AlternateContent>
      <p:cxnSp>
        <p:nvCxnSpPr>
          <p:cNvPr id="19" name="Straight Arrow Connector 18"/>
          <p:cNvCxnSpPr>
            <a:stCxn id="8" idx="2"/>
            <a:endCxn id="14" idx="0"/>
          </p:cNvCxnSpPr>
          <p:nvPr/>
        </p:nvCxnSpPr>
        <p:spPr>
          <a:xfrm>
            <a:off x="3676650" y="4419600"/>
            <a:ext cx="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ontent Placeholder 2"/>
              <p:cNvSpPr txBox="1">
                <a:spLocks/>
              </p:cNvSpPr>
              <p:nvPr/>
            </p:nvSpPr>
            <p:spPr>
              <a:xfrm>
                <a:off x="4572000" y="5029200"/>
                <a:ext cx="1257300" cy="12192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𝑥</m:t>
                          </m:r>
                        </m:sub>
                      </m:sSub>
                      <m:r>
                        <a:rPr lang="en-US" sz="2000" b="0" i="0" smtClean="0">
                          <a:latin typeface="Cambria Math"/>
                          <a:cs typeface="Courier New" pitchFamily="49" charset="0"/>
                        </a:rPr>
                        <m:t>≥</m:t>
                      </m:r>
                      <m:r>
                        <a:rPr lang="en-US" sz="2000">
                          <a:latin typeface="Cambria Math"/>
                          <a:cs typeface="Courier New" pitchFamily="49" charset="0"/>
                        </a:rPr>
                        <m:t>2</m:t>
                      </m:r>
                    </m:oMath>
                  </m:oMathPara>
                </a14:m>
                <a:r>
                  <a:rPr lang="en-US" sz="2000" b="0" i="1" dirty="0" smtClean="0">
                    <a:latin typeface="Cambria Math"/>
                    <a:cs typeface="Courier New" pitchFamily="49" charset="0"/>
                  </a:rPr>
                  <a:t/>
                </a:r>
                <a:br>
                  <a:rPr lang="en-US" sz="2000" b="0" i="1" dirty="0" smtClean="0">
                    <a:latin typeface="Cambria Math"/>
                    <a:cs typeface="Courier New" pitchFamily="49" charset="0"/>
                  </a:rPr>
                </a:br>
                <a14:m>
                  <m:oMath xmlns:m="http://schemas.openxmlformats.org/officeDocument/2006/math">
                    <m:sSub>
                      <m:sSubPr>
                        <m:ctrlPr>
                          <a:rPr lang="en-US" sz="2000" i="1" smtClean="0">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a:cs typeface="Courier New" pitchFamily="49" charset="0"/>
                          </a:rPr>
                          <m:t>𝑦</m:t>
                        </m:r>
                      </m:sub>
                    </m:sSub>
                    <m:r>
                      <a:rPr lang="en-US" sz="2000" b="0" i="0" smtClean="0">
                        <a:latin typeface="Cambria Math"/>
                        <a:cs typeface="Courier New" pitchFamily="49" charset="0"/>
                      </a:rPr>
                      <m:t>≤5</m:t>
                    </m:r>
                  </m:oMath>
                </a14:m>
                <a:r>
                  <a:rPr lang="en-US" sz="2000" dirty="0" smtClean="0">
                    <a:latin typeface="Courier New" pitchFamily="49" charset="0"/>
                    <a:cs typeface="Courier New" pitchFamily="49" charset="0"/>
                  </a:rPr>
                  <a:t>  </a:t>
                </a:r>
                <a14:m>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panose="02040503050406030204" pitchFamily="18" charset="0"/>
                            <a:ea typeface="Cambria Math"/>
                            <a:cs typeface="Courier New" pitchFamily="49" charset="0"/>
                          </a:rPr>
                          <m:t>𝑝</m:t>
                        </m:r>
                      </m:sub>
                    </m:sSub>
                    <m:r>
                      <a:rPr lang="en-US" sz="2000" b="0" i="0" smtClean="0">
                        <a:latin typeface="Cambria Math" panose="02040503050406030204" pitchFamily="18" charset="0"/>
                        <a:cs typeface="Courier New" pitchFamily="49" charset="0"/>
                      </a:rPr>
                      <m:t>=2</m:t>
                    </m:r>
                  </m:oMath>
                </a14:m>
                <a:endParaRPr lang="en-US" sz="2000" dirty="0">
                  <a:latin typeface="Courier New" pitchFamily="49" charset="0"/>
                  <a:cs typeface="Courier New" pitchFamily="49" charset="0"/>
                </a:endParaRPr>
              </a:p>
            </p:txBody>
          </p:sp>
        </mc:Choice>
        <mc:Fallback xmlns="">
          <p:sp>
            <p:nvSpPr>
              <p:cNvPr id="20" name="Content Placeholder 2"/>
              <p:cNvSpPr txBox="1">
                <a:spLocks noRot="1" noChangeAspect="1" noMove="1" noResize="1" noEditPoints="1" noAdjustHandles="1" noChangeArrowheads="1" noChangeShapeType="1" noTextEdit="1"/>
              </p:cNvSpPr>
              <p:nvPr/>
            </p:nvSpPr>
            <p:spPr>
              <a:xfrm>
                <a:off x="4572000" y="5029200"/>
                <a:ext cx="1257300" cy="1219200"/>
              </a:xfrm>
              <a:prstGeom prst="rect">
                <a:avLst/>
              </a:prstGeom>
              <a:blipFill rotWithShape="0">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p:cNvSpPr txBox="1">
                <a:spLocks/>
              </p:cNvSpPr>
              <p:nvPr/>
            </p:nvSpPr>
            <p:spPr>
              <a:xfrm>
                <a:off x="6057900" y="5029200"/>
                <a:ext cx="1257300" cy="12192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𝑥</m:t>
                          </m:r>
                        </m:sub>
                      </m:sSub>
                      <m:r>
                        <a:rPr lang="en-US" sz="2000" b="0" i="0" smtClean="0">
                          <a:latin typeface="Cambria Math"/>
                          <a:cs typeface="Courier New" pitchFamily="49" charset="0"/>
                        </a:rPr>
                        <m:t>≥</m:t>
                      </m:r>
                      <m:r>
                        <a:rPr lang="en-US" sz="2000">
                          <a:latin typeface="Cambria Math"/>
                          <a:cs typeface="Courier New" pitchFamily="49" charset="0"/>
                        </a:rPr>
                        <m:t>2</m:t>
                      </m:r>
                    </m:oMath>
                    <m:oMath xmlns:m="http://schemas.openxmlformats.org/officeDocument/2006/math">
                      <m:sSub>
                        <m:sSubPr>
                          <m:ctrlPr>
                            <a:rPr lang="en-US" sz="2000" i="1" smtClean="0">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a:cs typeface="Courier New" pitchFamily="49" charset="0"/>
                            </a:rPr>
                            <m:t>𝑦</m:t>
                          </m:r>
                        </m:sub>
                      </m:sSub>
                      <m:r>
                        <a:rPr lang="en-US" sz="2000" b="0" i="0" smtClean="0">
                          <a:latin typeface="Cambria Math"/>
                          <a:cs typeface="Courier New" pitchFamily="49" charset="0"/>
                        </a:rPr>
                        <m:t>&gt;10</m:t>
                      </m:r>
                    </m:oMath>
                  </m:oMathPara>
                </a14:m>
                <a:endParaRPr lang="en-US" sz="2000" dirty="0" smtClean="0">
                  <a:latin typeface="Courier New" pitchFamily="49" charset="0"/>
                  <a:cs typeface="Courier New" pitchFamily="49"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panose="02040503050406030204" pitchFamily="18" charset="0"/>
                              <a:ea typeface="Cambria Math"/>
                              <a:cs typeface="Courier New" pitchFamily="49" charset="0"/>
                            </a:rPr>
                            <m:t>𝑝</m:t>
                          </m:r>
                        </m:sub>
                      </m:sSub>
                      <m:r>
                        <a:rPr lang="en-US" sz="2000" b="0" i="0" smtClean="0">
                          <a:latin typeface="Cambria Math" panose="02040503050406030204" pitchFamily="18" charset="0"/>
                          <a:cs typeface="Courier New" pitchFamily="49" charset="0"/>
                        </a:rPr>
                        <m:t>=3</m:t>
                      </m:r>
                    </m:oMath>
                  </m:oMathPara>
                </a14:m>
                <a:endParaRPr lang="en-US" sz="2000" dirty="0">
                  <a:latin typeface="Courier New" pitchFamily="49" charset="0"/>
                  <a:cs typeface="Courier New" pitchFamily="49" charset="0"/>
                </a:endParaRPr>
              </a:p>
            </p:txBody>
          </p:sp>
        </mc:Choice>
        <mc:Fallback xmlns="">
          <p:sp>
            <p:nvSpPr>
              <p:cNvPr id="21" name="Content Placeholder 2"/>
              <p:cNvSpPr txBox="1">
                <a:spLocks noRot="1" noChangeAspect="1" noMove="1" noResize="1" noEditPoints="1" noAdjustHandles="1" noChangeArrowheads="1" noChangeShapeType="1" noTextEdit="1"/>
              </p:cNvSpPr>
              <p:nvPr/>
            </p:nvSpPr>
            <p:spPr>
              <a:xfrm>
                <a:off x="6057900" y="5029200"/>
                <a:ext cx="1257300" cy="1219200"/>
              </a:xfrm>
              <a:prstGeom prst="rect">
                <a:avLst/>
              </a:prstGeom>
              <a:blipFill rotWithShape="0">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p:cNvSpPr txBox="1">
                <a:spLocks/>
              </p:cNvSpPr>
              <p:nvPr/>
            </p:nvSpPr>
            <p:spPr>
              <a:xfrm>
                <a:off x="7581900" y="5029200"/>
                <a:ext cx="1257300" cy="12192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i="1">
                              <a:latin typeface="Cambria Math"/>
                              <a:cs typeface="Courier New" pitchFamily="49" charset="0"/>
                            </a:rPr>
                            <m:t>𝑥</m:t>
                          </m:r>
                        </m:sub>
                      </m:sSub>
                      <m:r>
                        <a:rPr lang="en-US" sz="2000" b="0" i="0" smtClean="0">
                          <a:latin typeface="Cambria Math"/>
                          <a:cs typeface="Courier New" pitchFamily="49" charset="0"/>
                        </a:rPr>
                        <m:t>≥</m:t>
                      </m:r>
                      <m:r>
                        <a:rPr lang="en-US" sz="2000">
                          <a:latin typeface="Cambria Math"/>
                          <a:cs typeface="Courier New" pitchFamily="49" charset="0"/>
                        </a:rPr>
                        <m:t>2</m:t>
                      </m:r>
                    </m:oMath>
                    <m:oMath xmlns:m="http://schemas.openxmlformats.org/officeDocument/2006/math">
                      <m:sSub>
                        <m:sSubPr>
                          <m:ctrlPr>
                            <a:rPr lang="en-US" sz="2000" i="1" smtClean="0">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a:cs typeface="Courier New" pitchFamily="49" charset="0"/>
                            </a:rPr>
                            <m:t>𝑦</m:t>
                          </m:r>
                        </m:sub>
                      </m:sSub>
                      <m:r>
                        <a:rPr lang="en-US" sz="2000" b="0" i="0" smtClean="0">
                          <a:latin typeface="Cambria Math"/>
                          <a:cs typeface="Courier New" pitchFamily="49" charset="0"/>
                        </a:rPr>
                        <m:t>≤10</m:t>
                      </m:r>
                    </m:oMath>
                    <m:oMath xmlns:m="http://schemas.openxmlformats.org/officeDocument/2006/math">
                      <m:sSub>
                        <m:sSubPr>
                          <m:ctrlPr>
                            <a:rPr lang="en-US" sz="2000" i="1">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panose="02040503050406030204" pitchFamily="18" charset="0"/>
                              <a:ea typeface="Cambria Math"/>
                              <a:cs typeface="Courier New" pitchFamily="49" charset="0"/>
                            </a:rPr>
                            <m:t>𝑝</m:t>
                          </m:r>
                        </m:sub>
                      </m:sSub>
                      <m:r>
                        <a:rPr lang="en-US" sz="2000" b="0" i="0" smtClean="0">
                          <a:latin typeface="Cambria Math" panose="02040503050406030204" pitchFamily="18" charset="0"/>
                          <a:cs typeface="Courier New" pitchFamily="49" charset="0"/>
                        </a:rPr>
                        <m:t>=4</m:t>
                      </m:r>
                    </m:oMath>
                  </m:oMathPara>
                </a14:m>
                <a:endParaRPr lang="en-US" sz="2000" dirty="0">
                  <a:latin typeface="Courier New" pitchFamily="49" charset="0"/>
                  <a:cs typeface="Courier New" pitchFamily="49" charset="0"/>
                </a:endParaRPr>
              </a:p>
            </p:txBody>
          </p:sp>
        </mc:Choice>
        <mc:Fallback xmlns="">
          <p:sp>
            <p:nvSpPr>
              <p:cNvPr id="22" name="Content Placeholder 2"/>
              <p:cNvSpPr txBox="1">
                <a:spLocks noRot="1" noChangeAspect="1" noMove="1" noResize="1" noEditPoints="1" noAdjustHandles="1" noChangeArrowheads="1" noChangeShapeType="1" noTextEdit="1"/>
              </p:cNvSpPr>
              <p:nvPr/>
            </p:nvSpPr>
            <p:spPr>
              <a:xfrm>
                <a:off x="7581900" y="5029200"/>
                <a:ext cx="1257300" cy="1219200"/>
              </a:xfrm>
              <a:prstGeom prst="rect">
                <a:avLst/>
              </a:prstGeom>
              <a:blipFill rotWithShape="0">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p:cNvSpPr txBox="1">
                <a:spLocks/>
              </p:cNvSpPr>
              <p:nvPr/>
            </p:nvSpPr>
            <p:spPr>
              <a:xfrm>
                <a:off x="4572000" y="3962400"/>
                <a:ext cx="1257300" cy="457200"/>
              </a:xfrm>
              <a:prstGeom prst="rect">
                <a:avLst/>
              </a:prstGeom>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a:cs typeface="Courier New" pitchFamily="49" charset="0"/>
                            </a:rPr>
                            <m:t>𝑦</m:t>
                          </m:r>
                        </m:sub>
                      </m:sSub>
                      <m:r>
                        <a:rPr lang="en-US" sz="2000" b="0" i="0" smtClean="0">
                          <a:latin typeface="Cambria Math"/>
                          <a:cs typeface="Courier New" pitchFamily="49" charset="0"/>
                        </a:rPr>
                        <m:t>≤5</m:t>
                      </m:r>
                    </m:oMath>
                  </m:oMathPara>
                </a14:m>
                <a:endParaRPr lang="en-US" sz="2000" dirty="0" smtClean="0">
                  <a:latin typeface="Courier New" pitchFamily="49" charset="0"/>
                  <a:cs typeface="Courier New" pitchFamily="49" charset="0"/>
                </a:endParaRPr>
              </a:p>
            </p:txBody>
          </p:sp>
        </mc:Choice>
        <mc:Fallback xmlns="">
          <p:sp>
            <p:nvSpPr>
              <p:cNvPr id="24" name="Content Placeholder 2"/>
              <p:cNvSpPr txBox="1">
                <a:spLocks noRot="1" noChangeAspect="1" noMove="1" noResize="1" noEditPoints="1" noAdjustHandles="1" noChangeArrowheads="1" noChangeShapeType="1" noTextEdit="1"/>
              </p:cNvSpPr>
              <p:nvPr/>
            </p:nvSpPr>
            <p:spPr>
              <a:xfrm>
                <a:off x="4572000" y="3962400"/>
                <a:ext cx="1257300" cy="457200"/>
              </a:xfrm>
              <a:prstGeom prst="rect">
                <a:avLst/>
              </a:prstGeom>
              <a:blipFill rotWithShape="0">
                <a:blip r:embed="rId10"/>
                <a:stretch>
                  <a:fillRect b="-1299"/>
                </a:stretch>
              </a:blipFill>
              <a:ln>
                <a:solidFill>
                  <a:schemeClr val="tx1"/>
                </a:solidFill>
              </a:ln>
            </p:spPr>
            <p:txBody>
              <a:bodyPr/>
              <a:lstStyle/>
              <a:p>
                <a:r>
                  <a:rPr lang="en-US">
                    <a:noFill/>
                  </a:rPr>
                  <a:t> </a:t>
                </a:r>
              </a:p>
            </p:txBody>
          </p:sp>
        </mc:Fallback>
      </mc:AlternateContent>
      <p:cxnSp>
        <p:nvCxnSpPr>
          <p:cNvPr id="26" name="Straight Arrow Connector 25"/>
          <p:cNvCxnSpPr>
            <a:stCxn id="7" idx="2"/>
            <a:endCxn id="24" idx="0"/>
          </p:cNvCxnSpPr>
          <p:nvPr/>
        </p:nvCxnSpPr>
        <p:spPr>
          <a:xfrm>
            <a:off x="3676650" y="3429000"/>
            <a:ext cx="1524000" cy="533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4" idx="2"/>
            <a:endCxn id="20" idx="0"/>
          </p:cNvCxnSpPr>
          <p:nvPr/>
        </p:nvCxnSpPr>
        <p:spPr>
          <a:xfrm>
            <a:off x="5200650" y="4419600"/>
            <a:ext cx="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ontent Placeholder 2"/>
              <p:cNvSpPr txBox="1">
                <a:spLocks/>
              </p:cNvSpPr>
              <p:nvPr/>
            </p:nvSpPr>
            <p:spPr>
              <a:xfrm>
                <a:off x="6057900" y="2971800"/>
                <a:ext cx="1257300" cy="457200"/>
              </a:xfrm>
              <a:prstGeom prst="rect">
                <a:avLst/>
              </a:prstGeom>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a:cs typeface="Courier New" pitchFamily="49" charset="0"/>
                            </a:rPr>
                            <m:t>𝑥</m:t>
                          </m:r>
                        </m:sub>
                      </m:sSub>
                      <m:r>
                        <a:rPr lang="en-US" sz="2000" b="0" i="0" smtClean="0">
                          <a:latin typeface="Cambria Math"/>
                          <a:cs typeface="Courier New" pitchFamily="49" charset="0"/>
                        </a:rPr>
                        <m:t>≥2</m:t>
                      </m:r>
                    </m:oMath>
                  </m:oMathPara>
                </a14:m>
                <a:endParaRPr lang="en-US" sz="2000" dirty="0" smtClean="0">
                  <a:latin typeface="Courier New" pitchFamily="49" charset="0"/>
                  <a:cs typeface="Courier New" pitchFamily="49" charset="0"/>
                </a:endParaRPr>
              </a:p>
            </p:txBody>
          </p:sp>
        </mc:Choice>
        <mc:Fallback xmlns="">
          <p:sp>
            <p:nvSpPr>
              <p:cNvPr id="32" name="Content Placeholder 2"/>
              <p:cNvSpPr txBox="1">
                <a:spLocks noRot="1" noChangeAspect="1" noMove="1" noResize="1" noEditPoints="1" noAdjustHandles="1" noChangeArrowheads="1" noChangeShapeType="1" noTextEdit="1"/>
              </p:cNvSpPr>
              <p:nvPr/>
            </p:nvSpPr>
            <p:spPr>
              <a:xfrm>
                <a:off x="6057900" y="2971800"/>
                <a:ext cx="1257300" cy="457200"/>
              </a:xfrm>
              <a:prstGeom prst="rect">
                <a:avLst/>
              </a:prstGeom>
              <a:blipFill rotWithShape="0">
                <a:blip r:embed="rId11"/>
                <a:stretch>
                  <a:fillRect/>
                </a:stretch>
              </a:blipFill>
              <a:ln>
                <a:solidFill>
                  <a:schemeClr val="tx1"/>
                </a:solidFill>
              </a:ln>
            </p:spPr>
            <p:txBody>
              <a:bodyPr/>
              <a:lstStyle/>
              <a:p>
                <a:r>
                  <a:rPr lang="en-US">
                    <a:noFill/>
                  </a:rPr>
                  <a:t> </a:t>
                </a:r>
              </a:p>
            </p:txBody>
          </p:sp>
        </mc:Fallback>
      </mc:AlternateContent>
      <p:cxnSp>
        <p:nvCxnSpPr>
          <p:cNvPr id="34" name="Straight Arrow Connector 33"/>
          <p:cNvCxnSpPr>
            <a:stCxn id="6" idx="2"/>
            <a:endCxn id="32" idx="0"/>
          </p:cNvCxnSpPr>
          <p:nvPr/>
        </p:nvCxnSpPr>
        <p:spPr>
          <a:xfrm>
            <a:off x="4686300" y="2362200"/>
            <a:ext cx="200025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Content Placeholder 2"/>
              <p:cNvSpPr txBox="1">
                <a:spLocks/>
              </p:cNvSpPr>
              <p:nvPr/>
            </p:nvSpPr>
            <p:spPr>
              <a:xfrm>
                <a:off x="6057900" y="3962400"/>
                <a:ext cx="1257300" cy="457200"/>
              </a:xfrm>
              <a:prstGeom prst="rect">
                <a:avLst/>
              </a:prstGeom>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a:cs typeface="Courier New" pitchFamily="49" charset="0"/>
                            </a:rPr>
                            <m:t>𝑦</m:t>
                          </m:r>
                        </m:sub>
                      </m:sSub>
                      <m:r>
                        <a:rPr lang="en-US" sz="2000" b="0" i="0" smtClean="0">
                          <a:latin typeface="Cambria Math"/>
                          <a:cs typeface="Courier New" pitchFamily="49" charset="0"/>
                        </a:rPr>
                        <m:t>&gt;10</m:t>
                      </m:r>
                    </m:oMath>
                  </m:oMathPara>
                </a14:m>
                <a:endParaRPr lang="en-US" sz="2000" dirty="0" smtClean="0">
                  <a:latin typeface="Courier New" pitchFamily="49" charset="0"/>
                  <a:cs typeface="Courier New" pitchFamily="49" charset="0"/>
                </a:endParaRPr>
              </a:p>
            </p:txBody>
          </p:sp>
        </mc:Choice>
        <mc:Fallback xmlns="">
          <p:sp>
            <p:nvSpPr>
              <p:cNvPr id="35" name="Content Placeholder 2"/>
              <p:cNvSpPr txBox="1">
                <a:spLocks noRot="1" noChangeAspect="1" noMove="1" noResize="1" noEditPoints="1" noAdjustHandles="1" noChangeArrowheads="1" noChangeShapeType="1" noTextEdit="1"/>
              </p:cNvSpPr>
              <p:nvPr/>
            </p:nvSpPr>
            <p:spPr>
              <a:xfrm>
                <a:off x="6057900" y="3962400"/>
                <a:ext cx="1257300" cy="457200"/>
              </a:xfrm>
              <a:prstGeom prst="rect">
                <a:avLst/>
              </a:prstGeom>
              <a:blipFill rotWithShape="0">
                <a:blip r:embed="rId12"/>
                <a:stretch>
                  <a:fillRect b="-129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Content Placeholder 2"/>
              <p:cNvSpPr txBox="1">
                <a:spLocks/>
              </p:cNvSpPr>
              <p:nvPr/>
            </p:nvSpPr>
            <p:spPr>
              <a:xfrm>
                <a:off x="7581900" y="3962400"/>
                <a:ext cx="1257300" cy="457200"/>
              </a:xfrm>
              <a:prstGeom prst="rect">
                <a:avLst/>
              </a:prstGeom>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Courier New" pitchFamily="49" charset="0"/>
                            </a:rPr>
                          </m:ctrlPr>
                        </m:sSubPr>
                        <m:e>
                          <m:r>
                            <a:rPr lang="en-US" sz="2000" i="1">
                              <a:latin typeface="Cambria Math"/>
                              <a:ea typeface="Cambria Math"/>
                              <a:cs typeface="Courier New" pitchFamily="49" charset="0"/>
                            </a:rPr>
                            <m:t>𝜎</m:t>
                          </m:r>
                        </m:e>
                        <m:sub>
                          <m:r>
                            <a:rPr lang="en-US" sz="2000" b="0" i="1" smtClean="0">
                              <a:latin typeface="Cambria Math"/>
                              <a:cs typeface="Courier New" pitchFamily="49" charset="0"/>
                            </a:rPr>
                            <m:t>𝑦</m:t>
                          </m:r>
                        </m:sub>
                      </m:sSub>
                      <m:r>
                        <a:rPr lang="en-US" sz="2000" b="0" i="0" smtClean="0">
                          <a:latin typeface="Cambria Math"/>
                          <a:cs typeface="Courier New" pitchFamily="49" charset="0"/>
                        </a:rPr>
                        <m:t>≤10</m:t>
                      </m:r>
                    </m:oMath>
                  </m:oMathPara>
                </a14:m>
                <a:endParaRPr lang="en-US" sz="2000" dirty="0" smtClean="0">
                  <a:latin typeface="Courier New" pitchFamily="49" charset="0"/>
                  <a:cs typeface="Courier New" pitchFamily="49" charset="0"/>
                </a:endParaRPr>
              </a:p>
            </p:txBody>
          </p:sp>
        </mc:Choice>
        <mc:Fallback xmlns="">
          <p:sp>
            <p:nvSpPr>
              <p:cNvPr id="36" name="Content Placeholder 2"/>
              <p:cNvSpPr txBox="1">
                <a:spLocks noRot="1" noChangeAspect="1" noMove="1" noResize="1" noEditPoints="1" noAdjustHandles="1" noChangeArrowheads="1" noChangeShapeType="1" noTextEdit="1"/>
              </p:cNvSpPr>
              <p:nvPr/>
            </p:nvSpPr>
            <p:spPr>
              <a:xfrm>
                <a:off x="7581900" y="3962400"/>
                <a:ext cx="1257300" cy="457200"/>
              </a:xfrm>
              <a:prstGeom prst="rect">
                <a:avLst/>
              </a:prstGeom>
              <a:blipFill rotWithShape="0">
                <a:blip r:embed="rId13"/>
                <a:stretch>
                  <a:fillRect b="-1299"/>
                </a:stretch>
              </a:blipFill>
              <a:ln>
                <a:solidFill>
                  <a:schemeClr val="tx1"/>
                </a:solidFill>
              </a:ln>
            </p:spPr>
            <p:txBody>
              <a:bodyPr/>
              <a:lstStyle/>
              <a:p>
                <a:r>
                  <a:rPr lang="en-US">
                    <a:noFill/>
                  </a:rPr>
                  <a:t> </a:t>
                </a:r>
              </a:p>
            </p:txBody>
          </p:sp>
        </mc:Fallback>
      </mc:AlternateContent>
      <p:cxnSp>
        <p:nvCxnSpPr>
          <p:cNvPr id="38" name="Straight Arrow Connector 37"/>
          <p:cNvCxnSpPr>
            <a:stCxn id="32" idx="2"/>
            <a:endCxn id="35" idx="0"/>
          </p:cNvCxnSpPr>
          <p:nvPr/>
        </p:nvCxnSpPr>
        <p:spPr>
          <a:xfrm>
            <a:off x="6686550" y="3429000"/>
            <a:ext cx="0" cy="533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2"/>
            <a:endCxn id="21" idx="0"/>
          </p:cNvCxnSpPr>
          <p:nvPr/>
        </p:nvCxnSpPr>
        <p:spPr>
          <a:xfrm>
            <a:off x="6686550" y="4419600"/>
            <a:ext cx="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2"/>
            <a:endCxn id="36" idx="0"/>
          </p:cNvCxnSpPr>
          <p:nvPr/>
        </p:nvCxnSpPr>
        <p:spPr>
          <a:xfrm>
            <a:off x="6686550" y="3429000"/>
            <a:ext cx="1524000" cy="533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6" idx="2"/>
            <a:endCxn id="22" idx="0"/>
          </p:cNvCxnSpPr>
          <p:nvPr/>
        </p:nvCxnSpPr>
        <p:spPr>
          <a:xfrm>
            <a:off x="8210550" y="4419600"/>
            <a:ext cx="0" cy="6096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9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4" grpId="0" animBg="1"/>
      <p:bldP spid="20" grpId="0" animBg="1"/>
      <p:bldP spid="21" grpId="0" animBg="1"/>
      <p:bldP spid="22" grpId="0" animBg="1"/>
      <p:bldP spid="24" grpId="0" animBg="1"/>
      <p:bldP spid="32"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equivalent inputs using symbolic execution</a:t>
            </a:r>
            <a:endParaRPr lang="en-US" dirty="0"/>
          </a:p>
        </p:txBody>
      </p:sp>
      <p:sp>
        <p:nvSpPr>
          <p:cNvPr id="25" name="Content Placeholder 2"/>
          <p:cNvSpPr>
            <a:spLocks noGrp="1"/>
          </p:cNvSpPr>
          <p:nvPr>
            <p:ph idx="1"/>
          </p:nvPr>
        </p:nvSpPr>
        <p:spPr>
          <a:xfrm>
            <a:off x="304800" y="2971800"/>
            <a:ext cx="4495800" cy="3733800"/>
          </a:xfrm>
        </p:spPr>
        <p:txBody>
          <a:bodyPr>
            <a:noAutofit/>
          </a:bodyPr>
          <a:lstStyle/>
          <a:p>
            <a:pPr marL="0" indent="0">
              <a:buNone/>
            </a:pPr>
            <a:r>
              <a:rPr lang="en-US" sz="2000" b="1" dirty="0" err="1" smtClean="0">
                <a:latin typeface="Courier New" pitchFamily="49" charset="0"/>
                <a:cs typeface="Courier New" pitchFamily="49" charset="0"/>
              </a:rPr>
              <a:t>motionPorch</a:t>
            </a:r>
            <a:r>
              <a:rPr lang="en-US" sz="2000" b="1"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if (</a:t>
            </a:r>
            <a:r>
              <a:rPr lang="en-US" sz="2000" dirty="0" err="1" smtClean="0">
                <a:latin typeface="Courier New" pitchFamily="49" charset="0"/>
                <a:cs typeface="Courier New" pitchFamily="49" charset="0"/>
              </a:rPr>
              <a:t>lightMeter.level</a:t>
            </a:r>
            <a:r>
              <a:rPr lang="en-US" sz="2000" dirty="0" smtClean="0">
                <a:latin typeface="Courier New" pitchFamily="49" charset="0"/>
                <a:cs typeface="Courier New" pitchFamily="49" charset="0"/>
              </a:rPr>
              <a:t> &lt; 20)</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porchLight.Set</a:t>
            </a:r>
            <a:r>
              <a:rPr lang="en-US" sz="2000" dirty="0" smtClean="0">
                <a:latin typeface="Courier New" pitchFamily="49" charset="0"/>
                <a:cs typeface="Courier New" pitchFamily="49" charset="0"/>
              </a:rPr>
              <a:t>(On)</a:t>
            </a:r>
          </a:p>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timer.Start</a:t>
            </a:r>
            <a:r>
              <a:rPr lang="en-US" sz="2000" dirty="0" smtClean="0">
                <a:latin typeface="Courier New" pitchFamily="49" charset="0"/>
                <a:cs typeface="Courier New" pitchFamily="49" charset="0"/>
              </a:rPr>
              <a:t>(5 </a:t>
            </a:r>
            <a:r>
              <a:rPr lang="en-US" sz="2000" dirty="0" err="1">
                <a:latin typeface="Courier New" pitchFamily="49" charset="0"/>
                <a:cs typeface="Courier New" pitchFamily="49" charset="0"/>
              </a:rPr>
              <a:t>mins</a:t>
            </a:r>
            <a:r>
              <a:rPr lang="en-US" sz="2000" dirty="0" smtClean="0">
                <a:latin typeface="Courier New" pitchFamily="49" charset="0"/>
                <a:cs typeface="Courier New" pitchFamily="49" charset="0"/>
              </a:rPr>
              <a:t>)</a:t>
            </a:r>
          </a:p>
          <a:p>
            <a:pPr marL="0" indent="0">
              <a:buNone/>
            </a:pP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b="1" dirty="0" err="1" smtClean="0">
                <a:latin typeface="Courier New" pitchFamily="49" charset="0"/>
                <a:cs typeface="Courier New" pitchFamily="49" charset="0"/>
              </a:rPr>
              <a:t>porchLight.On</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timer.Start</a:t>
            </a:r>
            <a:r>
              <a:rPr lang="en-US" sz="2000" dirty="0" smtClean="0">
                <a:latin typeface="Courier New" pitchFamily="49" charset="0"/>
                <a:cs typeface="Courier New" pitchFamily="49" charset="0"/>
              </a:rPr>
              <a:t>(5 </a:t>
            </a:r>
            <a:r>
              <a:rPr lang="en-US" sz="2000" dirty="0" err="1" smtClean="0">
                <a:latin typeface="Courier New" pitchFamily="49" charset="0"/>
                <a:cs typeface="Courier New" pitchFamily="49" charset="0"/>
              </a:rPr>
              <a:t>mins</a:t>
            </a:r>
            <a:r>
              <a:rPr lang="en-US" sz="2000" dirty="0" smtClean="0">
                <a:latin typeface="Courier New" pitchFamily="49" charset="0"/>
                <a:cs typeface="Courier New" pitchFamily="49" charset="0"/>
              </a:rPr>
              <a:t>)</a:t>
            </a:r>
          </a:p>
          <a:p>
            <a:pPr marL="0" indent="0">
              <a:buNone/>
            </a:pPr>
            <a:endParaRPr lang="en-US" sz="2000" dirty="0" smtClean="0">
              <a:latin typeface="Courier New" pitchFamily="49" charset="0"/>
              <a:cs typeface="Courier New" pitchFamily="49" charset="0"/>
            </a:endParaRPr>
          </a:p>
          <a:p>
            <a:pPr marL="0" indent="0">
              <a:buNone/>
            </a:pPr>
            <a:r>
              <a:rPr lang="en-US" sz="2000" b="1" dirty="0" err="1" smtClean="0">
                <a:latin typeface="Courier New" pitchFamily="49" charset="0"/>
                <a:cs typeface="Courier New" pitchFamily="49" charset="0"/>
              </a:rPr>
              <a:t>timer.Fired</a:t>
            </a:r>
            <a:r>
              <a:rPr lang="en-US" sz="2000" b="1"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porchLight.Set</a:t>
            </a:r>
            <a:r>
              <a:rPr lang="en-US" sz="2000" dirty="0" smtClean="0">
                <a:latin typeface="Courier New" pitchFamily="49" charset="0"/>
                <a:cs typeface="Courier New" pitchFamily="49" charset="0"/>
              </a:rPr>
              <a:t>(Off)</a:t>
            </a:r>
            <a:endParaRPr lang="en-US" sz="2000" dirty="0">
              <a:latin typeface="Courier New" pitchFamily="49" charset="0"/>
              <a:cs typeface="Courier New" pitchFamily="49" charset="0"/>
            </a:endParaRPr>
          </a:p>
        </p:txBody>
      </p:sp>
      <p:sp>
        <p:nvSpPr>
          <p:cNvPr id="27" name="Content Placeholder 2"/>
          <p:cNvSpPr txBox="1">
            <a:spLocks/>
          </p:cNvSpPr>
          <p:nvPr/>
        </p:nvSpPr>
        <p:spPr>
          <a:xfrm>
            <a:off x="533400" y="1676400"/>
            <a:ext cx="8001000" cy="114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r>
              <a:rPr lang="en-US" sz="2800" dirty="0" smtClean="0">
                <a:cs typeface="Courier New" pitchFamily="49" charset="0"/>
              </a:rPr>
              <a:t>Symbolically execute each trigger</a:t>
            </a:r>
          </a:p>
          <a:p>
            <a:pPr marL="457200" indent="-457200">
              <a:buFont typeface="Arial" pitchFamily="34" charset="0"/>
              <a:buAutoNum type="arabicPeriod"/>
            </a:pPr>
            <a:r>
              <a:rPr lang="en-US" sz="2800" dirty="0" smtClean="0">
                <a:cs typeface="Courier New" pitchFamily="49" charset="0"/>
              </a:rPr>
              <a:t>Find input ranges that lead to same </a:t>
            </a:r>
            <a:r>
              <a:rPr lang="en-US" sz="2800" i="1" dirty="0" smtClean="0">
                <a:cs typeface="Courier New" pitchFamily="49" charset="0"/>
              </a:rPr>
              <a:t>state</a:t>
            </a:r>
          </a:p>
          <a:p>
            <a:pPr marL="0" indent="0">
              <a:buFont typeface="Arial" pitchFamily="34" charset="0"/>
              <a:buNone/>
            </a:pPr>
            <a:endParaRPr lang="en-US" sz="2800" dirty="0">
              <a:cs typeface="Courier New" pitchFamily="49" charset="0"/>
            </a:endParaRPr>
          </a:p>
        </p:txBody>
      </p:sp>
      <mc:AlternateContent xmlns:mc="http://schemas.openxmlformats.org/markup-compatibility/2006" xmlns:a14="http://schemas.microsoft.com/office/drawing/2010/main">
        <mc:Choice Requires="a14">
          <p:sp>
            <p:nvSpPr>
              <p:cNvPr id="29" name="Content Placeholder 2"/>
              <p:cNvSpPr txBox="1">
                <a:spLocks/>
              </p:cNvSpPr>
              <p:nvPr/>
            </p:nvSpPr>
            <p:spPr>
              <a:xfrm>
                <a:off x="5410200" y="3581400"/>
                <a:ext cx="13716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cs typeface="Courier New" pitchFamily="49" charset="0"/>
                  </a:rPr>
                  <a:t>L</a:t>
                </a:r>
                <a:r>
                  <a:rPr lang="en-US" sz="2000" dirty="0" smtClean="0">
                    <a:cs typeface="Courier New" pitchFamily="49" charset="0"/>
                  </a:rPr>
                  <a:t>tLvl</a:t>
                </a:r>
                <a14:m>
                  <m:oMath xmlns:m="http://schemas.openxmlformats.org/officeDocument/2006/math">
                    <m:r>
                      <a:rPr lang="en-US" sz="2000" b="0" i="0" smtClean="0">
                        <a:latin typeface="Cambria Math"/>
                        <a:cs typeface="Courier New" pitchFamily="49" charset="0"/>
                      </a:rPr>
                      <m:t> </m:t>
                    </m:r>
                    <m:r>
                      <a:rPr lang="en-US" sz="2000">
                        <a:latin typeface="Cambria Math"/>
                        <a:cs typeface="Courier New" pitchFamily="49" charset="0"/>
                      </a:rPr>
                      <m:t>&lt;2</m:t>
                    </m:r>
                    <m:r>
                      <a:rPr lang="en-US" sz="2000" b="0" i="0" smtClean="0">
                        <a:latin typeface="Cambria Math"/>
                        <a:cs typeface="Courier New" pitchFamily="49" charset="0"/>
                      </a:rPr>
                      <m:t>0</m:t>
                    </m:r>
                    <m:r>
                      <a:rPr lang="en-US" sz="2000" b="0" i="1" smtClean="0">
                        <a:latin typeface="Cambria Math"/>
                        <a:cs typeface="Courier New" pitchFamily="49" charset="0"/>
                      </a:rPr>
                      <m:t> </m:t>
                    </m:r>
                  </m:oMath>
                </a14:m>
                <a:endParaRPr lang="en-US" sz="2000" dirty="0" smtClean="0">
                  <a:latin typeface="Courier New" pitchFamily="49" charset="0"/>
                  <a:cs typeface="Courier New" pitchFamily="49" charset="0"/>
                </a:endParaRPr>
              </a:p>
            </p:txBody>
          </p:sp>
        </mc:Choice>
        <mc:Fallback xmlns="">
          <p:sp>
            <p:nvSpPr>
              <p:cNvPr id="29" name="Content Placeholder 2"/>
              <p:cNvSpPr txBox="1">
                <a:spLocks noRot="1" noChangeAspect="1" noMove="1" noResize="1" noEditPoints="1" noAdjustHandles="1" noChangeArrowheads="1" noChangeShapeType="1" noTextEdit="1"/>
              </p:cNvSpPr>
              <p:nvPr/>
            </p:nvSpPr>
            <p:spPr>
              <a:xfrm>
                <a:off x="5410200" y="3581400"/>
                <a:ext cx="1371601" cy="381000"/>
              </a:xfrm>
              <a:prstGeom prst="rect">
                <a:avLst/>
              </a:prstGeom>
              <a:blipFill rotWithShape="0">
                <a:blip r:embed="rId3"/>
                <a:stretch>
                  <a:fillRect l="-1762" t="-12500" b="-2500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Content Placeholder 2"/>
              <p:cNvSpPr txBox="1">
                <a:spLocks/>
              </p:cNvSpPr>
              <p:nvPr/>
            </p:nvSpPr>
            <p:spPr>
              <a:xfrm>
                <a:off x="7162800" y="3581400"/>
                <a:ext cx="1371600"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cs typeface="Courier New" pitchFamily="49" charset="0"/>
                  </a:rPr>
                  <a:t>LtLvl</a:t>
                </a:r>
                <a14:m>
                  <m:oMath xmlns:m="http://schemas.openxmlformats.org/officeDocument/2006/math">
                    <m:r>
                      <a:rPr lang="en-US" sz="2000" b="0" i="0" smtClean="0">
                        <a:latin typeface="Cambria Math"/>
                        <a:cs typeface="Courier New" pitchFamily="49" charset="0"/>
                      </a:rPr>
                      <m:t> ≥</m:t>
                    </m:r>
                    <m:r>
                      <a:rPr lang="en-US" sz="2000">
                        <a:latin typeface="Cambria Math"/>
                        <a:cs typeface="Courier New" pitchFamily="49" charset="0"/>
                      </a:rPr>
                      <m:t>2</m:t>
                    </m:r>
                    <m:r>
                      <a:rPr lang="en-US" sz="2000" b="0" i="0" smtClean="0">
                        <a:latin typeface="Cambria Math"/>
                        <a:cs typeface="Courier New" pitchFamily="49" charset="0"/>
                      </a:rPr>
                      <m:t>0</m:t>
                    </m:r>
                    <m:r>
                      <a:rPr lang="en-US" sz="2000" b="0" i="1" smtClean="0">
                        <a:latin typeface="Cambria Math"/>
                        <a:cs typeface="Courier New" pitchFamily="49" charset="0"/>
                      </a:rPr>
                      <m:t> </m:t>
                    </m:r>
                  </m:oMath>
                </a14:m>
                <a:endParaRPr lang="en-US" sz="2000" dirty="0" smtClean="0">
                  <a:latin typeface="Courier New" pitchFamily="49" charset="0"/>
                  <a:cs typeface="Courier New" pitchFamily="49" charset="0"/>
                </a:endParaRPr>
              </a:p>
            </p:txBody>
          </p:sp>
        </mc:Choice>
        <mc:Fallback xmlns="">
          <p:sp>
            <p:nvSpPr>
              <p:cNvPr id="30" name="Content Placeholder 2"/>
              <p:cNvSpPr txBox="1">
                <a:spLocks noRot="1" noChangeAspect="1" noMove="1" noResize="1" noEditPoints="1" noAdjustHandles="1" noChangeArrowheads="1" noChangeShapeType="1" noTextEdit="1"/>
              </p:cNvSpPr>
              <p:nvPr/>
            </p:nvSpPr>
            <p:spPr>
              <a:xfrm>
                <a:off x="7162800" y="3581400"/>
                <a:ext cx="1371600" cy="381000"/>
              </a:xfrm>
              <a:prstGeom prst="rect">
                <a:avLst/>
              </a:prstGeom>
              <a:blipFill rotWithShape="0">
                <a:blip r:embed="rId4"/>
                <a:stretch>
                  <a:fillRect l="-1322" t="-12500" b="-2500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ontent Placeholder 2"/>
              <p:cNvSpPr txBox="1">
                <a:spLocks/>
              </p:cNvSpPr>
              <p:nvPr/>
            </p:nvSpPr>
            <p:spPr>
              <a:xfrm>
                <a:off x="5410200" y="4876800"/>
                <a:ext cx="13716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cs typeface="Courier New" pitchFamily="49" charset="0"/>
                  </a:rPr>
                  <a:t>LtLvl</a:t>
                </a:r>
                <a14:m>
                  <m:oMath xmlns:m="http://schemas.openxmlformats.org/officeDocument/2006/math">
                    <m:r>
                      <a:rPr lang="en-US" sz="2000" b="0" i="0" smtClean="0">
                        <a:latin typeface="Cambria Math" panose="02040503050406030204" pitchFamily="18" charset="0"/>
                        <a:cs typeface="Courier New" pitchFamily="49" charset="0"/>
                      </a:rPr>
                      <m:t>=∗</m:t>
                    </m:r>
                    <m:r>
                      <a:rPr lang="en-US" sz="2000" b="0" i="1" smtClean="0">
                        <a:latin typeface="Cambria Math"/>
                        <a:cs typeface="Courier New" pitchFamily="49" charset="0"/>
                      </a:rPr>
                      <m:t> </m:t>
                    </m:r>
                  </m:oMath>
                </a14:m>
                <a:endParaRPr lang="en-US" sz="2000" dirty="0" smtClean="0">
                  <a:latin typeface="Courier New" pitchFamily="49" charset="0"/>
                  <a:cs typeface="Courier New" pitchFamily="49" charset="0"/>
                </a:endParaRPr>
              </a:p>
            </p:txBody>
          </p:sp>
        </mc:Choice>
        <mc:Fallback xmlns="">
          <p:sp>
            <p:nvSpPr>
              <p:cNvPr id="31" name="Content Placeholder 2"/>
              <p:cNvSpPr txBox="1">
                <a:spLocks noRot="1" noChangeAspect="1" noMove="1" noResize="1" noEditPoints="1" noAdjustHandles="1" noChangeArrowheads="1" noChangeShapeType="1" noTextEdit="1"/>
              </p:cNvSpPr>
              <p:nvPr/>
            </p:nvSpPr>
            <p:spPr>
              <a:xfrm>
                <a:off x="5410200" y="4876800"/>
                <a:ext cx="1371601" cy="381000"/>
              </a:xfrm>
              <a:prstGeom prst="rect">
                <a:avLst/>
              </a:prstGeom>
              <a:blipFill rotWithShape="0">
                <a:blip r:embed="rId5"/>
                <a:stretch>
                  <a:fillRect t="-12308" b="-2461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p:cNvSpPr txBox="1">
                <a:spLocks/>
              </p:cNvSpPr>
              <p:nvPr/>
            </p:nvSpPr>
            <p:spPr>
              <a:xfrm>
                <a:off x="5410199" y="5867400"/>
                <a:ext cx="13716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cs typeface="Courier New" pitchFamily="49" charset="0"/>
                  </a:rPr>
                  <a:t>LtLvl</a:t>
                </a:r>
                <a14:m>
                  <m:oMath xmlns:m="http://schemas.openxmlformats.org/officeDocument/2006/math">
                    <m:r>
                      <a:rPr lang="en-US" sz="2000" b="0" i="0" smtClean="0">
                        <a:latin typeface="Cambria Math" panose="02040503050406030204" pitchFamily="18" charset="0"/>
                        <a:cs typeface="Courier New" pitchFamily="49" charset="0"/>
                      </a:rPr>
                      <m:t>=∗</m:t>
                    </m:r>
                    <m:r>
                      <a:rPr lang="en-US" sz="2000" b="0" i="1" smtClean="0">
                        <a:latin typeface="Cambria Math"/>
                        <a:cs typeface="Courier New" pitchFamily="49" charset="0"/>
                      </a:rPr>
                      <m:t> </m:t>
                    </m:r>
                  </m:oMath>
                </a14:m>
                <a:endParaRPr lang="en-US" sz="2000" dirty="0" smtClean="0">
                  <a:latin typeface="Courier New" pitchFamily="49" charset="0"/>
                  <a:cs typeface="Courier New" pitchFamily="49" charset="0"/>
                </a:endParaRPr>
              </a:p>
            </p:txBody>
          </p:sp>
        </mc:Choice>
        <mc:Fallback xmlns="">
          <p:sp>
            <p:nvSpPr>
              <p:cNvPr id="37" name="Content Placeholder 2"/>
              <p:cNvSpPr txBox="1">
                <a:spLocks noRot="1" noChangeAspect="1" noMove="1" noResize="1" noEditPoints="1" noAdjustHandles="1" noChangeArrowheads="1" noChangeShapeType="1" noTextEdit="1"/>
              </p:cNvSpPr>
              <p:nvPr/>
            </p:nvSpPr>
            <p:spPr>
              <a:xfrm>
                <a:off x="5410199" y="5867400"/>
                <a:ext cx="1371601" cy="381000"/>
              </a:xfrm>
              <a:prstGeom prst="rect">
                <a:avLst/>
              </a:prstGeom>
              <a:blipFill rotWithShape="0">
                <a:blip r:embed="rId6"/>
                <a:stretch>
                  <a:fillRect t="-12500" b="-25000"/>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2015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uiExpand="1"/>
      <p:bldP spid="29" grpId="0" animBg="1"/>
      <p:bldP spid="30" grpId="0" animBg="1"/>
      <p:bldP spid="31"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equivalent inputs using symbolic execution</a:t>
            </a:r>
            <a:endParaRPr lang="en-US" dirty="0"/>
          </a:p>
        </p:txBody>
      </p:sp>
      <p:sp>
        <p:nvSpPr>
          <p:cNvPr id="25" name="Content Placeholder 2"/>
          <p:cNvSpPr>
            <a:spLocks noGrp="1"/>
          </p:cNvSpPr>
          <p:nvPr>
            <p:ph idx="1"/>
          </p:nvPr>
        </p:nvSpPr>
        <p:spPr>
          <a:xfrm>
            <a:off x="304800" y="2971800"/>
            <a:ext cx="4495800" cy="3733800"/>
          </a:xfrm>
        </p:spPr>
        <p:txBody>
          <a:bodyPr>
            <a:noAutofit/>
          </a:bodyPr>
          <a:lstStyle/>
          <a:p>
            <a:pPr marL="0" indent="0">
              <a:buNone/>
            </a:pPr>
            <a:r>
              <a:rPr lang="en-US" sz="2000" b="1" dirty="0" err="1" smtClean="0">
                <a:latin typeface="Courier New" pitchFamily="49" charset="0"/>
                <a:cs typeface="Courier New" pitchFamily="49" charset="0"/>
              </a:rPr>
              <a:t>motionPorch</a:t>
            </a:r>
            <a:r>
              <a:rPr lang="en-US" sz="2000" b="1" dirty="0" smtClean="0">
                <a:latin typeface="Courier New" pitchFamily="49" charset="0"/>
                <a:cs typeface="Courier New" pitchFamily="49" charset="0"/>
              </a:rPr>
              <a:t>:</a:t>
            </a:r>
          </a:p>
          <a:p>
            <a:pPr marL="0" indent="0">
              <a:buNone/>
            </a:pPr>
            <a:r>
              <a:rPr lang="en-US" sz="2000" dirty="0" smtClean="0">
                <a:latin typeface="Courier New" pitchFamily="49" charset="0"/>
                <a:cs typeface="Courier New" pitchFamily="49" charset="0"/>
              </a:rPr>
              <a:t>   x = </a:t>
            </a:r>
            <a:r>
              <a:rPr lang="en-US" sz="2000" dirty="0" err="1" smtClean="0">
                <a:latin typeface="Courier New" pitchFamily="49" charset="0"/>
                <a:cs typeface="Courier New" pitchFamily="49" charset="0"/>
              </a:rPr>
              <a:t>lightMeter.Level</a:t>
            </a:r>
            <a:endParaRPr lang="en-US" sz="2000" dirty="0" smtClean="0">
              <a:latin typeface="Courier New" pitchFamily="49" charset="0"/>
              <a:cs typeface="Courier New" pitchFamily="49" charset="0"/>
            </a:endParaRPr>
          </a:p>
          <a:p>
            <a:pPr marL="0" indent="0">
              <a:buNone/>
            </a:pPr>
            <a:endParaRPr lang="en-US" sz="2000" dirty="0">
              <a:latin typeface="Courier New" pitchFamily="49" charset="0"/>
              <a:cs typeface="Courier New" pitchFamily="49" charset="0"/>
            </a:endParaRPr>
          </a:p>
          <a:p>
            <a:pPr marL="0" indent="0">
              <a:buNone/>
            </a:pPr>
            <a:endParaRPr lang="en-US" sz="20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b="1" dirty="0" err="1" smtClean="0">
                <a:latin typeface="Courier New" pitchFamily="49" charset="0"/>
                <a:cs typeface="Courier New" pitchFamily="49" charset="0"/>
              </a:rPr>
              <a:t>porchLight.On</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timer.Start</a:t>
            </a:r>
            <a:r>
              <a:rPr lang="en-US" sz="2000" dirty="0" smtClean="0">
                <a:latin typeface="Courier New" pitchFamily="49" charset="0"/>
                <a:cs typeface="Courier New" pitchFamily="49" charset="0"/>
              </a:rPr>
              <a:t>(5 </a:t>
            </a:r>
            <a:r>
              <a:rPr lang="en-US" sz="2000" dirty="0" err="1" smtClean="0">
                <a:latin typeface="Courier New" pitchFamily="49" charset="0"/>
                <a:cs typeface="Courier New" pitchFamily="49" charset="0"/>
              </a:rPr>
              <a:t>mins</a:t>
            </a:r>
            <a:r>
              <a:rPr lang="en-US" sz="2000" dirty="0" smtClean="0">
                <a:latin typeface="Courier New" pitchFamily="49" charset="0"/>
                <a:cs typeface="Courier New" pitchFamily="49" charset="0"/>
              </a:rPr>
              <a:t>)</a:t>
            </a:r>
          </a:p>
          <a:p>
            <a:pPr marL="0" indent="0">
              <a:buNone/>
            </a:pPr>
            <a:endParaRPr lang="en-US" sz="2000" dirty="0" smtClean="0">
              <a:latin typeface="Courier New" pitchFamily="49" charset="0"/>
              <a:cs typeface="Courier New" pitchFamily="49" charset="0"/>
            </a:endParaRPr>
          </a:p>
          <a:p>
            <a:pPr marL="0" indent="0">
              <a:buNone/>
            </a:pPr>
            <a:r>
              <a:rPr lang="en-US" sz="2000" b="1" dirty="0" err="1" smtClean="0">
                <a:latin typeface="Courier New" pitchFamily="49" charset="0"/>
                <a:cs typeface="Courier New" pitchFamily="49" charset="0"/>
              </a:rPr>
              <a:t>timer.Fired</a:t>
            </a:r>
            <a:r>
              <a:rPr lang="en-US" sz="2000" b="1"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porchLight.Set</a:t>
            </a:r>
            <a:r>
              <a:rPr lang="en-US" sz="2000" dirty="0" smtClean="0">
                <a:latin typeface="Courier New" pitchFamily="49" charset="0"/>
                <a:cs typeface="Courier New" pitchFamily="49" charset="0"/>
              </a:rPr>
              <a:t>(Off)</a:t>
            </a:r>
            <a:endParaRPr lang="en-US" sz="2000" dirty="0">
              <a:latin typeface="Courier New" pitchFamily="49" charset="0"/>
              <a:cs typeface="Courier New" pitchFamily="49" charset="0"/>
            </a:endParaRPr>
          </a:p>
        </p:txBody>
      </p:sp>
      <p:sp>
        <p:nvSpPr>
          <p:cNvPr id="27" name="Content Placeholder 2"/>
          <p:cNvSpPr txBox="1">
            <a:spLocks/>
          </p:cNvSpPr>
          <p:nvPr/>
        </p:nvSpPr>
        <p:spPr>
          <a:xfrm>
            <a:off x="533400" y="1676400"/>
            <a:ext cx="8001000" cy="114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r>
              <a:rPr lang="en-US" sz="2800" dirty="0" smtClean="0">
                <a:cs typeface="Courier New" pitchFamily="49" charset="0"/>
              </a:rPr>
              <a:t>Symbolically execute each trigger</a:t>
            </a:r>
          </a:p>
          <a:p>
            <a:pPr marL="457200" indent="-457200">
              <a:buFont typeface="Arial" pitchFamily="34" charset="0"/>
              <a:buAutoNum type="arabicPeriod"/>
            </a:pPr>
            <a:r>
              <a:rPr lang="en-US" sz="2800" dirty="0" smtClean="0">
                <a:cs typeface="Courier New" pitchFamily="49" charset="0"/>
              </a:rPr>
              <a:t>Find input ranges that lead to same </a:t>
            </a:r>
            <a:r>
              <a:rPr lang="en-US" sz="2800" i="1" dirty="0" smtClean="0">
                <a:cs typeface="Courier New" pitchFamily="49" charset="0"/>
              </a:rPr>
              <a:t>state</a:t>
            </a:r>
          </a:p>
          <a:p>
            <a:pPr marL="0" indent="0">
              <a:buFont typeface="Arial" pitchFamily="34" charset="0"/>
              <a:buNone/>
            </a:pPr>
            <a:endParaRPr lang="en-US" sz="2800" dirty="0">
              <a:cs typeface="Courier New" pitchFamily="49" charset="0"/>
            </a:endParaRPr>
          </a:p>
        </p:txBody>
      </p:sp>
      <mc:AlternateContent xmlns:mc="http://schemas.openxmlformats.org/markup-compatibility/2006" xmlns:a14="http://schemas.microsoft.com/office/drawing/2010/main">
        <mc:Choice Requires="a14">
          <p:sp>
            <p:nvSpPr>
              <p:cNvPr id="9" name="Content Placeholder 2"/>
              <p:cNvSpPr txBox="1">
                <a:spLocks/>
              </p:cNvSpPr>
              <p:nvPr/>
            </p:nvSpPr>
            <p:spPr>
              <a:xfrm>
                <a:off x="4419600" y="3505200"/>
                <a:ext cx="13716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cs typeface="Courier New" pitchFamily="49" charset="0"/>
                  </a:rPr>
                  <a:t>LtLvl</a:t>
                </a:r>
                <a14:m>
                  <m:oMath xmlns:m="http://schemas.openxmlformats.org/officeDocument/2006/math">
                    <m:r>
                      <a:rPr lang="en-US" sz="2000" b="0" i="0" smtClean="0">
                        <a:latin typeface="Cambria Math" panose="02040503050406030204" pitchFamily="18" charset="0"/>
                        <a:cs typeface="Courier New" pitchFamily="49" charset="0"/>
                      </a:rPr>
                      <m:t>=0</m:t>
                    </m:r>
                    <m:r>
                      <a:rPr lang="en-US" sz="2000" b="0" i="1" smtClean="0">
                        <a:latin typeface="Cambria Math"/>
                        <a:cs typeface="Courier New" pitchFamily="49" charset="0"/>
                      </a:rPr>
                      <m:t> </m:t>
                    </m:r>
                  </m:oMath>
                </a14:m>
                <a:endParaRPr lang="en-US" sz="2000" dirty="0" smtClean="0">
                  <a:latin typeface="Courier New" pitchFamily="49" charset="0"/>
                  <a:cs typeface="Courier New" pitchFamily="49" charset="0"/>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419600" y="3505200"/>
                <a:ext cx="1371601" cy="381000"/>
              </a:xfrm>
              <a:prstGeom prst="rect">
                <a:avLst/>
              </a:prstGeom>
              <a:blipFill rotWithShape="0">
                <a:blip r:embed="rId3"/>
                <a:stretch>
                  <a:fillRect t="-12308" b="-2461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7620000" y="3505200"/>
                <a:ext cx="1371600"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cs typeface="Courier New" pitchFamily="49" charset="0"/>
                  </a:rPr>
                  <a:t>LtLvl</a:t>
                </a:r>
                <a14:m>
                  <m:oMath xmlns:m="http://schemas.openxmlformats.org/officeDocument/2006/math">
                    <m:r>
                      <a:rPr lang="en-US" sz="2000" b="0" i="0" smtClean="0">
                        <a:latin typeface="Cambria Math" panose="02040503050406030204" pitchFamily="18" charset="0"/>
                        <a:cs typeface="Courier New" pitchFamily="49" charset="0"/>
                      </a:rPr>
                      <m:t>=99</m:t>
                    </m:r>
                    <m:r>
                      <a:rPr lang="en-US" sz="2000" b="0" i="1" smtClean="0">
                        <a:latin typeface="Cambria Math"/>
                        <a:cs typeface="Courier New" pitchFamily="49" charset="0"/>
                      </a:rPr>
                      <m:t> </m:t>
                    </m:r>
                  </m:oMath>
                </a14:m>
                <a:endParaRPr lang="en-US" sz="2000" dirty="0" smtClean="0">
                  <a:latin typeface="Courier New" pitchFamily="49" charset="0"/>
                  <a:cs typeface="Courier New" pitchFamily="49" charset="0"/>
                </a:endParaRP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7620000" y="3505200"/>
                <a:ext cx="1371600" cy="381000"/>
              </a:xfrm>
              <a:prstGeom prst="rect">
                <a:avLst/>
              </a:prstGeom>
              <a:blipFill rotWithShape="0">
                <a:blip r:embed="rId4"/>
                <a:stretch>
                  <a:fillRect t="-12308" b="-24615"/>
                </a:stretch>
              </a:blipFill>
              <a:ln>
                <a:solidFill>
                  <a:schemeClr val="tx1"/>
                </a:solidFill>
              </a:ln>
            </p:spPr>
            <p:txBody>
              <a:bodyPr/>
              <a:lstStyle/>
              <a:p>
                <a:r>
                  <a:rPr lang="en-US">
                    <a:noFill/>
                  </a:rPr>
                  <a:t> </a:t>
                </a:r>
              </a:p>
            </p:txBody>
          </p:sp>
        </mc:Fallback>
      </mc:AlternateContent>
      <p:sp>
        <p:nvSpPr>
          <p:cNvPr id="13" name="Content Placeholder 2"/>
          <p:cNvSpPr txBox="1">
            <a:spLocks/>
          </p:cNvSpPr>
          <p:nvPr/>
        </p:nvSpPr>
        <p:spPr>
          <a:xfrm>
            <a:off x="6019800" y="3505200"/>
            <a:ext cx="1371600" cy="381000"/>
          </a:xfrm>
          <a:prstGeom prst="rect">
            <a:avLst/>
          </a:prstGeom>
          <a:noFill/>
          <a:ln>
            <a:no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r>
              <a:rPr lang="en-US" sz="2000" dirty="0">
                <a:latin typeface="Courier New" pitchFamily="49" charset="0"/>
                <a:cs typeface="Courier New" pitchFamily="49" charset="0"/>
              </a:rPr>
              <a:t> •</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239002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dirty="0" smtClean="0"/>
              <a:t>Efficiently exploring the input space</a:t>
            </a:r>
            <a:endParaRPr lang="en-US" dirty="0"/>
          </a:p>
        </p:txBody>
      </p:sp>
      <p:sp>
        <p:nvSpPr>
          <p:cNvPr id="54" name="Rounded Rectangle 53"/>
          <p:cNvSpPr/>
          <p:nvPr/>
        </p:nvSpPr>
        <p:spPr>
          <a:xfrm>
            <a:off x="6096000" y="4419600"/>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[Off, </a:t>
            </a:r>
            <a:r>
              <a:rPr lang="en-US" sz="2000" dirty="0" smtClean="0">
                <a:solidFill>
                  <a:schemeClr val="tx1"/>
                </a:solidFill>
              </a:rPr>
              <a:t>Off]</a:t>
            </a:r>
            <a:endParaRPr lang="en-US" sz="2000" dirty="0"/>
          </a:p>
        </p:txBody>
      </p:sp>
      <p:sp>
        <p:nvSpPr>
          <p:cNvPr id="55" name="Rounded Rectangle 54"/>
          <p:cNvSpPr/>
          <p:nvPr/>
        </p:nvSpPr>
        <p:spPr>
          <a:xfrm>
            <a:off x="4648200" y="5638800"/>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r>
              <a:rPr lang="en-US" sz="2000" dirty="0" smtClean="0">
                <a:solidFill>
                  <a:schemeClr val="tx1"/>
                </a:solidFill>
              </a:rPr>
              <a:t>Off, Off]</a:t>
            </a:r>
            <a:endParaRPr lang="en-US" sz="2000" dirty="0"/>
          </a:p>
        </p:txBody>
      </p:sp>
      <p:sp>
        <p:nvSpPr>
          <p:cNvPr id="56" name="TextBox 55"/>
          <p:cNvSpPr txBox="1"/>
          <p:nvPr/>
        </p:nvSpPr>
        <p:spPr>
          <a:xfrm>
            <a:off x="4648200" y="4626114"/>
            <a:ext cx="1447800" cy="707886"/>
          </a:xfrm>
          <a:prstGeom prst="rect">
            <a:avLst/>
          </a:prstGeom>
          <a:noFill/>
        </p:spPr>
        <p:txBody>
          <a:bodyPr wrap="square" rtlCol="0">
            <a:spAutoFit/>
          </a:bodyPr>
          <a:lstStyle/>
          <a:p>
            <a:pPr algn="ctr"/>
            <a:r>
              <a:rPr lang="en-US" sz="2000" dirty="0" smtClean="0"/>
              <a:t>Motion,</a:t>
            </a:r>
            <a:br>
              <a:rPr lang="en-US" sz="2000" dirty="0" smtClean="0"/>
            </a:br>
            <a:r>
              <a:rPr lang="en-US" sz="2000" dirty="0" err="1" smtClean="0"/>
              <a:t>LtLvl</a:t>
            </a:r>
            <a:r>
              <a:rPr lang="en-US" sz="2000" dirty="0" smtClean="0"/>
              <a:t> =10</a:t>
            </a:r>
            <a:endParaRPr lang="en-US" sz="2000" dirty="0"/>
          </a:p>
        </p:txBody>
      </p:sp>
      <p:cxnSp>
        <p:nvCxnSpPr>
          <p:cNvPr id="57" name="Straight Arrow Connector 56"/>
          <p:cNvCxnSpPr>
            <a:stCxn id="54" idx="2"/>
            <a:endCxn id="55" idx="0"/>
          </p:cNvCxnSpPr>
          <p:nvPr/>
        </p:nvCxnSpPr>
        <p:spPr>
          <a:xfrm flipH="1">
            <a:off x="5257800" y="4876800"/>
            <a:ext cx="144780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7620000" y="5638800"/>
            <a:ext cx="12192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r>
              <a:rPr lang="en-US" sz="2000" dirty="0" smtClean="0">
                <a:solidFill>
                  <a:schemeClr val="tx1"/>
                </a:solidFill>
              </a:rPr>
              <a:t>On, On]</a:t>
            </a:r>
            <a:endParaRPr lang="en-US" sz="2000" dirty="0"/>
          </a:p>
        </p:txBody>
      </p:sp>
      <p:cxnSp>
        <p:nvCxnSpPr>
          <p:cNvPr id="61" name="Straight Arrow Connector 60"/>
          <p:cNvCxnSpPr>
            <a:stCxn id="54" idx="2"/>
            <a:endCxn id="58" idx="0"/>
          </p:cNvCxnSpPr>
          <p:nvPr/>
        </p:nvCxnSpPr>
        <p:spPr>
          <a:xfrm>
            <a:off x="6705600" y="4876800"/>
            <a:ext cx="152400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467600" y="4648200"/>
            <a:ext cx="1371600" cy="707886"/>
          </a:xfrm>
          <a:prstGeom prst="rect">
            <a:avLst/>
          </a:prstGeom>
          <a:noFill/>
        </p:spPr>
        <p:txBody>
          <a:bodyPr wrap="square" rtlCol="0">
            <a:spAutoFit/>
          </a:bodyPr>
          <a:lstStyle/>
          <a:p>
            <a:pPr algn="ctr"/>
            <a:r>
              <a:rPr lang="en-US" sz="2000" dirty="0" smtClean="0"/>
              <a:t>Motion,</a:t>
            </a:r>
            <a:br>
              <a:rPr lang="en-US" sz="2000" dirty="0" smtClean="0"/>
            </a:br>
            <a:r>
              <a:rPr lang="en-US" sz="2000" dirty="0" err="1" smtClean="0"/>
              <a:t>LtLvl</a:t>
            </a:r>
            <a:r>
              <a:rPr lang="en-US" sz="2000" dirty="0" smtClean="0"/>
              <a:t> = 20</a:t>
            </a:r>
            <a:endParaRPr lang="en-US" sz="2000" dirty="0"/>
          </a:p>
        </p:txBody>
      </p:sp>
      <p:sp>
        <p:nvSpPr>
          <p:cNvPr id="14" name="Content Placeholder 2"/>
          <p:cNvSpPr>
            <a:spLocks noGrp="1"/>
          </p:cNvSpPr>
          <p:nvPr>
            <p:ph idx="1"/>
          </p:nvPr>
        </p:nvSpPr>
        <p:spPr>
          <a:xfrm>
            <a:off x="304800" y="2590800"/>
            <a:ext cx="4495800" cy="3733800"/>
          </a:xfrm>
        </p:spPr>
        <p:txBody>
          <a:bodyPr>
            <a:noAutofit/>
          </a:bodyPr>
          <a:lstStyle/>
          <a:p>
            <a:pPr marL="0" indent="0">
              <a:buNone/>
            </a:pPr>
            <a:r>
              <a:rPr lang="en-US" sz="2000" b="1" dirty="0" err="1" smtClean="0">
                <a:latin typeface="Courier New" pitchFamily="49" charset="0"/>
                <a:cs typeface="Courier New" pitchFamily="49" charset="0"/>
              </a:rPr>
              <a:t>motionPorch</a:t>
            </a:r>
            <a:r>
              <a:rPr lang="en-US" sz="2000" b="1"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if (</a:t>
            </a:r>
            <a:r>
              <a:rPr lang="en-US" sz="2000" dirty="0" err="1" smtClean="0">
                <a:latin typeface="Courier New" pitchFamily="49" charset="0"/>
                <a:cs typeface="Courier New" pitchFamily="49" charset="0"/>
              </a:rPr>
              <a:t>lightMeter.level</a:t>
            </a:r>
            <a:r>
              <a:rPr lang="en-US" sz="2000" dirty="0" smtClean="0">
                <a:latin typeface="Courier New" pitchFamily="49" charset="0"/>
                <a:cs typeface="Courier New" pitchFamily="49" charset="0"/>
              </a:rPr>
              <a:t> &lt; 20)</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porchLight.Set</a:t>
            </a:r>
            <a:r>
              <a:rPr lang="en-US" sz="2000" dirty="0" smtClean="0">
                <a:latin typeface="Courier New" pitchFamily="49" charset="0"/>
                <a:cs typeface="Courier New" pitchFamily="49" charset="0"/>
              </a:rPr>
              <a:t>(On)</a:t>
            </a:r>
          </a:p>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timer.Start</a:t>
            </a:r>
            <a:r>
              <a:rPr lang="en-US" sz="2000" dirty="0" smtClean="0">
                <a:latin typeface="Courier New" pitchFamily="49" charset="0"/>
                <a:cs typeface="Courier New" pitchFamily="49" charset="0"/>
              </a:rPr>
              <a:t>(5 </a:t>
            </a:r>
            <a:r>
              <a:rPr lang="en-US" sz="2000" dirty="0" err="1">
                <a:latin typeface="Courier New" pitchFamily="49" charset="0"/>
                <a:cs typeface="Courier New" pitchFamily="49" charset="0"/>
              </a:rPr>
              <a:t>mins</a:t>
            </a:r>
            <a:r>
              <a:rPr lang="en-US" sz="2000" dirty="0" smtClean="0">
                <a:latin typeface="Courier New" pitchFamily="49" charset="0"/>
                <a:cs typeface="Courier New" pitchFamily="49" charset="0"/>
              </a:rPr>
              <a:t>)</a:t>
            </a:r>
          </a:p>
          <a:p>
            <a:pPr marL="0" indent="0">
              <a:buNone/>
            </a:pP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b="1" dirty="0" err="1" smtClean="0">
                <a:latin typeface="Courier New" pitchFamily="49" charset="0"/>
                <a:cs typeface="Courier New" pitchFamily="49" charset="0"/>
              </a:rPr>
              <a:t>porchLight.On</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timer.Start</a:t>
            </a:r>
            <a:r>
              <a:rPr lang="en-US" sz="2000" dirty="0" smtClean="0">
                <a:latin typeface="Courier New" pitchFamily="49" charset="0"/>
                <a:cs typeface="Courier New" pitchFamily="49" charset="0"/>
              </a:rPr>
              <a:t>(5 </a:t>
            </a:r>
            <a:r>
              <a:rPr lang="en-US" sz="2000" dirty="0" err="1" smtClean="0">
                <a:latin typeface="Courier New" pitchFamily="49" charset="0"/>
                <a:cs typeface="Courier New" pitchFamily="49" charset="0"/>
              </a:rPr>
              <a:t>mins</a:t>
            </a:r>
            <a:r>
              <a:rPr lang="en-US" sz="2000" dirty="0" smtClean="0">
                <a:latin typeface="Courier New" pitchFamily="49" charset="0"/>
                <a:cs typeface="Courier New" pitchFamily="49" charset="0"/>
              </a:rPr>
              <a:t>)</a:t>
            </a:r>
          </a:p>
          <a:p>
            <a:pPr marL="0" indent="0">
              <a:buNone/>
            </a:pPr>
            <a:endParaRPr lang="en-US" sz="2000" dirty="0" smtClean="0">
              <a:latin typeface="Courier New" pitchFamily="49" charset="0"/>
              <a:cs typeface="Courier New" pitchFamily="49" charset="0"/>
            </a:endParaRPr>
          </a:p>
          <a:p>
            <a:pPr marL="0" indent="0">
              <a:buNone/>
            </a:pPr>
            <a:r>
              <a:rPr lang="en-US" sz="2000" b="1" dirty="0" err="1" smtClean="0">
                <a:latin typeface="Courier New" pitchFamily="49" charset="0"/>
                <a:cs typeface="Courier New" pitchFamily="49" charset="0"/>
              </a:rPr>
              <a:t>timer.Fired</a:t>
            </a:r>
            <a:r>
              <a:rPr lang="en-US" sz="2000" b="1"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porchLight.Set</a:t>
            </a:r>
            <a:r>
              <a:rPr lang="en-US" sz="2000" dirty="0" smtClean="0">
                <a:latin typeface="Courier New" pitchFamily="49" charset="0"/>
                <a:cs typeface="Courier New" pitchFamily="49" charset="0"/>
              </a:rPr>
              <a:t>(Off)</a:t>
            </a:r>
            <a:endParaRPr lang="en-US" sz="2000" dirty="0">
              <a:latin typeface="Courier New" pitchFamily="49" charset="0"/>
              <a:cs typeface="Courier New" pitchFamily="49" charset="0"/>
            </a:endParaRPr>
          </a:p>
        </p:txBody>
      </p:sp>
      <mc:AlternateContent xmlns:mc="http://schemas.openxmlformats.org/markup-compatibility/2006" xmlns:a14="http://schemas.microsoft.com/office/drawing/2010/main">
        <mc:Choice Requires="a14">
          <p:sp>
            <p:nvSpPr>
              <p:cNvPr id="15" name="Content Placeholder 2"/>
              <p:cNvSpPr txBox="1">
                <a:spLocks/>
              </p:cNvSpPr>
              <p:nvPr/>
            </p:nvSpPr>
            <p:spPr>
              <a:xfrm>
                <a:off x="5181600" y="3200400"/>
                <a:ext cx="13716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cs typeface="Courier New" pitchFamily="49" charset="0"/>
                  </a:rPr>
                  <a:t>L</a:t>
                </a:r>
                <a:r>
                  <a:rPr lang="en-US" sz="2000" dirty="0" smtClean="0">
                    <a:cs typeface="Courier New" pitchFamily="49" charset="0"/>
                  </a:rPr>
                  <a:t>tLvl</a:t>
                </a:r>
                <a14:m>
                  <m:oMath xmlns:m="http://schemas.openxmlformats.org/officeDocument/2006/math">
                    <m:r>
                      <a:rPr lang="en-US" sz="2000" b="0" i="0" smtClean="0">
                        <a:latin typeface="Cambria Math"/>
                        <a:cs typeface="Courier New" pitchFamily="49" charset="0"/>
                      </a:rPr>
                      <m:t> </m:t>
                    </m:r>
                    <m:r>
                      <a:rPr lang="en-US" sz="2000">
                        <a:latin typeface="Cambria Math"/>
                        <a:cs typeface="Courier New" pitchFamily="49" charset="0"/>
                      </a:rPr>
                      <m:t>&lt;2</m:t>
                    </m:r>
                    <m:r>
                      <a:rPr lang="en-US" sz="2000" b="0" i="0" smtClean="0">
                        <a:latin typeface="Cambria Math"/>
                        <a:cs typeface="Courier New" pitchFamily="49" charset="0"/>
                      </a:rPr>
                      <m:t>0</m:t>
                    </m:r>
                    <m:r>
                      <a:rPr lang="en-US" sz="2000" b="0" i="1" smtClean="0">
                        <a:latin typeface="Cambria Math"/>
                        <a:cs typeface="Courier New" pitchFamily="49" charset="0"/>
                      </a:rPr>
                      <m:t> </m:t>
                    </m:r>
                  </m:oMath>
                </a14:m>
                <a:endParaRPr lang="en-US" sz="2000" dirty="0" smtClean="0">
                  <a:latin typeface="Courier New" pitchFamily="49" charset="0"/>
                  <a:cs typeface="Courier New" pitchFamily="49" charset="0"/>
                </a:endParaRPr>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5181600" y="3200400"/>
                <a:ext cx="1371601" cy="381000"/>
              </a:xfrm>
              <a:prstGeom prst="rect">
                <a:avLst/>
              </a:prstGeom>
              <a:blipFill rotWithShape="0">
                <a:blip r:embed="rId2"/>
                <a:stretch>
                  <a:fillRect l="-1322" t="-12308" b="-2461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p:cNvSpPr txBox="1">
                <a:spLocks/>
              </p:cNvSpPr>
              <p:nvPr/>
            </p:nvSpPr>
            <p:spPr>
              <a:xfrm>
                <a:off x="6934200" y="3200400"/>
                <a:ext cx="1371600"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cs typeface="Courier New" pitchFamily="49" charset="0"/>
                  </a:rPr>
                  <a:t>LtLvl</a:t>
                </a:r>
                <a14:m>
                  <m:oMath xmlns:m="http://schemas.openxmlformats.org/officeDocument/2006/math">
                    <m:r>
                      <a:rPr lang="en-US" sz="2000" b="0" i="0" smtClean="0">
                        <a:latin typeface="Cambria Math"/>
                        <a:cs typeface="Courier New" pitchFamily="49" charset="0"/>
                      </a:rPr>
                      <m:t> ≥</m:t>
                    </m:r>
                    <m:r>
                      <a:rPr lang="en-US" sz="2000">
                        <a:latin typeface="Cambria Math"/>
                        <a:cs typeface="Courier New" pitchFamily="49" charset="0"/>
                      </a:rPr>
                      <m:t>2</m:t>
                    </m:r>
                    <m:r>
                      <a:rPr lang="en-US" sz="2000" b="0" i="0" smtClean="0">
                        <a:latin typeface="Cambria Math"/>
                        <a:cs typeface="Courier New" pitchFamily="49" charset="0"/>
                      </a:rPr>
                      <m:t>0</m:t>
                    </m:r>
                    <m:r>
                      <a:rPr lang="en-US" sz="2000" b="0" i="1" smtClean="0">
                        <a:latin typeface="Cambria Math"/>
                        <a:cs typeface="Courier New" pitchFamily="49" charset="0"/>
                      </a:rPr>
                      <m:t> </m:t>
                    </m:r>
                  </m:oMath>
                </a14:m>
                <a:endParaRPr lang="en-US" sz="2000" dirty="0" smtClean="0">
                  <a:latin typeface="Courier New" pitchFamily="49" charset="0"/>
                  <a:cs typeface="Courier New" pitchFamily="49" charset="0"/>
                </a:endParaRPr>
              </a:p>
            </p:txBody>
          </p:sp>
        </mc:Choice>
        <mc:Fallback xmlns="">
          <p:sp>
            <p:nvSpPr>
              <p:cNvPr id="16" name="Content Placeholder 2"/>
              <p:cNvSpPr txBox="1">
                <a:spLocks noRot="1" noChangeAspect="1" noMove="1" noResize="1" noEditPoints="1" noAdjustHandles="1" noChangeArrowheads="1" noChangeShapeType="1" noTextEdit="1"/>
              </p:cNvSpPr>
              <p:nvPr/>
            </p:nvSpPr>
            <p:spPr>
              <a:xfrm>
                <a:off x="6934200" y="3200400"/>
                <a:ext cx="1371600" cy="381000"/>
              </a:xfrm>
              <a:prstGeom prst="rect">
                <a:avLst/>
              </a:prstGeom>
              <a:blipFill rotWithShape="0">
                <a:blip r:embed="rId3"/>
                <a:stretch>
                  <a:fillRect l="-1762" t="-12308" b="-24615"/>
                </a:stretch>
              </a:blipFill>
              <a:ln>
                <a:solidFill>
                  <a:schemeClr val="tx1"/>
                </a:solidFill>
              </a:ln>
            </p:spPr>
            <p:txBody>
              <a:bodyPr/>
              <a:lstStyle/>
              <a:p>
                <a:r>
                  <a:rPr lang="en-US">
                    <a:noFill/>
                  </a:rPr>
                  <a:t> </a:t>
                </a:r>
              </a:p>
            </p:txBody>
          </p:sp>
        </mc:Fallback>
      </mc:AlternateContent>
      <p:sp>
        <p:nvSpPr>
          <p:cNvPr id="19" name="Content Placeholder 2"/>
          <p:cNvSpPr txBox="1">
            <a:spLocks/>
          </p:cNvSpPr>
          <p:nvPr/>
        </p:nvSpPr>
        <p:spPr>
          <a:xfrm>
            <a:off x="533400" y="1578114"/>
            <a:ext cx="8001000" cy="6316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cs typeface="Courier New" pitchFamily="49" charset="0"/>
              </a:rPr>
              <a:t>Pick random values in equivalent classes</a:t>
            </a:r>
            <a:endParaRPr lang="en-US" sz="2800" dirty="0">
              <a:cs typeface="Courier New" pitchFamily="49" charset="0"/>
            </a:endParaRPr>
          </a:p>
        </p:txBody>
      </p:sp>
    </p:spTree>
    <p:extLst>
      <p:ext uri="{BB962C8B-B14F-4D97-AF65-F5344CB8AC3E}">
        <p14:creationId xmlns:p14="http://schemas.microsoft.com/office/powerpoint/2010/main" val="361555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p:bldP spid="58" grpId="0" animBg="1"/>
      <p:bldP spid="63" grpId="0"/>
      <p:bldP spid="14" grpId="0"/>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programs are everywhere</a:t>
            </a:r>
            <a:endParaRPr lang="en-US" dirty="0"/>
          </a:p>
        </p:txBody>
      </p:sp>
      <p:sp>
        <p:nvSpPr>
          <p:cNvPr id="3" name="Content Placeholder 2"/>
          <p:cNvSpPr>
            <a:spLocks noGrp="1"/>
          </p:cNvSpPr>
          <p:nvPr>
            <p:ph idx="1"/>
          </p:nvPr>
        </p:nvSpPr>
        <p:spPr>
          <a:xfrm>
            <a:off x="457200" y="1447800"/>
            <a:ext cx="8229600" cy="914400"/>
          </a:xfrm>
        </p:spPr>
        <p:txBody>
          <a:bodyPr>
            <a:normAutofit/>
          </a:bodyPr>
          <a:lstStyle/>
          <a:p>
            <a:pPr marL="0" indent="0" algn="ctr">
              <a:buNone/>
            </a:pPr>
            <a:r>
              <a:rPr lang="en-US" dirty="0" smtClean="0"/>
              <a:t>From the smallest of networks to the largest</a:t>
            </a:r>
          </a:p>
        </p:txBody>
      </p:sp>
      <p:pic>
        <p:nvPicPr>
          <p:cNvPr id="1030" name="Picture 6" descr="puppete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362200"/>
            <a:ext cx="2255520" cy="1905000"/>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p:cNvGrpSpPr/>
          <p:nvPr/>
        </p:nvGrpSpPr>
        <p:grpSpPr>
          <a:xfrm>
            <a:off x="3276600" y="4550815"/>
            <a:ext cx="2667000" cy="1773786"/>
            <a:chOff x="3276600" y="4550815"/>
            <a:chExt cx="2667000" cy="1773786"/>
          </a:xfrm>
        </p:grpSpPr>
        <p:pic>
          <p:nvPicPr>
            <p:cNvPr id="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350" y="5619750"/>
              <a:ext cx="6286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980572"/>
              <a:ext cx="409575" cy="58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5029200"/>
              <a:ext cx="68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4953000"/>
              <a:ext cx="68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5629275"/>
              <a:ext cx="6286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descr="http://www.aeon-labs.com/site/storage/products/images/medium/DoorWindowsSensor_12604584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17801" y="5718947"/>
              <a:ext cx="666719" cy="52945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3505200" y="6324600"/>
              <a:ext cx="2209800" cy="1"/>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5029200"/>
              <a:ext cx="0" cy="1295401"/>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715000" y="5029200"/>
              <a:ext cx="0" cy="1295401"/>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276600" y="4550815"/>
              <a:ext cx="1280160" cy="554585"/>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4556760" y="4550816"/>
              <a:ext cx="1386840" cy="554584"/>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8256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dirty="0" smtClean="0"/>
              <a:t>Use symbolic execution alone?</a:t>
            </a:r>
            <a:endParaRPr lang="en-US" dirty="0"/>
          </a:p>
        </p:txBody>
      </p:sp>
      <p:sp>
        <p:nvSpPr>
          <p:cNvPr id="5" name="Isosceles Triangle 4"/>
          <p:cNvSpPr/>
          <p:nvPr/>
        </p:nvSpPr>
        <p:spPr>
          <a:xfrm>
            <a:off x="1514951" y="2895600"/>
            <a:ext cx="990600" cy="914400"/>
          </a:xfrm>
          <a:prstGeom prst="triangle">
            <a:avLst/>
          </a:prstGeom>
          <a:solidFill>
            <a:schemeClr val="accent1">
              <a:lumMod val="20000"/>
              <a:lumOff val="80000"/>
            </a:schemeClr>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1979000" y="2913580"/>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1999549" y="2913580"/>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chemeClr val="accent1">
              <a:lumMod val="20000"/>
              <a:lumOff val="80000"/>
            </a:schemeClr>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1721778" y="2923854"/>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a:off x="304800" y="4238946"/>
            <a:ext cx="990600" cy="914400"/>
          </a:xfrm>
          <a:prstGeom prst="triangle">
            <a:avLst/>
          </a:prstGeom>
          <a:solidFill>
            <a:schemeClr val="accent1">
              <a:lumMod val="20000"/>
              <a:lumOff val="80000"/>
            </a:schemeClr>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768849" y="4256926"/>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789398" y="4256926"/>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chemeClr val="accent1">
              <a:lumMod val="20000"/>
              <a:lumOff val="80000"/>
            </a:schemeClr>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511627" y="4267200"/>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514951" y="4234664"/>
            <a:ext cx="990600" cy="914400"/>
          </a:xfrm>
          <a:prstGeom prst="triangle">
            <a:avLst/>
          </a:prstGeom>
          <a:solidFill>
            <a:schemeClr val="accent1">
              <a:lumMod val="20000"/>
              <a:lumOff val="80000"/>
            </a:schemeClr>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979000" y="4252644"/>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999549" y="4252644"/>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chemeClr val="accent1">
              <a:lumMod val="20000"/>
              <a:lumOff val="80000"/>
            </a:schemeClr>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1721778" y="4262918"/>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a:off x="2709809" y="4220966"/>
            <a:ext cx="990600" cy="914400"/>
          </a:xfrm>
          <a:prstGeom prst="triangle">
            <a:avLst/>
          </a:prstGeom>
          <a:solidFill>
            <a:schemeClr val="accent1">
              <a:lumMod val="20000"/>
              <a:lumOff val="80000"/>
            </a:schemeClr>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3173858" y="4238946"/>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194407" y="4238946"/>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chemeClr val="accent1">
              <a:lumMod val="20000"/>
              <a:lumOff val="80000"/>
            </a:schemeClr>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2916636" y="4249220"/>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16" idx="15"/>
            <a:endCxn id="17" idx="0"/>
          </p:cNvCxnSpPr>
          <p:nvPr/>
        </p:nvCxnSpPr>
        <p:spPr>
          <a:xfrm flipH="1">
            <a:off x="800100" y="3807431"/>
            <a:ext cx="922047" cy="43151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7"/>
            <a:endCxn id="21" idx="0"/>
          </p:cNvCxnSpPr>
          <p:nvPr/>
        </p:nvCxnSpPr>
        <p:spPr>
          <a:xfrm>
            <a:off x="1999549" y="3827980"/>
            <a:ext cx="10702" cy="40668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5" idx="14"/>
            <a:endCxn id="25" idx="0"/>
          </p:cNvCxnSpPr>
          <p:nvPr/>
        </p:nvCxnSpPr>
        <p:spPr>
          <a:xfrm>
            <a:off x="2276951" y="3807431"/>
            <a:ext cx="928158" cy="41353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Isosceles Triangle 34"/>
          <p:cNvSpPr/>
          <p:nvPr/>
        </p:nvSpPr>
        <p:spPr>
          <a:xfrm>
            <a:off x="329142" y="5620820"/>
            <a:ext cx="990600" cy="914400"/>
          </a:xfrm>
          <a:prstGeom prst="triangle">
            <a:avLst/>
          </a:prstGeom>
          <a:solidFill>
            <a:schemeClr val="accent1">
              <a:lumMod val="20000"/>
              <a:lumOff val="80000"/>
            </a:schemeClr>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793191" y="5638800"/>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813740" y="5638800"/>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chemeClr val="accent1">
              <a:lumMod val="20000"/>
              <a:lumOff val="80000"/>
            </a:schemeClr>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535969" y="5649074"/>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539293" y="5616538"/>
            <a:ext cx="990600" cy="914400"/>
          </a:xfrm>
          <a:prstGeom prst="triangle">
            <a:avLst/>
          </a:prstGeom>
          <a:solidFill>
            <a:schemeClr val="accent1">
              <a:lumMod val="20000"/>
              <a:lumOff val="80000"/>
            </a:schemeClr>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2003342" y="5634518"/>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2023891" y="5634518"/>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chemeClr val="accent1">
              <a:lumMod val="20000"/>
              <a:lumOff val="80000"/>
            </a:schemeClr>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1746120" y="5644792"/>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p:cNvSpPr/>
          <p:nvPr/>
        </p:nvSpPr>
        <p:spPr>
          <a:xfrm>
            <a:off x="2734151" y="5602840"/>
            <a:ext cx="990600" cy="914400"/>
          </a:xfrm>
          <a:prstGeom prst="triangle">
            <a:avLst/>
          </a:prstGeom>
          <a:solidFill>
            <a:schemeClr val="accent1">
              <a:lumMod val="20000"/>
              <a:lumOff val="80000"/>
            </a:schemeClr>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198200" y="5620820"/>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218749" y="5620820"/>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chemeClr val="accent1">
              <a:lumMod val="20000"/>
              <a:lumOff val="80000"/>
            </a:schemeClr>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2940978" y="5631094"/>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endCxn id="35" idx="0"/>
          </p:cNvCxnSpPr>
          <p:nvPr/>
        </p:nvCxnSpPr>
        <p:spPr>
          <a:xfrm flipH="1">
            <a:off x="824442" y="5167044"/>
            <a:ext cx="914769" cy="45377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1" idx="3"/>
            <a:endCxn id="39" idx="0"/>
          </p:cNvCxnSpPr>
          <p:nvPr/>
        </p:nvCxnSpPr>
        <p:spPr>
          <a:xfrm>
            <a:off x="2010251" y="5149064"/>
            <a:ext cx="24342" cy="4674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3" idx="15"/>
            <a:endCxn id="43" idx="0"/>
          </p:cNvCxnSpPr>
          <p:nvPr/>
        </p:nvCxnSpPr>
        <p:spPr>
          <a:xfrm>
            <a:off x="2287225" y="5167044"/>
            <a:ext cx="942226" cy="43579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Content Placeholder 2"/>
          <p:cNvSpPr txBox="1">
            <a:spLocks/>
          </p:cNvSpPr>
          <p:nvPr/>
        </p:nvSpPr>
        <p:spPr>
          <a:xfrm rot="18723974">
            <a:off x="-116539" y="5427597"/>
            <a:ext cx="991258" cy="381000"/>
          </a:xfrm>
          <a:prstGeom prst="rect">
            <a:avLst/>
          </a:prstGeom>
          <a:noFill/>
          <a:ln>
            <a:no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solidFill>
                  <a:srgbClr val="C00000"/>
                </a:solidFill>
                <a:latin typeface="Courier New" pitchFamily="49" charset="0"/>
                <a:cs typeface="Courier New" pitchFamily="49" charset="0"/>
              </a:rPr>
              <a:t>• •</a:t>
            </a:r>
            <a:r>
              <a:rPr lang="en-US" sz="2000" dirty="0">
                <a:solidFill>
                  <a:srgbClr val="C00000"/>
                </a:solidFill>
                <a:latin typeface="Courier New" pitchFamily="49" charset="0"/>
                <a:cs typeface="Courier New" pitchFamily="49" charset="0"/>
              </a:rPr>
              <a:t> •</a:t>
            </a:r>
            <a:endParaRPr lang="en-US" sz="2000" dirty="0" smtClean="0">
              <a:solidFill>
                <a:srgbClr val="C00000"/>
              </a:solidFill>
              <a:latin typeface="Courier New" pitchFamily="49" charset="0"/>
              <a:cs typeface="Courier New" pitchFamily="49" charset="0"/>
            </a:endParaRPr>
          </a:p>
        </p:txBody>
      </p:sp>
      <p:sp>
        <p:nvSpPr>
          <p:cNvPr id="54" name="Content Placeholder 2"/>
          <p:cNvSpPr txBox="1">
            <a:spLocks/>
          </p:cNvSpPr>
          <p:nvPr/>
        </p:nvSpPr>
        <p:spPr>
          <a:xfrm rot="2130156">
            <a:off x="3257453" y="5358400"/>
            <a:ext cx="991258" cy="381000"/>
          </a:xfrm>
          <a:prstGeom prst="rect">
            <a:avLst/>
          </a:prstGeom>
          <a:noFill/>
          <a:ln>
            <a:no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solidFill>
                  <a:srgbClr val="C00000"/>
                </a:solidFill>
                <a:latin typeface="Courier New" pitchFamily="49" charset="0"/>
                <a:cs typeface="Courier New" pitchFamily="49" charset="0"/>
              </a:rPr>
              <a:t>• •</a:t>
            </a:r>
            <a:r>
              <a:rPr lang="en-US" sz="2000" dirty="0">
                <a:solidFill>
                  <a:srgbClr val="C00000"/>
                </a:solidFill>
                <a:latin typeface="Courier New" pitchFamily="49" charset="0"/>
                <a:cs typeface="Courier New" pitchFamily="49" charset="0"/>
              </a:rPr>
              <a:t> •</a:t>
            </a:r>
            <a:endParaRPr lang="en-US" sz="2000" dirty="0" smtClean="0">
              <a:solidFill>
                <a:srgbClr val="C00000"/>
              </a:solidFill>
              <a:latin typeface="Courier New" pitchFamily="49" charset="0"/>
              <a:cs typeface="Courier New" pitchFamily="49" charset="0"/>
            </a:endParaRPr>
          </a:p>
        </p:txBody>
      </p:sp>
      <p:cxnSp>
        <p:nvCxnSpPr>
          <p:cNvPr id="56" name="Straight Arrow Connector 55"/>
          <p:cNvCxnSpPr>
            <a:stCxn id="58" idx="2"/>
            <a:endCxn id="5" idx="0"/>
          </p:cNvCxnSpPr>
          <p:nvPr/>
        </p:nvCxnSpPr>
        <p:spPr>
          <a:xfrm flipH="1">
            <a:off x="2010251" y="2560834"/>
            <a:ext cx="8502" cy="33476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85800" y="1905000"/>
            <a:ext cx="1064231" cy="923330"/>
          </a:xfrm>
          <a:prstGeom prst="rect">
            <a:avLst/>
          </a:prstGeom>
          <a:noFill/>
        </p:spPr>
        <p:txBody>
          <a:bodyPr wrap="square" rtlCol="0">
            <a:spAutoFit/>
          </a:bodyPr>
          <a:lstStyle/>
          <a:p>
            <a:r>
              <a:rPr lang="en-US" dirty="0" smtClean="0"/>
              <a:t>Trigger0, Trigger1,</a:t>
            </a:r>
          </a:p>
          <a:p>
            <a:r>
              <a:rPr lang="en-US" dirty="0" smtClean="0"/>
              <a:t>Trigger2</a:t>
            </a:r>
            <a:endParaRPr lang="en-US" dirty="0"/>
          </a:p>
        </p:txBody>
      </p:sp>
      <p:sp>
        <p:nvSpPr>
          <p:cNvPr id="58" name="Rounded Rectangle 57"/>
          <p:cNvSpPr/>
          <p:nvPr/>
        </p:nvSpPr>
        <p:spPr>
          <a:xfrm>
            <a:off x="1713953" y="2103634"/>
            <a:ext cx="609600" cy="457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en-US" sz="2000" dirty="0"/>
          </a:p>
        </p:txBody>
      </p:sp>
      <p:sp>
        <p:nvSpPr>
          <p:cNvPr id="51" name="Isosceles Triangle 50"/>
          <p:cNvSpPr/>
          <p:nvPr/>
        </p:nvSpPr>
        <p:spPr>
          <a:xfrm>
            <a:off x="6333750" y="2895600"/>
            <a:ext cx="990600" cy="914400"/>
          </a:xfrm>
          <a:prstGeom prst="triangle">
            <a:avLst/>
          </a:prstGeom>
          <a:solidFill>
            <a:srgbClr val="FFFF00"/>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6797799" y="2913580"/>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6818348" y="2913580"/>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6540577" y="2923854"/>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5123599" y="4238946"/>
            <a:ext cx="990600" cy="914400"/>
          </a:xfrm>
          <a:prstGeom prst="triangle">
            <a:avLst/>
          </a:prstGeom>
          <a:solidFill>
            <a:srgbClr val="FFFF00"/>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5587648" y="4256926"/>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5608197" y="4256926"/>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5330426" y="4267200"/>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6333750" y="4234664"/>
            <a:ext cx="990600" cy="914400"/>
          </a:xfrm>
          <a:prstGeom prst="triangle">
            <a:avLst/>
          </a:prstGeom>
          <a:solidFill>
            <a:srgbClr val="FFFF00"/>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6797799" y="4252644"/>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6818348" y="4252644"/>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6540577" y="4262918"/>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a:stCxn id="55" idx="15"/>
            <a:endCxn id="59" idx="0"/>
          </p:cNvCxnSpPr>
          <p:nvPr/>
        </p:nvCxnSpPr>
        <p:spPr>
          <a:xfrm flipH="1">
            <a:off x="5618899" y="3807431"/>
            <a:ext cx="922047" cy="43151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2" idx="7"/>
            <a:endCxn id="65" idx="0"/>
          </p:cNvCxnSpPr>
          <p:nvPr/>
        </p:nvCxnSpPr>
        <p:spPr>
          <a:xfrm>
            <a:off x="6818348" y="3827980"/>
            <a:ext cx="10702" cy="40668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6" name="Isosceles Triangle 75"/>
          <p:cNvSpPr/>
          <p:nvPr/>
        </p:nvSpPr>
        <p:spPr>
          <a:xfrm>
            <a:off x="5800250" y="5620820"/>
            <a:ext cx="990600" cy="914400"/>
          </a:xfrm>
          <a:prstGeom prst="triangle">
            <a:avLst/>
          </a:prstGeom>
          <a:solidFill>
            <a:srgbClr val="FFFF00"/>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6264299" y="5638800"/>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6284848" y="5638800"/>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6007077" y="5649074"/>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p:cNvSpPr/>
          <p:nvPr/>
        </p:nvSpPr>
        <p:spPr>
          <a:xfrm>
            <a:off x="7010401" y="5616538"/>
            <a:ext cx="990600" cy="914400"/>
          </a:xfrm>
          <a:prstGeom prst="triangle">
            <a:avLst/>
          </a:prstGeom>
          <a:solidFill>
            <a:srgbClr val="FFFF00"/>
          </a:solidFill>
          <a:ln w="127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7474450" y="5634518"/>
            <a:ext cx="30823" cy="914400"/>
          </a:xfrm>
          <a:custGeom>
            <a:avLst/>
            <a:gdLst>
              <a:gd name="connsiteX0" fmla="*/ 20549 w 30823"/>
              <a:gd name="connsiteY0" fmla="*/ 0 h 914400"/>
              <a:gd name="connsiteX1" fmla="*/ 30823 w 30823"/>
              <a:gd name="connsiteY1" fmla="*/ 51371 h 914400"/>
              <a:gd name="connsiteX2" fmla="*/ 10275 w 30823"/>
              <a:gd name="connsiteY2" fmla="*/ 143838 h 914400"/>
              <a:gd name="connsiteX3" fmla="*/ 20549 w 30823"/>
              <a:gd name="connsiteY3" fmla="*/ 328773 h 914400"/>
              <a:gd name="connsiteX4" fmla="*/ 0 w 30823"/>
              <a:gd name="connsiteY4" fmla="*/ 534256 h 914400"/>
              <a:gd name="connsiteX5" fmla="*/ 10275 w 30823"/>
              <a:gd name="connsiteY5" fmla="*/ 821932 h 914400"/>
              <a:gd name="connsiteX6" fmla="*/ 20549 w 30823"/>
              <a:gd name="connsiteY6" fmla="*/ 852755 h 914400"/>
              <a:gd name="connsiteX7" fmla="*/ 20549 w 30823"/>
              <a:gd name="connsiteY7"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23" h="914400">
                <a:moveTo>
                  <a:pt x="20549" y="0"/>
                </a:moveTo>
                <a:cubicBezTo>
                  <a:pt x="23974" y="17124"/>
                  <a:pt x="30823" y="33908"/>
                  <a:pt x="30823" y="51371"/>
                </a:cubicBezTo>
                <a:cubicBezTo>
                  <a:pt x="30823" y="87535"/>
                  <a:pt x="20870" y="112053"/>
                  <a:pt x="10275" y="143838"/>
                </a:cubicBezTo>
                <a:cubicBezTo>
                  <a:pt x="13700" y="205483"/>
                  <a:pt x="20549" y="267033"/>
                  <a:pt x="20549" y="328773"/>
                </a:cubicBezTo>
                <a:cubicBezTo>
                  <a:pt x="20549" y="422846"/>
                  <a:pt x="13082" y="455769"/>
                  <a:pt x="0" y="534256"/>
                </a:cubicBezTo>
                <a:cubicBezTo>
                  <a:pt x="3425" y="630148"/>
                  <a:pt x="4097" y="726178"/>
                  <a:pt x="10275" y="821932"/>
                </a:cubicBezTo>
                <a:cubicBezTo>
                  <a:pt x="10972" y="832740"/>
                  <a:pt x="19353" y="841991"/>
                  <a:pt x="20549" y="852755"/>
                </a:cubicBezTo>
                <a:cubicBezTo>
                  <a:pt x="22818" y="873178"/>
                  <a:pt x="20549" y="893852"/>
                  <a:pt x="20549"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7494999" y="5634518"/>
            <a:ext cx="287676" cy="914400"/>
          </a:xfrm>
          <a:custGeom>
            <a:avLst/>
            <a:gdLst>
              <a:gd name="connsiteX0" fmla="*/ 0 w 287676"/>
              <a:gd name="connsiteY0" fmla="*/ 0 h 914400"/>
              <a:gd name="connsiteX1" fmla="*/ 30822 w 287676"/>
              <a:gd name="connsiteY1" fmla="*/ 113016 h 914400"/>
              <a:gd name="connsiteX2" fmla="*/ 41096 w 287676"/>
              <a:gd name="connsiteY2" fmla="*/ 143838 h 914400"/>
              <a:gd name="connsiteX3" fmla="*/ 61645 w 287676"/>
              <a:gd name="connsiteY3" fmla="*/ 164386 h 914400"/>
              <a:gd name="connsiteX4" fmla="*/ 82193 w 287676"/>
              <a:gd name="connsiteY4" fmla="*/ 390418 h 914400"/>
              <a:gd name="connsiteX5" fmla="*/ 102741 w 287676"/>
              <a:gd name="connsiteY5" fmla="*/ 482885 h 914400"/>
              <a:gd name="connsiteX6" fmla="*/ 123290 w 287676"/>
              <a:gd name="connsiteY6" fmla="*/ 503433 h 914400"/>
              <a:gd name="connsiteX7" fmla="*/ 133564 w 287676"/>
              <a:gd name="connsiteY7" fmla="*/ 554804 h 914400"/>
              <a:gd name="connsiteX8" fmla="*/ 143838 w 287676"/>
              <a:gd name="connsiteY8" fmla="*/ 626723 h 914400"/>
              <a:gd name="connsiteX9" fmla="*/ 164386 w 287676"/>
              <a:gd name="connsiteY9" fmla="*/ 698642 h 914400"/>
              <a:gd name="connsiteX10" fmla="*/ 184935 w 287676"/>
              <a:gd name="connsiteY10" fmla="*/ 719191 h 914400"/>
              <a:gd name="connsiteX11" fmla="*/ 205483 w 287676"/>
              <a:gd name="connsiteY11" fmla="*/ 780836 h 914400"/>
              <a:gd name="connsiteX12" fmla="*/ 226031 w 287676"/>
              <a:gd name="connsiteY12" fmla="*/ 811658 h 914400"/>
              <a:gd name="connsiteX13" fmla="*/ 267128 w 287676"/>
              <a:gd name="connsiteY13" fmla="*/ 863029 h 914400"/>
              <a:gd name="connsiteX14" fmla="*/ 277402 w 287676"/>
              <a:gd name="connsiteY14" fmla="*/ 893851 h 914400"/>
              <a:gd name="connsiteX15" fmla="*/ 287676 w 287676"/>
              <a:gd name="connsiteY1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676" h="914400">
                <a:moveTo>
                  <a:pt x="0" y="0"/>
                </a:moveTo>
                <a:cubicBezTo>
                  <a:pt x="14522" y="72609"/>
                  <a:pt x="4752" y="34805"/>
                  <a:pt x="30822" y="113016"/>
                </a:cubicBezTo>
                <a:cubicBezTo>
                  <a:pt x="34247" y="123290"/>
                  <a:pt x="33438" y="136180"/>
                  <a:pt x="41096" y="143838"/>
                </a:cubicBezTo>
                <a:lnTo>
                  <a:pt x="61645" y="164386"/>
                </a:lnTo>
                <a:cubicBezTo>
                  <a:pt x="93757" y="260725"/>
                  <a:pt x="63931" y="162136"/>
                  <a:pt x="82193" y="390418"/>
                </a:cubicBezTo>
                <a:cubicBezTo>
                  <a:pt x="83023" y="400791"/>
                  <a:pt x="91715" y="464508"/>
                  <a:pt x="102741" y="482885"/>
                </a:cubicBezTo>
                <a:cubicBezTo>
                  <a:pt x="107725" y="491191"/>
                  <a:pt x="116440" y="496584"/>
                  <a:pt x="123290" y="503433"/>
                </a:cubicBezTo>
                <a:cubicBezTo>
                  <a:pt x="126715" y="520557"/>
                  <a:pt x="130693" y="537579"/>
                  <a:pt x="133564" y="554804"/>
                </a:cubicBezTo>
                <a:cubicBezTo>
                  <a:pt x="137545" y="578691"/>
                  <a:pt x="139506" y="602897"/>
                  <a:pt x="143838" y="626723"/>
                </a:cubicBezTo>
                <a:cubicBezTo>
                  <a:pt x="145006" y="633148"/>
                  <a:pt x="158645" y="689073"/>
                  <a:pt x="164386" y="698642"/>
                </a:cubicBezTo>
                <a:cubicBezTo>
                  <a:pt x="169370" y="706948"/>
                  <a:pt x="178085" y="712341"/>
                  <a:pt x="184935" y="719191"/>
                </a:cubicBezTo>
                <a:cubicBezTo>
                  <a:pt x="191784" y="739739"/>
                  <a:pt x="193468" y="762814"/>
                  <a:pt x="205483" y="780836"/>
                </a:cubicBezTo>
                <a:cubicBezTo>
                  <a:pt x="212332" y="791110"/>
                  <a:pt x="218317" y="802016"/>
                  <a:pt x="226031" y="811658"/>
                </a:cubicBezTo>
                <a:cubicBezTo>
                  <a:pt x="251514" y="843512"/>
                  <a:pt x="246047" y="820866"/>
                  <a:pt x="267128" y="863029"/>
                </a:cubicBezTo>
                <a:cubicBezTo>
                  <a:pt x="271971" y="872715"/>
                  <a:pt x="273380" y="883796"/>
                  <a:pt x="277402" y="893851"/>
                </a:cubicBezTo>
                <a:cubicBezTo>
                  <a:pt x="280246" y="900961"/>
                  <a:pt x="284251" y="907550"/>
                  <a:pt x="287676" y="914400"/>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7217228" y="5644792"/>
            <a:ext cx="277771" cy="883577"/>
          </a:xfrm>
          <a:custGeom>
            <a:avLst/>
            <a:gdLst>
              <a:gd name="connsiteX0" fmla="*/ 277771 w 277771"/>
              <a:gd name="connsiteY0" fmla="*/ 0 h 883577"/>
              <a:gd name="connsiteX1" fmla="*/ 267497 w 277771"/>
              <a:gd name="connsiteY1" fmla="*/ 82193 h 883577"/>
              <a:gd name="connsiteX2" fmla="*/ 246948 w 277771"/>
              <a:gd name="connsiteY2" fmla="*/ 184935 h 883577"/>
              <a:gd name="connsiteX3" fmla="*/ 226400 w 277771"/>
              <a:gd name="connsiteY3" fmla="*/ 215757 h 883577"/>
              <a:gd name="connsiteX4" fmla="*/ 216126 w 277771"/>
              <a:gd name="connsiteY4" fmla="*/ 256854 h 883577"/>
              <a:gd name="connsiteX5" fmla="*/ 195577 w 277771"/>
              <a:gd name="connsiteY5" fmla="*/ 277402 h 883577"/>
              <a:gd name="connsiteX6" fmla="*/ 164755 w 277771"/>
              <a:gd name="connsiteY6" fmla="*/ 369870 h 883577"/>
              <a:gd name="connsiteX7" fmla="*/ 154481 w 277771"/>
              <a:gd name="connsiteY7" fmla="*/ 400692 h 883577"/>
              <a:gd name="connsiteX8" fmla="*/ 133933 w 277771"/>
              <a:gd name="connsiteY8" fmla="*/ 431515 h 883577"/>
              <a:gd name="connsiteX9" fmla="*/ 113384 w 277771"/>
              <a:gd name="connsiteY9" fmla="*/ 513708 h 883577"/>
              <a:gd name="connsiteX10" fmla="*/ 103110 w 277771"/>
              <a:gd name="connsiteY10" fmla="*/ 554804 h 883577"/>
              <a:gd name="connsiteX11" fmla="*/ 72288 w 277771"/>
              <a:gd name="connsiteY11" fmla="*/ 688368 h 883577"/>
              <a:gd name="connsiteX12" fmla="*/ 41465 w 277771"/>
              <a:gd name="connsiteY12" fmla="*/ 780836 h 883577"/>
              <a:gd name="connsiteX13" fmla="*/ 31191 w 277771"/>
              <a:gd name="connsiteY13" fmla="*/ 811658 h 883577"/>
              <a:gd name="connsiteX14" fmla="*/ 369 w 277771"/>
              <a:gd name="connsiteY14" fmla="*/ 873303 h 883577"/>
              <a:gd name="connsiteX15" fmla="*/ 369 w 277771"/>
              <a:gd name="connsiteY15" fmla="*/ 883577 h 8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771" h="883577">
                <a:moveTo>
                  <a:pt x="277771" y="0"/>
                </a:moveTo>
                <a:cubicBezTo>
                  <a:pt x="274346" y="27398"/>
                  <a:pt x="271146" y="54824"/>
                  <a:pt x="267497" y="82193"/>
                </a:cubicBezTo>
                <a:cubicBezTo>
                  <a:pt x="264055" y="108004"/>
                  <a:pt x="261139" y="156553"/>
                  <a:pt x="246948" y="184935"/>
                </a:cubicBezTo>
                <a:cubicBezTo>
                  <a:pt x="241426" y="195979"/>
                  <a:pt x="233249" y="205483"/>
                  <a:pt x="226400" y="215757"/>
                </a:cubicBezTo>
                <a:cubicBezTo>
                  <a:pt x="222975" y="229456"/>
                  <a:pt x="222441" y="244224"/>
                  <a:pt x="216126" y="256854"/>
                </a:cubicBezTo>
                <a:cubicBezTo>
                  <a:pt x="211794" y="265518"/>
                  <a:pt x="199909" y="268738"/>
                  <a:pt x="195577" y="277402"/>
                </a:cubicBezTo>
                <a:cubicBezTo>
                  <a:pt x="195575" y="277405"/>
                  <a:pt x="169893" y="354457"/>
                  <a:pt x="164755" y="369870"/>
                </a:cubicBezTo>
                <a:cubicBezTo>
                  <a:pt x="161330" y="380144"/>
                  <a:pt x="160488" y="391681"/>
                  <a:pt x="154481" y="400692"/>
                </a:cubicBezTo>
                <a:cubicBezTo>
                  <a:pt x="147632" y="410966"/>
                  <a:pt x="139455" y="420471"/>
                  <a:pt x="133933" y="431515"/>
                </a:cubicBezTo>
                <a:cubicBezTo>
                  <a:pt x="122915" y="453551"/>
                  <a:pt x="118075" y="492597"/>
                  <a:pt x="113384" y="513708"/>
                </a:cubicBezTo>
                <a:cubicBezTo>
                  <a:pt x="110321" y="527492"/>
                  <a:pt x="106173" y="541020"/>
                  <a:pt x="103110" y="554804"/>
                </a:cubicBezTo>
                <a:cubicBezTo>
                  <a:pt x="92244" y="603702"/>
                  <a:pt x="89072" y="638017"/>
                  <a:pt x="72288" y="688368"/>
                </a:cubicBezTo>
                <a:lnTo>
                  <a:pt x="41465" y="780836"/>
                </a:lnTo>
                <a:cubicBezTo>
                  <a:pt x="38040" y="791110"/>
                  <a:pt x="37198" y="802647"/>
                  <a:pt x="31191" y="811658"/>
                </a:cubicBezTo>
                <a:cubicBezTo>
                  <a:pt x="11103" y="841791"/>
                  <a:pt x="8876" y="839274"/>
                  <a:pt x="369" y="873303"/>
                </a:cubicBezTo>
                <a:cubicBezTo>
                  <a:pt x="-462" y="876625"/>
                  <a:pt x="369" y="880152"/>
                  <a:pt x="369" y="883577"/>
                </a:cubicBezTo>
              </a:path>
            </a:pathLst>
          </a:custGeom>
          <a:solidFill>
            <a:srgbClr val="FFFF00"/>
          </a:solid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p:cNvCxnSpPr>
            <a:stCxn id="68" idx="15"/>
            <a:endCxn id="76" idx="0"/>
          </p:cNvCxnSpPr>
          <p:nvPr/>
        </p:nvCxnSpPr>
        <p:spPr>
          <a:xfrm flipH="1">
            <a:off x="6295550" y="5146495"/>
            <a:ext cx="245396" cy="47432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65" idx="3"/>
            <a:endCxn id="80" idx="0"/>
          </p:cNvCxnSpPr>
          <p:nvPr/>
        </p:nvCxnSpPr>
        <p:spPr>
          <a:xfrm>
            <a:off x="6829050" y="5149064"/>
            <a:ext cx="676651" cy="4674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1" name="Content Placeholder 2"/>
          <p:cNvSpPr txBox="1">
            <a:spLocks/>
          </p:cNvSpPr>
          <p:nvPr/>
        </p:nvSpPr>
        <p:spPr>
          <a:xfrm rot="18723974">
            <a:off x="4702260" y="5334274"/>
            <a:ext cx="991258" cy="381000"/>
          </a:xfrm>
          <a:prstGeom prst="rect">
            <a:avLst/>
          </a:prstGeom>
          <a:noFill/>
          <a:ln>
            <a:no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solidFill>
                  <a:srgbClr val="C00000"/>
                </a:solidFill>
                <a:latin typeface="Courier New" pitchFamily="49" charset="0"/>
                <a:cs typeface="Courier New" pitchFamily="49" charset="0"/>
              </a:rPr>
              <a:t>• •</a:t>
            </a:r>
            <a:r>
              <a:rPr lang="en-US" sz="2000" dirty="0">
                <a:solidFill>
                  <a:srgbClr val="C00000"/>
                </a:solidFill>
                <a:latin typeface="Courier New" pitchFamily="49" charset="0"/>
                <a:cs typeface="Courier New" pitchFamily="49" charset="0"/>
              </a:rPr>
              <a:t> •</a:t>
            </a:r>
            <a:endParaRPr lang="en-US" sz="2000" dirty="0" smtClean="0">
              <a:solidFill>
                <a:srgbClr val="C00000"/>
              </a:solidFill>
              <a:latin typeface="Courier New" pitchFamily="49" charset="0"/>
              <a:cs typeface="Courier New" pitchFamily="49" charset="0"/>
            </a:endParaRPr>
          </a:p>
        </p:txBody>
      </p:sp>
      <p:cxnSp>
        <p:nvCxnSpPr>
          <p:cNvPr id="93" name="Straight Arrow Connector 92"/>
          <p:cNvCxnSpPr>
            <a:stCxn id="95" idx="2"/>
            <a:endCxn id="51" idx="0"/>
          </p:cNvCxnSpPr>
          <p:nvPr/>
        </p:nvCxnSpPr>
        <p:spPr>
          <a:xfrm flipH="1">
            <a:off x="6829050" y="2560834"/>
            <a:ext cx="8502" cy="33476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605410" y="2209800"/>
            <a:ext cx="1023991" cy="369332"/>
          </a:xfrm>
          <a:prstGeom prst="rect">
            <a:avLst/>
          </a:prstGeom>
          <a:noFill/>
        </p:spPr>
        <p:txBody>
          <a:bodyPr wrap="square" rtlCol="0">
            <a:spAutoFit/>
          </a:bodyPr>
          <a:lstStyle/>
          <a:p>
            <a:r>
              <a:rPr lang="en-US" dirty="0" smtClean="0"/>
              <a:t>Trigger0</a:t>
            </a:r>
          </a:p>
        </p:txBody>
      </p:sp>
      <p:sp>
        <p:nvSpPr>
          <p:cNvPr id="95" name="Rounded Rectangle 94"/>
          <p:cNvSpPr/>
          <p:nvPr/>
        </p:nvSpPr>
        <p:spPr>
          <a:xfrm>
            <a:off x="6532752" y="2103634"/>
            <a:ext cx="6096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t>
            </a:r>
            <a:endParaRPr lang="en-US" sz="2000" dirty="0"/>
          </a:p>
        </p:txBody>
      </p:sp>
      <p:sp>
        <p:nvSpPr>
          <p:cNvPr id="96" name="TextBox 95"/>
          <p:cNvSpPr txBox="1"/>
          <p:nvPr/>
        </p:nvSpPr>
        <p:spPr>
          <a:xfrm>
            <a:off x="5885599" y="4038600"/>
            <a:ext cx="1023991" cy="369332"/>
          </a:xfrm>
          <a:prstGeom prst="rect">
            <a:avLst/>
          </a:prstGeom>
          <a:noFill/>
        </p:spPr>
        <p:txBody>
          <a:bodyPr wrap="square" rtlCol="0">
            <a:spAutoFit/>
          </a:bodyPr>
          <a:lstStyle/>
          <a:p>
            <a:r>
              <a:rPr lang="en-US" dirty="0" smtClean="0"/>
              <a:t>Trigger1</a:t>
            </a:r>
            <a:endParaRPr lang="en-US" dirty="0"/>
          </a:p>
        </p:txBody>
      </p:sp>
      <p:sp>
        <p:nvSpPr>
          <p:cNvPr id="97" name="TextBox 96"/>
          <p:cNvSpPr txBox="1"/>
          <p:nvPr/>
        </p:nvSpPr>
        <p:spPr>
          <a:xfrm>
            <a:off x="6382881" y="5334465"/>
            <a:ext cx="1023991" cy="369332"/>
          </a:xfrm>
          <a:prstGeom prst="rect">
            <a:avLst/>
          </a:prstGeom>
          <a:noFill/>
        </p:spPr>
        <p:txBody>
          <a:bodyPr wrap="square" rtlCol="0">
            <a:spAutoFit/>
          </a:bodyPr>
          <a:lstStyle/>
          <a:p>
            <a:r>
              <a:rPr lang="en-US" dirty="0" smtClean="0"/>
              <a:t>Trigger2</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6014" y="3763909"/>
            <a:ext cx="380857" cy="380857"/>
          </a:xfrm>
          <a:prstGeom prst="rect">
            <a:avLst/>
          </a:prstGeom>
        </p:spPr>
      </p:pic>
      <p:pic>
        <p:nvPicPr>
          <p:cNvPr id="102" name="Picture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1901" y="5013075"/>
            <a:ext cx="380857" cy="380857"/>
          </a:xfrm>
          <a:prstGeom prst="rect">
            <a:avLst/>
          </a:prstGeom>
        </p:spPr>
      </p:pic>
      <p:pic>
        <p:nvPicPr>
          <p:cNvPr id="103" name="Picture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1653" y="5029200"/>
            <a:ext cx="380857" cy="380857"/>
          </a:xfrm>
          <a:prstGeom prst="rect">
            <a:avLst/>
          </a:prstGeom>
        </p:spPr>
      </p:pic>
      <p:sp>
        <p:nvSpPr>
          <p:cNvPr id="104" name="TextBox 103"/>
          <p:cNvSpPr txBox="1"/>
          <p:nvPr/>
        </p:nvSpPr>
        <p:spPr>
          <a:xfrm>
            <a:off x="152400" y="1320225"/>
            <a:ext cx="3962400" cy="584775"/>
          </a:xfrm>
          <a:prstGeom prst="rect">
            <a:avLst/>
          </a:prstGeom>
          <a:noFill/>
        </p:spPr>
        <p:txBody>
          <a:bodyPr wrap="square" rtlCol="0">
            <a:spAutoFit/>
          </a:bodyPr>
          <a:lstStyle/>
          <a:p>
            <a:pPr algn="ctr"/>
            <a:r>
              <a:rPr lang="en-US" sz="3200" dirty="0" smtClean="0">
                <a:solidFill>
                  <a:schemeClr val="tx2"/>
                </a:solidFill>
              </a:rPr>
              <a:t>Symbolic, path-based</a:t>
            </a:r>
            <a:endParaRPr lang="en-US" sz="3200" dirty="0">
              <a:solidFill>
                <a:schemeClr val="tx2"/>
              </a:solidFill>
            </a:endParaRPr>
          </a:p>
        </p:txBody>
      </p:sp>
      <p:sp>
        <p:nvSpPr>
          <p:cNvPr id="105" name="TextBox 104"/>
          <p:cNvSpPr txBox="1"/>
          <p:nvPr/>
        </p:nvSpPr>
        <p:spPr>
          <a:xfrm>
            <a:off x="4809650" y="1324506"/>
            <a:ext cx="3962399" cy="584775"/>
          </a:xfrm>
          <a:prstGeom prst="rect">
            <a:avLst/>
          </a:prstGeom>
          <a:noFill/>
        </p:spPr>
        <p:txBody>
          <a:bodyPr wrap="square" rtlCol="0">
            <a:spAutoFit/>
          </a:bodyPr>
          <a:lstStyle/>
          <a:p>
            <a:pPr algn="ctr"/>
            <a:r>
              <a:rPr lang="en-US" sz="3200" dirty="0" smtClean="0">
                <a:solidFill>
                  <a:schemeClr val="tx2"/>
                </a:solidFill>
              </a:rPr>
              <a:t>Concrete, state-based</a:t>
            </a:r>
            <a:endParaRPr lang="en-US" sz="3200" dirty="0">
              <a:solidFill>
                <a:schemeClr val="tx2"/>
              </a:solidFill>
            </a:endParaRPr>
          </a:p>
        </p:txBody>
      </p:sp>
    </p:spTree>
    <p:extLst>
      <p:ext uri="{BB962C8B-B14F-4D97-AF65-F5344CB8AC3E}">
        <p14:creationId xmlns:p14="http://schemas.microsoft.com/office/powerpoint/2010/main" val="244552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5"/>
                                        </p:tgtEl>
                                        <p:attrNameLst>
                                          <p:attrName>style.visibility</p:attrName>
                                        </p:attrNameLst>
                                      </p:cBhvr>
                                      <p:to>
                                        <p:strVal val="visible"/>
                                      </p:to>
                                    </p:set>
                                  </p:childTnLst>
                                </p:cTn>
                              </p:par>
                            </p:childTnLst>
                          </p:cTn>
                        </p:par>
                        <p:par>
                          <p:cTn id="97" fill="hold">
                            <p:stCondLst>
                              <p:cond delay="0"/>
                            </p:stCondLst>
                            <p:childTnLst>
                              <p:par>
                                <p:cTn id="98" presetID="1" presetClass="entr" presetSubtype="0" fill="hold" grpId="0" nodeType="afterEffect">
                                  <p:stCondLst>
                                    <p:cond delay="0"/>
                                  </p:stCondLst>
                                  <p:childTnLst>
                                    <p:set>
                                      <p:cBhvr>
                                        <p:cTn id="99" dur="1" fill="hold">
                                          <p:stCondLst>
                                            <p:cond delay="0"/>
                                          </p:stCondLst>
                                        </p:cTn>
                                        <p:tgtEl>
                                          <p:spTgt spid="105"/>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1"/>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2"/>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5"/>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9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4"/>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59"/>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62"/>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63"/>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64"/>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6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6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67"/>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8"/>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73"/>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74"/>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96"/>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103"/>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102"/>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76"/>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77"/>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78"/>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9"/>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80"/>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1"/>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82"/>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83"/>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88"/>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89"/>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9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50" grpId="0"/>
      <p:bldP spid="54" grpId="0"/>
      <p:bldP spid="57" grpId="0"/>
      <p:bldP spid="58" grpId="0" animBg="1"/>
      <p:bldP spid="51" grpId="0" animBg="1"/>
      <p:bldP spid="52" grpId="0" animBg="1"/>
      <p:bldP spid="53" grpId="0" animBg="1"/>
      <p:bldP spid="55" grpId="0" animBg="1"/>
      <p:bldP spid="59" grpId="0" animBg="1"/>
      <p:bldP spid="62" grpId="0" animBg="1"/>
      <p:bldP spid="63" grpId="0" animBg="1"/>
      <p:bldP spid="64" grpId="0" animBg="1"/>
      <p:bldP spid="65" grpId="0" animBg="1"/>
      <p:bldP spid="66" grpId="0" animBg="1"/>
      <p:bldP spid="67" grpId="0" animBg="1"/>
      <p:bldP spid="68" grpId="0" animBg="1"/>
      <p:bldP spid="76" grpId="0" animBg="1"/>
      <p:bldP spid="77" grpId="0" animBg="1"/>
      <p:bldP spid="78" grpId="0" animBg="1"/>
      <p:bldP spid="79" grpId="0" animBg="1"/>
      <p:bldP spid="80" grpId="0" animBg="1"/>
      <p:bldP spid="81" grpId="0" animBg="1"/>
      <p:bldP spid="82" grpId="0" animBg="1"/>
      <p:bldP spid="83" grpId="0" animBg="1"/>
      <p:bldP spid="91" grpId="0"/>
      <p:bldP spid="94" grpId="0"/>
      <p:bldP spid="95" grpId="0" animBg="1"/>
      <p:bldP spid="96" grpId="0"/>
      <p:bldP spid="97" grpId="0"/>
      <p:bldP spid="104" grpId="0"/>
      <p:bldP spid="10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32940"/>
          </a:xfrm>
        </p:spPr>
        <p:txBody>
          <a:bodyPr>
            <a:noAutofit/>
          </a:bodyPr>
          <a:lstStyle/>
          <a:p>
            <a:r>
              <a:rPr lang="en-US" dirty="0" smtClean="0"/>
              <a:t>Exploring temporal behavior: soundness</a:t>
            </a:r>
            <a:endParaRPr lang="en-US" dirty="0"/>
          </a:p>
        </p:txBody>
      </p:sp>
      <p:sp>
        <p:nvSpPr>
          <p:cNvPr id="3" name="Content Placeholder 2"/>
          <p:cNvSpPr>
            <a:spLocks noGrp="1"/>
          </p:cNvSpPr>
          <p:nvPr>
            <p:ph idx="1"/>
          </p:nvPr>
        </p:nvSpPr>
        <p:spPr>
          <a:xfrm>
            <a:off x="152400" y="1676400"/>
            <a:ext cx="4419600" cy="4876800"/>
          </a:xfrm>
        </p:spPr>
        <p:txBody>
          <a:bodyPr>
            <a:noAutofit/>
          </a:bodyPr>
          <a:lstStyle/>
          <a:p>
            <a:pPr marL="0" indent="0">
              <a:buNone/>
            </a:pPr>
            <a:r>
              <a:rPr lang="en-US" sz="2000" b="1" dirty="0" err="1" smtClean="0">
                <a:latin typeface="Courier New" pitchFamily="49" charset="0"/>
                <a:cs typeface="Courier New" pitchFamily="49" charset="0"/>
              </a:rPr>
              <a:t>motionPorch</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porchLight.Set</a:t>
            </a:r>
            <a:r>
              <a:rPr lang="en-US" sz="2000" dirty="0" smtClean="0">
                <a:latin typeface="Courier New" pitchFamily="49" charset="0"/>
                <a:cs typeface="Courier New" pitchFamily="49" charset="0"/>
              </a:rPr>
              <a:t>(On)</a:t>
            </a:r>
          </a:p>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timerDim.Start</a:t>
            </a:r>
            <a:r>
              <a:rPr lang="en-US" sz="2000" dirty="0" smtClean="0">
                <a:latin typeface="Courier New" pitchFamily="49" charset="0"/>
                <a:cs typeface="Courier New" pitchFamily="49" charset="0"/>
              </a:rPr>
              <a:t>(5 </a:t>
            </a:r>
            <a:r>
              <a:rPr lang="en-US" sz="2000" dirty="0" err="1">
                <a:latin typeface="Courier New" pitchFamily="49" charset="0"/>
                <a:cs typeface="Courier New" pitchFamily="49" charset="0"/>
              </a:rPr>
              <a:t>mins</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timerOff.Start</a:t>
            </a:r>
            <a:r>
              <a:rPr lang="en-US" sz="2000" dirty="0" smtClean="0">
                <a:latin typeface="Courier New" pitchFamily="49" charset="0"/>
                <a:cs typeface="Courier New" pitchFamily="49" charset="0"/>
              </a:rPr>
              <a:t>(10 </a:t>
            </a:r>
            <a:r>
              <a:rPr lang="en-US" sz="2000" dirty="0" err="1">
                <a:latin typeface="Courier New" pitchFamily="49" charset="0"/>
                <a:cs typeface="Courier New" pitchFamily="49" charset="0"/>
              </a:rPr>
              <a:t>mins</a:t>
            </a:r>
            <a:r>
              <a:rPr lang="en-US" sz="2000" dirty="0" smtClean="0">
                <a:latin typeface="Courier New" pitchFamily="49" charset="0"/>
                <a:cs typeface="Courier New" pitchFamily="49" charset="0"/>
              </a:rPr>
              <a:t>)</a:t>
            </a:r>
          </a:p>
          <a:p>
            <a:pPr marL="0" indent="0">
              <a:buNone/>
            </a:pPr>
            <a:r>
              <a:rPr lang="en-US" sz="2000" b="1" dirty="0" err="1" smtClean="0">
                <a:latin typeface="Courier New" pitchFamily="49" charset="0"/>
                <a:cs typeface="Courier New" pitchFamily="49" charset="0"/>
              </a:rPr>
              <a:t>porchLight.On</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timerDim.Start</a:t>
            </a:r>
            <a:r>
              <a:rPr lang="en-US" sz="2000" dirty="0" smtClean="0">
                <a:latin typeface="Courier New" pitchFamily="49" charset="0"/>
                <a:cs typeface="Courier New" pitchFamily="49" charset="0"/>
              </a:rPr>
              <a:t>(5 </a:t>
            </a:r>
            <a:r>
              <a:rPr lang="en-US" sz="2000" dirty="0" err="1" smtClean="0">
                <a:latin typeface="Courier New" pitchFamily="49" charset="0"/>
                <a:cs typeface="Courier New" pitchFamily="49" charset="0"/>
              </a:rPr>
              <a:t>mins</a:t>
            </a:r>
            <a:r>
              <a:rPr lang="en-US" sz="2000" dirty="0" smtClean="0">
                <a:latin typeface="Courier New" pitchFamily="49" charset="0"/>
                <a:cs typeface="Courier New" pitchFamily="49" charset="0"/>
              </a:rPr>
              <a:t>)</a:t>
            </a:r>
          </a:p>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timerOff.Start</a:t>
            </a:r>
            <a:r>
              <a:rPr lang="en-US" sz="2000" dirty="0" smtClean="0">
                <a:latin typeface="Courier New" pitchFamily="49" charset="0"/>
                <a:cs typeface="Courier New" pitchFamily="49" charset="0"/>
              </a:rPr>
              <a:t>(10 </a:t>
            </a:r>
            <a:r>
              <a:rPr lang="en-US" sz="2000" dirty="0" err="1" smtClean="0">
                <a:latin typeface="Courier New" pitchFamily="49" charset="0"/>
                <a:cs typeface="Courier New" pitchFamily="49" charset="0"/>
              </a:rPr>
              <a:t>mins</a:t>
            </a:r>
            <a:r>
              <a:rPr lang="en-US" sz="2000" dirty="0" smtClean="0">
                <a:latin typeface="Courier New" pitchFamily="49" charset="0"/>
                <a:cs typeface="Courier New" pitchFamily="49" charset="0"/>
              </a:rPr>
              <a:t>)</a:t>
            </a:r>
          </a:p>
          <a:p>
            <a:pPr marL="0" indent="0">
              <a:buNone/>
            </a:pPr>
            <a:r>
              <a:rPr lang="en-US" sz="2000" b="1" dirty="0" err="1" smtClean="0">
                <a:latin typeface="Courier New" pitchFamily="49" charset="0"/>
                <a:cs typeface="Courier New" pitchFamily="49" charset="0"/>
              </a:rPr>
              <a:t>timerDim.Fired</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porchLight.Set</a:t>
            </a:r>
            <a:r>
              <a:rPr lang="en-US" sz="2000" dirty="0" smtClean="0">
                <a:latin typeface="Courier New" pitchFamily="49" charset="0"/>
                <a:cs typeface="Courier New" pitchFamily="49" charset="0"/>
              </a:rPr>
              <a:t>(Dim)</a:t>
            </a:r>
            <a:endParaRPr lang="en-US" sz="2000" dirty="0">
              <a:latin typeface="Courier New" pitchFamily="49" charset="0"/>
              <a:cs typeface="Courier New" pitchFamily="49" charset="0"/>
            </a:endParaRPr>
          </a:p>
          <a:p>
            <a:pPr marL="0" indent="0">
              <a:buNone/>
            </a:pPr>
            <a:r>
              <a:rPr lang="en-US" sz="2000" b="1" dirty="0" err="1" smtClean="0">
                <a:latin typeface="Courier New" pitchFamily="49" charset="0"/>
                <a:cs typeface="Courier New" pitchFamily="49" charset="0"/>
              </a:rPr>
              <a:t>timerOff.Fired</a:t>
            </a:r>
            <a:r>
              <a:rPr lang="en-US" sz="2000" b="1"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porchLight.Set</a:t>
            </a:r>
            <a:r>
              <a:rPr lang="en-US" sz="2000" dirty="0" smtClean="0">
                <a:latin typeface="Courier New" pitchFamily="49" charset="0"/>
                <a:cs typeface="Courier New" pitchFamily="49" charset="0"/>
              </a:rPr>
              <a:t>(Off)</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if </a:t>
            </a:r>
            <a:r>
              <a:rPr lang="en-US" sz="2000" dirty="0" err="1" smtClean="0">
                <a:latin typeface="Courier New" pitchFamily="49" charset="0"/>
                <a:cs typeface="Courier New" pitchFamily="49" charset="0"/>
              </a:rPr>
              <a:t>timerDim.On</a:t>
            </a:r>
            <a:r>
              <a:rPr lang="en-US" sz="2000" dirty="0" smtClean="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Abort();</a:t>
            </a:r>
            <a:endParaRPr lang="en-US" sz="2000" dirty="0">
              <a:latin typeface="Courier New" pitchFamily="49" charset="0"/>
              <a:cs typeface="Courier New" pitchFamily="49" charset="0"/>
            </a:endParaRPr>
          </a:p>
        </p:txBody>
      </p:sp>
      <p:sp>
        <p:nvSpPr>
          <p:cNvPr id="8" name="TextBox 7"/>
          <p:cNvSpPr txBox="1"/>
          <p:nvPr/>
        </p:nvSpPr>
        <p:spPr>
          <a:xfrm>
            <a:off x="4572000" y="1676400"/>
            <a:ext cx="4572000" cy="369332"/>
          </a:xfrm>
          <a:prstGeom prst="rect">
            <a:avLst/>
          </a:prstGeom>
          <a:noFill/>
        </p:spPr>
        <p:txBody>
          <a:bodyPr wrap="square" rtlCol="0">
            <a:spAutoFit/>
          </a:bodyPr>
          <a:lstStyle/>
          <a:p>
            <a:pPr algn="ctr"/>
            <a:r>
              <a:rPr lang="en-US" dirty="0" smtClean="0"/>
              <a:t>[</a:t>
            </a:r>
            <a:r>
              <a:rPr lang="en-US" dirty="0" err="1" smtClean="0"/>
              <a:t>PorchLight</a:t>
            </a:r>
            <a:r>
              <a:rPr lang="en-US" dirty="0" smtClean="0"/>
              <a:t>, </a:t>
            </a:r>
            <a:r>
              <a:rPr lang="en-US" dirty="0" err="1" smtClean="0"/>
              <a:t>TimerDim</a:t>
            </a:r>
            <a:r>
              <a:rPr lang="en-US" dirty="0" smtClean="0"/>
              <a:t>, </a:t>
            </a:r>
            <a:r>
              <a:rPr lang="en-US" dirty="0" err="1"/>
              <a:t>T</a:t>
            </a:r>
            <a:r>
              <a:rPr lang="en-US" dirty="0" err="1" smtClean="0"/>
              <a:t>imerOff</a:t>
            </a:r>
            <a:r>
              <a:rPr lang="en-US" dirty="0" smtClean="0"/>
              <a:t>]</a:t>
            </a:r>
            <a:endParaRPr lang="en-US" dirty="0"/>
          </a:p>
        </p:txBody>
      </p:sp>
      <p:sp>
        <p:nvSpPr>
          <p:cNvPr id="10" name="Rounded Rectangle 9"/>
          <p:cNvSpPr/>
          <p:nvPr/>
        </p:nvSpPr>
        <p:spPr>
          <a:xfrm>
            <a:off x="5715000" y="2286000"/>
            <a:ext cx="18288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[Off, </a:t>
            </a:r>
            <a:r>
              <a:rPr lang="en-US" dirty="0" smtClean="0">
                <a:solidFill>
                  <a:schemeClr val="tx1"/>
                </a:solidFill>
              </a:rPr>
              <a:t>Off, Off]</a:t>
            </a:r>
            <a:endParaRPr lang="en-US" dirty="0"/>
          </a:p>
        </p:txBody>
      </p:sp>
      <p:sp>
        <p:nvSpPr>
          <p:cNvPr id="12" name="Rounded Rectangle 11"/>
          <p:cNvSpPr/>
          <p:nvPr/>
        </p:nvSpPr>
        <p:spPr>
          <a:xfrm>
            <a:off x="5867400" y="3505200"/>
            <a:ext cx="15240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r>
              <a:rPr lang="en-US" dirty="0" smtClean="0">
                <a:solidFill>
                  <a:schemeClr val="tx1"/>
                </a:solidFill>
              </a:rPr>
              <a:t>On, On, On]</a:t>
            </a:r>
            <a:endParaRPr lang="en-US" dirty="0"/>
          </a:p>
        </p:txBody>
      </p:sp>
      <p:grpSp>
        <p:nvGrpSpPr>
          <p:cNvPr id="20" name="Group 19"/>
          <p:cNvGrpSpPr/>
          <p:nvPr/>
        </p:nvGrpSpPr>
        <p:grpSpPr>
          <a:xfrm>
            <a:off x="7524750" y="2343150"/>
            <a:ext cx="1695450" cy="400050"/>
            <a:chOff x="7524750" y="2343150"/>
            <a:chExt cx="1695450" cy="400050"/>
          </a:xfrm>
        </p:grpSpPr>
        <p:sp>
          <p:nvSpPr>
            <p:cNvPr id="6" name="Freeform 5"/>
            <p:cNvSpPr/>
            <p:nvPr/>
          </p:nvSpPr>
          <p:spPr>
            <a:xfrm>
              <a:off x="7524750" y="2343150"/>
              <a:ext cx="438150" cy="400050"/>
            </a:xfrm>
            <a:custGeom>
              <a:avLst/>
              <a:gdLst>
                <a:gd name="connsiteX0" fmla="*/ 0 w 438150"/>
                <a:gd name="connsiteY0" fmla="*/ 400050 h 400050"/>
                <a:gd name="connsiteX1" fmla="*/ 438150 w 438150"/>
                <a:gd name="connsiteY1" fmla="*/ 209550 h 400050"/>
                <a:gd name="connsiteX2" fmla="*/ 0 w 438150"/>
                <a:gd name="connsiteY2" fmla="*/ 0 h 400050"/>
              </a:gdLst>
              <a:ahLst/>
              <a:cxnLst>
                <a:cxn ang="0">
                  <a:pos x="connsiteX0" y="connsiteY0"/>
                </a:cxn>
                <a:cxn ang="0">
                  <a:pos x="connsiteX1" y="connsiteY1"/>
                </a:cxn>
                <a:cxn ang="0">
                  <a:pos x="connsiteX2" y="connsiteY2"/>
                </a:cxn>
              </a:cxnLst>
              <a:rect l="l" t="t" r="r" b="b"/>
              <a:pathLst>
                <a:path w="438150" h="400050">
                  <a:moveTo>
                    <a:pt x="0" y="400050"/>
                  </a:moveTo>
                  <a:cubicBezTo>
                    <a:pt x="219075" y="338137"/>
                    <a:pt x="438150" y="276225"/>
                    <a:pt x="438150" y="209550"/>
                  </a:cubicBezTo>
                  <a:cubicBezTo>
                    <a:pt x="438150" y="142875"/>
                    <a:pt x="219075" y="71437"/>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848600" y="2357735"/>
              <a:ext cx="1371600" cy="369332"/>
            </a:xfrm>
            <a:prstGeom prst="rect">
              <a:avLst/>
            </a:prstGeom>
            <a:noFill/>
          </p:spPr>
          <p:txBody>
            <a:bodyPr wrap="square" rtlCol="0">
              <a:spAutoFit/>
            </a:bodyPr>
            <a:lstStyle/>
            <a:p>
              <a:pPr algn="ctr"/>
              <a:r>
                <a:rPr lang="en-US" dirty="0" err="1" smtClean="0"/>
                <a:t>LightOff</a:t>
              </a:r>
              <a:endParaRPr lang="en-US" dirty="0"/>
            </a:p>
          </p:txBody>
        </p:sp>
      </p:grpSp>
      <p:sp>
        <p:nvSpPr>
          <p:cNvPr id="25" name="Rounded Rectangle 24"/>
          <p:cNvSpPr/>
          <p:nvPr/>
        </p:nvSpPr>
        <p:spPr>
          <a:xfrm>
            <a:off x="4191000" y="4876800"/>
            <a:ext cx="15240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[Off, On, On]</a:t>
            </a:r>
            <a:endParaRPr lang="en-US" dirty="0"/>
          </a:p>
        </p:txBody>
      </p:sp>
      <p:sp>
        <p:nvSpPr>
          <p:cNvPr id="27" name="Rounded Rectangle 26"/>
          <p:cNvSpPr/>
          <p:nvPr/>
        </p:nvSpPr>
        <p:spPr>
          <a:xfrm>
            <a:off x="7524750" y="4876800"/>
            <a:ext cx="154305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r>
              <a:rPr lang="en-US" dirty="0" smtClean="0">
                <a:solidFill>
                  <a:schemeClr val="tx1"/>
                </a:solidFill>
              </a:rPr>
              <a:t>Off, On, Off]</a:t>
            </a:r>
            <a:endParaRPr lang="en-US" dirty="0"/>
          </a:p>
        </p:txBody>
      </p:sp>
      <p:sp>
        <p:nvSpPr>
          <p:cNvPr id="33" name="Rounded Rectangle 32"/>
          <p:cNvSpPr/>
          <p:nvPr/>
        </p:nvSpPr>
        <p:spPr>
          <a:xfrm>
            <a:off x="5867400" y="4876800"/>
            <a:ext cx="15240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[Dim, Off, On]</a:t>
            </a:r>
            <a:endParaRPr lang="en-US" dirty="0"/>
          </a:p>
        </p:txBody>
      </p:sp>
      <p:grpSp>
        <p:nvGrpSpPr>
          <p:cNvPr id="36" name="Group 35"/>
          <p:cNvGrpSpPr/>
          <p:nvPr/>
        </p:nvGrpSpPr>
        <p:grpSpPr>
          <a:xfrm>
            <a:off x="5334000" y="2743200"/>
            <a:ext cx="1371600" cy="762000"/>
            <a:chOff x="5334000" y="2743200"/>
            <a:chExt cx="1371600" cy="762000"/>
          </a:xfrm>
        </p:grpSpPr>
        <p:sp>
          <p:nvSpPr>
            <p:cNvPr id="15" name="TextBox 14"/>
            <p:cNvSpPr txBox="1"/>
            <p:nvPr/>
          </p:nvSpPr>
          <p:spPr>
            <a:xfrm>
              <a:off x="5334000" y="2743200"/>
              <a:ext cx="1371600" cy="646331"/>
            </a:xfrm>
            <a:prstGeom prst="rect">
              <a:avLst/>
            </a:prstGeom>
            <a:noFill/>
          </p:spPr>
          <p:txBody>
            <a:bodyPr wrap="square" rtlCol="0">
              <a:spAutoFit/>
            </a:bodyPr>
            <a:lstStyle/>
            <a:p>
              <a:pPr algn="ctr"/>
              <a:r>
                <a:rPr lang="en-US" dirty="0" smtClean="0"/>
                <a:t>Motion</a:t>
              </a:r>
            </a:p>
            <a:p>
              <a:pPr algn="ctr"/>
              <a:r>
                <a:rPr lang="en-US" dirty="0" err="1" smtClean="0"/>
                <a:t>LightOn</a:t>
              </a:r>
              <a:endParaRPr lang="en-US" dirty="0"/>
            </a:p>
          </p:txBody>
        </p:sp>
        <p:cxnSp>
          <p:nvCxnSpPr>
            <p:cNvPr id="35" name="Straight Arrow Connector 34"/>
            <p:cNvCxnSpPr>
              <a:stCxn id="10" idx="2"/>
              <a:endCxn id="12" idx="0"/>
            </p:cNvCxnSpPr>
            <p:nvPr/>
          </p:nvCxnSpPr>
          <p:spPr>
            <a:xfrm>
              <a:off x="6629400" y="2743200"/>
              <a:ext cx="0" cy="76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7372350" y="3962400"/>
            <a:ext cx="1661291" cy="914400"/>
            <a:chOff x="7372350" y="3962400"/>
            <a:chExt cx="1661291" cy="914400"/>
          </a:xfrm>
        </p:grpSpPr>
        <p:sp>
          <p:nvSpPr>
            <p:cNvPr id="29" name="TextBox 28"/>
            <p:cNvSpPr txBox="1"/>
            <p:nvPr/>
          </p:nvSpPr>
          <p:spPr>
            <a:xfrm>
              <a:off x="7662041" y="4191000"/>
              <a:ext cx="1371600" cy="369332"/>
            </a:xfrm>
            <a:prstGeom prst="rect">
              <a:avLst/>
            </a:prstGeom>
            <a:noFill/>
          </p:spPr>
          <p:txBody>
            <a:bodyPr wrap="square" rtlCol="0">
              <a:spAutoFit/>
            </a:bodyPr>
            <a:lstStyle/>
            <a:p>
              <a:pPr algn="ctr"/>
              <a:r>
                <a:rPr lang="en-US" dirty="0" err="1" smtClean="0"/>
                <a:t>TimerOff</a:t>
              </a:r>
              <a:endParaRPr lang="en-US" dirty="0"/>
            </a:p>
          </p:txBody>
        </p:sp>
        <p:cxnSp>
          <p:nvCxnSpPr>
            <p:cNvPr id="39" name="Straight Arrow Connector 38"/>
            <p:cNvCxnSpPr>
              <a:endCxn id="27" idx="0"/>
            </p:cNvCxnSpPr>
            <p:nvPr/>
          </p:nvCxnSpPr>
          <p:spPr>
            <a:xfrm>
              <a:off x="7372350" y="3962400"/>
              <a:ext cx="923925" cy="914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191001" y="3962400"/>
            <a:ext cx="1712860" cy="914400"/>
            <a:chOff x="4191000" y="4026712"/>
            <a:chExt cx="1650794" cy="850086"/>
          </a:xfrm>
        </p:grpSpPr>
        <p:sp>
          <p:nvSpPr>
            <p:cNvPr id="28" name="TextBox 27"/>
            <p:cNvSpPr txBox="1"/>
            <p:nvPr/>
          </p:nvSpPr>
          <p:spPr>
            <a:xfrm>
              <a:off x="4191000" y="4222340"/>
              <a:ext cx="1371600" cy="369332"/>
            </a:xfrm>
            <a:prstGeom prst="rect">
              <a:avLst/>
            </a:prstGeom>
            <a:noFill/>
          </p:spPr>
          <p:txBody>
            <a:bodyPr wrap="square" rtlCol="0">
              <a:spAutoFit/>
            </a:bodyPr>
            <a:lstStyle/>
            <a:p>
              <a:pPr algn="ctr"/>
              <a:r>
                <a:rPr lang="en-US" dirty="0" err="1" smtClean="0"/>
                <a:t>LightOff</a:t>
              </a:r>
              <a:endParaRPr lang="en-US" dirty="0"/>
            </a:p>
          </p:txBody>
        </p:sp>
        <p:cxnSp>
          <p:nvCxnSpPr>
            <p:cNvPr id="43" name="Straight Arrow Connector 42"/>
            <p:cNvCxnSpPr>
              <a:endCxn id="25" idx="0"/>
            </p:cNvCxnSpPr>
            <p:nvPr/>
          </p:nvCxnSpPr>
          <p:spPr>
            <a:xfrm flipH="1">
              <a:off x="4925389" y="4026712"/>
              <a:ext cx="916405" cy="85008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7391400" y="3429000"/>
            <a:ext cx="1455683" cy="646331"/>
            <a:chOff x="7535917" y="3392269"/>
            <a:chExt cx="1455683" cy="646331"/>
          </a:xfrm>
        </p:grpSpPr>
        <p:sp>
          <p:nvSpPr>
            <p:cNvPr id="22" name="TextBox 21"/>
            <p:cNvSpPr txBox="1"/>
            <p:nvPr/>
          </p:nvSpPr>
          <p:spPr>
            <a:xfrm>
              <a:off x="7620000" y="3392269"/>
              <a:ext cx="1371600" cy="646331"/>
            </a:xfrm>
            <a:prstGeom prst="rect">
              <a:avLst/>
            </a:prstGeom>
            <a:noFill/>
          </p:spPr>
          <p:txBody>
            <a:bodyPr wrap="square" rtlCol="0">
              <a:spAutoFit/>
            </a:bodyPr>
            <a:lstStyle/>
            <a:p>
              <a:pPr algn="ctr"/>
              <a:r>
                <a:rPr lang="en-US" dirty="0" smtClean="0"/>
                <a:t>Motion</a:t>
              </a:r>
            </a:p>
            <a:p>
              <a:pPr algn="ctr"/>
              <a:r>
                <a:rPr lang="en-US" dirty="0" err="1" smtClean="0"/>
                <a:t>LightOn</a:t>
              </a:r>
              <a:endParaRPr lang="en-US" dirty="0"/>
            </a:p>
          </p:txBody>
        </p:sp>
        <p:sp>
          <p:nvSpPr>
            <p:cNvPr id="44" name="Freeform 43"/>
            <p:cNvSpPr/>
            <p:nvPr/>
          </p:nvSpPr>
          <p:spPr>
            <a:xfrm>
              <a:off x="7535917" y="3578772"/>
              <a:ext cx="362622" cy="301137"/>
            </a:xfrm>
            <a:custGeom>
              <a:avLst/>
              <a:gdLst>
                <a:gd name="connsiteX0" fmla="*/ 0 w 378387"/>
                <a:gd name="connsiteY0" fmla="*/ 299545 h 316791"/>
                <a:gd name="connsiteX1" fmla="*/ 378373 w 378387"/>
                <a:gd name="connsiteY1" fmla="*/ 283780 h 316791"/>
                <a:gd name="connsiteX2" fmla="*/ 15766 w 378387"/>
                <a:gd name="connsiteY2" fmla="*/ 0 h 316791"/>
                <a:gd name="connsiteX0" fmla="*/ 0 w 362622"/>
                <a:gd name="connsiteY0" fmla="*/ 299545 h 301137"/>
                <a:gd name="connsiteX1" fmla="*/ 362608 w 362622"/>
                <a:gd name="connsiteY1" fmla="*/ 141891 h 301137"/>
                <a:gd name="connsiteX2" fmla="*/ 15766 w 362622"/>
                <a:gd name="connsiteY2" fmla="*/ 0 h 301137"/>
              </a:gdLst>
              <a:ahLst/>
              <a:cxnLst>
                <a:cxn ang="0">
                  <a:pos x="connsiteX0" y="connsiteY0"/>
                </a:cxn>
                <a:cxn ang="0">
                  <a:pos x="connsiteX1" y="connsiteY1"/>
                </a:cxn>
                <a:cxn ang="0">
                  <a:pos x="connsiteX2" y="connsiteY2"/>
                </a:cxn>
              </a:cxnLst>
              <a:rect l="l" t="t" r="r" b="b"/>
              <a:pathLst>
                <a:path w="362622" h="301137">
                  <a:moveTo>
                    <a:pt x="0" y="299545"/>
                  </a:moveTo>
                  <a:cubicBezTo>
                    <a:pt x="187872" y="316624"/>
                    <a:pt x="359980" y="191815"/>
                    <a:pt x="362608" y="141891"/>
                  </a:cubicBezTo>
                  <a:cubicBezTo>
                    <a:pt x="365236" y="91967"/>
                    <a:pt x="15766" y="0"/>
                    <a:pt x="15766"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5867400" y="3962400"/>
            <a:ext cx="1371600" cy="914400"/>
            <a:chOff x="5867400" y="3962400"/>
            <a:chExt cx="1371600" cy="914400"/>
          </a:xfrm>
        </p:grpSpPr>
        <p:cxnSp>
          <p:nvCxnSpPr>
            <p:cNvPr id="41" name="Straight Arrow Connector 40"/>
            <p:cNvCxnSpPr>
              <a:stCxn id="12" idx="2"/>
              <a:endCxn id="33" idx="0"/>
            </p:cNvCxnSpPr>
            <p:nvPr/>
          </p:nvCxnSpPr>
          <p:spPr>
            <a:xfrm>
              <a:off x="6629400" y="3962400"/>
              <a:ext cx="0" cy="9144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867400" y="4375666"/>
              <a:ext cx="1371600" cy="369332"/>
            </a:xfrm>
            <a:prstGeom prst="rect">
              <a:avLst/>
            </a:prstGeom>
            <a:noFill/>
          </p:spPr>
          <p:txBody>
            <a:bodyPr wrap="square" rtlCol="0">
              <a:spAutoFit/>
            </a:bodyPr>
            <a:lstStyle/>
            <a:p>
              <a:pPr algn="ctr"/>
              <a:r>
                <a:rPr lang="en-US" dirty="0" err="1" smtClean="0"/>
                <a:t>TimerDim</a:t>
              </a:r>
              <a:endParaRPr lang="en-US" dirty="0"/>
            </a:p>
          </p:txBody>
        </p:sp>
      </p:grpSp>
    </p:spTree>
    <p:extLst>
      <p:ext uri="{BB962C8B-B14F-4D97-AF65-F5344CB8AC3E}">
        <p14:creationId xmlns:p14="http://schemas.microsoft.com/office/powerpoint/2010/main" val="416811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 nodeType="clickEffect">
                                  <p:stCondLst>
                                    <p:cond delay="0"/>
                                  </p:stCondLst>
                                  <p:childTnLst>
                                    <p:animMotion origin="layout" path="M -1.66667E-6 -4.44444E-6 L -1.66667E-6 0.2 " pathEditMode="relative" rAng="0" ptsTypes="AA">
                                      <p:cBhvr>
                                        <p:cTn id="50" dur="2000" fill="hold"/>
                                        <p:tgtEl>
                                          <p:spTgt spid="27"/>
                                        </p:tgtEl>
                                        <p:attrNameLst>
                                          <p:attrName>ppt_x</p:attrName>
                                          <p:attrName>ppt_y</p:attrName>
                                        </p:attrNameLst>
                                      </p:cBhvr>
                                      <p:rCtr x="0" y="10000"/>
                                    </p:animMotion>
                                  </p:childTnLst>
                                </p:cTn>
                              </p:par>
                              <p:par>
                                <p:cTn id="51" presetID="42" presetClass="path" presetSubtype="0" accel="50000" decel="50000" fill="hold" nodeType="withEffect">
                                  <p:stCondLst>
                                    <p:cond delay="0"/>
                                  </p:stCondLst>
                                  <p:childTnLst>
                                    <p:animMotion origin="layout" path="M 1.38889E-6 -4.44444E-6 L -0.00538 0.2 " pathEditMode="relative" rAng="0" ptsTypes="AA">
                                      <p:cBhvr>
                                        <p:cTn id="52" dur="2000" fill="hold"/>
                                        <p:tgtEl>
                                          <p:spTgt spid="49"/>
                                        </p:tgtEl>
                                        <p:attrNameLst>
                                          <p:attrName>ppt_x</p:attrName>
                                          <p:attrName>ppt_y</p:attrName>
                                        </p:attrNameLst>
                                      </p:cBhvr>
                                      <p:rCtr x="-278" y="1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animBg="1"/>
      <p:bldP spid="12" grpId="0" animBg="1"/>
      <p:bldP spid="25" grpId="0" animBg="1"/>
      <p:bldP spid="27" grpId="0" animBg="1"/>
      <p:bldP spid="27" grpId="1"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dirty="0" smtClean="0"/>
              <a:t>Exploring temporal behavior: completeness</a:t>
            </a:r>
            <a:endParaRPr lang="en-US" dirty="0"/>
          </a:p>
        </p:txBody>
      </p:sp>
      <p:sp>
        <p:nvSpPr>
          <p:cNvPr id="4" name="Content Placeholder 2"/>
          <p:cNvSpPr>
            <a:spLocks noGrp="1"/>
          </p:cNvSpPr>
          <p:nvPr>
            <p:ph idx="1"/>
          </p:nvPr>
        </p:nvSpPr>
        <p:spPr>
          <a:xfrm>
            <a:off x="381000" y="1951037"/>
            <a:ext cx="4191000" cy="4525963"/>
          </a:xfrm>
        </p:spPr>
        <p:txBody>
          <a:bodyPr>
            <a:noAutofit/>
          </a:bodyPr>
          <a:lstStyle/>
          <a:p>
            <a:pPr marL="0" indent="0">
              <a:buNone/>
            </a:pPr>
            <a:r>
              <a:rPr lang="en-US" sz="1800" b="1" dirty="0" err="1" smtClean="0">
                <a:latin typeface="Courier New" pitchFamily="49" charset="0"/>
                <a:cs typeface="Courier New" pitchFamily="49" charset="0"/>
              </a:rPr>
              <a:t>motionPorch</a:t>
            </a:r>
            <a:r>
              <a:rPr lang="en-US" sz="1800" b="1"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(Now - </a:t>
            </a:r>
            <a:r>
              <a:rPr lang="en-US" sz="1800" dirty="0" err="1" smtClean="0">
                <a:latin typeface="Courier New" pitchFamily="49" charset="0"/>
                <a:cs typeface="Courier New" pitchFamily="49" charset="0"/>
              </a:rPr>
              <a:t>tLastMotion</a:t>
            </a:r>
            <a:r>
              <a:rPr lang="en-US" sz="1800" dirty="0" smtClean="0">
                <a:latin typeface="Courier New" pitchFamily="49" charset="0"/>
                <a:cs typeface="Courier New" pitchFamily="49" charset="0"/>
              </a:rPr>
              <a:t> &lt; 60)</a:t>
            </a: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porchLight.Set</a:t>
            </a:r>
            <a:r>
              <a:rPr lang="en-US" sz="1800" dirty="0" smtClean="0">
                <a:latin typeface="Courier New" pitchFamily="49" charset="0"/>
                <a:cs typeface="Courier New" pitchFamily="49" charset="0"/>
              </a:rPr>
              <a:t>(On)</a:t>
            </a:r>
          </a:p>
          <a:p>
            <a:pPr marL="0" indent="0">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timer.Start</a:t>
            </a:r>
            <a:r>
              <a:rPr lang="en-US" sz="1800" dirty="0" smtClean="0">
                <a:latin typeface="Courier New" pitchFamily="49" charset="0"/>
                <a:cs typeface="Courier New" pitchFamily="49" charset="0"/>
              </a:rPr>
              <a:t>(600)</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tLastMotion</a:t>
            </a:r>
            <a:r>
              <a:rPr lang="en-US" sz="1800" dirty="0" smtClean="0">
                <a:latin typeface="Courier New" pitchFamily="49" charset="0"/>
                <a:cs typeface="Courier New" pitchFamily="49" charset="0"/>
              </a:rPr>
              <a:t> = Now</a:t>
            </a:r>
          </a:p>
          <a:p>
            <a:pPr marL="0" indent="0">
              <a:buNone/>
            </a:pP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b="1" dirty="0" err="1" smtClean="0">
                <a:latin typeface="Courier New" pitchFamily="49" charset="0"/>
                <a:cs typeface="Courier New" pitchFamily="49" charset="0"/>
              </a:rPr>
              <a:t>porchLight.On</a:t>
            </a: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a:p>
            <a:pPr marL="0" indent="0">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timer.Start</a:t>
            </a:r>
            <a:r>
              <a:rPr lang="en-US" sz="1800" dirty="0" smtClean="0">
                <a:latin typeface="Courier New" pitchFamily="49" charset="0"/>
                <a:cs typeface="Courier New" pitchFamily="49" charset="0"/>
              </a:rPr>
              <a:t>(600)</a:t>
            </a:r>
          </a:p>
          <a:p>
            <a:pPr marL="0" indent="0">
              <a:buNone/>
            </a:pPr>
            <a:endParaRPr lang="en-US" sz="1800" dirty="0" smtClean="0">
              <a:latin typeface="Courier New" pitchFamily="49" charset="0"/>
              <a:cs typeface="Courier New" pitchFamily="49" charset="0"/>
            </a:endParaRPr>
          </a:p>
          <a:p>
            <a:pPr marL="0" indent="0">
              <a:buNone/>
            </a:pPr>
            <a:r>
              <a:rPr lang="en-US" sz="1800" b="1" dirty="0" err="1" smtClean="0">
                <a:latin typeface="Courier New" pitchFamily="49" charset="0"/>
                <a:cs typeface="Courier New" pitchFamily="49" charset="0"/>
              </a:rPr>
              <a:t>timer.Fired</a:t>
            </a:r>
            <a:r>
              <a:rPr lang="en-US" sz="1800" b="1"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porchLight.Set</a:t>
            </a:r>
            <a:r>
              <a:rPr lang="en-US" sz="1800" dirty="0" smtClean="0">
                <a:latin typeface="Courier New" pitchFamily="49" charset="0"/>
                <a:cs typeface="Courier New" pitchFamily="49" charset="0"/>
              </a:rPr>
              <a:t>(Off)</a:t>
            </a:r>
            <a:endParaRPr lang="en-US" sz="1800" dirty="0">
              <a:latin typeface="Courier New" pitchFamily="49" charset="0"/>
              <a:cs typeface="Courier New" pitchFamily="49" charset="0"/>
            </a:endParaRPr>
          </a:p>
        </p:txBody>
      </p:sp>
      <p:sp>
        <p:nvSpPr>
          <p:cNvPr id="23" name="Content Placeholder 2"/>
          <p:cNvSpPr txBox="1">
            <a:spLocks/>
          </p:cNvSpPr>
          <p:nvPr/>
        </p:nvSpPr>
        <p:spPr>
          <a:xfrm>
            <a:off x="4724400" y="3124200"/>
            <a:ext cx="4343400" cy="15009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tx2"/>
                </a:solidFill>
                <a:cs typeface="Courier New" pitchFamily="49" charset="0"/>
              </a:rPr>
              <a:t>To explore comprehensively, must fire all possible events at all possible times</a:t>
            </a:r>
            <a:endParaRPr lang="en-US" sz="2800" dirty="0">
              <a:solidFill>
                <a:schemeClr val="tx2"/>
              </a:solidFill>
              <a:cs typeface="Courier New" pitchFamily="49" charset="0"/>
            </a:endParaRPr>
          </a:p>
        </p:txBody>
      </p:sp>
      <p:sp>
        <p:nvSpPr>
          <p:cNvPr id="7" name="Content Placeholder 2"/>
          <p:cNvSpPr txBox="1">
            <a:spLocks/>
          </p:cNvSpPr>
          <p:nvPr/>
        </p:nvSpPr>
        <p:spPr>
          <a:xfrm>
            <a:off x="3962400" y="3886200"/>
            <a:ext cx="5024919" cy="24754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800" dirty="0">
              <a:solidFill>
                <a:srgbClr val="C00000"/>
              </a:solidFill>
              <a:cs typeface="Courier New" pitchFamily="49" charset="0"/>
            </a:endParaRPr>
          </a:p>
        </p:txBody>
      </p:sp>
    </p:spTree>
    <p:extLst>
      <p:ext uri="{BB962C8B-B14F-4D97-AF65-F5344CB8AC3E}">
        <p14:creationId xmlns:p14="http://schemas.microsoft.com/office/powerpoint/2010/main" val="1898765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28600" y="685800"/>
            <a:ext cx="4237054"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smtClean="0">
                <a:latin typeface="Courier New" pitchFamily="49" charset="0"/>
                <a:cs typeface="Courier New" pitchFamily="49" charset="0"/>
              </a:rPr>
              <a:t>Trigger0:</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tTrigger1 = Now</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tTrigger2 = Now</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trigger1Seen = false</a:t>
            </a:r>
          </a:p>
          <a:p>
            <a:pPr marL="0" indent="0">
              <a:buFont typeface="Arial" pitchFamily="34" charset="0"/>
              <a:buNone/>
            </a:pPr>
            <a:r>
              <a:rPr lang="en-US" sz="1800" b="1" dirty="0" smtClean="0">
                <a:latin typeface="Courier New" pitchFamily="49" charset="0"/>
                <a:cs typeface="Courier New" pitchFamily="49" charset="0"/>
              </a:rPr>
              <a:t>Trigger1:</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(Now – tTrigger1 &lt; 5)</a:t>
            </a:r>
            <a:endParaRPr lang="en-US" sz="1800" dirty="0">
              <a:latin typeface="Courier New" pitchFamily="49" charset="0"/>
              <a:cs typeface="Courier New" pitchFamily="49" charset="0"/>
            </a:endParaRP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trigger1Seen = true</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tTrigger1 = Now</a:t>
            </a:r>
            <a:endParaRPr lang="en-US" sz="1800" dirty="0">
              <a:latin typeface="Courier New" pitchFamily="49" charset="0"/>
              <a:cs typeface="Courier New" pitchFamily="49" charset="0"/>
            </a:endParaRPr>
          </a:p>
          <a:p>
            <a:pPr marL="0" indent="0">
              <a:buFont typeface="Arial" pitchFamily="34" charset="0"/>
              <a:buNone/>
            </a:pPr>
            <a:r>
              <a:rPr lang="en-US" sz="1800" b="1" dirty="0" smtClean="0">
                <a:latin typeface="Courier New" pitchFamily="49" charset="0"/>
                <a:cs typeface="Courier New" pitchFamily="49" charset="0"/>
              </a:rPr>
              <a:t>Trigger2:</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(trigger1Seen)</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(Now – tTrigger2 &lt; 2)</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DoSomething</a:t>
            </a:r>
            <a:r>
              <a:rPr lang="en-US" sz="1800" dirty="0" smtClean="0">
                <a:latin typeface="Courier New" pitchFamily="49" charset="0"/>
                <a:cs typeface="Courier New" pitchFamily="49" charset="0"/>
              </a:rPr>
              <a:t>()</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else</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DoSomethingElse</a:t>
            </a:r>
            <a:r>
              <a:rPr lang="en-US" sz="1800" dirty="0" smtClean="0">
                <a:latin typeface="Courier New" pitchFamily="49" charset="0"/>
                <a:cs typeface="Courier New" pitchFamily="49" charset="0"/>
              </a:rPr>
              <a:t>()</a:t>
            </a:r>
          </a:p>
        </p:txBody>
      </p:sp>
      <p:sp>
        <p:nvSpPr>
          <p:cNvPr id="10" name="TextBox 9"/>
          <p:cNvSpPr txBox="1"/>
          <p:nvPr/>
        </p:nvSpPr>
        <p:spPr>
          <a:xfrm>
            <a:off x="5014127" y="973015"/>
            <a:ext cx="3520273" cy="369332"/>
          </a:xfrm>
          <a:prstGeom prst="rect">
            <a:avLst/>
          </a:prstGeom>
          <a:noFill/>
        </p:spPr>
        <p:txBody>
          <a:bodyPr wrap="square" rtlCol="0">
            <a:spAutoFit/>
          </a:bodyPr>
          <a:lstStyle/>
          <a:p>
            <a:pPr algn="ctr"/>
            <a:r>
              <a:rPr lang="en-US" dirty="0" smtClean="0"/>
              <a:t>[trigger1Seen, tTrigger1, tTrigger2]</a:t>
            </a:r>
            <a:endParaRPr lang="en-US" dirty="0"/>
          </a:p>
        </p:txBody>
      </p:sp>
      <p:sp>
        <p:nvSpPr>
          <p:cNvPr id="11" name="Rounded Rectangle 10"/>
          <p:cNvSpPr/>
          <p:nvPr/>
        </p:nvSpPr>
        <p:spPr>
          <a:xfrm>
            <a:off x="5928527" y="1415919"/>
            <a:ext cx="1386673"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 T, </a:t>
            </a:r>
            <a:r>
              <a:rPr lang="en-US" dirty="0">
                <a:solidFill>
                  <a:schemeClr val="tx1"/>
                </a:solidFill>
              </a:rPr>
              <a:t>T</a:t>
            </a:r>
            <a:r>
              <a:rPr lang="en-US" dirty="0" smtClean="0">
                <a:solidFill>
                  <a:schemeClr val="tx1"/>
                </a:solidFill>
              </a:rPr>
              <a:t>]</a:t>
            </a:r>
            <a:endParaRPr lang="en-US" dirty="0"/>
          </a:p>
        </p:txBody>
      </p:sp>
      <p:sp>
        <p:nvSpPr>
          <p:cNvPr id="12" name="Rounded Rectangle 11"/>
          <p:cNvSpPr/>
          <p:nvPr/>
        </p:nvSpPr>
        <p:spPr>
          <a:xfrm>
            <a:off x="4880106" y="2438400"/>
            <a:ext cx="1520695"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 T+3, </a:t>
            </a:r>
            <a:r>
              <a:rPr lang="en-US" dirty="0">
                <a:solidFill>
                  <a:schemeClr val="tx1"/>
                </a:solidFill>
              </a:rPr>
              <a:t>T</a:t>
            </a:r>
            <a:r>
              <a:rPr lang="en-US" dirty="0" smtClean="0">
                <a:solidFill>
                  <a:schemeClr val="tx1"/>
                </a:solidFill>
              </a:rPr>
              <a:t>]</a:t>
            </a:r>
            <a:endParaRPr lang="en-US" dirty="0"/>
          </a:p>
        </p:txBody>
      </p:sp>
      <p:cxnSp>
        <p:nvCxnSpPr>
          <p:cNvPr id="21" name="Straight Arrow Connector 20"/>
          <p:cNvCxnSpPr>
            <a:stCxn id="11" idx="2"/>
            <a:endCxn id="12" idx="0"/>
          </p:cNvCxnSpPr>
          <p:nvPr/>
        </p:nvCxnSpPr>
        <p:spPr>
          <a:xfrm flipH="1">
            <a:off x="5640454" y="1873119"/>
            <a:ext cx="981410" cy="56528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a:endCxn id="60" idx="0"/>
          </p:cNvCxnSpPr>
          <p:nvPr/>
        </p:nvCxnSpPr>
        <p:spPr>
          <a:xfrm>
            <a:off x="5640454" y="2895600"/>
            <a:ext cx="1945744" cy="130706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91000" y="3135867"/>
            <a:ext cx="1325965" cy="369332"/>
          </a:xfrm>
          <a:prstGeom prst="rect">
            <a:avLst/>
          </a:prstGeom>
          <a:noFill/>
        </p:spPr>
        <p:txBody>
          <a:bodyPr wrap="square" rtlCol="0">
            <a:spAutoFit/>
          </a:bodyPr>
          <a:lstStyle/>
          <a:p>
            <a:pPr algn="ctr"/>
            <a:r>
              <a:rPr lang="en-US" dirty="0" smtClean="0"/>
              <a:t>Trigger2</a:t>
            </a:r>
          </a:p>
        </p:txBody>
      </p:sp>
      <p:sp>
        <p:nvSpPr>
          <p:cNvPr id="42" name="TextBox 41"/>
          <p:cNvSpPr txBox="1"/>
          <p:nvPr/>
        </p:nvSpPr>
        <p:spPr>
          <a:xfrm>
            <a:off x="4495800" y="1715869"/>
            <a:ext cx="1277022" cy="646331"/>
          </a:xfrm>
          <a:prstGeom prst="rect">
            <a:avLst/>
          </a:prstGeom>
          <a:noFill/>
        </p:spPr>
        <p:txBody>
          <a:bodyPr wrap="square" rtlCol="0">
            <a:spAutoFit/>
          </a:bodyPr>
          <a:lstStyle/>
          <a:p>
            <a:pPr algn="ctr"/>
            <a:r>
              <a:rPr lang="en-US" dirty="0" smtClean="0"/>
              <a:t>Trigger1 [Now=T+3]</a:t>
            </a:r>
            <a:endParaRPr lang="en-US" dirty="0"/>
          </a:p>
        </p:txBody>
      </p:sp>
      <p:sp>
        <p:nvSpPr>
          <p:cNvPr id="43" name="Rounded Rectangle 42"/>
          <p:cNvSpPr/>
          <p:nvPr/>
        </p:nvSpPr>
        <p:spPr>
          <a:xfrm>
            <a:off x="7162801" y="2476150"/>
            <a:ext cx="1523999"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 T+6, </a:t>
            </a:r>
            <a:r>
              <a:rPr lang="en-US" dirty="0">
                <a:solidFill>
                  <a:schemeClr val="tx1"/>
                </a:solidFill>
              </a:rPr>
              <a:t>T</a:t>
            </a:r>
            <a:r>
              <a:rPr lang="en-US" dirty="0" smtClean="0">
                <a:solidFill>
                  <a:schemeClr val="tx1"/>
                </a:solidFill>
              </a:rPr>
              <a:t>]</a:t>
            </a:r>
            <a:endParaRPr lang="en-US" dirty="0"/>
          </a:p>
        </p:txBody>
      </p:sp>
      <p:cxnSp>
        <p:nvCxnSpPr>
          <p:cNvPr id="44" name="Straight Arrow Connector 43"/>
          <p:cNvCxnSpPr>
            <a:stCxn id="11" idx="2"/>
            <a:endCxn id="43" idx="0"/>
          </p:cNvCxnSpPr>
          <p:nvPr/>
        </p:nvCxnSpPr>
        <p:spPr>
          <a:xfrm>
            <a:off x="6621864" y="1873119"/>
            <a:ext cx="1302937" cy="60303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591564" y="1715869"/>
            <a:ext cx="1247636" cy="646331"/>
          </a:xfrm>
          <a:prstGeom prst="rect">
            <a:avLst/>
          </a:prstGeom>
          <a:noFill/>
        </p:spPr>
        <p:txBody>
          <a:bodyPr wrap="square" rtlCol="0">
            <a:spAutoFit/>
          </a:bodyPr>
          <a:lstStyle/>
          <a:p>
            <a:pPr algn="ctr"/>
            <a:r>
              <a:rPr lang="en-US" dirty="0" smtClean="0"/>
              <a:t>Trigger1 [Now=T+6]</a:t>
            </a:r>
            <a:endParaRPr lang="en-US" dirty="0"/>
          </a:p>
        </p:txBody>
      </p:sp>
      <p:sp>
        <p:nvSpPr>
          <p:cNvPr id="59" name="TextBox 58"/>
          <p:cNvSpPr txBox="1"/>
          <p:nvPr/>
        </p:nvSpPr>
        <p:spPr>
          <a:xfrm>
            <a:off x="4518613" y="4202668"/>
            <a:ext cx="1653587" cy="369332"/>
          </a:xfrm>
          <a:prstGeom prst="rect">
            <a:avLst/>
          </a:prstGeom>
          <a:noFill/>
        </p:spPr>
        <p:txBody>
          <a:bodyPr wrap="square" rtlCol="0">
            <a:spAutoFit/>
          </a:bodyPr>
          <a:lstStyle/>
          <a:p>
            <a:pPr algn="ctr"/>
            <a:r>
              <a:rPr lang="en-US" dirty="0" err="1" smtClean="0">
                <a:solidFill>
                  <a:schemeClr val="tx2"/>
                </a:solidFill>
              </a:rPr>
              <a:t>DoSomething</a:t>
            </a:r>
            <a:r>
              <a:rPr lang="en-US" dirty="0" smtClean="0">
                <a:solidFill>
                  <a:schemeClr val="tx2"/>
                </a:solidFill>
              </a:rPr>
              <a:t>()</a:t>
            </a:r>
          </a:p>
        </p:txBody>
      </p:sp>
      <p:sp>
        <p:nvSpPr>
          <p:cNvPr id="60" name="TextBox 59"/>
          <p:cNvSpPr txBox="1"/>
          <p:nvPr/>
        </p:nvSpPr>
        <p:spPr>
          <a:xfrm>
            <a:off x="6561795" y="4202668"/>
            <a:ext cx="2048805" cy="369332"/>
          </a:xfrm>
          <a:prstGeom prst="rect">
            <a:avLst/>
          </a:prstGeom>
          <a:noFill/>
        </p:spPr>
        <p:txBody>
          <a:bodyPr wrap="square" rtlCol="0">
            <a:spAutoFit/>
          </a:bodyPr>
          <a:lstStyle/>
          <a:p>
            <a:pPr algn="ctr"/>
            <a:r>
              <a:rPr lang="en-US" dirty="0" err="1" smtClean="0">
                <a:solidFill>
                  <a:schemeClr val="tx2"/>
                </a:solidFill>
              </a:rPr>
              <a:t>DoSomethingElse</a:t>
            </a:r>
            <a:r>
              <a:rPr lang="en-US" dirty="0" smtClean="0">
                <a:solidFill>
                  <a:schemeClr val="tx2"/>
                </a:solidFill>
              </a:rPr>
              <a:t>()</a:t>
            </a:r>
          </a:p>
        </p:txBody>
      </p:sp>
      <p:cxnSp>
        <p:nvCxnSpPr>
          <p:cNvPr id="62" name="Straight Arrow Connector 61"/>
          <p:cNvCxnSpPr>
            <a:stCxn id="12" idx="2"/>
            <a:endCxn id="59" idx="0"/>
          </p:cNvCxnSpPr>
          <p:nvPr/>
        </p:nvCxnSpPr>
        <p:spPr>
          <a:xfrm flipH="1">
            <a:off x="5345407" y="2895600"/>
            <a:ext cx="295047" cy="1307068"/>
          </a:xfrm>
          <a:prstGeom prst="straightConnector1">
            <a:avLst/>
          </a:prstGeom>
          <a:ln w="28575">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240141">
            <a:off x="5315890" y="3520094"/>
            <a:ext cx="298346" cy="298346"/>
          </a:xfrm>
          <a:prstGeom prst="rect">
            <a:avLst/>
          </a:prstGeom>
          <a:noFill/>
          <a:ln>
            <a:noFill/>
          </a:ln>
        </p:spPr>
      </p:pic>
    </p:spTree>
    <p:extLst>
      <p:ext uri="{BB962C8B-B14F-4D97-AF65-F5344CB8AC3E}">
        <p14:creationId xmlns:p14="http://schemas.microsoft.com/office/powerpoint/2010/main" val="230952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33" grpId="0"/>
      <p:bldP spid="42" grpId="0"/>
      <p:bldP spid="43" grpId="0" animBg="1"/>
      <p:bldP spid="47" grpId="0"/>
      <p:bldP spid="59" grpId="0"/>
      <p:bldP spid="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014127" y="973015"/>
            <a:ext cx="3520273" cy="369332"/>
          </a:xfrm>
          <a:prstGeom prst="rect">
            <a:avLst/>
          </a:prstGeom>
          <a:noFill/>
        </p:spPr>
        <p:txBody>
          <a:bodyPr wrap="square" rtlCol="0">
            <a:spAutoFit/>
          </a:bodyPr>
          <a:lstStyle/>
          <a:p>
            <a:pPr algn="ctr"/>
            <a:r>
              <a:rPr lang="en-US" dirty="0" smtClean="0"/>
              <a:t>[trigger1Seen, tTrigger1, tTrigger2]</a:t>
            </a:r>
            <a:endParaRPr lang="en-US" dirty="0"/>
          </a:p>
        </p:txBody>
      </p:sp>
      <p:sp>
        <p:nvSpPr>
          <p:cNvPr id="11" name="Rounded Rectangle 10"/>
          <p:cNvSpPr/>
          <p:nvPr/>
        </p:nvSpPr>
        <p:spPr>
          <a:xfrm>
            <a:off x="5928527" y="1415919"/>
            <a:ext cx="1386673"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 T, </a:t>
            </a:r>
            <a:r>
              <a:rPr lang="en-US" dirty="0">
                <a:solidFill>
                  <a:schemeClr val="tx1"/>
                </a:solidFill>
              </a:rPr>
              <a:t>T</a:t>
            </a:r>
            <a:r>
              <a:rPr lang="en-US" dirty="0" smtClean="0">
                <a:solidFill>
                  <a:schemeClr val="tx1"/>
                </a:solidFill>
              </a:rPr>
              <a:t>]</a:t>
            </a:r>
            <a:endParaRPr lang="en-US" dirty="0"/>
          </a:p>
        </p:txBody>
      </p:sp>
      <p:sp>
        <p:nvSpPr>
          <p:cNvPr id="12" name="Rounded Rectangle 11"/>
          <p:cNvSpPr/>
          <p:nvPr/>
        </p:nvSpPr>
        <p:spPr>
          <a:xfrm>
            <a:off x="4880106" y="2438400"/>
            <a:ext cx="1520695"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 T+1, </a:t>
            </a:r>
            <a:r>
              <a:rPr lang="en-US" dirty="0">
                <a:solidFill>
                  <a:schemeClr val="tx1"/>
                </a:solidFill>
              </a:rPr>
              <a:t>T</a:t>
            </a:r>
            <a:r>
              <a:rPr lang="en-US" dirty="0" smtClean="0">
                <a:solidFill>
                  <a:schemeClr val="tx1"/>
                </a:solidFill>
              </a:rPr>
              <a:t>]</a:t>
            </a:r>
            <a:endParaRPr lang="en-US" dirty="0"/>
          </a:p>
        </p:txBody>
      </p:sp>
      <p:cxnSp>
        <p:nvCxnSpPr>
          <p:cNvPr id="21" name="Straight Arrow Connector 20"/>
          <p:cNvCxnSpPr>
            <a:stCxn id="11" idx="2"/>
            <a:endCxn id="12" idx="0"/>
          </p:cNvCxnSpPr>
          <p:nvPr/>
        </p:nvCxnSpPr>
        <p:spPr>
          <a:xfrm flipH="1">
            <a:off x="5640454" y="1873119"/>
            <a:ext cx="981410" cy="56528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a:endCxn id="59" idx="0"/>
          </p:cNvCxnSpPr>
          <p:nvPr/>
        </p:nvCxnSpPr>
        <p:spPr>
          <a:xfrm flipH="1">
            <a:off x="5345407" y="2895600"/>
            <a:ext cx="295047" cy="130706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312828" y="3135867"/>
            <a:ext cx="1325965" cy="369332"/>
          </a:xfrm>
          <a:prstGeom prst="rect">
            <a:avLst/>
          </a:prstGeom>
          <a:noFill/>
        </p:spPr>
        <p:txBody>
          <a:bodyPr wrap="square" rtlCol="0">
            <a:spAutoFit/>
          </a:bodyPr>
          <a:lstStyle/>
          <a:p>
            <a:pPr algn="ctr"/>
            <a:r>
              <a:rPr lang="en-US" dirty="0" smtClean="0"/>
              <a:t>Trigger2</a:t>
            </a:r>
          </a:p>
        </p:txBody>
      </p:sp>
      <p:sp>
        <p:nvSpPr>
          <p:cNvPr id="42" name="TextBox 41"/>
          <p:cNvSpPr txBox="1"/>
          <p:nvPr/>
        </p:nvSpPr>
        <p:spPr>
          <a:xfrm>
            <a:off x="4495800" y="1715869"/>
            <a:ext cx="1277022" cy="646331"/>
          </a:xfrm>
          <a:prstGeom prst="rect">
            <a:avLst/>
          </a:prstGeom>
          <a:noFill/>
        </p:spPr>
        <p:txBody>
          <a:bodyPr wrap="square" rtlCol="0">
            <a:spAutoFit/>
          </a:bodyPr>
          <a:lstStyle/>
          <a:p>
            <a:pPr algn="ctr"/>
            <a:r>
              <a:rPr lang="en-US" dirty="0" smtClean="0"/>
              <a:t>Trigger1 [Now=T+1]</a:t>
            </a:r>
            <a:endParaRPr lang="en-US" dirty="0"/>
          </a:p>
        </p:txBody>
      </p:sp>
      <p:sp>
        <p:nvSpPr>
          <p:cNvPr id="43" name="Rounded Rectangle 42"/>
          <p:cNvSpPr/>
          <p:nvPr/>
        </p:nvSpPr>
        <p:spPr>
          <a:xfrm>
            <a:off x="7162801" y="2476150"/>
            <a:ext cx="1523999"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 T+6, </a:t>
            </a:r>
            <a:r>
              <a:rPr lang="en-US" dirty="0">
                <a:solidFill>
                  <a:schemeClr val="tx1"/>
                </a:solidFill>
              </a:rPr>
              <a:t>T</a:t>
            </a:r>
            <a:r>
              <a:rPr lang="en-US" dirty="0" smtClean="0">
                <a:solidFill>
                  <a:schemeClr val="tx1"/>
                </a:solidFill>
              </a:rPr>
              <a:t>]</a:t>
            </a:r>
            <a:endParaRPr lang="en-US" dirty="0"/>
          </a:p>
        </p:txBody>
      </p:sp>
      <p:cxnSp>
        <p:nvCxnSpPr>
          <p:cNvPr id="44" name="Straight Arrow Connector 43"/>
          <p:cNvCxnSpPr>
            <a:stCxn id="11" idx="2"/>
            <a:endCxn id="43" idx="0"/>
          </p:cNvCxnSpPr>
          <p:nvPr/>
        </p:nvCxnSpPr>
        <p:spPr>
          <a:xfrm>
            <a:off x="6621864" y="1873119"/>
            <a:ext cx="1302937" cy="60303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591564" y="1715869"/>
            <a:ext cx="1247636" cy="646331"/>
          </a:xfrm>
          <a:prstGeom prst="rect">
            <a:avLst/>
          </a:prstGeom>
          <a:noFill/>
        </p:spPr>
        <p:txBody>
          <a:bodyPr wrap="square" rtlCol="0">
            <a:spAutoFit/>
          </a:bodyPr>
          <a:lstStyle/>
          <a:p>
            <a:pPr algn="ctr"/>
            <a:r>
              <a:rPr lang="en-US" dirty="0" smtClean="0"/>
              <a:t>Trigger1 [Now=T+6]</a:t>
            </a:r>
            <a:endParaRPr lang="en-US" dirty="0"/>
          </a:p>
        </p:txBody>
      </p:sp>
      <p:sp>
        <p:nvSpPr>
          <p:cNvPr id="59" name="TextBox 58"/>
          <p:cNvSpPr txBox="1"/>
          <p:nvPr/>
        </p:nvSpPr>
        <p:spPr>
          <a:xfrm>
            <a:off x="4518613" y="4202668"/>
            <a:ext cx="1653587" cy="369332"/>
          </a:xfrm>
          <a:prstGeom prst="rect">
            <a:avLst/>
          </a:prstGeom>
          <a:noFill/>
        </p:spPr>
        <p:txBody>
          <a:bodyPr wrap="square" rtlCol="0">
            <a:spAutoFit/>
          </a:bodyPr>
          <a:lstStyle/>
          <a:p>
            <a:pPr algn="ctr"/>
            <a:r>
              <a:rPr lang="en-US" dirty="0" err="1" smtClean="0">
                <a:solidFill>
                  <a:schemeClr val="tx2"/>
                </a:solidFill>
              </a:rPr>
              <a:t>DoSomething</a:t>
            </a:r>
            <a:r>
              <a:rPr lang="en-US" dirty="0" smtClean="0">
                <a:solidFill>
                  <a:schemeClr val="tx2"/>
                </a:solidFill>
              </a:rPr>
              <a:t>()</a:t>
            </a:r>
          </a:p>
        </p:txBody>
      </p:sp>
      <p:sp>
        <p:nvSpPr>
          <p:cNvPr id="60" name="TextBox 59"/>
          <p:cNvSpPr txBox="1"/>
          <p:nvPr/>
        </p:nvSpPr>
        <p:spPr>
          <a:xfrm>
            <a:off x="6561795" y="4202668"/>
            <a:ext cx="2048805" cy="369332"/>
          </a:xfrm>
          <a:prstGeom prst="rect">
            <a:avLst/>
          </a:prstGeom>
          <a:noFill/>
        </p:spPr>
        <p:txBody>
          <a:bodyPr wrap="square" rtlCol="0">
            <a:spAutoFit/>
          </a:bodyPr>
          <a:lstStyle/>
          <a:p>
            <a:pPr algn="ctr"/>
            <a:r>
              <a:rPr lang="en-US" dirty="0" err="1" smtClean="0">
                <a:solidFill>
                  <a:schemeClr val="tx2"/>
                </a:solidFill>
              </a:rPr>
              <a:t>DoSomethingElse</a:t>
            </a:r>
            <a:r>
              <a:rPr lang="en-US" dirty="0" smtClean="0">
                <a:solidFill>
                  <a:schemeClr val="tx2"/>
                </a:solidFill>
              </a:rPr>
              <a:t>()</a:t>
            </a:r>
          </a:p>
        </p:txBody>
      </p:sp>
      <p:cxnSp>
        <p:nvCxnSpPr>
          <p:cNvPr id="62" name="Straight Arrow Connector 61"/>
          <p:cNvCxnSpPr>
            <a:stCxn id="12" idx="2"/>
            <a:endCxn id="60" idx="0"/>
          </p:cNvCxnSpPr>
          <p:nvPr/>
        </p:nvCxnSpPr>
        <p:spPr>
          <a:xfrm>
            <a:off x="5640454" y="2895600"/>
            <a:ext cx="1945744" cy="1307068"/>
          </a:xfrm>
          <a:prstGeom prst="straightConnector1">
            <a:avLst/>
          </a:prstGeom>
          <a:ln w="28575">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55234">
            <a:off x="6689923" y="3549134"/>
            <a:ext cx="298346" cy="298346"/>
          </a:xfrm>
          <a:prstGeom prst="rect">
            <a:avLst/>
          </a:prstGeom>
          <a:noFill/>
          <a:ln>
            <a:noFill/>
          </a:ln>
        </p:spPr>
      </p:pic>
      <p:sp>
        <p:nvSpPr>
          <p:cNvPr id="18" name="Content Placeholder 2"/>
          <p:cNvSpPr txBox="1">
            <a:spLocks/>
          </p:cNvSpPr>
          <p:nvPr/>
        </p:nvSpPr>
        <p:spPr>
          <a:xfrm>
            <a:off x="228600" y="685800"/>
            <a:ext cx="4237054"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smtClean="0">
                <a:latin typeface="Courier New" pitchFamily="49" charset="0"/>
                <a:cs typeface="Courier New" pitchFamily="49" charset="0"/>
              </a:rPr>
              <a:t>Trigger0:</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tTrigger1 = Now</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tTrigger2 = Now</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trigger1Seen = false</a:t>
            </a:r>
          </a:p>
          <a:p>
            <a:pPr marL="0" indent="0">
              <a:buFont typeface="Arial" pitchFamily="34" charset="0"/>
              <a:buNone/>
            </a:pPr>
            <a:r>
              <a:rPr lang="en-US" sz="1800" b="1" dirty="0" smtClean="0">
                <a:latin typeface="Courier New" pitchFamily="49" charset="0"/>
                <a:cs typeface="Courier New" pitchFamily="49" charset="0"/>
              </a:rPr>
              <a:t>Trigger1:</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(Now – tTrigger1 &lt; 5)</a:t>
            </a:r>
            <a:endParaRPr lang="en-US" sz="1800" dirty="0">
              <a:latin typeface="Courier New" pitchFamily="49" charset="0"/>
              <a:cs typeface="Courier New" pitchFamily="49" charset="0"/>
            </a:endParaRP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trigger1Seen = true</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tTrigger1 = Now</a:t>
            </a:r>
            <a:endParaRPr lang="en-US" sz="1800" dirty="0">
              <a:latin typeface="Courier New" pitchFamily="49" charset="0"/>
              <a:cs typeface="Courier New" pitchFamily="49" charset="0"/>
            </a:endParaRPr>
          </a:p>
          <a:p>
            <a:pPr marL="0" indent="0">
              <a:buFont typeface="Arial" pitchFamily="34" charset="0"/>
              <a:buNone/>
            </a:pPr>
            <a:r>
              <a:rPr lang="en-US" sz="1800" b="1" dirty="0" smtClean="0">
                <a:latin typeface="Courier New" pitchFamily="49" charset="0"/>
                <a:cs typeface="Courier New" pitchFamily="49" charset="0"/>
              </a:rPr>
              <a:t>Trigger2:</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(trigger1Seen)</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(Now – tTrigger2 &lt; 2)</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DoSomething</a:t>
            </a:r>
            <a:r>
              <a:rPr lang="en-US" sz="1800" dirty="0" smtClean="0">
                <a:latin typeface="Courier New" pitchFamily="49" charset="0"/>
                <a:cs typeface="Courier New" pitchFamily="49" charset="0"/>
              </a:rPr>
              <a:t>()</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else</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DoSomethingElse</a:t>
            </a:r>
            <a:r>
              <a:rPr lang="en-US" sz="1800" dirty="0" smtClean="0">
                <a:latin typeface="Courier New" pitchFamily="49" charset="0"/>
                <a:cs typeface="Courier New" pitchFamily="49" charset="0"/>
              </a:rPr>
              <a:t>()</a:t>
            </a:r>
          </a:p>
        </p:txBody>
      </p:sp>
    </p:spTree>
    <p:extLst>
      <p:ext uri="{BB962C8B-B14F-4D97-AF65-F5344CB8AC3E}">
        <p14:creationId xmlns:p14="http://schemas.microsoft.com/office/powerpoint/2010/main" val="60388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33" grpId="0"/>
      <p:bldP spid="42" grpId="0"/>
      <p:bldP spid="43" grpId="0" animBg="1"/>
      <p:bldP spid="47" grpId="0"/>
      <p:bldP spid="59" grpId="0"/>
      <p:bldP spid="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tyranny of “all possible times”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2133600"/>
            <a:ext cx="3505200" cy="3433247"/>
          </a:xfrm>
          <a:prstGeom prst="rect">
            <a:avLst/>
          </a:prstGeom>
        </p:spPr>
      </p:pic>
      <p:sp>
        <p:nvSpPr>
          <p:cNvPr id="5" name="TextBox 4"/>
          <p:cNvSpPr txBox="1"/>
          <p:nvPr/>
        </p:nvSpPr>
        <p:spPr>
          <a:xfrm>
            <a:off x="1371600" y="4191000"/>
            <a:ext cx="1524000" cy="584775"/>
          </a:xfrm>
          <a:prstGeom prst="rect">
            <a:avLst/>
          </a:prstGeom>
          <a:noFill/>
        </p:spPr>
        <p:txBody>
          <a:bodyPr wrap="square" rtlCol="0">
            <a:spAutoFit/>
          </a:bodyPr>
          <a:lstStyle/>
          <a:p>
            <a:pPr algn="ctr"/>
            <a:r>
              <a:rPr lang="en-US" sz="3200" dirty="0" smtClean="0">
                <a:solidFill>
                  <a:schemeClr val="tx2"/>
                </a:solidFill>
              </a:rPr>
              <a:t>Speed</a:t>
            </a:r>
          </a:p>
        </p:txBody>
      </p:sp>
      <p:sp>
        <p:nvSpPr>
          <p:cNvPr id="7" name="TextBox 6"/>
          <p:cNvSpPr txBox="1"/>
          <p:nvPr/>
        </p:nvSpPr>
        <p:spPr>
          <a:xfrm>
            <a:off x="5943600" y="1841212"/>
            <a:ext cx="2590800" cy="584775"/>
          </a:xfrm>
          <a:prstGeom prst="rect">
            <a:avLst/>
          </a:prstGeom>
          <a:noFill/>
        </p:spPr>
        <p:txBody>
          <a:bodyPr wrap="square" rtlCol="0">
            <a:spAutoFit/>
          </a:bodyPr>
          <a:lstStyle/>
          <a:p>
            <a:pPr algn="ctr"/>
            <a:r>
              <a:rPr lang="en-US" sz="3200" dirty="0" smtClean="0">
                <a:solidFill>
                  <a:schemeClr val="tx2"/>
                </a:solidFill>
              </a:rPr>
              <a:t>Completeness</a:t>
            </a:r>
          </a:p>
        </p:txBody>
      </p:sp>
    </p:spTree>
    <p:extLst>
      <p:ext uri="{BB962C8B-B14F-4D97-AF65-F5344CB8AC3E}">
        <p14:creationId xmlns:p14="http://schemas.microsoft.com/office/powerpoint/2010/main" val="193019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Timed automata</a:t>
            </a:r>
            <a:endParaRPr lang="en-US" dirty="0"/>
          </a:p>
        </p:txBody>
      </p:sp>
      <p:sp>
        <p:nvSpPr>
          <p:cNvPr id="3" name="Content Placeholder 2"/>
          <p:cNvSpPr>
            <a:spLocks noGrp="1"/>
          </p:cNvSpPr>
          <p:nvPr>
            <p:ph idx="1"/>
          </p:nvPr>
        </p:nvSpPr>
        <p:spPr/>
        <p:txBody>
          <a:bodyPr/>
          <a:lstStyle/>
          <a:p>
            <a:pPr marL="0" indent="0">
              <a:buNone/>
            </a:pPr>
            <a:r>
              <a:rPr lang="en-US" dirty="0" smtClean="0"/>
              <a:t>FSM (states, transitions) + the following: </a:t>
            </a:r>
          </a:p>
          <a:p>
            <a:pPr marL="0" indent="0">
              <a:buNone/>
            </a:pPr>
            <a:endParaRPr lang="en-US" dirty="0"/>
          </a:p>
          <a:p>
            <a:r>
              <a:rPr lang="en-US" dirty="0" smtClean="0"/>
              <a:t>Finite number of real-values clocks (VCs)</a:t>
            </a:r>
          </a:p>
          <a:p>
            <a:r>
              <a:rPr lang="en-US" dirty="0" smtClean="0"/>
              <a:t>All VCs progress at the same rate, except that one or more VCs may reset on a transition</a:t>
            </a:r>
          </a:p>
          <a:p>
            <a:r>
              <a:rPr lang="en-US" dirty="0" smtClean="0"/>
              <a:t>VC constraints gate transitions</a:t>
            </a:r>
          </a:p>
        </p:txBody>
      </p:sp>
    </p:spTree>
    <p:extLst>
      <p:ext uri="{BB962C8B-B14F-4D97-AF65-F5344CB8AC3E}">
        <p14:creationId xmlns:p14="http://schemas.microsoft.com/office/powerpoint/2010/main" val="2132753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699927" y="1002268"/>
            <a:ext cx="1843873" cy="369332"/>
          </a:xfrm>
          <a:prstGeom prst="rect">
            <a:avLst/>
          </a:prstGeom>
          <a:noFill/>
        </p:spPr>
        <p:txBody>
          <a:bodyPr wrap="square" rtlCol="0">
            <a:spAutoFit/>
          </a:bodyPr>
          <a:lstStyle/>
          <a:p>
            <a:pPr algn="ctr"/>
            <a:r>
              <a:rPr lang="en-US" dirty="0" smtClean="0"/>
              <a:t>[trigger1Seen]</a:t>
            </a:r>
            <a:endParaRPr lang="en-US" dirty="0"/>
          </a:p>
        </p:txBody>
      </p:sp>
      <p:sp>
        <p:nvSpPr>
          <p:cNvPr id="11" name="Rounded Rectangle 10"/>
          <p:cNvSpPr/>
          <p:nvPr/>
        </p:nvSpPr>
        <p:spPr>
          <a:xfrm>
            <a:off x="5928527" y="1415919"/>
            <a:ext cx="1386673"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a:t>
            </a:r>
            <a:endParaRPr lang="en-US" dirty="0"/>
          </a:p>
        </p:txBody>
      </p:sp>
      <p:sp>
        <p:nvSpPr>
          <p:cNvPr id="12" name="Rounded Rectangle 11"/>
          <p:cNvSpPr/>
          <p:nvPr/>
        </p:nvSpPr>
        <p:spPr>
          <a:xfrm>
            <a:off x="5870705" y="3962400"/>
            <a:ext cx="1520695"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a:t>
            </a:r>
            <a:endParaRPr lang="en-US" dirty="0"/>
          </a:p>
        </p:txBody>
      </p:sp>
      <p:grpSp>
        <p:nvGrpSpPr>
          <p:cNvPr id="20" name="Group 19"/>
          <p:cNvGrpSpPr/>
          <p:nvPr/>
        </p:nvGrpSpPr>
        <p:grpSpPr>
          <a:xfrm>
            <a:off x="7284720" y="990600"/>
            <a:ext cx="1338374" cy="827264"/>
            <a:chOff x="7284720" y="990600"/>
            <a:chExt cx="1338374" cy="827264"/>
          </a:xfrm>
        </p:grpSpPr>
        <p:sp>
          <p:nvSpPr>
            <p:cNvPr id="2" name="Freeform 1"/>
            <p:cNvSpPr/>
            <p:nvPr/>
          </p:nvSpPr>
          <p:spPr>
            <a:xfrm>
              <a:off x="7284720" y="1478280"/>
              <a:ext cx="548657" cy="339584"/>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543800" y="990600"/>
              <a:ext cx="1079294" cy="646331"/>
            </a:xfrm>
            <a:prstGeom prst="rect">
              <a:avLst/>
            </a:prstGeom>
            <a:noFill/>
          </p:spPr>
          <p:txBody>
            <a:bodyPr wrap="square" rtlCol="0">
              <a:spAutoFit/>
            </a:bodyPr>
            <a:lstStyle/>
            <a:p>
              <a:pPr algn="ctr"/>
              <a:r>
                <a:rPr lang="en-US" dirty="0" smtClean="0"/>
                <a:t>Trigger0</a:t>
              </a:r>
            </a:p>
            <a:p>
              <a:pPr algn="ctr"/>
              <a:r>
                <a:rPr lang="en-US" dirty="0" smtClean="0"/>
                <a:t>() [x1,x2]</a:t>
              </a:r>
              <a:endParaRPr lang="en-US" dirty="0"/>
            </a:p>
          </p:txBody>
        </p:sp>
      </p:grpSp>
      <p:grpSp>
        <p:nvGrpSpPr>
          <p:cNvPr id="23" name="Group 22"/>
          <p:cNvGrpSpPr/>
          <p:nvPr/>
        </p:nvGrpSpPr>
        <p:grpSpPr>
          <a:xfrm>
            <a:off x="4290144" y="1873118"/>
            <a:ext cx="1973496" cy="2135001"/>
            <a:chOff x="4290144" y="1873118"/>
            <a:chExt cx="1973496" cy="2135001"/>
          </a:xfrm>
        </p:grpSpPr>
        <p:sp>
          <p:nvSpPr>
            <p:cNvPr id="42" name="TextBox 41"/>
            <p:cNvSpPr txBox="1"/>
            <p:nvPr/>
          </p:nvSpPr>
          <p:spPr>
            <a:xfrm>
              <a:off x="4290144" y="2667000"/>
              <a:ext cx="1653456" cy="646331"/>
            </a:xfrm>
            <a:prstGeom prst="rect">
              <a:avLst/>
            </a:prstGeom>
            <a:noFill/>
          </p:spPr>
          <p:txBody>
            <a:bodyPr wrap="square" rtlCol="0">
              <a:spAutoFit/>
            </a:bodyPr>
            <a:lstStyle/>
            <a:p>
              <a:pPr algn="ctr"/>
              <a:r>
                <a:rPr lang="en-US" dirty="0" smtClean="0"/>
                <a:t>Trigger1</a:t>
              </a:r>
            </a:p>
            <a:p>
              <a:pPr algn="ctr"/>
              <a:r>
                <a:rPr lang="en-US" dirty="0" smtClean="0"/>
                <a:t>(x1&lt;5) [x1]</a:t>
              </a:r>
            </a:p>
          </p:txBody>
        </p:sp>
        <p:sp>
          <p:nvSpPr>
            <p:cNvPr id="5" name="Freeform 4"/>
            <p:cNvSpPr/>
            <p:nvPr/>
          </p:nvSpPr>
          <p:spPr>
            <a:xfrm>
              <a:off x="5652571" y="1873118"/>
              <a:ext cx="611069" cy="2135001"/>
            </a:xfrm>
            <a:custGeom>
              <a:avLst/>
              <a:gdLst>
                <a:gd name="connsiteX0" fmla="*/ 473909 w 611069"/>
                <a:gd name="connsiteY0" fmla="*/ 0 h 2225040"/>
                <a:gd name="connsiteX1" fmla="*/ 1469 w 611069"/>
                <a:gd name="connsiteY1" fmla="*/ 1143000 h 2225040"/>
                <a:gd name="connsiteX2" fmla="*/ 611069 w 611069"/>
                <a:gd name="connsiteY2" fmla="*/ 2225040 h 2225040"/>
              </a:gdLst>
              <a:ahLst/>
              <a:cxnLst>
                <a:cxn ang="0">
                  <a:pos x="connsiteX0" y="connsiteY0"/>
                </a:cxn>
                <a:cxn ang="0">
                  <a:pos x="connsiteX1" y="connsiteY1"/>
                </a:cxn>
                <a:cxn ang="0">
                  <a:pos x="connsiteX2" y="connsiteY2"/>
                </a:cxn>
              </a:cxnLst>
              <a:rect l="l" t="t" r="r" b="b"/>
              <a:pathLst>
                <a:path w="611069" h="2225040">
                  <a:moveTo>
                    <a:pt x="473909" y="0"/>
                  </a:moveTo>
                  <a:cubicBezTo>
                    <a:pt x="226259" y="386080"/>
                    <a:pt x="-21391" y="772160"/>
                    <a:pt x="1469" y="1143000"/>
                  </a:cubicBezTo>
                  <a:cubicBezTo>
                    <a:pt x="24329" y="1513840"/>
                    <a:pt x="611069" y="2225040"/>
                    <a:pt x="611069" y="222504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4267200" y="1411069"/>
            <a:ext cx="1737360" cy="646331"/>
            <a:chOff x="4267200" y="1411069"/>
            <a:chExt cx="1737360" cy="646331"/>
          </a:xfrm>
        </p:grpSpPr>
        <p:sp>
          <p:nvSpPr>
            <p:cNvPr id="9" name="Freeform 8"/>
            <p:cNvSpPr/>
            <p:nvPr/>
          </p:nvSpPr>
          <p:spPr>
            <a:xfrm>
              <a:off x="5470989" y="1478280"/>
              <a:ext cx="533571" cy="396240"/>
            </a:xfrm>
            <a:custGeom>
              <a:avLst/>
              <a:gdLst>
                <a:gd name="connsiteX0" fmla="*/ 487851 w 533571"/>
                <a:gd name="connsiteY0" fmla="*/ 396240 h 396240"/>
                <a:gd name="connsiteX1" fmla="*/ 171 w 533571"/>
                <a:gd name="connsiteY1" fmla="*/ 182880 h 396240"/>
                <a:gd name="connsiteX2" fmla="*/ 533571 w 533571"/>
                <a:gd name="connsiteY2" fmla="*/ 0 h 396240"/>
              </a:gdLst>
              <a:ahLst/>
              <a:cxnLst>
                <a:cxn ang="0">
                  <a:pos x="connsiteX0" y="connsiteY0"/>
                </a:cxn>
                <a:cxn ang="0">
                  <a:pos x="connsiteX1" y="connsiteY1"/>
                </a:cxn>
                <a:cxn ang="0">
                  <a:pos x="connsiteX2" y="connsiteY2"/>
                </a:cxn>
              </a:cxnLst>
              <a:rect l="l" t="t" r="r" b="b"/>
              <a:pathLst>
                <a:path w="533571" h="396240">
                  <a:moveTo>
                    <a:pt x="487851" y="396240"/>
                  </a:moveTo>
                  <a:cubicBezTo>
                    <a:pt x="240201" y="322580"/>
                    <a:pt x="-7449" y="248920"/>
                    <a:pt x="171" y="182880"/>
                  </a:cubicBezTo>
                  <a:cubicBezTo>
                    <a:pt x="7791" y="116840"/>
                    <a:pt x="270681" y="58420"/>
                    <a:pt x="533571"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267200" y="1411069"/>
              <a:ext cx="1371771" cy="646331"/>
            </a:xfrm>
            <a:prstGeom prst="rect">
              <a:avLst/>
            </a:prstGeom>
            <a:noFill/>
          </p:spPr>
          <p:txBody>
            <a:bodyPr wrap="square" rtlCol="0">
              <a:spAutoFit/>
            </a:bodyPr>
            <a:lstStyle/>
            <a:p>
              <a:pPr algn="ctr"/>
              <a:r>
                <a:rPr lang="en-US" dirty="0" smtClean="0"/>
                <a:t>Trigger1</a:t>
              </a:r>
            </a:p>
            <a:p>
              <a:pPr algn="ctr"/>
              <a:r>
                <a:rPr lang="en-US" dirty="0" smtClean="0"/>
                <a:t>(x1 &gt;=5) [x1]</a:t>
              </a:r>
              <a:endParaRPr lang="en-US" dirty="0"/>
            </a:p>
          </p:txBody>
        </p:sp>
      </p:grpSp>
      <p:grpSp>
        <p:nvGrpSpPr>
          <p:cNvPr id="36" name="Group 35"/>
          <p:cNvGrpSpPr/>
          <p:nvPr/>
        </p:nvGrpSpPr>
        <p:grpSpPr>
          <a:xfrm>
            <a:off x="4122504" y="4419600"/>
            <a:ext cx="2506896" cy="1140321"/>
            <a:chOff x="4122504" y="4419600"/>
            <a:chExt cx="2506896" cy="1140321"/>
          </a:xfrm>
        </p:grpSpPr>
        <p:sp>
          <p:nvSpPr>
            <p:cNvPr id="13" name="Freeform 12"/>
            <p:cNvSpPr/>
            <p:nvPr/>
          </p:nvSpPr>
          <p:spPr>
            <a:xfrm>
              <a:off x="5928360" y="4419600"/>
              <a:ext cx="533400" cy="548640"/>
            </a:xfrm>
            <a:custGeom>
              <a:avLst/>
              <a:gdLst>
                <a:gd name="connsiteX0" fmla="*/ 0 w 533400"/>
                <a:gd name="connsiteY0" fmla="*/ 0 h 548640"/>
                <a:gd name="connsiteX1" fmla="*/ 213360 w 533400"/>
                <a:gd name="connsiteY1" fmla="*/ 548640 h 548640"/>
                <a:gd name="connsiteX2" fmla="*/ 533400 w 533400"/>
                <a:gd name="connsiteY2" fmla="*/ 0 h 548640"/>
              </a:gdLst>
              <a:ahLst/>
              <a:cxnLst>
                <a:cxn ang="0">
                  <a:pos x="connsiteX0" y="connsiteY0"/>
                </a:cxn>
                <a:cxn ang="0">
                  <a:pos x="connsiteX1" y="connsiteY1"/>
                </a:cxn>
                <a:cxn ang="0">
                  <a:pos x="connsiteX2" y="connsiteY2"/>
                </a:cxn>
              </a:cxnLst>
              <a:rect l="l" t="t" r="r" b="b"/>
              <a:pathLst>
                <a:path w="533400" h="548640">
                  <a:moveTo>
                    <a:pt x="0" y="0"/>
                  </a:moveTo>
                  <a:cubicBezTo>
                    <a:pt x="62230" y="274320"/>
                    <a:pt x="124460" y="548640"/>
                    <a:pt x="213360" y="548640"/>
                  </a:cubicBezTo>
                  <a:cubicBezTo>
                    <a:pt x="302260" y="548640"/>
                    <a:pt x="417830" y="274320"/>
                    <a:pt x="53340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122504" y="4913590"/>
              <a:ext cx="2506896" cy="646331"/>
            </a:xfrm>
            <a:prstGeom prst="rect">
              <a:avLst/>
            </a:prstGeom>
            <a:noFill/>
          </p:spPr>
          <p:txBody>
            <a:bodyPr wrap="square" rtlCol="0">
              <a:spAutoFit/>
            </a:bodyPr>
            <a:lstStyle/>
            <a:p>
              <a:pPr algn="ctr"/>
              <a:r>
                <a:rPr lang="en-US" dirty="0" smtClean="0"/>
                <a:t>Trigger2 (x2 </a:t>
              </a:r>
              <a:r>
                <a:rPr lang="en-US" dirty="0"/>
                <a:t>&lt;</a:t>
              </a:r>
              <a:r>
                <a:rPr lang="en-US" dirty="0" smtClean="0"/>
                <a:t> 2)</a:t>
              </a:r>
            </a:p>
            <a:p>
              <a:pPr algn="ctr"/>
              <a:r>
                <a:rPr lang="en-US" dirty="0" smtClean="0"/>
                <a:t>[] {</a:t>
              </a:r>
              <a:r>
                <a:rPr lang="en-US" dirty="0" err="1" smtClean="0"/>
                <a:t>DoSomething</a:t>
              </a:r>
              <a:r>
                <a:rPr lang="en-US" dirty="0" smtClean="0"/>
                <a:t>}</a:t>
              </a:r>
              <a:endParaRPr lang="en-US" dirty="0"/>
            </a:p>
          </p:txBody>
        </p:sp>
      </p:grpSp>
      <p:grpSp>
        <p:nvGrpSpPr>
          <p:cNvPr id="31" name="Group 30"/>
          <p:cNvGrpSpPr/>
          <p:nvPr/>
        </p:nvGrpSpPr>
        <p:grpSpPr>
          <a:xfrm>
            <a:off x="6553200" y="4401681"/>
            <a:ext cx="2362200" cy="1140321"/>
            <a:chOff x="6553200" y="4401681"/>
            <a:chExt cx="2362200" cy="1140321"/>
          </a:xfrm>
        </p:grpSpPr>
        <p:sp>
          <p:nvSpPr>
            <p:cNvPr id="28" name="Freeform 27"/>
            <p:cNvSpPr/>
            <p:nvPr/>
          </p:nvSpPr>
          <p:spPr>
            <a:xfrm>
              <a:off x="6766560" y="4401681"/>
              <a:ext cx="533400" cy="548640"/>
            </a:xfrm>
            <a:custGeom>
              <a:avLst/>
              <a:gdLst>
                <a:gd name="connsiteX0" fmla="*/ 0 w 533400"/>
                <a:gd name="connsiteY0" fmla="*/ 0 h 548640"/>
                <a:gd name="connsiteX1" fmla="*/ 213360 w 533400"/>
                <a:gd name="connsiteY1" fmla="*/ 548640 h 548640"/>
                <a:gd name="connsiteX2" fmla="*/ 533400 w 533400"/>
                <a:gd name="connsiteY2" fmla="*/ 0 h 548640"/>
              </a:gdLst>
              <a:ahLst/>
              <a:cxnLst>
                <a:cxn ang="0">
                  <a:pos x="connsiteX0" y="connsiteY0"/>
                </a:cxn>
                <a:cxn ang="0">
                  <a:pos x="connsiteX1" y="connsiteY1"/>
                </a:cxn>
                <a:cxn ang="0">
                  <a:pos x="connsiteX2" y="connsiteY2"/>
                </a:cxn>
              </a:cxnLst>
              <a:rect l="l" t="t" r="r" b="b"/>
              <a:pathLst>
                <a:path w="533400" h="548640">
                  <a:moveTo>
                    <a:pt x="0" y="0"/>
                  </a:moveTo>
                  <a:cubicBezTo>
                    <a:pt x="62230" y="274320"/>
                    <a:pt x="124460" y="548640"/>
                    <a:pt x="213360" y="548640"/>
                  </a:cubicBezTo>
                  <a:cubicBezTo>
                    <a:pt x="302260" y="548640"/>
                    <a:pt x="417830" y="274320"/>
                    <a:pt x="53340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553200" y="4895671"/>
              <a:ext cx="2362200" cy="646331"/>
            </a:xfrm>
            <a:prstGeom prst="rect">
              <a:avLst/>
            </a:prstGeom>
            <a:noFill/>
          </p:spPr>
          <p:txBody>
            <a:bodyPr wrap="square" rtlCol="0">
              <a:spAutoFit/>
            </a:bodyPr>
            <a:lstStyle/>
            <a:p>
              <a:pPr algn="ctr"/>
              <a:r>
                <a:rPr lang="en-US" dirty="0" smtClean="0"/>
                <a:t>Trigger2 (x2 &gt;= 2)</a:t>
              </a:r>
            </a:p>
            <a:p>
              <a:pPr algn="ctr"/>
              <a:r>
                <a:rPr lang="en-US" dirty="0" smtClean="0"/>
                <a:t>[] {</a:t>
              </a:r>
              <a:r>
                <a:rPr lang="en-US" dirty="0" err="1" smtClean="0"/>
                <a:t>DoSomethingElse</a:t>
              </a:r>
              <a:r>
                <a:rPr lang="en-US" dirty="0" smtClean="0"/>
                <a:t>}</a:t>
              </a:r>
              <a:endParaRPr lang="en-US" dirty="0"/>
            </a:p>
          </p:txBody>
        </p:sp>
      </p:grpSp>
      <p:grpSp>
        <p:nvGrpSpPr>
          <p:cNvPr id="24" name="Group 23"/>
          <p:cNvGrpSpPr/>
          <p:nvPr/>
        </p:nvGrpSpPr>
        <p:grpSpPr>
          <a:xfrm>
            <a:off x="6174929" y="1813560"/>
            <a:ext cx="1521271" cy="2179320"/>
            <a:chOff x="6174929" y="1813560"/>
            <a:chExt cx="1521271" cy="2179320"/>
          </a:xfrm>
        </p:grpSpPr>
        <p:sp>
          <p:nvSpPr>
            <p:cNvPr id="34" name="TextBox 33"/>
            <p:cNvSpPr txBox="1"/>
            <p:nvPr/>
          </p:nvSpPr>
          <p:spPr>
            <a:xfrm>
              <a:off x="6174929" y="2667000"/>
              <a:ext cx="1521271" cy="646331"/>
            </a:xfrm>
            <a:prstGeom prst="rect">
              <a:avLst/>
            </a:prstGeom>
            <a:noFill/>
          </p:spPr>
          <p:txBody>
            <a:bodyPr wrap="square" rtlCol="0">
              <a:spAutoFit/>
            </a:bodyPr>
            <a:lstStyle/>
            <a:p>
              <a:pPr algn="ctr"/>
              <a:r>
                <a:rPr lang="en-US" dirty="0" smtClean="0"/>
                <a:t>Trigger0 </a:t>
              </a:r>
              <a:br>
                <a:rPr lang="en-US" dirty="0" smtClean="0"/>
              </a:br>
              <a:r>
                <a:rPr lang="en-US" dirty="0" smtClean="0"/>
                <a:t>() [x1,x2]</a:t>
              </a:r>
              <a:endParaRPr lang="en-US" dirty="0"/>
            </a:p>
          </p:txBody>
        </p:sp>
        <p:sp>
          <p:nvSpPr>
            <p:cNvPr id="16" name="Freeform 15"/>
            <p:cNvSpPr/>
            <p:nvPr/>
          </p:nvSpPr>
          <p:spPr>
            <a:xfrm>
              <a:off x="6370320" y="1813560"/>
              <a:ext cx="60960" cy="2179320"/>
            </a:xfrm>
            <a:custGeom>
              <a:avLst/>
              <a:gdLst>
                <a:gd name="connsiteX0" fmla="*/ 60960 w 60960"/>
                <a:gd name="connsiteY0" fmla="*/ 2179320 h 2179320"/>
                <a:gd name="connsiteX1" fmla="*/ 0 w 60960"/>
                <a:gd name="connsiteY1" fmla="*/ 0 h 2179320"/>
              </a:gdLst>
              <a:ahLst/>
              <a:cxnLst>
                <a:cxn ang="0">
                  <a:pos x="connsiteX0" y="connsiteY0"/>
                </a:cxn>
                <a:cxn ang="0">
                  <a:pos x="connsiteX1" y="connsiteY1"/>
                </a:cxn>
              </a:cxnLst>
              <a:rect l="l" t="t" r="r" b="b"/>
              <a:pathLst>
                <a:path w="60960" h="2179320">
                  <a:moveTo>
                    <a:pt x="60960" y="2179320"/>
                  </a:moveTo>
                  <a:lnTo>
                    <a:pt x="0" y="0"/>
                  </a:ln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6903720" y="3124200"/>
            <a:ext cx="2316480" cy="853440"/>
            <a:chOff x="6903720" y="3124200"/>
            <a:chExt cx="2316480" cy="853440"/>
          </a:xfrm>
        </p:grpSpPr>
        <p:sp>
          <p:nvSpPr>
            <p:cNvPr id="17" name="Freeform 16"/>
            <p:cNvSpPr/>
            <p:nvPr/>
          </p:nvSpPr>
          <p:spPr>
            <a:xfrm>
              <a:off x="6903720" y="3413690"/>
              <a:ext cx="538480" cy="563950"/>
            </a:xfrm>
            <a:custGeom>
              <a:avLst/>
              <a:gdLst>
                <a:gd name="connsiteX0" fmla="*/ 457200 w 538480"/>
                <a:gd name="connsiteY0" fmla="*/ 533470 h 563950"/>
                <a:gd name="connsiteX1" fmla="*/ 502920 w 538480"/>
                <a:gd name="connsiteY1" fmla="*/ 70 h 563950"/>
                <a:gd name="connsiteX2" fmla="*/ 0 w 538480"/>
                <a:gd name="connsiteY2" fmla="*/ 563950 h 563950"/>
              </a:gdLst>
              <a:ahLst/>
              <a:cxnLst>
                <a:cxn ang="0">
                  <a:pos x="connsiteX0" y="connsiteY0"/>
                </a:cxn>
                <a:cxn ang="0">
                  <a:pos x="connsiteX1" y="connsiteY1"/>
                </a:cxn>
                <a:cxn ang="0">
                  <a:pos x="connsiteX2" y="connsiteY2"/>
                </a:cxn>
              </a:cxnLst>
              <a:rect l="l" t="t" r="r" b="b"/>
              <a:pathLst>
                <a:path w="538480" h="563950">
                  <a:moveTo>
                    <a:pt x="457200" y="533470"/>
                  </a:moveTo>
                  <a:cubicBezTo>
                    <a:pt x="518160" y="264230"/>
                    <a:pt x="579120" y="-5010"/>
                    <a:pt x="502920" y="70"/>
                  </a:cubicBezTo>
                  <a:cubicBezTo>
                    <a:pt x="426720" y="5150"/>
                    <a:pt x="213360" y="284550"/>
                    <a:pt x="0" y="56395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010400" y="3124200"/>
              <a:ext cx="2209800" cy="646331"/>
            </a:xfrm>
            <a:prstGeom prst="rect">
              <a:avLst/>
            </a:prstGeom>
            <a:noFill/>
          </p:spPr>
          <p:txBody>
            <a:bodyPr wrap="square" rtlCol="0">
              <a:spAutoFit/>
            </a:bodyPr>
            <a:lstStyle/>
            <a:p>
              <a:pPr algn="ctr"/>
              <a:r>
                <a:rPr lang="en-US" dirty="0" smtClean="0"/>
                <a:t>Trigger1 </a:t>
              </a:r>
              <a:br>
                <a:rPr lang="en-US" dirty="0" smtClean="0"/>
              </a:br>
              <a:r>
                <a:rPr lang="en-US" dirty="0" smtClean="0"/>
                <a:t>(x1 &gt;= 5) [x1]</a:t>
              </a:r>
              <a:endParaRPr lang="en-US" dirty="0"/>
            </a:p>
          </p:txBody>
        </p:sp>
      </p:grpSp>
      <p:grpSp>
        <p:nvGrpSpPr>
          <p:cNvPr id="30" name="Group 29"/>
          <p:cNvGrpSpPr/>
          <p:nvPr/>
        </p:nvGrpSpPr>
        <p:grpSpPr>
          <a:xfrm>
            <a:off x="7360920" y="4008120"/>
            <a:ext cx="1517989" cy="753011"/>
            <a:chOff x="7360920" y="4008120"/>
            <a:chExt cx="1517989" cy="753011"/>
          </a:xfrm>
        </p:grpSpPr>
        <p:sp>
          <p:nvSpPr>
            <p:cNvPr id="18" name="Freeform 17"/>
            <p:cNvSpPr/>
            <p:nvPr/>
          </p:nvSpPr>
          <p:spPr>
            <a:xfrm>
              <a:off x="7360920" y="4008120"/>
              <a:ext cx="396280" cy="426720"/>
            </a:xfrm>
            <a:custGeom>
              <a:avLst/>
              <a:gdLst>
                <a:gd name="connsiteX0" fmla="*/ 15240 w 548657"/>
                <a:gd name="connsiteY0" fmla="*/ 426720 h 426720"/>
                <a:gd name="connsiteX1" fmla="*/ 548640 w 548657"/>
                <a:gd name="connsiteY1" fmla="*/ 289560 h 426720"/>
                <a:gd name="connsiteX2" fmla="*/ 0 w 548657"/>
                <a:gd name="connsiteY2" fmla="*/ 0 h 426720"/>
                <a:gd name="connsiteX0" fmla="*/ 15240 w 396280"/>
                <a:gd name="connsiteY0" fmla="*/ 426720 h 426720"/>
                <a:gd name="connsiteX1" fmla="*/ 396240 w 396280"/>
                <a:gd name="connsiteY1" fmla="*/ 289560 h 426720"/>
                <a:gd name="connsiteX2" fmla="*/ 0 w 396280"/>
                <a:gd name="connsiteY2" fmla="*/ 0 h 426720"/>
              </a:gdLst>
              <a:ahLst/>
              <a:cxnLst>
                <a:cxn ang="0">
                  <a:pos x="connsiteX0" y="connsiteY0"/>
                </a:cxn>
                <a:cxn ang="0">
                  <a:pos x="connsiteX1" y="connsiteY1"/>
                </a:cxn>
                <a:cxn ang="0">
                  <a:pos x="connsiteX2" y="connsiteY2"/>
                </a:cxn>
              </a:cxnLst>
              <a:rect l="l" t="t" r="r" b="b"/>
              <a:pathLst>
                <a:path w="396280" h="426720">
                  <a:moveTo>
                    <a:pt x="15240" y="426720"/>
                  </a:moveTo>
                  <a:cubicBezTo>
                    <a:pt x="283210" y="393700"/>
                    <a:pt x="398780" y="360680"/>
                    <a:pt x="396240" y="289560"/>
                  </a:cubicBezTo>
                  <a:cubicBezTo>
                    <a:pt x="393700" y="218440"/>
                    <a:pt x="273050" y="109220"/>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467600" y="4114800"/>
              <a:ext cx="1411309" cy="646331"/>
            </a:xfrm>
            <a:prstGeom prst="rect">
              <a:avLst/>
            </a:prstGeom>
            <a:noFill/>
          </p:spPr>
          <p:txBody>
            <a:bodyPr wrap="square" rtlCol="0">
              <a:spAutoFit/>
            </a:bodyPr>
            <a:lstStyle/>
            <a:p>
              <a:pPr algn="ctr"/>
              <a:r>
                <a:rPr lang="en-US" dirty="0" smtClean="0"/>
                <a:t>Trigger1</a:t>
              </a:r>
            </a:p>
            <a:p>
              <a:pPr algn="ctr"/>
              <a:r>
                <a:rPr lang="en-US" dirty="0" smtClean="0"/>
                <a:t>(x1 &lt; 5 ) [x1]</a:t>
              </a:r>
              <a:endParaRPr lang="en-US" dirty="0"/>
            </a:p>
          </p:txBody>
        </p:sp>
      </p:grpSp>
      <p:grpSp>
        <p:nvGrpSpPr>
          <p:cNvPr id="33" name="Group 32"/>
          <p:cNvGrpSpPr/>
          <p:nvPr/>
        </p:nvGrpSpPr>
        <p:grpSpPr>
          <a:xfrm rot="4873828">
            <a:off x="7109467" y="1638151"/>
            <a:ext cx="893078" cy="1183372"/>
            <a:chOff x="7284720" y="634492"/>
            <a:chExt cx="893078" cy="1183372"/>
          </a:xfrm>
        </p:grpSpPr>
        <p:sp>
          <p:nvSpPr>
            <p:cNvPr id="38" name="Freeform 37"/>
            <p:cNvSpPr/>
            <p:nvPr/>
          </p:nvSpPr>
          <p:spPr>
            <a:xfrm>
              <a:off x="7284720" y="1478280"/>
              <a:ext cx="548657" cy="339584"/>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726172">
              <a:off x="7314986" y="850973"/>
              <a:ext cx="1079294" cy="646331"/>
            </a:xfrm>
            <a:prstGeom prst="rect">
              <a:avLst/>
            </a:prstGeom>
            <a:noFill/>
          </p:spPr>
          <p:txBody>
            <a:bodyPr wrap="square" rtlCol="0">
              <a:spAutoFit/>
            </a:bodyPr>
            <a:lstStyle/>
            <a:p>
              <a:pPr algn="ctr"/>
              <a:r>
                <a:rPr lang="en-US" dirty="0" smtClean="0"/>
                <a:t>Trigger2</a:t>
              </a:r>
            </a:p>
            <a:p>
              <a:pPr algn="ctr"/>
              <a:r>
                <a:rPr lang="en-US" dirty="0" smtClean="0"/>
                <a:t>() []</a:t>
              </a:r>
              <a:endParaRPr lang="en-US" dirty="0"/>
            </a:p>
          </p:txBody>
        </p:sp>
      </p:grpSp>
      <p:sp>
        <p:nvSpPr>
          <p:cNvPr id="40" name="Content Placeholder 2"/>
          <p:cNvSpPr txBox="1">
            <a:spLocks/>
          </p:cNvSpPr>
          <p:nvPr/>
        </p:nvSpPr>
        <p:spPr>
          <a:xfrm>
            <a:off x="228600" y="685800"/>
            <a:ext cx="4237054"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smtClean="0">
                <a:latin typeface="Courier New" pitchFamily="49" charset="0"/>
                <a:cs typeface="Courier New" pitchFamily="49" charset="0"/>
              </a:rPr>
              <a:t>Trigger0:</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tTrigger1 = Now</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tTrigger2 = Now</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trigger1Seen = false</a:t>
            </a:r>
          </a:p>
          <a:p>
            <a:pPr marL="0" indent="0">
              <a:buFont typeface="Arial" pitchFamily="34" charset="0"/>
              <a:buNone/>
            </a:pPr>
            <a:r>
              <a:rPr lang="en-US" sz="1800" b="1" dirty="0" smtClean="0">
                <a:latin typeface="Courier New" pitchFamily="49" charset="0"/>
                <a:cs typeface="Courier New" pitchFamily="49" charset="0"/>
              </a:rPr>
              <a:t>Trigger1:</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(Now – tTrigger1 &lt; 5)</a:t>
            </a:r>
            <a:endParaRPr lang="en-US" sz="1800" dirty="0">
              <a:latin typeface="Courier New" pitchFamily="49" charset="0"/>
              <a:cs typeface="Courier New" pitchFamily="49" charset="0"/>
            </a:endParaRP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trigger1Seen = true</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tTrigger1 = Now</a:t>
            </a:r>
            <a:endParaRPr lang="en-US" sz="1800" dirty="0">
              <a:latin typeface="Courier New" pitchFamily="49" charset="0"/>
              <a:cs typeface="Courier New" pitchFamily="49" charset="0"/>
            </a:endParaRPr>
          </a:p>
          <a:p>
            <a:pPr marL="0" indent="0">
              <a:buFont typeface="Arial" pitchFamily="34" charset="0"/>
              <a:buNone/>
            </a:pPr>
            <a:r>
              <a:rPr lang="en-US" sz="1800" b="1" dirty="0" smtClean="0">
                <a:latin typeface="Courier New" pitchFamily="49" charset="0"/>
                <a:cs typeface="Courier New" pitchFamily="49" charset="0"/>
              </a:rPr>
              <a:t>Trigger2:</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(trigger1Seen)</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(Now – tTrigger2 &lt; 2)</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DoSomething</a:t>
            </a:r>
            <a:r>
              <a:rPr lang="en-US" sz="1800" dirty="0" smtClean="0">
                <a:latin typeface="Courier New" pitchFamily="49" charset="0"/>
                <a:cs typeface="Courier New" pitchFamily="49" charset="0"/>
              </a:rPr>
              <a:t>()</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else</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DoSomethingElse</a:t>
            </a:r>
            <a:r>
              <a:rPr lang="en-US" sz="1800" dirty="0" smtClean="0">
                <a:latin typeface="Courier New" pitchFamily="49" charset="0"/>
                <a:cs typeface="Courier New" pitchFamily="49" charset="0"/>
              </a:rPr>
              <a:t>()</a:t>
            </a:r>
          </a:p>
        </p:txBody>
      </p:sp>
    </p:spTree>
    <p:extLst>
      <p:ext uri="{BB962C8B-B14F-4D97-AF65-F5344CB8AC3E}">
        <p14:creationId xmlns:p14="http://schemas.microsoft.com/office/powerpoint/2010/main" val="138949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timed automata</a:t>
            </a:r>
            <a:endParaRPr lang="en-US" dirty="0"/>
          </a:p>
        </p:txBody>
      </p:sp>
      <p:sp>
        <p:nvSpPr>
          <p:cNvPr id="3" name="Content Placeholder 2"/>
          <p:cNvSpPr>
            <a:spLocks noGrp="1"/>
          </p:cNvSpPr>
          <p:nvPr>
            <p:ph idx="1"/>
          </p:nvPr>
        </p:nvSpPr>
        <p:spPr>
          <a:xfrm>
            <a:off x="457200" y="1600201"/>
            <a:ext cx="8305800" cy="3200400"/>
          </a:xfrm>
        </p:spPr>
        <p:txBody>
          <a:bodyPr>
            <a:normAutofit/>
          </a:bodyPr>
          <a:lstStyle/>
          <a:p>
            <a:pPr marL="0" indent="0">
              <a:buNone/>
            </a:pPr>
            <a:r>
              <a:rPr lang="en-US" dirty="0" smtClean="0"/>
              <a:t>If VC constraints are such that:</a:t>
            </a:r>
          </a:p>
          <a:p>
            <a:pPr marL="457200" lvl="1" indent="0">
              <a:buNone/>
            </a:pPr>
            <a:r>
              <a:rPr lang="en-US" dirty="0" smtClean="0"/>
              <a:t>No arithmetic operation involving two VCs</a:t>
            </a:r>
          </a:p>
          <a:p>
            <a:pPr marL="457200" lvl="1" indent="0">
              <a:buNone/>
            </a:pPr>
            <a:r>
              <a:rPr lang="en-US" dirty="0" smtClean="0"/>
              <a:t>No multiplication operation involving a VC</a:t>
            </a:r>
          </a:p>
          <a:p>
            <a:pPr marL="457200" lvl="1" indent="0">
              <a:buNone/>
            </a:pPr>
            <a:r>
              <a:rPr lang="en-US" dirty="0" smtClean="0"/>
              <a:t>No irrational constants in constraints</a:t>
            </a:r>
            <a:endParaRPr lang="en-US" dirty="0"/>
          </a:p>
          <a:p>
            <a:pPr lvl="5"/>
            <a:endParaRPr lang="en-US" dirty="0"/>
          </a:p>
          <a:p>
            <a:pPr marL="0" indent="0">
              <a:buNone/>
            </a:pPr>
            <a:r>
              <a:rPr lang="en-US" dirty="0"/>
              <a:t>T</a:t>
            </a:r>
            <a:r>
              <a:rPr lang="en-US" dirty="0" smtClean="0"/>
              <a:t>ime can be partitioned into equivalence regions</a:t>
            </a:r>
          </a:p>
        </p:txBody>
      </p:sp>
      <p:sp>
        <p:nvSpPr>
          <p:cNvPr id="4" name="Content Placeholder 2"/>
          <p:cNvSpPr txBox="1">
            <a:spLocks/>
          </p:cNvSpPr>
          <p:nvPr/>
        </p:nvSpPr>
        <p:spPr>
          <a:xfrm>
            <a:off x="7615720" y="2286000"/>
            <a:ext cx="11430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cs typeface="Courier New" pitchFamily="49" charset="0"/>
              </a:rPr>
              <a:t>x + y &lt; z</a:t>
            </a:r>
            <a:endParaRPr lang="en-US" sz="2000" dirty="0" smtClean="0">
              <a:latin typeface="Courier New" pitchFamily="49" charset="0"/>
              <a:cs typeface="Courier New" pitchFamily="49" charset="0"/>
            </a:endParaRPr>
          </a:p>
        </p:txBody>
      </p:sp>
      <p:sp>
        <p:nvSpPr>
          <p:cNvPr id="5" name="Content Placeholder 2"/>
          <p:cNvSpPr txBox="1">
            <a:spLocks/>
          </p:cNvSpPr>
          <p:nvPr/>
        </p:nvSpPr>
        <p:spPr>
          <a:xfrm>
            <a:off x="7615719" y="2819400"/>
            <a:ext cx="11430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cs typeface="Courier New" pitchFamily="49" charset="0"/>
              </a:rPr>
              <a:t>2x &lt; 3</a:t>
            </a:r>
            <a:endParaRPr lang="en-US" sz="2000" dirty="0" smtClean="0">
              <a:latin typeface="Courier New" pitchFamily="49" charset="0"/>
              <a:cs typeface="Courier New" pitchFamily="49"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7619999" y="3352800"/>
                <a:ext cx="11430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cs typeface="Courier New" pitchFamily="49" charset="0"/>
                  </a:rPr>
                  <a:t>x &lt; </a:t>
                </a:r>
                <a14:m>
                  <m:oMath xmlns:m="http://schemas.openxmlformats.org/officeDocument/2006/math">
                    <m:rad>
                      <m:radPr>
                        <m:degHide m:val="on"/>
                        <m:ctrlPr>
                          <a:rPr lang="en-US" sz="2000" i="1" smtClean="0">
                            <a:latin typeface="Cambria Math" panose="02040503050406030204" pitchFamily="18" charset="0"/>
                            <a:cs typeface="Courier New" pitchFamily="49" charset="0"/>
                          </a:rPr>
                        </m:ctrlPr>
                      </m:radPr>
                      <m:deg/>
                      <m:e>
                        <m:r>
                          <a:rPr lang="en-US" sz="2000" b="0" i="1" smtClean="0">
                            <a:latin typeface="Cambria Math" panose="02040503050406030204" pitchFamily="18" charset="0"/>
                            <a:cs typeface="Courier New" pitchFamily="49" charset="0"/>
                          </a:rPr>
                          <m:t>2</m:t>
                        </m:r>
                      </m:e>
                    </m:rad>
                  </m:oMath>
                </a14:m>
                <a:endParaRPr lang="en-US" sz="2000" dirty="0" smtClean="0">
                  <a:latin typeface="Courier New" pitchFamily="49" charset="0"/>
                  <a:cs typeface="Courier New" pitchFamily="49"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7619999" y="3352800"/>
                <a:ext cx="1143001" cy="381000"/>
              </a:xfrm>
              <a:prstGeom prst="rect">
                <a:avLst/>
              </a:prstGeom>
              <a:blipFill rotWithShape="1">
                <a:blip r:embed="rId3"/>
                <a:stretch>
                  <a:fillRect t="-6154" b="-29231"/>
                </a:stretch>
              </a:blipFill>
              <a:ln>
                <a:solidFill>
                  <a:schemeClr val="tx1"/>
                </a:solidFill>
              </a:ln>
            </p:spPr>
            <p:txBody>
              <a:bodyPr/>
              <a:lstStyle/>
              <a:p>
                <a:r>
                  <a:rPr lang="en-US">
                    <a:noFill/>
                  </a:rPr>
                  <a:t> </a:t>
                </a:r>
              </a:p>
            </p:txBody>
          </p:sp>
        </mc:Fallback>
      </mc:AlternateContent>
      <p:cxnSp>
        <p:nvCxnSpPr>
          <p:cNvPr id="8" name="Straight Connector 7"/>
          <p:cNvCxnSpPr/>
          <p:nvPr/>
        </p:nvCxnSpPr>
        <p:spPr>
          <a:xfrm>
            <a:off x="7619999" y="2286002"/>
            <a:ext cx="1138721" cy="380998"/>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619999" y="2849565"/>
            <a:ext cx="1143002" cy="350835"/>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19999" y="3352802"/>
            <a:ext cx="1138721" cy="346190"/>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619999" y="2286004"/>
            <a:ext cx="1147282" cy="380996"/>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619999" y="2849566"/>
            <a:ext cx="1147283" cy="350834"/>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19999" y="3352803"/>
            <a:ext cx="1147283" cy="380997"/>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Content Placeholder 2"/>
          <p:cNvSpPr txBox="1">
            <a:spLocks/>
          </p:cNvSpPr>
          <p:nvPr/>
        </p:nvSpPr>
        <p:spPr>
          <a:xfrm>
            <a:off x="7619999" y="1752600"/>
            <a:ext cx="11430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cs typeface="Courier New" pitchFamily="49" charset="0"/>
              </a:rPr>
              <a:t>x &lt; y + 2</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1996" y="1752600"/>
            <a:ext cx="259604" cy="286689"/>
          </a:xfrm>
          <a:prstGeom prst="rect">
            <a:avLst/>
          </a:prstGeom>
        </p:spPr>
      </p:pic>
      <p:graphicFrame>
        <p:nvGraphicFramePr>
          <p:cNvPr id="20" name="Table 19"/>
          <p:cNvGraphicFramePr>
            <a:graphicFrameLocks noGrp="1"/>
          </p:cNvGraphicFramePr>
          <p:nvPr>
            <p:extLst>
              <p:ext uri="{D42A27DB-BD31-4B8C-83A1-F6EECF244321}">
                <p14:modId xmlns:p14="http://schemas.microsoft.com/office/powerpoint/2010/main" val="1716335330"/>
              </p:ext>
            </p:extLst>
          </p:nvPr>
        </p:nvGraphicFramePr>
        <p:xfrm>
          <a:off x="3962400" y="4999036"/>
          <a:ext cx="1828800" cy="1078230"/>
        </p:xfrm>
        <a:graphic>
          <a:graphicData uri="http://schemas.openxmlformats.org/drawingml/2006/table">
            <a:tbl>
              <a:tblPr>
                <a:tableStyleId>{5C22544A-7EE6-4342-B048-85BDC9FD1C3A}</a:tableStyleId>
              </a:tblPr>
              <a:tblGrid>
                <a:gridCol w="457200"/>
                <a:gridCol w="457200"/>
                <a:gridCol w="914400"/>
              </a:tblGrid>
              <a:tr h="71247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74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1" name="Rounded Rectangle 20"/>
          <p:cNvSpPr/>
          <p:nvPr/>
        </p:nvSpPr>
        <p:spPr>
          <a:xfrm>
            <a:off x="457200" y="5442688"/>
            <a:ext cx="609599"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[s0]</a:t>
            </a:r>
            <a:endParaRPr lang="en-US" dirty="0"/>
          </a:p>
        </p:txBody>
      </p:sp>
      <p:sp>
        <p:nvSpPr>
          <p:cNvPr id="22" name="Rounded Rectangle 21"/>
          <p:cNvSpPr/>
          <p:nvPr/>
        </p:nvSpPr>
        <p:spPr>
          <a:xfrm>
            <a:off x="2667000" y="5442688"/>
            <a:ext cx="6096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[s1]</a:t>
            </a:r>
            <a:endParaRPr lang="en-US" dirty="0"/>
          </a:p>
        </p:txBody>
      </p:sp>
      <p:sp>
        <p:nvSpPr>
          <p:cNvPr id="23" name="Freeform 22"/>
          <p:cNvSpPr/>
          <p:nvPr/>
        </p:nvSpPr>
        <p:spPr>
          <a:xfrm>
            <a:off x="762855" y="5185613"/>
            <a:ext cx="2188396" cy="281904"/>
          </a:xfrm>
          <a:custGeom>
            <a:avLst/>
            <a:gdLst>
              <a:gd name="connsiteX0" fmla="*/ 0 w 2188396"/>
              <a:gd name="connsiteY0" fmla="*/ 400734 h 421282"/>
              <a:gd name="connsiteX1" fmla="*/ 1068513 w 2188396"/>
              <a:gd name="connsiteY1" fmla="*/ 42 h 421282"/>
              <a:gd name="connsiteX2" fmla="*/ 2188396 w 2188396"/>
              <a:gd name="connsiteY2" fmla="*/ 421282 h 421282"/>
            </a:gdLst>
            <a:ahLst/>
            <a:cxnLst>
              <a:cxn ang="0">
                <a:pos x="connsiteX0" y="connsiteY0"/>
              </a:cxn>
              <a:cxn ang="0">
                <a:pos x="connsiteX1" y="connsiteY1"/>
              </a:cxn>
              <a:cxn ang="0">
                <a:pos x="connsiteX2" y="connsiteY2"/>
              </a:cxn>
            </a:cxnLst>
            <a:rect l="l" t="t" r="r" b="b"/>
            <a:pathLst>
              <a:path w="2188396" h="421282">
                <a:moveTo>
                  <a:pt x="0" y="400734"/>
                </a:moveTo>
                <a:cubicBezTo>
                  <a:pt x="351890" y="198675"/>
                  <a:pt x="703780" y="-3383"/>
                  <a:pt x="1068513" y="42"/>
                </a:cubicBezTo>
                <a:cubicBezTo>
                  <a:pt x="1433246" y="3467"/>
                  <a:pt x="1810821" y="212374"/>
                  <a:pt x="2188396" y="421282"/>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711484" y="5868210"/>
            <a:ext cx="2229493" cy="288754"/>
          </a:xfrm>
          <a:custGeom>
            <a:avLst/>
            <a:gdLst>
              <a:gd name="connsiteX0" fmla="*/ 2229493 w 2229493"/>
              <a:gd name="connsiteY0" fmla="*/ 20549 h 380191"/>
              <a:gd name="connsiteX1" fmla="*/ 1089061 w 2229493"/>
              <a:gd name="connsiteY1" fmla="*/ 380144 h 380191"/>
              <a:gd name="connsiteX2" fmla="*/ 0 w 2229493"/>
              <a:gd name="connsiteY2" fmla="*/ 0 h 380191"/>
            </a:gdLst>
            <a:ahLst/>
            <a:cxnLst>
              <a:cxn ang="0">
                <a:pos x="connsiteX0" y="connsiteY0"/>
              </a:cxn>
              <a:cxn ang="0">
                <a:pos x="connsiteX1" y="connsiteY1"/>
              </a:cxn>
              <a:cxn ang="0">
                <a:pos x="connsiteX2" y="connsiteY2"/>
              </a:cxn>
            </a:cxnLst>
            <a:rect l="l" t="t" r="r" b="b"/>
            <a:pathLst>
              <a:path w="2229493" h="380191">
                <a:moveTo>
                  <a:pt x="2229493" y="20549"/>
                </a:moveTo>
                <a:cubicBezTo>
                  <a:pt x="1845068" y="202059"/>
                  <a:pt x="1460643" y="383569"/>
                  <a:pt x="1089061" y="380144"/>
                </a:cubicBezTo>
                <a:cubicBezTo>
                  <a:pt x="717479" y="376719"/>
                  <a:pt x="358739" y="188359"/>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46531" y="4812268"/>
            <a:ext cx="1720469" cy="369332"/>
          </a:xfrm>
          <a:prstGeom prst="rect">
            <a:avLst/>
          </a:prstGeom>
          <a:noFill/>
        </p:spPr>
        <p:txBody>
          <a:bodyPr wrap="square" rtlCol="0">
            <a:spAutoFit/>
          </a:bodyPr>
          <a:lstStyle/>
          <a:p>
            <a:pPr algn="ctr"/>
            <a:r>
              <a:rPr lang="en-US" dirty="0" smtClean="0"/>
              <a:t>t1 (x&lt;2) [x]</a:t>
            </a:r>
          </a:p>
        </p:txBody>
      </p:sp>
      <p:sp>
        <p:nvSpPr>
          <p:cNvPr id="26" name="TextBox 25"/>
          <p:cNvSpPr txBox="1"/>
          <p:nvPr/>
        </p:nvSpPr>
        <p:spPr>
          <a:xfrm>
            <a:off x="946530" y="6115915"/>
            <a:ext cx="1720469" cy="369332"/>
          </a:xfrm>
          <a:prstGeom prst="rect">
            <a:avLst/>
          </a:prstGeom>
          <a:noFill/>
        </p:spPr>
        <p:txBody>
          <a:bodyPr wrap="square" rtlCol="0">
            <a:spAutoFit/>
          </a:bodyPr>
          <a:lstStyle/>
          <a:p>
            <a:pPr algn="ctr"/>
            <a:r>
              <a:rPr lang="en-US" dirty="0"/>
              <a:t>t</a:t>
            </a:r>
            <a:r>
              <a:rPr lang="en-US" dirty="0" smtClean="0"/>
              <a:t>2 (y&lt;1) [y]</a:t>
            </a:r>
          </a:p>
        </p:txBody>
      </p:sp>
      <p:sp>
        <p:nvSpPr>
          <p:cNvPr id="27" name="TextBox 26"/>
          <p:cNvSpPr txBox="1"/>
          <p:nvPr/>
        </p:nvSpPr>
        <p:spPr>
          <a:xfrm>
            <a:off x="5486400" y="6077504"/>
            <a:ext cx="675526" cy="369332"/>
          </a:xfrm>
          <a:prstGeom prst="rect">
            <a:avLst/>
          </a:prstGeom>
          <a:noFill/>
        </p:spPr>
        <p:txBody>
          <a:bodyPr wrap="square" rtlCol="0">
            <a:spAutoFit/>
          </a:bodyPr>
          <a:lstStyle/>
          <a:p>
            <a:r>
              <a:rPr lang="en-US" dirty="0" smtClean="0"/>
              <a:t>X </a:t>
            </a:r>
            <a:r>
              <a:rPr lang="en-US" dirty="0" smtClean="0">
                <a:sym typeface="Wingdings" panose="05000000000000000000" pitchFamily="2" charset="2"/>
              </a:rPr>
              <a:t></a:t>
            </a:r>
            <a:endParaRPr lang="en-US" dirty="0"/>
          </a:p>
        </p:txBody>
      </p:sp>
      <p:sp>
        <p:nvSpPr>
          <p:cNvPr id="28" name="TextBox 27"/>
          <p:cNvSpPr txBox="1"/>
          <p:nvPr/>
        </p:nvSpPr>
        <p:spPr>
          <a:xfrm rot="16200000">
            <a:off x="3439971" y="4876800"/>
            <a:ext cx="675526" cy="369332"/>
          </a:xfrm>
          <a:prstGeom prst="rect">
            <a:avLst/>
          </a:prstGeom>
          <a:noFill/>
        </p:spPr>
        <p:txBody>
          <a:bodyPr wrap="square" rtlCol="0">
            <a:spAutoFit/>
          </a:bodyPr>
          <a:lstStyle/>
          <a:p>
            <a:r>
              <a:rPr lang="en-US" dirty="0" smtClean="0"/>
              <a:t>Y </a:t>
            </a:r>
            <a:r>
              <a:rPr lang="en-US" dirty="0" smtClean="0">
                <a:sym typeface="Wingdings" panose="05000000000000000000" pitchFamily="2" charset="2"/>
              </a:rPr>
              <a:t></a:t>
            </a:r>
            <a:endParaRPr lang="en-US" dirty="0" smtClean="0"/>
          </a:p>
        </p:txBody>
      </p:sp>
      <p:sp>
        <p:nvSpPr>
          <p:cNvPr id="29" name="TextBox 28"/>
          <p:cNvSpPr txBox="1"/>
          <p:nvPr/>
        </p:nvSpPr>
        <p:spPr>
          <a:xfrm>
            <a:off x="3657600" y="6077504"/>
            <a:ext cx="304800" cy="369332"/>
          </a:xfrm>
          <a:prstGeom prst="rect">
            <a:avLst/>
          </a:prstGeom>
          <a:noFill/>
        </p:spPr>
        <p:txBody>
          <a:bodyPr wrap="square" rtlCol="0">
            <a:spAutoFit/>
          </a:bodyPr>
          <a:lstStyle/>
          <a:p>
            <a:pPr algn="ctr"/>
            <a:r>
              <a:rPr lang="en-US" dirty="0"/>
              <a:t>0</a:t>
            </a:r>
          </a:p>
        </p:txBody>
      </p:sp>
      <p:sp>
        <p:nvSpPr>
          <p:cNvPr id="30" name="TextBox 29"/>
          <p:cNvSpPr txBox="1"/>
          <p:nvPr/>
        </p:nvSpPr>
        <p:spPr>
          <a:xfrm>
            <a:off x="4267200" y="6065836"/>
            <a:ext cx="381000" cy="369332"/>
          </a:xfrm>
          <a:prstGeom prst="rect">
            <a:avLst/>
          </a:prstGeom>
          <a:noFill/>
        </p:spPr>
        <p:txBody>
          <a:bodyPr wrap="square" rtlCol="0">
            <a:spAutoFit/>
          </a:bodyPr>
          <a:lstStyle/>
          <a:p>
            <a:r>
              <a:rPr lang="en-US" dirty="0" smtClean="0"/>
              <a:t>1</a:t>
            </a:r>
            <a:endParaRPr lang="en-US" dirty="0"/>
          </a:p>
        </p:txBody>
      </p:sp>
      <p:sp>
        <p:nvSpPr>
          <p:cNvPr id="31" name="TextBox 30"/>
          <p:cNvSpPr txBox="1"/>
          <p:nvPr/>
        </p:nvSpPr>
        <p:spPr>
          <a:xfrm>
            <a:off x="4724400" y="6065836"/>
            <a:ext cx="381000" cy="369332"/>
          </a:xfrm>
          <a:prstGeom prst="rect">
            <a:avLst/>
          </a:prstGeom>
          <a:noFill/>
        </p:spPr>
        <p:txBody>
          <a:bodyPr wrap="square" rtlCol="0">
            <a:spAutoFit/>
          </a:bodyPr>
          <a:lstStyle/>
          <a:p>
            <a:r>
              <a:rPr lang="en-US" dirty="0" smtClean="0"/>
              <a:t>2</a:t>
            </a:r>
            <a:endParaRPr lang="en-US" dirty="0"/>
          </a:p>
        </p:txBody>
      </p:sp>
      <p:sp>
        <p:nvSpPr>
          <p:cNvPr id="32" name="TextBox 31"/>
          <p:cNvSpPr txBox="1"/>
          <p:nvPr/>
        </p:nvSpPr>
        <p:spPr>
          <a:xfrm>
            <a:off x="3657600" y="5544104"/>
            <a:ext cx="304800" cy="369332"/>
          </a:xfrm>
          <a:prstGeom prst="rect">
            <a:avLst/>
          </a:prstGeom>
          <a:noFill/>
        </p:spPr>
        <p:txBody>
          <a:bodyPr wrap="square" rtlCol="0">
            <a:spAutoFit/>
          </a:bodyPr>
          <a:lstStyle/>
          <a:p>
            <a:pPr algn="ctr"/>
            <a:r>
              <a:rPr lang="en-US" dirty="0" smtClean="0"/>
              <a:t>1</a:t>
            </a:r>
            <a:endParaRPr lang="en-US" dirty="0"/>
          </a:p>
        </p:txBody>
      </p:sp>
      <p:cxnSp>
        <p:nvCxnSpPr>
          <p:cNvPr id="34" name="Straight Connector 33"/>
          <p:cNvCxnSpPr/>
          <p:nvPr/>
        </p:nvCxnSpPr>
        <p:spPr>
          <a:xfrm flipV="1">
            <a:off x="3962400" y="5684836"/>
            <a:ext cx="457200" cy="38100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419600" y="5684836"/>
            <a:ext cx="457200" cy="38100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Content Placeholder 2"/>
          <p:cNvSpPr txBox="1">
            <a:spLocks/>
          </p:cNvSpPr>
          <p:nvPr/>
        </p:nvSpPr>
        <p:spPr>
          <a:xfrm>
            <a:off x="6172200" y="4800600"/>
            <a:ext cx="3017177" cy="177918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tx2"/>
                </a:solidFill>
                <a:cs typeface="Courier New" pitchFamily="49" charset="0"/>
              </a:rPr>
              <a:t>28 regions</a:t>
            </a:r>
          </a:p>
          <a:p>
            <a:r>
              <a:rPr lang="en-US" sz="2400" dirty="0" smtClean="0">
                <a:solidFill>
                  <a:schemeClr val="tx2"/>
                </a:solidFill>
                <a:cs typeface="Courier New" pitchFamily="49" charset="0"/>
              </a:rPr>
              <a:t>Corner points (6)</a:t>
            </a:r>
          </a:p>
          <a:p>
            <a:r>
              <a:rPr lang="en-US" sz="2400" dirty="0">
                <a:solidFill>
                  <a:schemeClr val="tx2"/>
                </a:solidFill>
                <a:cs typeface="Courier New" pitchFamily="49" charset="0"/>
              </a:rPr>
              <a:t>L</a:t>
            </a:r>
            <a:r>
              <a:rPr lang="en-US" sz="2400" dirty="0" smtClean="0">
                <a:solidFill>
                  <a:schemeClr val="tx2"/>
                </a:solidFill>
                <a:cs typeface="Courier New" pitchFamily="49" charset="0"/>
              </a:rPr>
              <a:t>ine segments (14)</a:t>
            </a:r>
          </a:p>
          <a:p>
            <a:r>
              <a:rPr lang="en-US" sz="2400" dirty="0" smtClean="0">
                <a:solidFill>
                  <a:schemeClr val="tx2"/>
                </a:solidFill>
                <a:cs typeface="Courier New" pitchFamily="49" charset="0"/>
              </a:rPr>
              <a:t>Spaces (8)</a:t>
            </a:r>
            <a:endParaRPr lang="en-US" sz="2400" dirty="0">
              <a:solidFill>
                <a:schemeClr val="tx2"/>
              </a:solidFill>
              <a:cs typeface="Courier New" pitchFamily="49" charset="0"/>
            </a:endParaRPr>
          </a:p>
        </p:txBody>
      </p:sp>
      <p:sp>
        <p:nvSpPr>
          <p:cNvPr id="33" name="Content Placeholder 2"/>
          <p:cNvSpPr txBox="1">
            <a:spLocks/>
          </p:cNvSpPr>
          <p:nvPr/>
        </p:nvSpPr>
        <p:spPr>
          <a:xfrm>
            <a:off x="6019800" y="1752600"/>
            <a:ext cx="11430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cs typeface="Courier New" pitchFamily="49" charset="0"/>
              </a:rPr>
              <a:t>x &lt; 2</a:t>
            </a:r>
          </a:p>
        </p:txBody>
      </p:sp>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1797" y="1752600"/>
            <a:ext cx="259604" cy="286689"/>
          </a:xfrm>
          <a:prstGeom prst="rect">
            <a:avLst/>
          </a:prstGeom>
        </p:spPr>
      </p:pic>
    </p:spTree>
    <p:extLst>
      <p:ext uri="{BB962C8B-B14F-4D97-AF65-F5344CB8AC3E}">
        <p14:creationId xmlns:p14="http://schemas.microsoft.com/office/powerpoint/2010/main" val="35291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P spid="23" grpId="0" animBg="1"/>
      <p:bldP spid="24" grpId="0" animBg="1"/>
      <p:bldP spid="25" grpId="0"/>
      <p:bldP spid="26" grpId="0"/>
      <p:bldP spid="27" grpId="0"/>
      <p:bldP spid="28" grpId="0"/>
      <p:bldP spid="29" grpId="0"/>
      <p:bldP spid="30" grpId="0"/>
      <p:bldP spid="31" grpId="0"/>
      <p:bldP spid="32" grpId="0"/>
      <p:bldP spid="36" grpId="0"/>
      <p:bldP spid="3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7956488"/>
              </p:ext>
            </p:extLst>
          </p:nvPr>
        </p:nvGraphicFramePr>
        <p:xfrm>
          <a:off x="4800570" y="2585139"/>
          <a:ext cx="4038630" cy="1453440"/>
        </p:xfrm>
        <a:graphic>
          <a:graphicData uri="http://schemas.openxmlformats.org/drawingml/2006/table">
            <a:tbl>
              <a:tblPr>
                <a:tableStyleId>{5C22544A-7EE6-4342-B048-85BDC9FD1C3A}</a:tableStyleId>
              </a:tblPr>
              <a:tblGrid>
                <a:gridCol w="673105"/>
                <a:gridCol w="673105"/>
                <a:gridCol w="673105"/>
                <a:gridCol w="673105"/>
                <a:gridCol w="673105"/>
                <a:gridCol w="673105"/>
              </a:tblGrid>
              <a:tr h="484480">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484480">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484480">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cxnSp>
        <p:nvCxnSpPr>
          <p:cNvPr id="8" name="Straight Connector 7"/>
          <p:cNvCxnSpPr/>
          <p:nvPr/>
        </p:nvCxnSpPr>
        <p:spPr>
          <a:xfrm flipV="1">
            <a:off x="4800600" y="3048000"/>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60595" y="4495800"/>
            <a:ext cx="2234010" cy="461665"/>
          </a:xfrm>
          <a:prstGeom prst="rect">
            <a:avLst/>
          </a:prstGeom>
          <a:noFill/>
        </p:spPr>
        <p:txBody>
          <a:bodyPr wrap="square" rtlCol="0">
            <a:spAutoFit/>
          </a:bodyPr>
          <a:lstStyle/>
          <a:p>
            <a:pPr algn="ctr"/>
            <a:r>
              <a:rPr lang="en-US" sz="2400" dirty="0" smtClean="0"/>
              <a:t>X1 </a:t>
            </a:r>
            <a:r>
              <a:rPr lang="en-US" sz="2400" dirty="0" smtClean="0">
                <a:sym typeface="Wingdings" pitchFamily="2" charset="2"/>
              </a:rPr>
              <a:t></a:t>
            </a:r>
            <a:endParaRPr lang="en-US" sz="2400" dirty="0"/>
          </a:p>
        </p:txBody>
      </p:sp>
      <p:sp>
        <p:nvSpPr>
          <p:cNvPr id="13" name="TextBox 12"/>
          <p:cNvSpPr txBox="1"/>
          <p:nvPr/>
        </p:nvSpPr>
        <p:spPr>
          <a:xfrm rot="16200000">
            <a:off x="3270945" y="2520256"/>
            <a:ext cx="1844575" cy="461665"/>
          </a:xfrm>
          <a:prstGeom prst="rect">
            <a:avLst/>
          </a:prstGeom>
          <a:noFill/>
        </p:spPr>
        <p:txBody>
          <a:bodyPr wrap="square" rtlCol="0">
            <a:spAutoFit/>
          </a:bodyPr>
          <a:lstStyle/>
          <a:p>
            <a:pPr algn="ctr"/>
            <a:r>
              <a:rPr lang="en-US" sz="2400" dirty="0" smtClean="0"/>
              <a:t>X2 </a:t>
            </a:r>
            <a:r>
              <a:rPr lang="en-US" sz="2400" dirty="0" smtClean="0">
                <a:sym typeface="Wingdings" pitchFamily="2" charset="2"/>
              </a:rPr>
              <a:t></a:t>
            </a:r>
            <a:endParaRPr lang="en-US" sz="2400" dirty="0"/>
          </a:p>
        </p:txBody>
      </p:sp>
      <p:sp>
        <p:nvSpPr>
          <p:cNvPr id="16" name="TextBox 15"/>
          <p:cNvSpPr txBox="1"/>
          <p:nvPr/>
        </p:nvSpPr>
        <p:spPr>
          <a:xfrm>
            <a:off x="5256140" y="4038600"/>
            <a:ext cx="458860" cy="461665"/>
          </a:xfrm>
          <a:prstGeom prst="rect">
            <a:avLst/>
          </a:prstGeom>
          <a:noFill/>
        </p:spPr>
        <p:txBody>
          <a:bodyPr wrap="square" rtlCol="0">
            <a:spAutoFit/>
          </a:bodyPr>
          <a:lstStyle/>
          <a:p>
            <a:pPr algn="ctr"/>
            <a:r>
              <a:rPr lang="en-US" sz="2400" dirty="0" smtClean="0"/>
              <a:t>1</a:t>
            </a:r>
            <a:endParaRPr lang="en-US" sz="2400" dirty="0"/>
          </a:p>
        </p:txBody>
      </p:sp>
      <p:sp>
        <p:nvSpPr>
          <p:cNvPr id="17" name="TextBox 16"/>
          <p:cNvSpPr txBox="1"/>
          <p:nvPr/>
        </p:nvSpPr>
        <p:spPr>
          <a:xfrm>
            <a:off x="5941940" y="4038600"/>
            <a:ext cx="458860" cy="461665"/>
          </a:xfrm>
          <a:prstGeom prst="rect">
            <a:avLst/>
          </a:prstGeom>
          <a:noFill/>
        </p:spPr>
        <p:txBody>
          <a:bodyPr wrap="square" rtlCol="0">
            <a:spAutoFit/>
          </a:bodyPr>
          <a:lstStyle/>
          <a:p>
            <a:pPr algn="ctr"/>
            <a:r>
              <a:rPr lang="en-US" sz="2400" dirty="0"/>
              <a:t>2</a:t>
            </a:r>
          </a:p>
        </p:txBody>
      </p:sp>
      <p:sp>
        <p:nvSpPr>
          <p:cNvPr id="18" name="TextBox 17"/>
          <p:cNvSpPr txBox="1"/>
          <p:nvPr/>
        </p:nvSpPr>
        <p:spPr>
          <a:xfrm>
            <a:off x="6627740" y="4038600"/>
            <a:ext cx="458860" cy="461665"/>
          </a:xfrm>
          <a:prstGeom prst="rect">
            <a:avLst/>
          </a:prstGeom>
          <a:noFill/>
        </p:spPr>
        <p:txBody>
          <a:bodyPr wrap="square" rtlCol="0">
            <a:spAutoFit/>
          </a:bodyPr>
          <a:lstStyle/>
          <a:p>
            <a:pPr algn="ctr"/>
            <a:r>
              <a:rPr lang="en-US" sz="2400" dirty="0" smtClean="0"/>
              <a:t>3</a:t>
            </a:r>
            <a:endParaRPr lang="en-US" sz="2400" dirty="0"/>
          </a:p>
        </p:txBody>
      </p:sp>
      <p:sp>
        <p:nvSpPr>
          <p:cNvPr id="19" name="TextBox 18"/>
          <p:cNvSpPr txBox="1"/>
          <p:nvPr/>
        </p:nvSpPr>
        <p:spPr>
          <a:xfrm>
            <a:off x="7239000" y="4038600"/>
            <a:ext cx="458860" cy="461665"/>
          </a:xfrm>
          <a:prstGeom prst="rect">
            <a:avLst/>
          </a:prstGeom>
          <a:noFill/>
        </p:spPr>
        <p:txBody>
          <a:bodyPr wrap="square" rtlCol="0">
            <a:spAutoFit/>
          </a:bodyPr>
          <a:lstStyle/>
          <a:p>
            <a:pPr algn="ctr"/>
            <a:r>
              <a:rPr lang="en-US" sz="2400" dirty="0"/>
              <a:t>4</a:t>
            </a:r>
          </a:p>
        </p:txBody>
      </p:sp>
      <p:sp>
        <p:nvSpPr>
          <p:cNvPr id="20" name="TextBox 19"/>
          <p:cNvSpPr txBox="1"/>
          <p:nvPr/>
        </p:nvSpPr>
        <p:spPr>
          <a:xfrm>
            <a:off x="7924800" y="4038600"/>
            <a:ext cx="458860" cy="461665"/>
          </a:xfrm>
          <a:prstGeom prst="rect">
            <a:avLst/>
          </a:prstGeom>
          <a:noFill/>
        </p:spPr>
        <p:txBody>
          <a:bodyPr wrap="square" rtlCol="0">
            <a:spAutoFit/>
          </a:bodyPr>
          <a:lstStyle/>
          <a:p>
            <a:pPr algn="ctr"/>
            <a:r>
              <a:rPr lang="en-US" sz="2400" dirty="0" smtClean="0"/>
              <a:t>5</a:t>
            </a:r>
            <a:endParaRPr lang="en-US" sz="2400" dirty="0"/>
          </a:p>
        </p:txBody>
      </p:sp>
      <p:sp>
        <p:nvSpPr>
          <p:cNvPr id="21" name="TextBox 20"/>
          <p:cNvSpPr txBox="1"/>
          <p:nvPr/>
        </p:nvSpPr>
        <p:spPr>
          <a:xfrm>
            <a:off x="4341740" y="3281691"/>
            <a:ext cx="458860" cy="461665"/>
          </a:xfrm>
          <a:prstGeom prst="rect">
            <a:avLst/>
          </a:prstGeom>
          <a:noFill/>
        </p:spPr>
        <p:txBody>
          <a:bodyPr wrap="square" rtlCol="0">
            <a:spAutoFit/>
          </a:bodyPr>
          <a:lstStyle/>
          <a:p>
            <a:pPr algn="ctr"/>
            <a:r>
              <a:rPr lang="en-US" sz="2400" dirty="0" smtClean="0"/>
              <a:t>1</a:t>
            </a:r>
            <a:endParaRPr lang="en-US" sz="2400" dirty="0"/>
          </a:p>
        </p:txBody>
      </p:sp>
      <p:sp>
        <p:nvSpPr>
          <p:cNvPr id="22" name="TextBox 21"/>
          <p:cNvSpPr txBox="1"/>
          <p:nvPr/>
        </p:nvSpPr>
        <p:spPr>
          <a:xfrm>
            <a:off x="4343400" y="2819400"/>
            <a:ext cx="458860" cy="461665"/>
          </a:xfrm>
          <a:prstGeom prst="rect">
            <a:avLst/>
          </a:prstGeom>
          <a:noFill/>
        </p:spPr>
        <p:txBody>
          <a:bodyPr wrap="square" rtlCol="0">
            <a:spAutoFit/>
          </a:bodyPr>
          <a:lstStyle/>
          <a:p>
            <a:pPr algn="ctr"/>
            <a:r>
              <a:rPr lang="en-US" sz="2400" dirty="0"/>
              <a:t>2</a:t>
            </a:r>
          </a:p>
        </p:txBody>
      </p:sp>
      <p:sp>
        <p:nvSpPr>
          <p:cNvPr id="37" name="TextBox 36"/>
          <p:cNvSpPr txBox="1"/>
          <p:nvPr/>
        </p:nvSpPr>
        <p:spPr>
          <a:xfrm>
            <a:off x="4343400" y="4048780"/>
            <a:ext cx="458860" cy="461665"/>
          </a:xfrm>
          <a:prstGeom prst="rect">
            <a:avLst/>
          </a:prstGeom>
          <a:noFill/>
        </p:spPr>
        <p:txBody>
          <a:bodyPr wrap="square" rtlCol="0">
            <a:spAutoFit/>
          </a:bodyPr>
          <a:lstStyle/>
          <a:p>
            <a:pPr algn="ctr"/>
            <a:r>
              <a:rPr lang="en-US" sz="2400" dirty="0" smtClean="0"/>
              <a:t>0</a:t>
            </a:r>
            <a:endParaRPr lang="en-US" sz="2400" dirty="0"/>
          </a:p>
        </p:txBody>
      </p:sp>
      <p:cxnSp>
        <p:nvCxnSpPr>
          <p:cNvPr id="38" name="Straight Connector 37"/>
          <p:cNvCxnSpPr/>
          <p:nvPr/>
        </p:nvCxnSpPr>
        <p:spPr>
          <a:xfrm flipV="1">
            <a:off x="5456261" y="3048000"/>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6142061" y="3048000"/>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827861" y="3048000"/>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467600" y="3581400"/>
            <a:ext cx="685800" cy="4572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4816522" y="3075304"/>
            <a:ext cx="685800" cy="4572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228600" y="685800"/>
            <a:ext cx="4237054"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smtClean="0">
                <a:latin typeface="Courier New" pitchFamily="49" charset="0"/>
                <a:cs typeface="Courier New" pitchFamily="49" charset="0"/>
              </a:rPr>
              <a:t>Trigger0:</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tTrigger1 = Now</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tTrigger2 = Now</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trigger1Seen = false</a:t>
            </a:r>
          </a:p>
          <a:p>
            <a:pPr marL="0" indent="0">
              <a:buFont typeface="Arial" pitchFamily="34" charset="0"/>
              <a:buNone/>
            </a:pPr>
            <a:r>
              <a:rPr lang="en-US" sz="1800" b="1" dirty="0" smtClean="0">
                <a:latin typeface="Courier New" pitchFamily="49" charset="0"/>
                <a:cs typeface="Courier New" pitchFamily="49" charset="0"/>
              </a:rPr>
              <a:t>Trigger1:</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(Now – tTrigger1 &lt; 5)</a:t>
            </a:r>
            <a:endParaRPr lang="en-US" sz="1800" dirty="0">
              <a:latin typeface="Courier New" pitchFamily="49" charset="0"/>
              <a:cs typeface="Courier New" pitchFamily="49" charset="0"/>
            </a:endParaRP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trigger1Seen = true</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tTrigger1 = Now</a:t>
            </a:r>
            <a:endParaRPr lang="en-US" sz="1800" dirty="0">
              <a:latin typeface="Courier New" pitchFamily="49" charset="0"/>
              <a:cs typeface="Courier New" pitchFamily="49" charset="0"/>
            </a:endParaRPr>
          </a:p>
          <a:p>
            <a:pPr marL="0" indent="0">
              <a:buFont typeface="Arial" pitchFamily="34" charset="0"/>
              <a:buNone/>
            </a:pPr>
            <a:r>
              <a:rPr lang="en-US" sz="1800" b="1" dirty="0" smtClean="0">
                <a:latin typeface="Courier New" pitchFamily="49" charset="0"/>
                <a:cs typeface="Courier New" pitchFamily="49" charset="0"/>
              </a:rPr>
              <a:t>Trigger2:</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(trigger1Seen)</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(Now – tTrigger2 &lt; 2)</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DoSomething</a:t>
            </a:r>
            <a:r>
              <a:rPr lang="en-US" sz="1800" dirty="0" smtClean="0">
                <a:latin typeface="Courier New" pitchFamily="49" charset="0"/>
                <a:cs typeface="Courier New" pitchFamily="49" charset="0"/>
              </a:rPr>
              <a:t>()</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else</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DoSomethingElse</a:t>
            </a:r>
            <a:r>
              <a:rPr lang="en-US" sz="1800" dirty="0" smtClean="0">
                <a:latin typeface="Courier New" pitchFamily="49" charset="0"/>
                <a:cs typeface="Courier New" pitchFamily="49" charset="0"/>
              </a:rPr>
              <a:t>()</a:t>
            </a:r>
          </a:p>
        </p:txBody>
      </p:sp>
    </p:spTree>
    <p:extLst>
      <p:ext uri="{BB962C8B-B14F-4D97-AF65-F5344CB8AC3E}">
        <p14:creationId xmlns:p14="http://schemas.microsoft.com/office/powerpoint/2010/main" val="345307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p:bldP spid="18" grpId="0"/>
      <p:bldP spid="19" grpId="0"/>
      <p:bldP spid="20" grpId="0"/>
      <p:bldP spid="21" grpId="0"/>
      <p:bldP spid="22"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programs are everywhere</a:t>
            </a:r>
            <a:endParaRPr lang="en-US" dirty="0"/>
          </a:p>
        </p:txBody>
      </p:sp>
      <p:sp>
        <p:nvSpPr>
          <p:cNvPr id="3" name="Content Placeholder 2"/>
          <p:cNvSpPr>
            <a:spLocks noGrp="1"/>
          </p:cNvSpPr>
          <p:nvPr>
            <p:ph idx="1"/>
          </p:nvPr>
        </p:nvSpPr>
        <p:spPr>
          <a:xfrm>
            <a:off x="457200" y="1447800"/>
            <a:ext cx="8229600" cy="914400"/>
          </a:xfrm>
        </p:spPr>
        <p:txBody>
          <a:bodyPr>
            <a:normAutofit/>
          </a:bodyPr>
          <a:lstStyle/>
          <a:p>
            <a:pPr marL="0" indent="0" algn="ctr">
              <a:buNone/>
            </a:pPr>
            <a:r>
              <a:rPr lang="en-US" dirty="0" smtClean="0"/>
              <a:t>From the smallest of networks to the largest</a:t>
            </a:r>
          </a:p>
        </p:txBody>
      </p:sp>
      <p:pic>
        <p:nvPicPr>
          <p:cNvPr id="1030" name="Picture 6" descr="puppete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362200"/>
            <a:ext cx="2255520" cy="19050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676401" y="4287719"/>
            <a:ext cx="5562600" cy="2494081"/>
            <a:chOff x="1676401" y="4287719"/>
            <a:chExt cx="5562600" cy="2494081"/>
          </a:xfrm>
        </p:grpSpPr>
        <p:pic>
          <p:nvPicPr>
            <p:cNvPr id="1031"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2089" t="28978" r="3902" b="10044"/>
            <a:stretch/>
          </p:blipFill>
          <p:spPr bwMode="auto">
            <a:xfrm>
              <a:off x="1676401" y="4287719"/>
              <a:ext cx="5562600" cy="249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descr="Goo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900" y="4495800"/>
              <a:ext cx="1104900" cy="3905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63233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regions are fine-grained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93044171"/>
              </p:ext>
            </p:extLst>
          </p:nvPr>
        </p:nvGraphicFramePr>
        <p:xfrm>
          <a:off x="5953874" y="1905000"/>
          <a:ext cx="1828800" cy="1078230"/>
        </p:xfrm>
        <a:graphic>
          <a:graphicData uri="http://schemas.openxmlformats.org/drawingml/2006/table">
            <a:tbl>
              <a:tblPr>
                <a:tableStyleId>{5C22544A-7EE6-4342-B048-85BDC9FD1C3A}</a:tableStyleId>
              </a:tblPr>
              <a:tblGrid>
                <a:gridCol w="457200"/>
                <a:gridCol w="457200"/>
                <a:gridCol w="914400"/>
              </a:tblGrid>
              <a:tr h="71247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74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ounded Rectangle 4"/>
          <p:cNvSpPr/>
          <p:nvPr/>
        </p:nvSpPr>
        <p:spPr>
          <a:xfrm>
            <a:off x="838200" y="2386441"/>
            <a:ext cx="609599"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[s0]</a:t>
            </a:r>
            <a:endParaRPr lang="en-US" dirty="0"/>
          </a:p>
        </p:txBody>
      </p:sp>
      <p:sp>
        <p:nvSpPr>
          <p:cNvPr id="6" name="Rounded Rectangle 5"/>
          <p:cNvSpPr/>
          <p:nvPr/>
        </p:nvSpPr>
        <p:spPr>
          <a:xfrm>
            <a:off x="3048000" y="2386441"/>
            <a:ext cx="6096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[s1]</a:t>
            </a:r>
            <a:endParaRPr lang="en-US" dirty="0"/>
          </a:p>
        </p:txBody>
      </p:sp>
      <p:sp>
        <p:nvSpPr>
          <p:cNvPr id="7" name="Freeform 6"/>
          <p:cNvSpPr/>
          <p:nvPr/>
        </p:nvSpPr>
        <p:spPr>
          <a:xfrm>
            <a:off x="1143855" y="2129366"/>
            <a:ext cx="2188396" cy="281904"/>
          </a:xfrm>
          <a:custGeom>
            <a:avLst/>
            <a:gdLst>
              <a:gd name="connsiteX0" fmla="*/ 0 w 2188396"/>
              <a:gd name="connsiteY0" fmla="*/ 400734 h 421282"/>
              <a:gd name="connsiteX1" fmla="*/ 1068513 w 2188396"/>
              <a:gd name="connsiteY1" fmla="*/ 42 h 421282"/>
              <a:gd name="connsiteX2" fmla="*/ 2188396 w 2188396"/>
              <a:gd name="connsiteY2" fmla="*/ 421282 h 421282"/>
            </a:gdLst>
            <a:ahLst/>
            <a:cxnLst>
              <a:cxn ang="0">
                <a:pos x="connsiteX0" y="connsiteY0"/>
              </a:cxn>
              <a:cxn ang="0">
                <a:pos x="connsiteX1" y="connsiteY1"/>
              </a:cxn>
              <a:cxn ang="0">
                <a:pos x="connsiteX2" y="connsiteY2"/>
              </a:cxn>
            </a:cxnLst>
            <a:rect l="l" t="t" r="r" b="b"/>
            <a:pathLst>
              <a:path w="2188396" h="421282">
                <a:moveTo>
                  <a:pt x="0" y="400734"/>
                </a:moveTo>
                <a:cubicBezTo>
                  <a:pt x="351890" y="198675"/>
                  <a:pt x="703780" y="-3383"/>
                  <a:pt x="1068513" y="42"/>
                </a:cubicBezTo>
                <a:cubicBezTo>
                  <a:pt x="1433246" y="3467"/>
                  <a:pt x="1810821" y="212374"/>
                  <a:pt x="2188396" y="421282"/>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092484" y="2811963"/>
            <a:ext cx="2229493" cy="288754"/>
          </a:xfrm>
          <a:custGeom>
            <a:avLst/>
            <a:gdLst>
              <a:gd name="connsiteX0" fmla="*/ 2229493 w 2229493"/>
              <a:gd name="connsiteY0" fmla="*/ 20549 h 380191"/>
              <a:gd name="connsiteX1" fmla="*/ 1089061 w 2229493"/>
              <a:gd name="connsiteY1" fmla="*/ 380144 h 380191"/>
              <a:gd name="connsiteX2" fmla="*/ 0 w 2229493"/>
              <a:gd name="connsiteY2" fmla="*/ 0 h 380191"/>
            </a:gdLst>
            <a:ahLst/>
            <a:cxnLst>
              <a:cxn ang="0">
                <a:pos x="connsiteX0" y="connsiteY0"/>
              </a:cxn>
              <a:cxn ang="0">
                <a:pos x="connsiteX1" y="connsiteY1"/>
              </a:cxn>
              <a:cxn ang="0">
                <a:pos x="connsiteX2" y="connsiteY2"/>
              </a:cxn>
            </a:cxnLst>
            <a:rect l="l" t="t" r="r" b="b"/>
            <a:pathLst>
              <a:path w="2229493" h="380191">
                <a:moveTo>
                  <a:pt x="2229493" y="20549"/>
                </a:moveTo>
                <a:cubicBezTo>
                  <a:pt x="1845068" y="202059"/>
                  <a:pt x="1460643" y="383569"/>
                  <a:pt x="1089061" y="380144"/>
                </a:cubicBezTo>
                <a:cubicBezTo>
                  <a:pt x="717479" y="376719"/>
                  <a:pt x="358739" y="188359"/>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27531" y="1756021"/>
            <a:ext cx="1720469" cy="369332"/>
          </a:xfrm>
          <a:prstGeom prst="rect">
            <a:avLst/>
          </a:prstGeom>
          <a:noFill/>
        </p:spPr>
        <p:txBody>
          <a:bodyPr wrap="square" rtlCol="0">
            <a:spAutoFit/>
          </a:bodyPr>
          <a:lstStyle/>
          <a:p>
            <a:pPr algn="ctr"/>
            <a:r>
              <a:rPr lang="en-US" dirty="0" smtClean="0"/>
              <a:t>t1 (x&lt;2) [x]</a:t>
            </a:r>
          </a:p>
        </p:txBody>
      </p:sp>
      <p:sp>
        <p:nvSpPr>
          <p:cNvPr id="10" name="TextBox 9"/>
          <p:cNvSpPr txBox="1"/>
          <p:nvPr/>
        </p:nvSpPr>
        <p:spPr>
          <a:xfrm>
            <a:off x="1327530" y="3059668"/>
            <a:ext cx="1720469" cy="369332"/>
          </a:xfrm>
          <a:prstGeom prst="rect">
            <a:avLst/>
          </a:prstGeom>
          <a:noFill/>
        </p:spPr>
        <p:txBody>
          <a:bodyPr wrap="square" rtlCol="0">
            <a:spAutoFit/>
          </a:bodyPr>
          <a:lstStyle/>
          <a:p>
            <a:pPr algn="ctr"/>
            <a:r>
              <a:rPr lang="en-US" dirty="0"/>
              <a:t>t</a:t>
            </a:r>
            <a:r>
              <a:rPr lang="en-US" dirty="0" smtClean="0"/>
              <a:t>2 (y&lt;1) [y]</a:t>
            </a:r>
          </a:p>
        </p:txBody>
      </p:sp>
      <p:sp>
        <p:nvSpPr>
          <p:cNvPr id="11" name="TextBox 10"/>
          <p:cNvSpPr txBox="1"/>
          <p:nvPr/>
        </p:nvSpPr>
        <p:spPr>
          <a:xfrm>
            <a:off x="7477874" y="2983468"/>
            <a:ext cx="675526" cy="369332"/>
          </a:xfrm>
          <a:prstGeom prst="rect">
            <a:avLst/>
          </a:prstGeom>
          <a:noFill/>
        </p:spPr>
        <p:txBody>
          <a:bodyPr wrap="square" rtlCol="0">
            <a:spAutoFit/>
          </a:bodyPr>
          <a:lstStyle/>
          <a:p>
            <a:r>
              <a:rPr lang="en-US" dirty="0" smtClean="0"/>
              <a:t>X </a:t>
            </a:r>
            <a:r>
              <a:rPr lang="en-US" dirty="0" smtClean="0">
                <a:sym typeface="Wingdings" panose="05000000000000000000" pitchFamily="2" charset="2"/>
              </a:rPr>
              <a:t></a:t>
            </a:r>
            <a:endParaRPr lang="en-US" dirty="0"/>
          </a:p>
        </p:txBody>
      </p:sp>
      <p:sp>
        <p:nvSpPr>
          <p:cNvPr id="12" name="TextBox 11"/>
          <p:cNvSpPr txBox="1"/>
          <p:nvPr/>
        </p:nvSpPr>
        <p:spPr>
          <a:xfrm rot="16200000">
            <a:off x="5431445" y="1782764"/>
            <a:ext cx="675526" cy="369332"/>
          </a:xfrm>
          <a:prstGeom prst="rect">
            <a:avLst/>
          </a:prstGeom>
          <a:noFill/>
        </p:spPr>
        <p:txBody>
          <a:bodyPr wrap="square" rtlCol="0">
            <a:spAutoFit/>
          </a:bodyPr>
          <a:lstStyle/>
          <a:p>
            <a:r>
              <a:rPr lang="en-US" dirty="0" smtClean="0"/>
              <a:t>Y </a:t>
            </a:r>
            <a:r>
              <a:rPr lang="en-US" dirty="0" smtClean="0">
                <a:sym typeface="Wingdings" panose="05000000000000000000" pitchFamily="2" charset="2"/>
              </a:rPr>
              <a:t></a:t>
            </a:r>
            <a:endParaRPr lang="en-US" dirty="0" smtClean="0"/>
          </a:p>
        </p:txBody>
      </p:sp>
      <p:sp>
        <p:nvSpPr>
          <p:cNvPr id="13" name="TextBox 12"/>
          <p:cNvSpPr txBox="1"/>
          <p:nvPr/>
        </p:nvSpPr>
        <p:spPr>
          <a:xfrm>
            <a:off x="5649074" y="2983468"/>
            <a:ext cx="304800" cy="369332"/>
          </a:xfrm>
          <a:prstGeom prst="rect">
            <a:avLst/>
          </a:prstGeom>
          <a:noFill/>
        </p:spPr>
        <p:txBody>
          <a:bodyPr wrap="square" rtlCol="0">
            <a:spAutoFit/>
          </a:bodyPr>
          <a:lstStyle/>
          <a:p>
            <a:pPr algn="ctr"/>
            <a:r>
              <a:rPr lang="en-US" dirty="0"/>
              <a:t>0</a:t>
            </a:r>
          </a:p>
        </p:txBody>
      </p:sp>
      <p:sp>
        <p:nvSpPr>
          <p:cNvPr id="14" name="TextBox 13"/>
          <p:cNvSpPr txBox="1"/>
          <p:nvPr/>
        </p:nvSpPr>
        <p:spPr>
          <a:xfrm>
            <a:off x="6258674" y="2971800"/>
            <a:ext cx="381000" cy="369332"/>
          </a:xfrm>
          <a:prstGeom prst="rect">
            <a:avLst/>
          </a:prstGeom>
          <a:noFill/>
        </p:spPr>
        <p:txBody>
          <a:bodyPr wrap="square" rtlCol="0">
            <a:spAutoFit/>
          </a:bodyPr>
          <a:lstStyle/>
          <a:p>
            <a:r>
              <a:rPr lang="en-US" dirty="0" smtClean="0"/>
              <a:t>1</a:t>
            </a:r>
            <a:endParaRPr lang="en-US" dirty="0"/>
          </a:p>
        </p:txBody>
      </p:sp>
      <p:sp>
        <p:nvSpPr>
          <p:cNvPr id="15" name="TextBox 14"/>
          <p:cNvSpPr txBox="1"/>
          <p:nvPr/>
        </p:nvSpPr>
        <p:spPr>
          <a:xfrm>
            <a:off x="6715874" y="2971800"/>
            <a:ext cx="381000" cy="369332"/>
          </a:xfrm>
          <a:prstGeom prst="rect">
            <a:avLst/>
          </a:prstGeom>
          <a:noFill/>
        </p:spPr>
        <p:txBody>
          <a:bodyPr wrap="square" rtlCol="0">
            <a:spAutoFit/>
          </a:bodyPr>
          <a:lstStyle/>
          <a:p>
            <a:r>
              <a:rPr lang="en-US" dirty="0" smtClean="0"/>
              <a:t>2</a:t>
            </a:r>
            <a:endParaRPr lang="en-US" dirty="0"/>
          </a:p>
        </p:txBody>
      </p:sp>
      <p:sp>
        <p:nvSpPr>
          <p:cNvPr id="16" name="TextBox 15"/>
          <p:cNvSpPr txBox="1"/>
          <p:nvPr/>
        </p:nvSpPr>
        <p:spPr>
          <a:xfrm>
            <a:off x="5649074" y="2450068"/>
            <a:ext cx="304800" cy="369332"/>
          </a:xfrm>
          <a:prstGeom prst="rect">
            <a:avLst/>
          </a:prstGeom>
          <a:noFill/>
        </p:spPr>
        <p:txBody>
          <a:bodyPr wrap="square" rtlCol="0">
            <a:spAutoFit/>
          </a:bodyPr>
          <a:lstStyle/>
          <a:p>
            <a:pPr algn="ctr"/>
            <a:r>
              <a:rPr lang="en-US" dirty="0" smtClean="0"/>
              <a:t>1</a:t>
            </a:r>
            <a:endParaRPr lang="en-US" dirty="0"/>
          </a:p>
        </p:txBody>
      </p:sp>
      <p:cxnSp>
        <p:nvCxnSpPr>
          <p:cNvPr id="18" name="Straight Connector 17"/>
          <p:cNvCxnSpPr/>
          <p:nvPr/>
        </p:nvCxnSpPr>
        <p:spPr>
          <a:xfrm flipV="1">
            <a:off x="6411074" y="2590800"/>
            <a:ext cx="457200" cy="38100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82146549"/>
              </p:ext>
            </p:extLst>
          </p:nvPr>
        </p:nvGraphicFramePr>
        <p:xfrm>
          <a:off x="597932" y="4466333"/>
          <a:ext cx="1828800" cy="1078230"/>
        </p:xfrm>
        <a:graphic>
          <a:graphicData uri="http://schemas.openxmlformats.org/drawingml/2006/table">
            <a:tbl>
              <a:tblPr>
                <a:tableStyleId>{5C22544A-7EE6-4342-B048-85BDC9FD1C3A}</a:tableStyleId>
              </a:tblPr>
              <a:tblGrid>
                <a:gridCol w="457200"/>
                <a:gridCol w="457200"/>
                <a:gridCol w="914400"/>
              </a:tblGrid>
              <a:tr h="71247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3749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bl>
          </a:graphicData>
        </a:graphic>
      </p:graphicFrame>
      <p:sp>
        <p:nvSpPr>
          <p:cNvPr id="20" name="TextBox 19"/>
          <p:cNvSpPr txBox="1"/>
          <p:nvPr/>
        </p:nvSpPr>
        <p:spPr>
          <a:xfrm>
            <a:off x="2121932" y="5544801"/>
            <a:ext cx="675526" cy="369332"/>
          </a:xfrm>
          <a:prstGeom prst="rect">
            <a:avLst/>
          </a:prstGeom>
          <a:noFill/>
        </p:spPr>
        <p:txBody>
          <a:bodyPr wrap="square" rtlCol="0">
            <a:spAutoFit/>
          </a:bodyPr>
          <a:lstStyle/>
          <a:p>
            <a:r>
              <a:rPr lang="en-US" dirty="0" smtClean="0"/>
              <a:t>X </a:t>
            </a:r>
            <a:r>
              <a:rPr lang="en-US" dirty="0" smtClean="0">
                <a:sym typeface="Wingdings" panose="05000000000000000000" pitchFamily="2" charset="2"/>
              </a:rPr>
              <a:t></a:t>
            </a:r>
            <a:endParaRPr lang="en-US" dirty="0"/>
          </a:p>
        </p:txBody>
      </p:sp>
      <p:sp>
        <p:nvSpPr>
          <p:cNvPr id="21" name="TextBox 20"/>
          <p:cNvSpPr txBox="1"/>
          <p:nvPr/>
        </p:nvSpPr>
        <p:spPr>
          <a:xfrm rot="16200000">
            <a:off x="75503" y="4344097"/>
            <a:ext cx="675526" cy="369332"/>
          </a:xfrm>
          <a:prstGeom prst="rect">
            <a:avLst/>
          </a:prstGeom>
          <a:noFill/>
        </p:spPr>
        <p:txBody>
          <a:bodyPr wrap="square" rtlCol="0">
            <a:spAutoFit/>
          </a:bodyPr>
          <a:lstStyle/>
          <a:p>
            <a:r>
              <a:rPr lang="en-US" dirty="0" smtClean="0"/>
              <a:t>Y </a:t>
            </a:r>
            <a:r>
              <a:rPr lang="en-US" dirty="0" smtClean="0">
                <a:sym typeface="Wingdings" panose="05000000000000000000" pitchFamily="2" charset="2"/>
              </a:rPr>
              <a:t></a:t>
            </a:r>
            <a:endParaRPr lang="en-US" dirty="0" smtClean="0"/>
          </a:p>
        </p:txBody>
      </p:sp>
      <p:sp>
        <p:nvSpPr>
          <p:cNvPr id="22" name="TextBox 21"/>
          <p:cNvSpPr txBox="1"/>
          <p:nvPr/>
        </p:nvSpPr>
        <p:spPr>
          <a:xfrm>
            <a:off x="293132" y="5544801"/>
            <a:ext cx="304800" cy="369332"/>
          </a:xfrm>
          <a:prstGeom prst="rect">
            <a:avLst/>
          </a:prstGeom>
          <a:noFill/>
        </p:spPr>
        <p:txBody>
          <a:bodyPr wrap="square" rtlCol="0">
            <a:spAutoFit/>
          </a:bodyPr>
          <a:lstStyle/>
          <a:p>
            <a:pPr algn="ctr"/>
            <a:r>
              <a:rPr lang="en-US" dirty="0"/>
              <a:t>0</a:t>
            </a:r>
          </a:p>
        </p:txBody>
      </p:sp>
      <p:sp>
        <p:nvSpPr>
          <p:cNvPr id="23" name="TextBox 22"/>
          <p:cNvSpPr txBox="1"/>
          <p:nvPr/>
        </p:nvSpPr>
        <p:spPr>
          <a:xfrm>
            <a:off x="902732" y="5533133"/>
            <a:ext cx="381000" cy="369332"/>
          </a:xfrm>
          <a:prstGeom prst="rect">
            <a:avLst/>
          </a:prstGeom>
          <a:noFill/>
        </p:spPr>
        <p:txBody>
          <a:bodyPr wrap="square" rtlCol="0">
            <a:spAutoFit/>
          </a:bodyPr>
          <a:lstStyle/>
          <a:p>
            <a:r>
              <a:rPr lang="en-US" dirty="0" smtClean="0"/>
              <a:t>1</a:t>
            </a:r>
            <a:endParaRPr lang="en-US" dirty="0"/>
          </a:p>
        </p:txBody>
      </p:sp>
      <p:sp>
        <p:nvSpPr>
          <p:cNvPr id="24" name="TextBox 23"/>
          <p:cNvSpPr txBox="1"/>
          <p:nvPr/>
        </p:nvSpPr>
        <p:spPr>
          <a:xfrm>
            <a:off x="1359932" y="5533133"/>
            <a:ext cx="381000" cy="369332"/>
          </a:xfrm>
          <a:prstGeom prst="rect">
            <a:avLst/>
          </a:prstGeom>
          <a:noFill/>
        </p:spPr>
        <p:txBody>
          <a:bodyPr wrap="square" rtlCol="0">
            <a:spAutoFit/>
          </a:bodyPr>
          <a:lstStyle/>
          <a:p>
            <a:r>
              <a:rPr lang="en-US" dirty="0" smtClean="0"/>
              <a:t>2</a:t>
            </a:r>
            <a:endParaRPr lang="en-US" dirty="0"/>
          </a:p>
        </p:txBody>
      </p:sp>
      <p:sp>
        <p:nvSpPr>
          <p:cNvPr id="25" name="TextBox 24"/>
          <p:cNvSpPr txBox="1"/>
          <p:nvPr/>
        </p:nvSpPr>
        <p:spPr>
          <a:xfrm>
            <a:off x="293132" y="5011401"/>
            <a:ext cx="304800" cy="369332"/>
          </a:xfrm>
          <a:prstGeom prst="rect">
            <a:avLst/>
          </a:prstGeom>
          <a:noFill/>
        </p:spPr>
        <p:txBody>
          <a:bodyPr wrap="square" rtlCol="0">
            <a:spAutoFit/>
          </a:bodyPr>
          <a:lstStyle/>
          <a:p>
            <a:pPr algn="ctr"/>
            <a:r>
              <a:rPr lang="en-US" dirty="0" smtClean="0"/>
              <a:t>1</a:t>
            </a:r>
            <a:endParaRPr lang="en-US" dirty="0"/>
          </a:p>
        </p:txBody>
      </p:sp>
      <p:cxnSp>
        <p:nvCxnSpPr>
          <p:cNvPr id="30" name="Straight Connector 29"/>
          <p:cNvCxnSpPr/>
          <p:nvPr/>
        </p:nvCxnSpPr>
        <p:spPr>
          <a:xfrm flipV="1">
            <a:off x="5943600" y="2590800"/>
            <a:ext cx="457200" cy="38100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838200" y="4895910"/>
            <a:ext cx="457200" cy="38100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371600" y="4933890"/>
            <a:ext cx="457200" cy="38100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19874" y="5124510"/>
            <a:ext cx="304800" cy="400110"/>
          </a:xfrm>
          <a:prstGeom prst="rect">
            <a:avLst/>
          </a:prstGeom>
          <a:noFill/>
        </p:spPr>
        <p:txBody>
          <a:bodyPr wrap="square" rtlCol="0">
            <a:spAutoFit/>
          </a:bodyPr>
          <a:lstStyle/>
          <a:p>
            <a:r>
              <a:rPr lang="en-US" sz="2000" dirty="0"/>
              <a:t>●</a:t>
            </a:r>
          </a:p>
        </p:txBody>
      </p:sp>
      <p:sp>
        <p:nvSpPr>
          <p:cNvPr id="33" name="TextBox 32"/>
          <p:cNvSpPr txBox="1"/>
          <p:nvPr/>
        </p:nvSpPr>
        <p:spPr>
          <a:xfrm>
            <a:off x="1143000" y="5162490"/>
            <a:ext cx="304800" cy="400110"/>
          </a:xfrm>
          <a:prstGeom prst="rect">
            <a:avLst/>
          </a:prstGeom>
          <a:noFill/>
        </p:spPr>
        <p:txBody>
          <a:bodyPr wrap="square" rtlCol="0">
            <a:spAutoFit/>
          </a:bodyPr>
          <a:lstStyle/>
          <a:p>
            <a:r>
              <a:rPr lang="en-US" sz="2000" dirty="0">
                <a:solidFill>
                  <a:schemeClr val="accent6">
                    <a:lumMod val="50000"/>
                  </a:schemeClr>
                </a:solidFill>
              </a:rPr>
              <a:t>●</a:t>
            </a:r>
          </a:p>
        </p:txBody>
      </p:sp>
      <p:sp>
        <p:nvSpPr>
          <p:cNvPr id="34" name="TextBox 33"/>
          <p:cNvSpPr txBox="1"/>
          <p:nvPr/>
        </p:nvSpPr>
        <p:spPr>
          <a:xfrm>
            <a:off x="1219200" y="4648200"/>
            <a:ext cx="304800" cy="400110"/>
          </a:xfrm>
          <a:prstGeom prst="rect">
            <a:avLst/>
          </a:prstGeom>
          <a:noFill/>
        </p:spPr>
        <p:txBody>
          <a:bodyPr wrap="square" rtlCol="0">
            <a:spAutoFit/>
          </a:bodyPr>
          <a:lstStyle/>
          <a:p>
            <a:r>
              <a:rPr lang="en-US" sz="2000" dirty="0"/>
              <a:t>●</a:t>
            </a:r>
          </a:p>
        </p:txBody>
      </p:sp>
      <p:sp>
        <p:nvSpPr>
          <p:cNvPr id="35" name="TextBox 34"/>
          <p:cNvSpPr txBox="1"/>
          <p:nvPr/>
        </p:nvSpPr>
        <p:spPr>
          <a:xfrm>
            <a:off x="1752600" y="4629090"/>
            <a:ext cx="304800" cy="400110"/>
          </a:xfrm>
          <a:prstGeom prst="rect">
            <a:avLst/>
          </a:prstGeom>
          <a:noFill/>
        </p:spPr>
        <p:txBody>
          <a:bodyPr wrap="square" rtlCol="0">
            <a:spAutoFit/>
          </a:bodyPr>
          <a:lstStyle/>
          <a:p>
            <a:r>
              <a:rPr lang="en-US" sz="2000" dirty="0">
                <a:solidFill>
                  <a:schemeClr val="accent6">
                    <a:lumMod val="50000"/>
                  </a:schemeClr>
                </a:solidFill>
              </a:rPr>
              <a:t>●</a:t>
            </a:r>
          </a:p>
        </p:txBody>
      </p:sp>
      <p:sp>
        <p:nvSpPr>
          <p:cNvPr id="37" name="TextBox 36"/>
          <p:cNvSpPr txBox="1"/>
          <p:nvPr/>
        </p:nvSpPr>
        <p:spPr>
          <a:xfrm>
            <a:off x="2514600" y="5162490"/>
            <a:ext cx="1372994" cy="411778"/>
          </a:xfrm>
          <a:prstGeom prst="rect">
            <a:avLst/>
          </a:prstGeom>
          <a:noFill/>
        </p:spPr>
        <p:txBody>
          <a:bodyPr wrap="square" rtlCol="0">
            <a:spAutoFit/>
          </a:bodyPr>
          <a:lstStyle/>
          <a:p>
            <a:r>
              <a:rPr lang="en-US" sz="2000" dirty="0" smtClean="0"/>
              <a:t>● (0.5, 0.5)</a:t>
            </a:r>
            <a:endParaRPr lang="en-US" sz="2000" dirty="0"/>
          </a:p>
        </p:txBody>
      </p:sp>
      <p:sp>
        <p:nvSpPr>
          <p:cNvPr id="38" name="TextBox 37"/>
          <p:cNvSpPr txBox="1"/>
          <p:nvPr/>
        </p:nvSpPr>
        <p:spPr>
          <a:xfrm>
            <a:off x="3799726" y="5162490"/>
            <a:ext cx="1370206" cy="411778"/>
          </a:xfrm>
          <a:prstGeom prst="rect">
            <a:avLst/>
          </a:prstGeom>
          <a:noFill/>
        </p:spPr>
        <p:txBody>
          <a:bodyPr wrap="square" rtlCol="0">
            <a:spAutoFit/>
          </a:bodyPr>
          <a:lstStyle/>
          <a:p>
            <a:r>
              <a:rPr lang="en-US" sz="2000" dirty="0" smtClean="0">
                <a:solidFill>
                  <a:schemeClr val="accent6">
                    <a:lumMod val="50000"/>
                  </a:schemeClr>
                </a:solidFill>
              </a:rPr>
              <a:t>● (1.5, 0.5)</a:t>
            </a:r>
            <a:endParaRPr lang="en-US" sz="2000" dirty="0">
              <a:solidFill>
                <a:schemeClr val="accent6">
                  <a:lumMod val="50000"/>
                </a:schemeClr>
              </a:solidFill>
            </a:endParaRPr>
          </a:p>
        </p:txBody>
      </p:sp>
      <p:sp>
        <p:nvSpPr>
          <p:cNvPr id="39" name="TextBox 38"/>
          <p:cNvSpPr txBox="1"/>
          <p:nvPr/>
        </p:nvSpPr>
        <p:spPr>
          <a:xfrm>
            <a:off x="2514600" y="4629090"/>
            <a:ext cx="1372994" cy="411778"/>
          </a:xfrm>
          <a:prstGeom prst="rect">
            <a:avLst/>
          </a:prstGeom>
          <a:noFill/>
        </p:spPr>
        <p:txBody>
          <a:bodyPr wrap="square" rtlCol="0">
            <a:spAutoFit/>
          </a:bodyPr>
          <a:lstStyle/>
          <a:p>
            <a:r>
              <a:rPr lang="en-US" sz="2000" dirty="0" smtClean="0"/>
              <a:t>● (1.5, 1.5)</a:t>
            </a:r>
            <a:endParaRPr lang="en-US" sz="2000" dirty="0"/>
          </a:p>
        </p:txBody>
      </p:sp>
      <p:sp>
        <p:nvSpPr>
          <p:cNvPr id="40" name="TextBox 39"/>
          <p:cNvSpPr txBox="1"/>
          <p:nvPr/>
        </p:nvSpPr>
        <p:spPr>
          <a:xfrm>
            <a:off x="3799726" y="4629090"/>
            <a:ext cx="1370206" cy="411778"/>
          </a:xfrm>
          <a:prstGeom prst="rect">
            <a:avLst/>
          </a:prstGeom>
          <a:noFill/>
        </p:spPr>
        <p:txBody>
          <a:bodyPr wrap="square" rtlCol="0">
            <a:spAutoFit/>
          </a:bodyPr>
          <a:lstStyle/>
          <a:p>
            <a:r>
              <a:rPr lang="en-US" sz="2000" dirty="0" smtClean="0">
                <a:solidFill>
                  <a:schemeClr val="accent6">
                    <a:lumMod val="50000"/>
                  </a:schemeClr>
                </a:solidFill>
              </a:rPr>
              <a:t>● (2.5, 1.5)</a:t>
            </a:r>
            <a:endParaRPr lang="en-US" sz="2000" dirty="0">
              <a:solidFill>
                <a:schemeClr val="accent6">
                  <a:lumMod val="50000"/>
                </a:schemeClr>
              </a:solidFill>
            </a:endParaRPr>
          </a:p>
        </p:txBody>
      </p:sp>
      <p:sp>
        <p:nvSpPr>
          <p:cNvPr id="41" name="Rounded Rectangle 40"/>
          <p:cNvSpPr/>
          <p:nvPr/>
        </p:nvSpPr>
        <p:spPr>
          <a:xfrm>
            <a:off x="5867400" y="4901041"/>
            <a:ext cx="609599"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[s0]</a:t>
            </a:r>
            <a:endParaRPr lang="en-US" dirty="0"/>
          </a:p>
        </p:txBody>
      </p:sp>
      <p:sp>
        <p:nvSpPr>
          <p:cNvPr id="42" name="Rounded Rectangle 41"/>
          <p:cNvSpPr/>
          <p:nvPr/>
        </p:nvSpPr>
        <p:spPr>
          <a:xfrm>
            <a:off x="8077200" y="4901041"/>
            <a:ext cx="6096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[s1]</a:t>
            </a:r>
            <a:endParaRPr lang="en-US" dirty="0"/>
          </a:p>
        </p:txBody>
      </p:sp>
      <p:sp>
        <p:nvSpPr>
          <p:cNvPr id="43" name="Freeform 42"/>
          <p:cNvSpPr/>
          <p:nvPr/>
        </p:nvSpPr>
        <p:spPr>
          <a:xfrm>
            <a:off x="6173055" y="4643966"/>
            <a:ext cx="2188396" cy="281904"/>
          </a:xfrm>
          <a:custGeom>
            <a:avLst/>
            <a:gdLst>
              <a:gd name="connsiteX0" fmla="*/ 0 w 2188396"/>
              <a:gd name="connsiteY0" fmla="*/ 400734 h 421282"/>
              <a:gd name="connsiteX1" fmla="*/ 1068513 w 2188396"/>
              <a:gd name="connsiteY1" fmla="*/ 42 h 421282"/>
              <a:gd name="connsiteX2" fmla="*/ 2188396 w 2188396"/>
              <a:gd name="connsiteY2" fmla="*/ 421282 h 421282"/>
            </a:gdLst>
            <a:ahLst/>
            <a:cxnLst>
              <a:cxn ang="0">
                <a:pos x="connsiteX0" y="connsiteY0"/>
              </a:cxn>
              <a:cxn ang="0">
                <a:pos x="connsiteX1" y="connsiteY1"/>
              </a:cxn>
              <a:cxn ang="0">
                <a:pos x="connsiteX2" y="connsiteY2"/>
              </a:cxn>
            </a:cxnLst>
            <a:rect l="l" t="t" r="r" b="b"/>
            <a:pathLst>
              <a:path w="2188396" h="421282">
                <a:moveTo>
                  <a:pt x="0" y="400734"/>
                </a:moveTo>
                <a:cubicBezTo>
                  <a:pt x="351890" y="198675"/>
                  <a:pt x="703780" y="-3383"/>
                  <a:pt x="1068513" y="42"/>
                </a:cubicBezTo>
                <a:cubicBezTo>
                  <a:pt x="1433246" y="3467"/>
                  <a:pt x="1810821" y="212374"/>
                  <a:pt x="2188396" y="421282"/>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6121684" y="5326563"/>
            <a:ext cx="2229493" cy="288754"/>
          </a:xfrm>
          <a:custGeom>
            <a:avLst/>
            <a:gdLst>
              <a:gd name="connsiteX0" fmla="*/ 2229493 w 2229493"/>
              <a:gd name="connsiteY0" fmla="*/ 20549 h 380191"/>
              <a:gd name="connsiteX1" fmla="*/ 1089061 w 2229493"/>
              <a:gd name="connsiteY1" fmla="*/ 380144 h 380191"/>
              <a:gd name="connsiteX2" fmla="*/ 0 w 2229493"/>
              <a:gd name="connsiteY2" fmla="*/ 0 h 380191"/>
            </a:gdLst>
            <a:ahLst/>
            <a:cxnLst>
              <a:cxn ang="0">
                <a:pos x="connsiteX0" y="connsiteY0"/>
              </a:cxn>
              <a:cxn ang="0">
                <a:pos x="connsiteX1" y="connsiteY1"/>
              </a:cxn>
              <a:cxn ang="0">
                <a:pos x="connsiteX2" y="connsiteY2"/>
              </a:cxn>
            </a:cxnLst>
            <a:rect l="l" t="t" r="r" b="b"/>
            <a:pathLst>
              <a:path w="2229493" h="380191">
                <a:moveTo>
                  <a:pt x="2229493" y="20549"/>
                </a:moveTo>
                <a:cubicBezTo>
                  <a:pt x="1845068" y="202059"/>
                  <a:pt x="1460643" y="383569"/>
                  <a:pt x="1089061" y="380144"/>
                </a:cubicBezTo>
                <a:cubicBezTo>
                  <a:pt x="717479" y="376719"/>
                  <a:pt x="358739" y="188359"/>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356731" y="4270621"/>
            <a:ext cx="1720469" cy="369332"/>
          </a:xfrm>
          <a:prstGeom prst="rect">
            <a:avLst/>
          </a:prstGeom>
          <a:noFill/>
        </p:spPr>
        <p:txBody>
          <a:bodyPr wrap="square" rtlCol="0">
            <a:spAutoFit/>
          </a:bodyPr>
          <a:lstStyle/>
          <a:p>
            <a:pPr algn="ctr"/>
            <a:r>
              <a:rPr lang="en-US" dirty="0" smtClean="0"/>
              <a:t>t1 (x&lt;2) [x]</a:t>
            </a:r>
          </a:p>
        </p:txBody>
      </p:sp>
      <p:sp>
        <p:nvSpPr>
          <p:cNvPr id="46" name="TextBox 45"/>
          <p:cNvSpPr txBox="1"/>
          <p:nvPr/>
        </p:nvSpPr>
        <p:spPr>
          <a:xfrm>
            <a:off x="6356730" y="5574268"/>
            <a:ext cx="1720469" cy="369332"/>
          </a:xfrm>
          <a:prstGeom prst="rect">
            <a:avLst/>
          </a:prstGeom>
          <a:noFill/>
        </p:spPr>
        <p:txBody>
          <a:bodyPr wrap="square" rtlCol="0">
            <a:spAutoFit/>
          </a:bodyPr>
          <a:lstStyle/>
          <a:p>
            <a:pPr algn="ctr"/>
            <a:r>
              <a:rPr lang="en-US" dirty="0"/>
              <a:t>t</a:t>
            </a:r>
            <a:r>
              <a:rPr lang="en-US" dirty="0" smtClean="0"/>
              <a:t>2 (y&lt;1) [y]</a:t>
            </a:r>
          </a:p>
        </p:txBody>
      </p:sp>
      <p:sp>
        <p:nvSpPr>
          <p:cNvPr id="47" name="Rounded Rectangle 46"/>
          <p:cNvSpPr/>
          <p:nvPr/>
        </p:nvSpPr>
        <p:spPr>
          <a:xfrm>
            <a:off x="6400800" y="6096000"/>
            <a:ext cx="609599"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[s2]</a:t>
            </a:r>
            <a:endParaRPr lang="en-US" dirty="0"/>
          </a:p>
        </p:txBody>
      </p:sp>
      <p:sp>
        <p:nvSpPr>
          <p:cNvPr id="48" name="Freeform 47"/>
          <p:cNvSpPr/>
          <p:nvPr/>
        </p:nvSpPr>
        <p:spPr>
          <a:xfrm>
            <a:off x="5652399" y="5134708"/>
            <a:ext cx="748401" cy="1178169"/>
          </a:xfrm>
          <a:custGeom>
            <a:avLst/>
            <a:gdLst>
              <a:gd name="connsiteX0" fmla="*/ 256032 w 748401"/>
              <a:gd name="connsiteY0" fmla="*/ 0 h 1178169"/>
              <a:gd name="connsiteX1" fmla="*/ 9847 w 748401"/>
              <a:gd name="connsiteY1" fmla="*/ 826477 h 1178169"/>
              <a:gd name="connsiteX2" fmla="*/ 45016 w 748401"/>
              <a:gd name="connsiteY2" fmla="*/ 1090246 h 1178169"/>
              <a:gd name="connsiteX3" fmla="*/ 45016 w 748401"/>
              <a:gd name="connsiteY3" fmla="*/ 1090246 h 1178169"/>
              <a:gd name="connsiteX4" fmla="*/ 748401 w 748401"/>
              <a:gd name="connsiteY4" fmla="*/ 1178169 h 1178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401" h="1178169">
                <a:moveTo>
                  <a:pt x="256032" y="0"/>
                </a:moveTo>
                <a:cubicBezTo>
                  <a:pt x="150524" y="322384"/>
                  <a:pt x="45016" y="644769"/>
                  <a:pt x="9847" y="826477"/>
                </a:cubicBezTo>
                <a:cubicBezTo>
                  <a:pt x="-25322" y="1008185"/>
                  <a:pt x="45016" y="1090246"/>
                  <a:pt x="45016" y="1090246"/>
                </a:cubicBezTo>
                <a:lnTo>
                  <a:pt x="45016" y="1090246"/>
                </a:lnTo>
                <a:lnTo>
                  <a:pt x="748401" y="1178169"/>
                </a:ln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976000" y="6107668"/>
            <a:ext cx="2011670" cy="369332"/>
          </a:xfrm>
          <a:prstGeom prst="rect">
            <a:avLst/>
          </a:prstGeom>
          <a:noFill/>
        </p:spPr>
        <p:txBody>
          <a:bodyPr wrap="square" rtlCol="0">
            <a:spAutoFit/>
          </a:bodyPr>
          <a:lstStyle/>
          <a:p>
            <a:pPr algn="ctr"/>
            <a:r>
              <a:rPr lang="en-US" dirty="0" smtClean="0"/>
              <a:t>t3 (x&lt;2, y &gt; 1)</a:t>
            </a:r>
          </a:p>
        </p:txBody>
      </p:sp>
    </p:spTree>
    <p:extLst>
      <p:ext uri="{BB962C8B-B14F-4D97-AF65-F5344CB8AC3E}">
        <p14:creationId xmlns:p14="http://schemas.microsoft.com/office/powerpoint/2010/main" val="323342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32" grpId="0"/>
      <p:bldP spid="33" grpId="0"/>
      <p:bldP spid="34" grpId="0"/>
      <p:bldP spid="35" grpId="0"/>
      <p:bldP spid="37" grpId="0"/>
      <p:bldP spid="38" grpId="0"/>
      <p:bldP spid="39" grpId="0"/>
      <p:bldP spid="40" grpId="0"/>
      <p:bldP spid="41" grpId="0" animBg="1"/>
      <p:bldP spid="42" grpId="0" animBg="1"/>
      <p:bldP spid="43" grpId="0" animBg="1"/>
      <p:bldP spid="44" grpId="0" animBg="1"/>
      <p:bldP spid="45" grpId="0"/>
      <p:bldP spid="46" grpId="0"/>
      <p:bldP spid="47" grpId="0" animBg="1"/>
      <p:bldP spid="48" grpId="0" animBg="1"/>
      <p:bldP spid="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egion construction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295400"/>
                <a:ext cx="8458200" cy="2819400"/>
              </a:xfrm>
            </p:spPr>
            <p:txBody>
              <a:bodyPr>
                <a:normAutofit/>
              </a:bodyPr>
              <a:lstStyle/>
              <a:p>
                <a:pPr marL="0" indent="0">
                  <a:buNone/>
                </a:pPr>
                <a:r>
                  <a:rPr lang="en-US" sz="2800" dirty="0" smtClean="0"/>
                  <a:t>If  </a:t>
                </a:r>
                <a:r>
                  <a:rPr lang="en-US" sz="2800" dirty="0"/>
                  <a:t>i</a:t>
                </a:r>
                <a:r>
                  <a:rPr lang="en-US" sz="2800" dirty="0" smtClean="0"/>
                  <a:t>nteger constants and simple constraints (e.g., </a:t>
                </a:r>
                <a14:m>
                  <m:oMath xmlns:m="http://schemas.openxmlformats.org/officeDocument/2006/math">
                    <m:r>
                      <a:rPr lang="en-US" sz="2800" b="0" i="1" smtClean="0">
                        <a:latin typeface="Cambria Math"/>
                      </a:rPr>
                      <m:t>𝑥</m:t>
                    </m:r>
                    <m:r>
                      <a:rPr lang="en-US" sz="2800" b="0" i="1" smtClean="0">
                        <a:latin typeface="Cambria Math"/>
                      </a:rPr>
                      <m:t>&lt;</m:t>
                    </m:r>
                  </m:oMath>
                </a14:m>
                <a:r>
                  <a:rPr lang="en-US" sz="2800" dirty="0" smtClean="0"/>
                  <a:t> c)</a:t>
                </a:r>
                <a:endParaRPr lang="en-US" sz="2800" dirty="0"/>
              </a:p>
              <a:p>
                <a:pPr marL="400050" lvl="1" indent="0">
                  <a:buNone/>
                </a:pPr>
                <a:r>
                  <a:rPr lang="en-US" dirty="0" smtClean="0"/>
                  <a:t>Straight lines</a:t>
                </a:r>
              </a:p>
              <a:p>
                <a:pPr marL="400050" lvl="1" indent="0">
                  <a:buNone/>
                </a:pPr>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a14:m>
                <a:r>
                  <a:rPr lang="en-US" dirty="0" smtClean="0"/>
                  <a:t>: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 </m:t>
                    </m:r>
                    <m:r>
                      <a:rPr lang="en-US" b="0" i="1" smtClean="0">
                        <a:latin typeface="Cambria Math" panose="02040503050406030204" pitchFamily="18" charset="0"/>
                      </a:rPr>
                      <m:t>𝑐</m:t>
                    </m:r>
                    <m:r>
                      <a:rPr lang="en-US" b="0" i="1" smtClean="0">
                        <a:latin typeface="Cambria Math" panose="02040503050406030204" pitchFamily="18" charset="0"/>
                      </a:rPr>
                      <m:t>=0, 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𝑥</m:t>
                        </m:r>
                      </m:sub>
                    </m:sSub>
                    <m:r>
                      <a:rPr lang="en-US" b="0" i="1" smtClean="0">
                        <a:latin typeface="Cambria Math" panose="02040503050406030204" pitchFamily="18" charset="0"/>
                      </a:rPr>
                      <m:t>}</m:t>
                    </m:r>
                  </m:oMath>
                </a14:m>
                <a:endParaRPr lang="en-US" dirty="0"/>
              </a:p>
              <a:p>
                <a:pPr marL="400050" lvl="1" indent="0">
                  <a:buNone/>
                </a:pPr>
                <a:r>
                  <a:rPr lang="en-US" dirty="0" smtClean="0"/>
                  <a:t>Diagonals lines</a:t>
                </a:r>
              </a:p>
              <a:p>
                <a:pPr marL="0" indent="0">
                  <a:buNone/>
                </a:pPr>
                <a:r>
                  <a:rPr lang="en-US" sz="2800" dirty="0"/>
                  <a:t> </a:t>
                </a:r>
                <a:r>
                  <a:rPr lang="en-US" sz="2800" dirty="0" smtClean="0"/>
                  <a:t>    	</a:t>
                </a:r>
                <a14:m>
                  <m:oMath xmlns:m="http://schemas.openxmlformats.org/officeDocument/2006/math">
                    <m:r>
                      <a:rPr lang="en-US" sz="2800" b="0" i="0" smtClean="0">
                        <a:latin typeface="Cambria Math"/>
                        <a:ea typeface="Cambria Math" panose="02040503050406030204" pitchFamily="18" charset="0"/>
                      </a:rPr>
                      <m:t>  </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𝑥</m:t>
                    </m:r>
                    <m:r>
                      <a:rPr lang="en-US" sz="2800" b="0" i="0" smtClean="0">
                        <a:latin typeface="Cambria Math" panose="02040503050406030204" pitchFamily="18" charset="0"/>
                        <a:ea typeface="Cambria Math" panose="02040503050406030204" pitchFamily="18" charset="0"/>
                      </a:rPr>
                      <m:t>,</m:t>
                    </m:r>
                    <m:r>
                      <m:rPr>
                        <m:sty m:val="p"/>
                      </m:rPr>
                      <a:rPr lang="en-US" sz="2800" b="0" i="0" smtClean="0">
                        <a:latin typeface="Cambria Math" panose="02040503050406030204" pitchFamily="18" charset="0"/>
                        <a:ea typeface="Cambria Math" panose="02040503050406030204" pitchFamily="18" charset="0"/>
                      </a:rPr>
                      <m:t>y</m:t>
                    </m:r>
                    <m:r>
                      <a:rPr lang="en-US" sz="2800" b="0" i="0"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r>
                          <m:rPr>
                            <m:sty m:val="p"/>
                          </m:rPr>
                          <a:rPr lang="en-US" sz="2800" b="0" i="0" smtClean="0">
                            <a:latin typeface="Cambria Math" panose="02040503050406030204" pitchFamily="18" charset="0"/>
                            <a:ea typeface="Cambria Math" panose="02040503050406030204" pitchFamily="18" charset="0"/>
                          </a:rPr>
                          <m:t>fract</m:t>
                        </m:r>
                        <m:d>
                          <m:dPr>
                            <m:ctrlPr>
                              <a:rPr lang="en-US" sz="2800" b="0" i="1" smtClean="0">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rPr>
                              <m:t>𝑥</m:t>
                            </m:r>
                          </m:e>
                        </m:d>
                        <m:r>
                          <a:rPr lang="en-US" sz="2800" b="0" i="0" smtClean="0">
                            <a:latin typeface="Cambria Math" panose="02040503050406030204" pitchFamily="18" charset="0"/>
                            <a:ea typeface="Cambria Math" panose="02040503050406030204" pitchFamily="18" charset="0"/>
                          </a:rPr>
                          <m:t>=</m:t>
                        </m:r>
                        <m:r>
                          <m:rPr>
                            <m:sty m:val="p"/>
                          </m:rPr>
                          <a:rPr lang="en-US" sz="2800" b="0" i="0" smtClean="0">
                            <a:latin typeface="Cambria Math" panose="02040503050406030204" pitchFamily="18" charset="0"/>
                            <a:ea typeface="Cambria Math" panose="02040503050406030204" pitchFamily="18" charset="0"/>
                          </a:rPr>
                          <m:t>fract</m:t>
                        </m:r>
                        <m:d>
                          <m:dPr>
                            <m:ctrlPr>
                              <a:rPr lang="en-US" sz="2800" b="0" i="1" smtClean="0">
                                <a:latin typeface="Cambria Math" panose="02040503050406030204" pitchFamily="18" charset="0"/>
                                <a:ea typeface="Cambria Math" panose="02040503050406030204" pitchFamily="18" charset="0"/>
                              </a:rPr>
                            </m:ctrlPr>
                          </m:dPr>
                          <m:e>
                            <m:r>
                              <m:rPr>
                                <m:sty m:val="p"/>
                              </m:rPr>
                              <a:rPr lang="en-US" sz="2800" b="0" i="0" smtClean="0">
                                <a:latin typeface="Cambria Math" panose="02040503050406030204" pitchFamily="18" charset="0"/>
                                <a:ea typeface="Cambria Math" panose="02040503050406030204" pitchFamily="18" charset="0"/>
                              </a:rPr>
                              <m:t>y</m:t>
                            </m:r>
                          </m:e>
                        </m:d>
                      </m:e>
                    </m:d>
                    <m:r>
                      <a:rPr lang="en-US" sz="2800" i="1">
                        <a:latin typeface="Cambria Math" panose="02040503050406030204" pitchFamily="18" charset="0"/>
                      </a:rPr>
                      <m:t>𝑥</m:t>
                    </m:r>
                    <m:r>
                      <a:rPr lang="en-US" sz="2800" b="0" i="0" smtClean="0">
                        <a:latin typeface="Cambria Math" panose="02040503050406030204" pitchFamily="18" charset="0"/>
                        <a:ea typeface="Cambria Math" panose="02040503050406030204" pitchFamily="18" charset="0"/>
                      </a:rPr>
                      <m:t>&lt;</m:t>
                    </m:r>
                    <m:sSub>
                      <m:sSubPr>
                        <m:ctrlPr>
                          <a:rPr lang="en-US" sz="2800" b="0" i="1" smtClean="0">
                            <a:latin typeface="Cambria Math" panose="02040503050406030204" pitchFamily="18" charset="0"/>
                            <a:ea typeface="Cambria Math" panose="02040503050406030204" pitchFamily="18" charset="0"/>
                          </a:rPr>
                        </m:ctrlPr>
                      </m:sSubPr>
                      <m:e>
                        <m:r>
                          <m:rPr>
                            <m:sty m:val="p"/>
                          </m:rPr>
                          <a:rPr lang="en-US" sz="2800" b="0" i="0" smtClean="0">
                            <a:latin typeface="Cambria Math" panose="02040503050406030204" pitchFamily="18" charset="0"/>
                            <a:ea typeface="Cambria Math" panose="02040503050406030204" pitchFamily="18" charset="0"/>
                          </a:rPr>
                          <m:t>c</m:t>
                        </m:r>
                      </m:e>
                      <m:sub>
                        <m:r>
                          <a:rPr lang="en-US" sz="2800" i="1">
                            <a:latin typeface="Cambria Math" panose="02040503050406030204" pitchFamily="18" charset="0"/>
                          </a:rPr>
                          <m:t>𝑥</m:t>
                        </m:r>
                      </m:sub>
                    </m:sSub>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y</m:t>
                    </m:r>
                    <m:r>
                      <a:rPr lang="en-US" sz="2800" b="0" i="0" smtClean="0">
                        <a:latin typeface="Cambria Math" panose="02040503050406030204" pitchFamily="18" charset="0"/>
                        <a:ea typeface="Cambria Math" panose="02040503050406030204" pitchFamily="18" charset="0"/>
                      </a:rPr>
                      <m:t>&lt;</m:t>
                    </m:r>
                    <m:sSub>
                      <m:sSubPr>
                        <m:ctrlPr>
                          <a:rPr lang="en-US" sz="2800" b="0" i="1" smtClean="0">
                            <a:latin typeface="Cambria Math" panose="02040503050406030204" pitchFamily="18" charset="0"/>
                            <a:ea typeface="Cambria Math" panose="02040503050406030204" pitchFamily="18" charset="0"/>
                          </a:rPr>
                        </m:ctrlPr>
                      </m:sSubPr>
                      <m:e>
                        <m:r>
                          <m:rPr>
                            <m:sty m:val="p"/>
                          </m:rPr>
                          <a:rPr lang="en-US" sz="2800" b="0" i="0" smtClean="0">
                            <a:latin typeface="Cambria Math" panose="02040503050406030204" pitchFamily="18" charset="0"/>
                            <a:ea typeface="Cambria Math" panose="02040503050406030204" pitchFamily="18" charset="0"/>
                          </a:rPr>
                          <m:t>c</m:t>
                        </m:r>
                      </m:e>
                      <m:sub>
                        <m:r>
                          <m:rPr>
                            <m:sty m:val="p"/>
                          </m:rPr>
                          <a:rPr lang="en-US" sz="2800" b="0" i="0" smtClean="0">
                            <a:latin typeface="Cambria Math" panose="02040503050406030204" pitchFamily="18" charset="0"/>
                            <a:ea typeface="Cambria Math" panose="02040503050406030204" pitchFamily="18" charset="0"/>
                          </a:rPr>
                          <m:t>y</m:t>
                        </m:r>
                      </m:sub>
                    </m:sSub>
                    <m:r>
                      <a:rPr lang="en-US" sz="2800" b="0" i="0" smtClean="0">
                        <a:latin typeface="Cambria Math" panose="02040503050406030204" pitchFamily="18" charset="0"/>
                        <a:ea typeface="Cambria Math" panose="02040503050406030204" pitchFamily="18" charset="0"/>
                      </a:rPr>
                      <m:t>}</m:t>
                    </m:r>
                  </m:oMath>
                </a14:m>
                <a:endParaRPr lang="en-US" sz="2800" dirty="0" smtClean="0"/>
              </a:p>
              <a:p>
                <a:pPr marL="0" indent="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295400"/>
                <a:ext cx="8458200" cy="2819400"/>
              </a:xfrm>
              <a:blipFill rotWithShape="0">
                <a:blip r:embed="rId3"/>
                <a:stretch>
                  <a:fillRect l="-1441" t="-2165"/>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425679045"/>
              </p:ext>
            </p:extLst>
          </p:nvPr>
        </p:nvGraphicFramePr>
        <p:xfrm>
          <a:off x="2603198" y="4343400"/>
          <a:ext cx="4038630" cy="1966534"/>
        </p:xfrm>
        <a:graphic>
          <a:graphicData uri="http://schemas.openxmlformats.org/drawingml/2006/table">
            <a:tbl>
              <a:tblPr>
                <a:tableStyleId>{5C22544A-7EE6-4342-B048-85BDC9FD1C3A}</a:tableStyleId>
              </a:tblPr>
              <a:tblGrid>
                <a:gridCol w="673105"/>
                <a:gridCol w="673105"/>
                <a:gridCol w="673105"/>
                <a:gridCol w="673105"/>
                <a:gridCol w="673105"/>
                <a:gridCol w="673105"/>
              </a:tblGrid>
              <a:tr h="997574">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r>
              <a:tr h="484480">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r>
              <a:tr h="484480">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5" name="Straight Connector 4"/>
          <p:cNvCxnSpPr/>
          <p:nvPr/>
        </p:nvCxnSpPr>
        <p:spPr>
          <a:xfrm flipV="1">
            <a:off x="2603228" y="531935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86400" y="6472535"/>
            <a:ext cx="2234010" cy="461665"/>
          </a:xfrm>
          <a:prstGeom prst="rect">
            <a:avLst/>
          </a:prstGeom>
          <a:noFill/>
        </p:spPr>
        <p:txBody>
          <a:bodyPr wrap="square" rtlCol="0">
            <a:spAutoFit/>
          </a:bodyPr>
          <a:lstStyle/>
          <a:p>
            <a:pPr algn="ctr"/>
            <a:r>
              <a:rPr lang="en-US" sz="2400" dirty="0" smtClean="0"/>
              <a:t>X1 </a:t>
            </a:r>
            <a:r>
              <a:rPr lang="en-US" sz="2400" dirty="0" smtClean="0">
                <a:sym typeface="Wingdings" pitchFamily="2" charset="2"/>
              </a:rPr>
              <a:t></a:t>
            </a:r>
            <a:endParaRPr lang="en-US" sz="2400" dirty="0"/>
          </a:p>
        </p:txBody>
      </p:sp>
      <p:sp>
        <p:nvSpPr>
          <p:cNvPr id="7" name="TextBox 6"/>
          <p:cNvSpPr txBox="1"/>
          <p:nvPr/>
        </p:nvSpPr>
        <p:spPr>
          <a:xfrm rot="16200000">
            <a:off x="1612587" y="4254814"/>
            <a:ext cx="1046493" cy="461665"/>
          </a:xfrm>
          <a:prstGeom prst="rect">
            <a:avLst/>
          </a:prstGeom>
          <a:noFill/>
        </p:spPr>
        <p:txBody>
          <a:bodyPr wrap="square" rtlCol="0">
            <a:spAutoFit/>
          </a:bodyPr>
          <a:lstStyle/>
          <a:p>
            <a:pPr algn="ctr"/>
            <a:r>
              <a:rPr lang="en-US" sz="2400" dirty="0" smtClean="0"/>
              <a:t>X2 </a:t>
            </a:r>
            <a:r>
              <a:rPr lang="en-US" sz="2400" dirty="0" smtClean="0">
                <a:sym typeface="Wingdings" pitchFamily="2" charset="2"/>
              </a:rPr>
              <a:t></a:t>
            </a:r>
            <a:endParaRPr lang="en-US" sz="2400" dirty="0"/>
          </a:p>
        </p:txBody>
      </p:sp>
      <p:sp>
        <p:nvSpPr>
          <p:cNvPr id="8" name="TextBox 7"/>
          <p:cNvSpPr txBox="1"/>
          <p:nvPr/>
        </p:nvSpPr>
        <p:spPr>
          <a:xfrm>
            <a:off x="3058768" y="6309955"/>
            <a:ext cx="458860" cy="461665"/>
          </a:xfrm>
          <a:prstGeom prst="rect">
            <a:avLst/>
          </a:prstGeom>
          <a:noFill/>
        </p:spPr>
        <p:txBody>
          <a:bodyPr wrap="square" rtlCol="0">
            <a:spAutoFit/>
          </a:bodyPr>
          <a:lstStyle/>
          <a:p>
            <a:pPr algn="ctr"/>
            <a:r>
              <a:rPr lang="en-US" sz="2400" dirty="0" smtClean="0"/>
              <a:t>1</a:t>
            </a:r>
            <a:endParaRPr lang="en-US" sz="2400" dirty="0"/>
          </a:p>
        </p:txBody>
      </p:sp>
      <p:sp>
        <p:nvSpPr>
          <p:cNvPr id="9" name="TextBox 8"/>
          <p:cNvSpPr txBox="1"/>
          <p:nvPr/>
        </p:nvSpPr>
        <p:spPr>
          <a:xfrm>
            <a:off x="3744568" y="6309955"/>
            <a:ext cx="458860" cy="461665"/>
          </a:xfrm>
          <a:prstGeom prst="rect">
            <a:avLst/>
          </a:prstGeom>
          <a:noFill/>
        </p:spPr>
        <p:txBody>
          <a:bodyPr wrap="square" rtlCol="0">
            <a:spAutoFit/>
          </a:bodyPr>
          <a:lstStyle/>
          <a:p>
            <a:pPr algn="ctr"/>
            <a:r>
              <a:rPr lang="en-US" sz="2400" dirty="0"/>
              <a:t>2</a:t>
            </a:r>
          </a:p>
        </p:txBody>
      </p:sp>
      <p:sp>
        <p:nvSpPr>
          <p:cNvPr id="10" name="TextBox 9"/>
          <p:cNvSpPr txBox="1"/>
          <p:nvPr/>
        </p:nvSpPr>
        <p:spPr>
          <a:xfrm>
            <a:off x="4430368" y="6309955"/>
            <a:ext cx="458860" cy="461665"/>
          </a:xfrm>
          <a:prstGeom prst="rect">
            <a:avLst/>
          </a:prstGeom>
          <a:noFill/>
        </p:spPr>
        <p:txBody>
          <a:bodyPr wrap="square" rtlCol="0">
            <a:spAutoFit/>
          </a:bodyPr>
          <a:lstStyle/>
          <a:p>
            <a:pPr algn="ctr"/>
            <a:r>
              <a:rPr lang="en-US" sz="2400" dirty="0" smtClean="0"/>
              <a:t>3</a:t>
            </a:r>
            <a:endParaRPr lang="en-US" sz="2400" dirty="0"/>
          </a:p>
        </p:txBody>
      </p:sp>
      <p:sp>
        <p:nvSpPr>
          <p:cNvPr id="11" name="TextBox 10"/>
          <p:cNvSpPr txBox="1"/>
          <p:nvPr/>
        </p:nvSpPr>
        <p:spPr>
          <a:xfrm>
            <a:off x="5041628" y="6309955"/>
            <a:ext cx="458860" cy="461665"/>
          </a:xfrm>
          <a:prstGeom prst="rect">
            <a:avLst/>
          </a:prstGeom>
          <a:noFill/>
        </p:spPr>
        <p:txBody>
          <a:bodyPr wrap="square" rtlCol="0">
            <a:spAutoFit/>
          </a:bodyPr>
          <a:lstStyle/>
          <a:p>
            <a:pPr algn="ctr"/>
            <a:r>
              <a:rPr lang="en-US" sz="2400" dirty="0"/>
              <a:t>4</a:t>
            </a:r>
          </a:p>
        </p:txBody>
      </p:sp>
      <p:sp>
        <p:nvSpPr>
          <p:cNvPr id="12" name="TextBox 11"/>
          <p:cNvSpPr txBox="1"/>
          <p:nvPr/>
        </p:nvSpPr>
        <p:spPr>
          <a:xfrm>
            <a:off x="5727428" y="6309955"/>
            <a:ext cx="458860" cy="461665"/>
          </a:xfrm>
          <a:prstGeom prst="rect">
            <a:avLst/>
          </a:prstGeom>
          <a:noFill/>
        </p:spPr>
        <p:txBody>
          <a:bodyPr wrap="square" rtlCol="0">
            <a:spAutoFit/>
          </a:bodyPr>
          <a:lstStyle/>
          <a:p>
            <a:pPr algn="ctr"/>
            <a:r>
              <a:rPr lang="en-US" sz="2400" dirty="0" smtClean="0"/>
              <a:t>5</a:t>
            </a:r>
            <a:endParaRPr lang="en-US" sz="2400" dirty="0"/>
          </a:p>
        </p:txBody>
      </p:sp>
      <p:sp>
        <p:nvSpPr>
          <p:cNvPr id="13" name="TextBox 12"/>
          <p:cNvSpPr txBox="1"/>
          <p:nvPr/>
        </p:nvSpPr>
        <p:spPr>
          <a:xfrm>
            <a:off x="2144368" y="5553046"/>
            <a:ext cx="458860" cy="461665"/>
          </a:xfrm>
          <a:prstGeom prst="rect">
            <a:avLst/>
          </a:prstGeom>
          <a:noFill/>
        </p:spPr>
        <p:txBody>
          <a:bodyPr wrap="square" rtlCol="0">
            <a:spAutoFit/>
          </a:bodyPr>
          <a:lstStyle/>
          <a:p>
            <a:pPr algn="ctr"/>
            <a:r>
              <a:rPr lang="en-US" sz="2400" dirty="0" smtClean="0"/>
              <a:t>1</a:t>
            </a:r>
            <a:endParaRPr lang="en-US" sz="2400" dirty="0"/>
          </a:p>
        </p:txBody>
      </p:sp>
      <p:sp>
        <p:nvSpPr>
          <p:cNvPr id="14" name="TextBox 13"/>
          <p:cNvSpPr txBox="1"/>
          <p:nvPr/>
        </p:nvSpPr>
        <p:spPr>
          <a:xfrm>
            <a:off x="2146028" y="5090755"/>
            <a:ext cx="458860" cy="461665"/>
          </a:xfrm>
          <a:prstGeom prst="rect">
            <a:avLst/>
          </a:prstGeom>
          <a:noFill/>
        </p:spPr>
        <p:txBody>
          <a:bodyPr wrap="square" rtlCol="0">
            <a:spAutoFit/>
          </a:bodyPr>
          <a:lstStyle/>
          <a:p>
            <a:pPr algn="ctr"/>
            <a:r>
              <a:rPr lang="en-US" sz="2400" dirty="0"/>
              <a:t>2</a:t>
            </a:r>
          </a:p>
        </p:txBody>
      </p:sp>
      <p:sp>
        <p:nvSpPr>
          <p:cNvPr id="15" name="TextBox 14"/>
          <p:cNvSpPr txBox="1"/>
          <p:nvPr/>
        </p:nvSpPr>
        <p:spPr>
          <a:xfrm>
            <a:off x="2146028" y="6320135"/>
            <a:ext cx="458860" cy="461665"/>
          </a:xfrm>
          <a:prstGeom prst="rect">
            <a:avLst/>
          </a:prstGeom>
          <a:noFill/>
        </p:spPr>
        <p:txBody>
          <a:bodyPr wrap="square" rtlCol="0">
            <a:spAutoFit/>
          </a:bodyPr>
          <a:lstStyle/>
          <a:p>
            <a:pPr algn="ctr"/>
            <a:r>
              <a:rPr lang="en-US" sz="2400" dirty="0" smtClean="0"/>
              <a:t>0</a:t>
            </a:r>
            <a:endParaRPr lang="en-US" sz="2400" dirty="0"/>
          </a:p>
        </p:txBody>
      </p:sp>
      <p:cxnSp>
        <p:nvCxnSpPr>
          <p:cNvPr id="16" name="Straight Connector 15"/>
          <p:cNvCxnSpPr/>
          <p:nvPr/>
        </p:nvCxnSpPr>
        <p:spPr>
          <a:xfrm flipV="1">
            <a:off x="3258889" y="531935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944689" y="531935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630489" y="531935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270228" y="5852755"/>
            <a:ext cx="685800" cy="4572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603227" y="5313694"/>
            <a:ext cx="609600" cy="539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212827" y="4297680"/>
            <a:ext cx="829"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897798" y="4297680"/>
            <a:ext cx="1658"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36706" y="4297680"/>
            <a:ext cx="48550"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40089" y="4297680"/>
            <a:ext cx="30967"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25061" y="4297680"/>
            <a:ext cx="31795"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2603228" y="5841433"/>
            <a:ext cx="4038599" cy="5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2603227" y="5313694"/>
            <a:ext cx="4038599" cy="5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Content Placeholder 2"/>
          <p:cNvSpPr txBox="1">
            <a:spLocks/>
          </p:cNvSpPr>
          <p:nvPr/>
        </p:nvSpPr>
        <p:spPr>
          <a:xfrm>
            <a:off x="6768548" y="4445460"/>
            <a:ext cx="1994452" cy="518491"/>
          </a:xfrm>
          <a:prstGeom prst="rect">
            <a:avLst/>
          </a:prstGeom>
          <a:noFill/>
          <a:ln>
            <a:solidFill>
              <a:srgbClr val="FF3300"/>
            </a:solidFill>
            <a:prstDash val="sysDash"/>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cs typeface="Courier New" pitchFamily="49" charset="0"/>
              </a:rPr>
              <a:t>x2 &lt; x1 + 2</a:t>
            </a:r>
          </a:p>
        </p:txBody>
      </p:sp>
      <p:cxnSp>
        <p:nvCxnSpPr>
          <p:cNvPr id="49" name="Straight Connector 48"/>
          <p:cNvCxnSpPr/>
          <p:nvPr/>
        </p:nvCxnSpPr>
        <p:spPr>
          <a:xfrm flipV="1">
            <a:off x="2603228" y="4135724"/>
            <a:ext cx="1546617" cy="1184226"/>
          </a:xfrm>
          <a:prstGeom prst="line">
            <a:avLst/>
          </a:prstGeom>
          <a:ln w="19050">
            <a:solidFill>
              <a:srgbClr val="FF33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74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this construction works</a:t>
            </a:r>
            <a:endParaRPr lang="en-US" dirty="0"/>
          </a:p>
        </p:txBody>
      </p:sp>
      <p:graphicFrame>
        <p:nvGraphicFramePr>
          <p:cNvPr id="32" name="Table 31"/>
          <p:cNvGraphicFramePr>
            <a:graphicFrameLocks noGrp="1"/>
          </p:cNvGraphicFramePr>
          <p:nvPr>
            <p:extLst>
              <p:ext uri="{D42A27DB-BD31-4B8C-83A1-F6EECF244321}">
                <p14:modId xmlns:p14="http://schemas.microsoft.com/office/powerpoint/2010/main" val="1251555379"/>
              </p:ext>
            </p:extLst>
          </p:nvPr>
        </p:nvGraphicFramePr>
        <p:xfrm>
          <a:off x="4102987" y="2286000"/>
          <a:ext cx="4038630" cy="1966534"/>
        </p:xfrm>
        <a:graphic>
          <a:graphicData uri="http://schemas.openxmlformats.org/drawingml/2006/table">
            <a:tbl>
              <a:tblPr>
                <a:tableStyleId>{5C22544A-7EE6-4342-B048-85BDC9FD1C3A}</a:tableStyleId>
              </a:tblPr>
              <a:tblGrid>
                <a:gridCol w="673105"/>
                <a:gridCol w="673105"/>
                <a:gridCol w="673105"/>
                <a:gridCol w="673105"/>
                <a:gridCol w="673105"/>
                <a:gridCol w="673105"/>
              </a:tblGrid>
              <a:tr h="997574">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r>
              <a:tr h="484480">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r>
              <a:tr h="484480">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p:cNvSpPr txBox="1"/>
          <p:nvPr/>
        </p:nvSpPr>
        <p:spPr>
          <a:xfrm>
            <a:off x="7671988" y="4415135"/>
            <a:ext cx="1167211" cy="461665"/>
          </a:xfrm>
          <a:prstGeom prst="rect">
            <a:avLst/>
          </a:prstGeom>
          <a:noFill/>
        </p:spPr>
        <p:txBody>
          <a:bodyPr wrap="square" rtlCol="0">
            <a:spAutoFit/>
          </a:bodyPr>
          <a:lstStyle/>
          <a:p>
            <a:pPr algn="ctr"/>
            <a:r>
              <a:rPr lang="en-US" sz="2400" dirty="0" smtClean="0"/>
              <a:t>X1 </a:t>
            </a:r>
            <a:r>
              <a:rPr lang="en-US" sz="2400" dirty="0" smtClean="0">
                <a:sym typeface="Wingdings" pitchFamily="2" charset="2"/>
              </a:rPr>
              <a:t></a:t>
            </a:r>
            <a:endParaRPr lang="en-US" sz="2400" dirty="0"/>
          </a:p>
        </p:txBody>
      </p:sp>
      <p:sp>
        <p:nvSpPr>
          <p:cNvPr id="36" name="TextBox 35"/>
          <p:cNvSpPr txBox="1"/>
          <p:nvPr/>
        </p:nvSpPr>
        <p:spPr>
          <a:xfrm rot="16200000">
            <a:off x="3112376" y="2197414"/>
            <a:ext cx="1046493" cy="461665"/>
          </a:xfrm>
          <a:prstGeom prst="rect">
            <a:avLst/>
          </a:prstGeom>
          <a:noFill/>
        </p:spPr>
        <p:txBody>
          <a:bodyPr wrap="square" rtlCol="0">
            <a:spAutoFit/>
          </a:bodyPr>
          <a:lstStyle/>
          <a:p>
            <a:pPr algn="ctr"/>
            <a:r>
              <a:rPr lang="en-US" sz="2400" dirty="0" smtClean="0"/>
              <a:t>X2 </a:t>
            </a:r>
            <a:r>
              <a:rPr lang="en-US" sz="2400" dirty="0" smtClean="0">
                <a:sym typeface="Wingdings" pitchFamily="2" charset="2"/>
              </a:rPr>
              <a:t></a:t>
            </a:r>
            <a:endParaRPr lang="en-US" sz="2400" dirty="0"/>
          </a:p>
        </p:txBody>
      </p:sp>
      <p:sp>
        <p:nvSpPr>
          <p:cNvPr id="37" name="TextBox 36"/>
          <p:cNvSpPr txBox="1"/>
          <p:nvPr/>
        </p:nvSpPr>
        <p:spPr>
          <a:xfrm>
            <a:off x="4558557" y="4252555"/>
            <a:ext cx="458860" cy="461665"/>
          </a:xfrm>
          <a:prstGeom prst="rect">
            <a:avLst/>
          </a:prstGeom>
          <a:noFill/>
        </p:spPr>
        <p:txBody>
          <a:bodyPr wrap="square" rtlCol="0">
            <a:spAutoFit/>
          </a:bodyPr>
          <a:lstStyle/>
          <a:p>
            <a:pPr algn="ctr"/>
            <a:r>
              <a:rPr lang="en-US" sz="2400" dirty="0" smtClean="0"/>
              <a:t>1</a:t>
            </a:r>
            <a:endParaRPr lang="en-US" sz="2400" dirty="0"/>
          </a:p>
        </p:txBody>
      </p:sp>
      <p:sp>
        <p:nvSpPr>
          <p:cNvPr id="38" name="TextBox 37"/>
          <p:cNvSpPr txBox="1"/>
          <p:nvPr/>
        </p:nvSpPr>
        <p:spPr>
          <a:xfrm>
            <a:off x="5244357" y="4252555"/>
            <a:ext cx="458860" cy="461665"/>
          </a:xfrm>
          <a:prstGeom prst="rect">
            <a:avLst/>
          </a:prstGeom>
          <a:noFill/>
        </p:spPr>
        <p:txBody>
          <a:bodyPr wrap="square" rtlCol="0">
            <a:spAutoFit/>
          </a:bodyPr>
          <a:lstStyle/>
          <a:p>
            <a:pPr algn="ctr"/>
            <a:r>
              <a:rPr lang="en-US" sz="2400" dirty="0"/>
              <a:t>2</a:t>
            </a:r>
          </a:p>
        </p:txBody>
      </p:sp>
      <p:sp>
        <p:nvSpPr>
          <p:cNvPr id="39" name="TextBox 38"/>
          <p:cNvSpPr txBox="1"/>
          <p:nvPr/>
        </p:nvSpPr>
        <p:spPr>
          <a:xfrm>
            <a:off x="5930157" y="4252555"/>
            <a:ext cx="458860" cy="461665"/>
          </a:xfrm>
          <a:prstGeom prst="rect">
            <a:avLst/>
          </a:prstGeom>
          <a:noFill/>
        </p:spPr>
        <p:txBody>
          <a:bodyPr wrap="square" rtlCol="0">
            <a:spAutoFit/>
          </a:bodyPr>
          <a:lstStyle/>
          <a:p>
            <a:pPr algn="ctr"/>
            <a:r>
              <a:rPr lang="en-US" sz="2400" dirty="0" smtClean="0"/>
              <a:t>3</a:t>
            </a:r>
            <a:endParaRPr lang="en-US" sz="2400" dirty="0"/>
          </a:p>
        </p:txBody>
      </p:sp>
      <p:sp>
        <p:nvSpPr>
          <p:cNvPr id="40" name="TextBox 39"/>
          <p:cNvSpPr txBox="1"/>
          <p:nvPr/>
        </p:nvSpPr>
        <p:spPr>
          <a:xfrm>
            <a:off x="6541417" y="4252555"/>
            <a:ext cx="458860" cy="461665"/>
          </a:xfrm>
          <a:prstGeom prst="rect">
            <a:avLst/>
          </a:prstGeom>
          <a:noFill/>
        </p:spPr>
        <p:txBody>
          <a:bodyPr wrap="square" rtlCol="0">
            <a:spAutoFit/>
          </a:bodyPr>
          <a:lstStyle/>
          <a:p>
            <a:pPr algn="ctr"/>
            <a:r>
              <a:rPr lang="en-US" sz="2400" dirty="0"/>
              <a:t>4</a:t>
            </a:r>
          </a:p>
        </p:txBody>
      </p:sp>
      <p:sp>
        <p:nvSpPr>
          <p:cNvPr id="41" name="TextBox 40"/>
          <p:cNvSpPr txBox="1"/>
          <p:nvPr/>
        </p:nvSpPr>
        <p:spPr>
          <a:xfrm>
            <a:off x="7227217" y="4252555"/>
            <a:ext cx="458860" cy="461665"/>
          </a:xfrm>
          <a:prstGeom prst="rect">
            <a:avLst/>
          </a:prstGeom>
          <a:noFill/>
        </p:spPr>
        <p:txBody>
          <a:bodyPr wrap="square" rtlCol="0">
            <a:spAutoFit/>
          </a:bodyPr>
          <a:lstStyle/>
          <a:p>
            <a:pPr algn="ctr"/>
            <a:r>
              <a:rPr lang="en-US" sz="2400" dirty="0" smtClean="0"/>
              <a:t>5</a:t>
            </a:r>
            <a:endParaRPr lang="en-US" sz="2400" dirty="0"/>
          </a:p>
        </p:txBody>
      </p:sp>
      <p:sp>
        <p:nvSpPr>
          <p:cNvPr id="42" name="TextBox 41"/>
          <p:cNvSpPr txBox="1"/>
          <p:nvPr/>
        </p:nvSpPr>
        <p:spPr>
          <a:xfrm>
            <a:off x="3644157" y="3495646"/>
            <a:ext cx="458860" cy="461665"/>
          </a:xfrm>
          <a:prstGeom prst="rect">
            <a:avLst/>
          </a:prstGeom>
          <a:noFill/>
        </p:spPr>
        <p:txBody>
          <a:bodyPr wrap="square" rtlCol="0">
            <a:spAutoFit/>
          </a:bodyPr>
          <a:lstStyle/>
          <a:p>
            <a:pPr algn="ctr"/>
            <a:r>
              <a:rPr lang="en-US" sz="2400" dirty="0" smtClean="0"/>
              <a:t>1</a:t>
            </a:r>
            <a:endParaRPr lang="en-US" sz="2400" dirty="0"/>
          </a:p>
        </p:txBody>
      </p:sp>
      <p:sp>
        <p:nvSpPr>
          <p:cNvPr id="43" name="TextBox 42"/>
          <p:cNvSpPr txBox="1"/>
          <p:nvPr/>
        </p:nvSpPr>
        <p:spPr>
          <a:xfrm>
            <a:off x="3645817" y="3033355"/>
            <a:ext cx="458860" cy="461665"/>
          </a:xfrm>
          <a:prstGeom prst="rect">
            <a:avLst/>
          </a:prstGeom>
          <a:noFill/>
        </p:spPr>
        <p:txBody>
          <a:bodyPr wrap="square" rtlCol="0">
            <a:spAutoFit/>
          </a:bodyPr>
          <a:lstStyle/>
          <a:p>
            <a:pPr algn="ctr"/>
            <a:r>
              <a:rPr lang="en-US" sz="2400" dirty="0"/>
              <a:t>2</a:t>
            </a:r>
          </a:p>
        </p:txBody>
      </p:sp>
      <p:sp>
        <p:nvSpPr>
          <p:cNvPr id="44" name="TextBox 43"/>
          <p:cNvSpPr txBox="1"/>
          <p:nvPr/>
        </p:nvSpPr>
        <p:spPr>
          <a:xfrm>
            <a:off x="3645817" y="4262735"/>
            <a:ext cx="458860" cy="461665"/>
          </a:xfrm>
          <a:prstGeom prst="rect">
            <a:avLst/>
          </a:prstGeom>
          <a:noFill/>
        </p:spPr>
        <p:txBody>
          <a:bodyPr wrap="square" rtlCol="0">
            <a:spAutoFit/>
          </a:bodyPr>
          <a:lstStyle/>
          <a:p>
            <a:pPr algn="ctr"/>
            <a:r>
              <a:rPr lang="en-US" sz="2400" dirty="0" smtClean="0"/>
              <a:t>0</a:t>
            </a:r>
            <a:endParaRPr lang="en-US" sz="2400" dirty="0"/>
          </a:p>
        </p:txBody>
      </p:sp>
      <p:cxnSp>
        <p:nvCxnSpPr>
          <p:cNvPr id="52" name="Straight Connector 51"/>
          <p:cNvCxnSpPr/>
          <p:nvPr/>
        </p:nvCxnSpPr>
        <p:spPr>
          <a:xfrm>
            <a:off x="4712616" y="2240280"/>
            <a:ext cx="829"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397587" y="2240280"/>
            <a:ext cx="1658"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036495" y="2240280"/>
            <a:ext cx="48550"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739878" y="2240280"/>
            <a:ext cx="30967"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424850" y="2240280"/>
            <a:ext cx="31795"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4103017" y="3784033"/>
            <a:ext cx="4038599" cy="5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4103016" y="3256294"/>
            <a:ext cx="4038599" cy="5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319189" y="3352800"/>
            <a:ext cx="449936" cy="461665"/>
          </a:xfrm>
          <a:prstGeom prst="rect">
            <a:avLst/>
          </a:prstGeom>
          <a:noFill/>
        </p:spPr>
        <p:txBody>
          <a:bodyPr wrap="square" rtlCol="0">
            <a:spAutoFit/>
          </a:bodyPr>
          <a:lstStyle/>
          <a:p>
            <a:r>
              <a:rPr lang="en-US" sz="2400" dirty="0" smtClean="0"/>
              <a:t>●</a:t>
            </a:r>
            <a:endParaRPr lang="en-US" sz="2400" dirty="0"/>
          </a:p>
        </p:txBody>
      </p:sp>
      <p:sp>
        <p:nvSpPr>
          <p:cNvPr id="62" name="TextBox 61"/>
          <p:cNvSpPr txBox="1"/>
          <p:nvPr/>
        </p:nvSpPr>
        <p:spPr>
          <a:xfrm>
            <a:off x="7062389" y="3348335"/>
            <a:ext cx="403702" cy="461665"/>
          </a:xfrm>
          <a:prstGeom prst="rect">
            <a:avLst/>
          </a:prstGeom>
          <a:noFill/>
        </p:spPr>
        <p:txBody>
          <a:bodyPr wrap="square" rtlCol="0">
            <a:spAutoFit/>
          </a:bodyPr>
          <a:lstStyle/>
          <a:p>
            <a:r>
              <a:rPr lang="en-US" sz="2400" dirty="0" smtClean="0">
                <a:solidFill>
                  <a:schemeClr val="accent6">
                    <a:lumMod val="50000"/>
                  </a:schemeClr>
                </a:solidFill>
              </a:rPr>
              <a:t>●</a:t>
            </a:r>
            <a:endParaRPr lang="en-US" sz="2400" dirty="0">
              <a:solidFill>
                <a:schemeClr val="accent6">
                  <a:lumMod val="50000"/>
                </a:schemeClr>
              </a:solidFill>
            </a:endParaRPr>
          </a:p>
        </p:txBody>
      </p:sp>
      <p:cxnSp>
        <p:nvCxnSpPr>
          <p:cNvPr id="63" name="Straight Connector 62"/>
          <p:cNvCxnSpPr/>
          <p:nvPr/>
        </p:nvCxnSpPr>
        <p:spPr>
          <a:xfrm flipV="1">
            <a:off x="4547789" y="3124200"/>
            <a:ext cx="457200" cy="38100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7290989" y="3124200"/>
            <a:ext cx="457200" cy="38100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928789" y="2819400"/>
            <a:ext cx="304800" cy="461665"/>
          </a:xfrm>
          <a:prstGeom prst="rect">
            <a:avLst/>
          </a:prstGeom>
          <a:noFill/>
        </p:spPr>
        <p:txBody>
          <a:bodyPr wrap="square" rtlCol="0">
            <a:spAutoFit/>
          </a:bodyPr>
          <a:lstStyle/>
          <a:p>
            <a:r>
              <a:rPr lang="en-US" sz="2400" dirty="0"/>
              <a:t>●</a:t>
            </a:r>
          </a:p>
        </p:txBody>
      </p:sp>
      <p:sp>
        <p:nvSpPr>
          <p:cNvPr id="66" name="TextBox 65"/>
          <p:cNvSpPr txBox="1"/>
          <p:nvPr/>
        </p:nvSpPr>
        <p:spPr>
          <a:xfrm>
            <a:off x="7671989" y="2819400"/>
            <a:ext cx="304800" cy="461665"/>
          </a:xfrm>
          <a:prstGeom prst="rect">
            <a:avLst/>
          </a:prstGeom>
          <a:noFill/>
        </p:spPr>
        <p:txBody>
          <a:bodyPr wrap="square" rtlCol="0">
            <a:spAutoFit/>
          </a:bodyPr>
          <a:lstStyle/>
          <a:p>
            <a:r>
              <a:rPr lang="en-US" sz="2400" dirty="0">
                <a:solidFill>
                  <a:schemeClr val="accent6">
                    <a:lumMod val="50000"/>
                  </a:schemeClr>
                </a:solidFill>
              </a:rPr>
              <a:t>●</a:t>
            </a:r>
          </a:p>
        </p:txBody>
      </p:sp>
      <p:sp>
        <p:nvSpPr>
          <p:cNvPr id="34" name="Content Placeholder 2"/>
          <p:cNvSpPr txBox="1">
            <a:spLocks/>
          </p:cNvSpPr>
          <p:nvPr/>
        </p:nvSpPr>
        <p:spPr>
          <a:xfrm>
            <a:off x="242269" y="2286000"/>
            <a:ext cx="2858547" cy="1842404"/>
          </a:xfrm>
          <a:prstGeom prst="rect">
            <a:avLst/>
          </a:prstGeom>
          <a:noFill/>
          <a:ln>
            <a:noFill/>
            <a:prstDash val="sysDash"/>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sz="2400" dirty="0">
                <a:cs typeface="Courier New" pitchFamily="49" charset="0"/>
              </a:rPr>
              <a:t>X</a:t>
            </a:r>
            <a:r>
              <a:rPr lang="en-US" sz="2400" dirty="0" smtClean="0">
                <a:cs typeface="Courier New" pitchFamily="49" charset="0"/>
              </a:rPr>
              <a:t>1 &lt; 5</a:t>
            </a:r>
          </a:p>
          <a:p>
            <a:pPr marL="514350" indent="-514350">
              <a:buFont typeface="+mj-lt"/>
              <a:buAutoNum type="arabicPeriod"/>
            </a:pPr>
            <a:r>
              <a:rPr lang="en-US" sz="2400" dirty="0">
                <a:cs typeface="Courier New" pitchFamily="49" charset="0"/>
              </a:rPr>
              <a:t>X</a:t>
            </a:r>
            <a:r>
              <a:rPr lang="en-US" sz="2400" dirty="0" smtClean="0">
                <a:cs typeface="Courier New" pitchFamily="49" charset="0"/>
              </a:rPr>
              <a:t>2 &lt; 2</a:t>
            </a:r>
          </a:p>
          <a:p>
            <a:pPr marL="514350" indent="-514350">
              <a:buFont typeface="+mj-lt"/>
              <a:buAutoNum type="arabicPeriod"/>
            </a:pPr>
            <a:r>
              <a:rPr lang="en-US" sz="2400" dirty="0" smtClean="0">
                <a:cs typeface="Courier New" pitchFamily="49" charset="0"/>
              </a:rPr>
              <a:t>X1 &lt; 5 &amp;&amp; X2 &gt; 2 </a:t>
            </a:r>
          </a:p>
        </p:txBody>
      </p:sp>
    </p:spTree>
    <p:extLst>
      <p:ext uri="{BB962C8B-B14F-4D97-AF65-F5344CB8AC3E}">
        <p14:creationId xmlns:p14="http://schemas.microsoft.com/office/powerpoint/2010/main" val="148813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5" grpId="0"/>
      <p:bldP spid="6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this construction works</a:t>
            </a:r>
            <a:endParaRPr lang="en-US" dirty="0"/>
          </a:p>
        </p:txBody>
      </p:sp>
      <p:graphicFrame>
        <p:nvGraphicFramePr>
          <p:cNvPr id="32" name="Table 31"/>
          <p:cNvGraphicFramePr>
            <a:graphicFrameLocks noGrp="1"/>
          </p:cNvGraphicFramePr>
          <p:nvPr>
            <p:extLst>
              <p:ext uri="{D42A27DB-BD31-4B8C-83A1-F6EECF244321}">
                <p14:modId xmlns:p14="http://schemas.microsoft.com/office/powerpoint/2010/main" val="533269020"/>
              </p:ext>
            </p:extLst>
          </p:nvPr>
        </p:nvGraphicFramePr>
        <p:xfrm>
          <a:off x="4102988" y="2286000"/>
          <a:ext cx="4038630" cy="1966534"/>
        </p:xfrm>
        <a:graphic>
          <a:graphicData uri="http://schemas.openxmlformats.org/drawingml/2006/table">
            <a:tbl>
              <a:tblPr>
                <a:tableStyleId>{5C22544A-7EE6-4342-B048-85BDC9FD1C3A}</a:tableStyleId>
              </a:tblPr>
              <a:tblGrid>
                <a:gridCol w="673105"/>
                <a:gridCol w="673105"/>
                <a:gridCol w="673105"/>
                <a:gridCol w="673105"/>
                <a:gridCol w="673105"/>
                <a:gridCol w="673105"/>
              </a:tblGrid>
              <a:tr h="997574">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r>
              <a:tr h="484480">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r>
              <a:tr h="484480">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33" name="Straight Connector 32"/>
          <p:cNvCxnSpPr/>
          <p:nvPr/>
        </p:nvCxnSpPr>
        <p:spPr>
          <a:xfrm flipV="1">
            <a:off x="4103018" y="326195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138590" y="4415135"/>
            <a:ext cx="2234010" cy="461665"/>
          </a:xfrm>
          <a:prstGeom prst="rect">
            <a:avLst/>
          </a:prstGeom>
          <a:noFill/>
        </p:spPr>
        <p:txBody>
          <a:bodyPr wrap="square" rtlCol="0">
            <a:spAutoFit/>
          </a:bodyPr>
          <a:lstStyle/>
          <a:p>
            <a:pPr algn="ctr"/>
            <a:r>
              <a:rPr lang="en-US" sz="2400" dirty="0" smtClean="0"/>
              <a:t>X1 </a:t>
            </a:r>
            <a:r>
              <a:rPr lang="en-US" sz="2400" dirty="0" smtClean="0">
                <a:sym typeface="Wingdings" pitchFamily="2" charset="2"/>
              </a:rPr>
              <a:t></a:t>
            </a:r>
            <a:endParaRPr lang="en-US" sz="2400" dirty="0"/>
          </a:p>
        </p:txBody>
      </p:sp>
      <p:sp>
        <p:nvSpPr>
          <p:cNvPr id="36" name="TextBox 35"/>
          <p:cNvSpPr txBox="1"/>
          <p:nvPr/>
        </p:nvSpPr>
        <p:spPr>
          <a:xfrm rot="16200000">
            <a:off x="3112377" y="2197414"/>
            <a:ext cx="1046493" cy="461665"/>
          </a:xfrm>
          <a:prstGeom prst="rect">
            <a:avLst/>
          </a:prstGeom>
          <a:noFill/>
        </p:spPr>
        <p:txBody>
          <a:bodyPr wrap="square" rtlCol="0">
            <a:spAutoFit/>
          </a:bodyPr>
          <a:lstStyle/>
          <a:p>
            <a:pPr algn="ctr"/>
            <a:r>
              <a:rPr lang="en-US" sz="2400" dirty="0" smtClean="0"/>
              <a:t>X2 </a:t>
            </a:r>
            <a:r>
              <a:rPr lang="en-US" sz="2400" dirty="0" smtClean="0">
                <a:sym typeface="Wingdings" pitchFamily="2" charset="2"/>
              </a:rPr>
              <a:t></a:t>
            </a:r>
            <a:endParaRPr lang="en-US" sz="2400" dirty="0"/>
          </a:p>
        </p:txBody>
      </p:sp>
      <p:sp>
        <p:nvSpPr>
          <p:cNvPr id="37" name="TextBox 36"/>
          <p:cNvSpPr txBox="1"/>
          <p:nvPr/>
        </p:nvSpPr>
        <p:spPr>
          <a:xfrm>
            <a:off x="4558558" y="4252555"/>
            <a:ext cx="458860" cy="461665"/>
          </a:xfrm>
          <a:prstGeom prst="rect">
            <a:avLst/>
          </a:prstGeom>
          <a:noFill/>
        </p:spPr>
        <p:txBody>
          <a:bodyPr wrap="square" rtlCol="0">
            <a:spAutoFit/>
          </a:bodyPr>
          <a:lstStyle/>
          <a:p>
            <a:pPr algn="ctr"/>
            <a:r>
              <a:rPr lang="en-US" sz="2400" dirty="0" smtClean="0"/>
              <a:t>1</a:t>
            </a:r>
            <a:endParaRPr lang="en-US" sz="2400" dirty="0"/>
          </a:p>
        </p:txBody>
      </p:sp>
      <p:sp>
        <p:nvSpPr>
          <p:cNvPr id="38" name="TextBox 37"/>
          <p:cNvSpPr txBox="1"/>
          <p:nvPr/>
        </p:nvSpPr>
        <p:spPr>
          <a:xfrm>
            <a:off x="5244358" y="4252555"/>
            <a:ext cx="458860" cy="461665"/>
          </a:xfrm>
          <a:prstGeom prst="rect">
            <a:avLst/>
          </a:prstGeom>
          <a:noFill/>
        </p:spPr>
        <p:txBody>
          <a:bodyPr wrap="square" rtlCol="0">
            <a:spAutoFit/>
          </a:bodyPr>
          <a:lstStyle/>
          <a:p>
            <a:pPr algn="ctr"/>
            <a:r>
              <a:rPr lang="en-US" sz="2400" dirty="0"/>
              <a:t>2</a:t>
            </a:r>
          </a:p>
        </p:txBody>
      </p:sp>
      <p:sp>
        <p:nvSpPr>
          <p:cNvPr id="39" name="TextBox 38"/>
          <p:cNvSpPr txBox="1"/>
          <p:nvPr/>
        </p:nvSpPr>
        <p:spPr>
          <a:xfrm>
            <a:off x="5930158" y="4252555"/>
            <a:ext cx="458860" cy="461665"/>
          </a:xfrm>
          <a:prstGeom prst="rect">
            <a:avLst/>
          </a:prstGeom>
          <a:noFill/>
        </p:spPr>
        <p:txBody>
          <a:bodyPr wrap="square" rtlCol="0">
            <a:spAutoFit/>
          </a:bodyPr>
          <a:lstStyle/>
          <a:p>
            <a:pPr algn="ctr"/>
            <a:r>
              <a:rPr lang="en-US" sz="2400" dirty="0" smtClean="0"/>
              <a:t>3</a:t>
            </a:r>
            <a:endParaRPr lang="en-US" sz="2400" dirty="0"/>
          </a:p>
        </p:txBody>
      </p:sp>
      <p:sp>
        <p:nvSpPr>
          <p:cNvPr id="40" name="TextBox 39"/>
          <p:cNvSpPr txBox="1"/>
          <p:nvPr/>
        </p:nvSpPr>
        <p:spPr>
          <a:xfrm>
            <a:off x="6541418" y="4252555"/>
            <a:ext cx="458860" cy="461665"/>
          </a:xfrm>
          <a:prstGeom prst="rect">
            <a:avLst/>
          </a:prstGeom>
          <a:noFill/>
        </p:spPr>
        <p:txBody>
          <a:bodyPr wrap="square" rtlCol="0">
            <a:spAutoFit/>
          </a:bodyPr>
          <a:lstStyle/>
          <a:p>
            <a:pPr algn="ctr"/>
            <a:r>
              <a:rPr lang="en-US" sz="2400" dirty="0"/>
              <a:t>4</a:t>
            </a:r>
          </a:p>
        </p:txBody>
      </p:sp>
      <p:sp>
        <p:nvSpPr>
          <p:cNvPr id="41" name="TextBox 40"/>
          <p:cNvSpPr txBox="1"/>
          <p:nvPr/>
        </p:nvSpPr>
        <p:spPr>
          <a:xfrm>
            <a:off x="7227218" y="4252555"/>
            <a:ext cx="458860" cy="461665"/>
          </a:xfrm>
          <a:prstGeom prst="rect">
            <a:avLst/>
          </a:prstGeom>
          <a:noFill/>
        </p:spPr>
        <p:txBody>
          <a:bodyPr wrap="square" rtlCol="0">
            <a:spAutoFit/>
          </a:bodyPr>
          <a:lstStyle/>
          <a:p>
            <a:pPr algn="ctr"/>
            <a:r>
              <a:rPr lang="en-US" sz="2400" dirty="0" smtClean="0"/>
              <a:t>5</a:t>
            </a:r>
            <a:endParaRPr lang="en-US" sz="2400" dirty="0"/>
          </a:p>
        </p:txBody>
      </p:sp>
      <p:sp>
        <p:nvSpPr>
          <p:cNvPr id="42" name="TextBox 41"/>
          <p:cNvSpPr txBox="1"/>
          <p:nvPr/>
        </p:nvSpPr>
        <p:spPr>
          <a:xfrm>
            <a:off x="3644158" y="3495646"/>
            <a:ext cx="458860" cy="461665"/>
          </a:xfrm>
          <a:prstGeom prst="rect">
            <a:avLst/>
          </a:prstGeom>
          <a:noFill/>
        </p:spPr>
        <p:txBody>
          <a:bodyPr wrap="square" rtlCol="0">
            <a:spAutoFit/>
          </a:bodyPr>
          <a:lstStyle/>
          <a:p>
            <a:pPr algn="ctr"/>
            <a:r>
              <a:rPr lang="en-US" sz="2400" dirty="0" smtClean="0"/>
              <a:t>1</a:t>
            </a:r>
            <a:endParaRPr lang="en-US" sz="2400" dirty="0"/>
          </a:p>
        </p:txBody>
      </p:sp>
      <p:sp>
        <p:nvSpPr>
          <p:cNvPr id="43" name="TextBox 42"/>
          <p:cNvSpPr txBox="1"/>
          <p:nvPr/>
        </p:nvSpPr>
        <p:spPr>
          <a:xfrm>
            <a:off x="3645818" y="3033355"/>
            <a:ext cx="458860" cy="461665"/>
          </a:xfrm>
          <a:prstGeom prst="rect">
            <a:avLst/>
          </a:prstGeom>
          <a:noFill/>
        </p:spPr>
        <p:txBody>
          <a:bodyPr wrap="square" rtlCol="0">
            <a:spAutoFit/>
          </a:bodyPr>
          <a:lstStyle/>
          <a:p>
            <a:pPr algn="ctr"/>
            <a:r>
              <a:rPr lang="en-US" sz="2400" dirty="0"/>
              <a:t>2</a:t>
            </a:r>
          </a:p>
        </p:txBody>
      </p:sp>
      <p:sp>
        <p:nvSpPr>
          <p:cNvPr id="44" name="TextBox 43"/>
          <p:cNvSpPr txBox="1"/>
          <p:nvPr/>
        </p:nvSpPr>
        <p:spPr>
          <a:xfrm>
            <a:off x="3645818" y="4262735"/>
            <a:ext cx="458860" cy="461665"/>
          </a:xfrm>
          <a:prstGeom prst="rect">
            <a:avLst/>
          </a:prstGeom>
          <a:noFill/>
        </p:spPr>
        <p:txBody>
          <a:bodyPr wrap="square" rtlCol="0">
            <a:spAutoFit/>
          </a:bodyPr>
          <a:lstStyle/>
          <a:p>
            <a:pPr algn="ctr"/>
            <a:r>
              <a:rPr lang="en-US" sz="2400" dirty="0" smtClean="0"/>
              <a:t>0</a:t>
            </a:r>
            <a:endParaRPr lang="en-US" sz="2400" dirty="0"/>
          </a:p>
        </p:txBody>
      </p:sp>
      <p:cxnSp>
        <p:nvCxnSpPr>
          <p:cNvPr id="45" name="Straight Connector 44"/>
          <p:cNvCxnSpPr/>
          <p:nvPr/>
        </p:nvCxnSpPr>
        <p:spPr>
          <a:xfrm flipV="1">
            <a:off x="4758679" y="326195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44479" y="326195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130279" y="326195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6770018" y="3795355"/>
            <a:ext cx="685800" cy="4572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103017" y="3256294"/>
            <a:ext cx="609600" cy="539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712617" y="2240280"/>
            <a:ext cx="829"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397588" y="2240280"/>
            <a:ext cx="1658"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036496" y="2240280"/>
            <a:ext cx="48550"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739879" y="2240280"/>
            <a:ext cx="30967"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424851" y="2240280"/>
            <a:ext cx="31795"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4103018" y="3784033"/>
            <a:ext cx="4038599" cy="5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4103017" y="3256294"/>
            <a:ext cx="4038599" cy="5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705600" y="3272135"/>
            <a:ext cx="449936" cy="461665"/>
          </a:xfrm>
          <a:prstGeom prst="rect">
            <a:avLst/>
          </a:prstGeom>
          <a:noFill/>
        </p:spPr>
        <p:txBody>
          <a:bodyPr wrap="square" rtlCol="0">
            <a:spAutoFit/>
          </a:bodyPr>
          <a:lstStyle/>
          <a:p>
            <a:r>
              <a:rPr lang="en-US" sz="2400" dirty="0" smtClean="0"/>
              <a:t>●</a:t>
            </a:r>
            <a:endParaRPr lang="en-US" sz="2400" dirty="0"/>
          </a:p>
        </p:txBody>
      </p:sp>
      <p:sp>
        <p:nvSpPr>
          <p:cNvPr id="62" name="TextBox 61"/>
          <p:cNvSpPr txBox="1"/>
          <p:nvPr/>
        </p:nvSpPr>
        <p:spPr>
          <a:xfrm>
            <a:off x="7086600" y="3424535"/>
            <a:ext cx="403702" cy="461665"/>
          </a:xfrm>
          <a:prstGeom prst="rect">
            <a:avLst/>
          </a:prstGeom>
          <a:noFill/>
        </p:spPr>
        <p:txBody>
          <a:bodyPr wrap="square" rtlCol="0">
            <a:spAutoFit/>
          </a:bodyPr>
          <a:lstStyle/>
          <a:p>
            <a:r>
              <a:rPr lang="en-US" sz="2400" dirty="0" smtClean="0">
                <a:solidFill>
                  <a:schemeClr val="accent6">
                    <a:lumMod val="50000"/>
                  </a:schemeClr>
                </a:solidFill>
              </a:rPr>
              <a:t>●</a:t>
            </a:r>
            <a:endParaRPr lang="en-US" sz="2400" dirty="0">
              <a:solidFill>
                <a:schemeClr val="accent6">
                  <a:lumMod val="50000"/>
                </a:schemeClr>
              </a:solidFill>
            </a:endParaRPr>
          </a:p>
        </p:txBody>
      </p:sp>
      <p:cxnSp>
        <p:nvCxnSpPr>
          <p:cNvPr id="63" name="Straight Connector 62"/>
          <p:cNvCxnSpPr/>
          <p:nvPr/>
        </p:nvCxnSpPr>
        <p:spPr>
          <a:xfrm flipV="1">
            <a:off x="6934200" y="3124200"/>
            <a:ext cx="381000" cy="300336"/>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7315200" y="3428999"/>
            <a:ext cx="304800" cy="228601"/>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162800" y="2819400"/>
            <a:ext cx="304800" cy="461665"/>
          </a:xfrm>
          <a:prstGeom prst="rect">
            <a:avLst/>
          </a:prstGeom>
          <a:noFill/>
        </p:spPr>
        <p:txBody>
          <a:bodyPr wrap="square" rtlCol="0">
            <a:spAutoFit/>
          </a:bodyPr>
          <a:lstStyle/>
          <a:p>
            <a:r>
              <a:rPr lang="en-US" sz="2400" dirty="0"/>
              <a:t>●</a:t>
            </a:r>
          </a:p>
        </p:txBody>
      </p:sp>
      <p:sp>
        <p:nvSpPr>
          <p:cNvPr id="66" name="TextBox 65"/>
          <p:cNvSpPr txBox="1"/>
          <p:nvPr/>
        </p:nvSpPr>
        <p:spPr>
          <a:xfrm>
            <a:off x="7543800" y="3124200"/>
            <a:ext cx="304800" cy="461665"/>
          </a:xfrm>
          <a:prstGeom prst="rect">
            <a:avLst/>
          </a:prstGeom>
          <a:noFill/>
        </p:spPr>
        <p:txBody>
          <a:bodyPr wrap="square" rtlCol="0">
            <a:spAutoFit/>
          </a:bodyPr>
          <a:lstStyle/>
          <a:p>
            <a:r>
              <a:rPr lang="en-US" sz="2400" dirty="0">
                <a:solidFill>
                  <a:schemeClr val="accent6">
                    <a:lumMod val="50000"/>
                  </a:schemeClr>
                </a:solidFill>
              </a:rPr>
              <a:t>●</a:t>
            </a:r>
          </a:p>
        </p:txBody>
      </p:sp>
      <p:sp>
        <p:nvSpPr>
          <p:cNvPr id="67" name="Content Placeholder 2"/>
          <p:cNvSpPr txBox="1">
            <a:spLocks/>
          </p:cNvSpPr>
          <p:nvPr/>
        </p:nvSpPr>
        <p:spPr>
          <a:xfrm>
            <a:off x="242269" y="2286000"/>
            <a:ext cx="2858547" cy="1842404"/>
          </a:xfrm>
          <a:prstGeom prst="rect">
            <a:avLst/>
          </a:prstGeom>
          <a:noFill/>
          <a:ln>
            <a:noFill/>
            <a:prstDash val="sysDash"/>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sz="2400" dirty="0">
                <a:cs typeface="Courier New" pitchFamily="49" charset="0"/>
              </a:rPr>
              <a:t>X</a:t>
            </a:r>
            <a:r>
              <a:rPr lang="en-US" sz="2400" dirty="0" smtClean="0">
                <a:cs typeface="Courier New" pitchFamily="49" charset="0"/>
              </a:rPr>
              <a:t>1 &lt; 5</a:t>
            </a:r>
          </a:p>
          <a:p>
            <a:pPr marL="514350" indent="-514350">
              <a:buFont typeface="+mj-lt"/>
              <a:buAutoNum type="arabicPeriod"/>
            </a:pPr>
            <a:r>
              <a:rPr lang="en-US" sz="2400" dirty="0">
                <a:cs typeface="Courier New" pitchFamily="49" charset="0"/>
              </a:rPr>
              <a:t>X</a:t>
            </a:r>
            <a:r>
              <a:rPr lang="en-US" sz="2400" dirty="0" smtClean="0">
                <a:cs typeface="Courier New" pitchFamily="49" charset="0"/>
              </a:rPr>
              <a:t>2 &lt; 2</a:t>
            </a:r>
          </a:p>
          <a:p>
            <a:pPr marL="514350" indent="-514350">
              <a:buFont typeface="+mj-lt"/>
              <a:buAutoNum type="arabicPeriod"/>
            </a:pPr>
            <a:r>
              <a:rPr lang="en-US" sz="2400" dirty="0" smtClean="0">
                <a:cs typeface="Courier New" pitchFamily="49" charset="0"/>
              </a:rPr>
              <a:t>X1 &lt; 5 &amp;&amp; X2 &gt; 2 </a:t>
            </a:r>
          </a:p>
        </p:txBody>
      </p:sp>
    </p:spTree>
    <p:extLst>
      <p:ext uri="{BB962C8B-B14F-4D97-AF65-F5344CB8AC3E}">
        <p14:creationId xmlns:p14="http://schemas.microsoft.com/office/powerpoint/2010/main" val="297155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5" grpId="0"/>
      <p:bldP spid="6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smtClean="0"/>
              <a:t>Exploring a TA</a:t>
            </a:r>
            <a:endParaRPr lang="en-US" dirty="0"/>
          </a:p>
        </p:txBody>
      </p:sp>
      <p:sp>
        <p:nvSpPr>
          <p:cNvPr id="66" name="Rounded Rectangle 65"/>
          <p:cNvSpPr/>
          <p:nvPr/>
        </p:nvSpPr>
        <p:spPr>
          <a:xfrm>
            <a:off x="1348823" y="2104398"/>
            <a:ext cx="1386673"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a:t>
            </a:r>
            <a:endParaRPr lang="en-US" dirty="0"/>
          </a:p>
        </p:txBody>
      </p:sp>
      <p:sp>
        <p:nvSpPr>
          <p:cNvPr id="67" name="Rounded Rectangle 66"/>
          <p:cNvSpPr/>
          <p:nvPr/>
        </p:nvSpPr>
        <p:spPr>
          <a:xfrm>
            <a:off x="1291001" y="4650879"/>
            <a:ext cx="1520695"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a:t>
            </a:r>
            <a:endParaRPr lang="en-US" dirty="0"/>
          </a:p>
        </p:txBody>
      </p:sp>
      <p:grpSp>
        <p:nvGrpSpPr>
          <p:cNvPr id="68" name="Group 67"/>
          <p:cNvGrpSpPr/>
          <p:nvPr/>
        </p:nvGrpSpPr>
        <p:grpSpPr>
          <a:xfrm>
            <a:off x="2705016" y="1944469"/>
            <a:ext cx="1313060" cy="646331"/>
            <a:chOff x="7284720" y="1255990"/>
            <a:chExt cx="1313060" cy="646331"/>
          </a:xfrm>
        </p:grpSpPr>
        <p:sp>
          <p:nvSpPr>
            <p:cNvPr id="69" name="Freeform 68"/>
            <p:cNvSpPr/>
            <p:nvPr/>
          </p:nvSpPr>
          <p:spPr>
            <a:xfrm>
              <a:off x="7284720" y="1478280"/>
              <a:ext cx="548657" cy="339584"/>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315200" y="1255990"/>
              <a:ext cx="1282580" cy="646331"/>
            </a:xfrm>
            <a:prstGeom prst="rect">
              <a:avLst/>
            </a:prstGeom>
            <a:noFill/>
          </p:spPr>
          <p:txBody>
            <a:bodyPr wrap="square" rtlCol="0">
              <a:spAutoFit/>
            </a:bodyPr>
            <a:lstStyle/>
            <a:p>
              <a:pPr algn="r"/>
              <a:r>
                <a:rPr lang="en-US" dirty="0" smtClean="0"/>
                <a:t>Trigger0 () [x1,x2]</a:t>
              </a:r>
              <a:endParaRPr lang="en-US" dirty="0"/>
            </a:p>
          </p:txBody>
        </p:sp>
      </p:grpSp>
      <p:grpSp>
        <p:nvGrpSpPr>
          <p:cNvPr id="71" name="Group 70"/>
          <p:cNvGrpSpPr/>
          <p:nvPr/>
        </p:nvGrpSpPr>
        <p:grpSpPr>
          <a:xfrm>
            <a:off x="-228600" y="2561597"/>
            <a:ext cx="2004682" cy="2135001"/>
            <a:chOff x="4351104" y="1873118"/>
            <a:chExt cx="2004682" cy="2135001"/>
          </a:xfrm>
        </p:grpSpPr>
        <p:sp>
          <p:nvSpPr>
            <p:cNvPr id="72" name="TextBox 71"/>
            <p:cNvSpPr txBox="1"/>
            <p:nvPr/>
          </p:nvSpPr>
          <p:spPr>
            <a:xfrm>
              <a:off x="4351104" y="3160990"/>
              <a:ext cx="2004682" cy="646331"/>
            </a:xfrm>
            <a:prstGeom prst="rect">
              <a:avLst/>
            </a:prstGeom>
            <a:noFill/>
          </p:spPr>
          <p:txBody>
            <a:bodyPr wrap="square" rtlCol="0">
              <a:spAutoFit/>
            </a:bodyPr>
            <a:lstStyle/>
            <a:p>
              <a:pPr algn="ctr"/>
              <a:r>
                <a:rPr lang="en-US" dirty="0" smtClean="0"/>
                <a:t>Trigger1</a:t>
              </a:r>
            </a:p>
            <a:p>
              <a:pPr algn="ctr"/>
              <a:r>
                <a:rPr lang="en-US" dirty="0" smtClean="0"/>
                <a:t>(x1&lt;5) [x1]</a:t>
              </a:r>
            </a:p>
          </p:txBody>
        </p:sp>
        <p:sp>
          <p:nvSpPr>
            <p:cNvPr id="73" name="Freeform 72"/>
            <p:cNvSpPr/>
            <p:nvPr/>
          </p:nvSpPr>
          <p:spPr>
            <a:xfrm>
              <a:off x="5652571" y="1873118"/>
              <a:ext cx="611069" cy="2135001"/>
            </a:xfrm>
            <a:custGeom>
              <a:avLst/>
              <a:gdLst>
                <a:gd name="connsiteX0" fmla="*/ 473909 w 611069"/>
                <a:gd name="connsiteY0" fmla="*/ 0 h 2225040"/>
                <a:gd name="connsiteX1" fmla="*/ 1469 w 611069"/>
                <a:gd name="connsiteY1" fmla="*/ 1143000 h 2225040"/>
                <a:gd name="connsiteX2" fmla="*/ 611069 w 611069"/>
                <a:gd name="connsiteY2" fmla="*/ 2225040 h 2225040"/>
              </a:gdLst>
              <a:ahLst/>
              <a:cxnLst>
                <a:cxn ang="0">
                  <a:pos x="connsiteX0" y="connsiteY0"/>
                </a:cxn>
                <a:cxn ang="0">
                  <a:pos x="connsiteX1" y="connsiteY1"/>
                </a:cxn>
                <a:cxn ang="0">
                  <a:pos x="connsiteX2" y="connsiteY2"/>
                </a:cxn>
              </a:cxnLst>
              <a:rect l="l" t="t" r="r" b="b"/>
              <a:pathLst>
                <a:path w="611069" h="2225040">
                  <a:moveTo>
                    <a:pt x="473909" y="0"/>
                  </a:moveTo>
                  <a:cubicBezTo>
                    <a:pt x="226259" y="386080"/>
                    <a:pt x="-21391" y="772160"/>
                    <a:pt x="1469" y="1143000"/>
                  </a:cubicBezTo>
                  <a:cubicBezTo>
                    <a:pt x="24329" y="1513840"/>
                    <a:pt x="611069" y="2225040"/>
                    <a:pt x="611069" y="222504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7875" y="2166759"/>
            <a:ext cx="1432731" cy="1118771"/>
            <a:chOff x="4571829" y="1478280"/>
            <a:chExt cx="1432731" cy="1118771"/>
          </a:xfrm>
        </p:grpSpPr>
        <p:sp>
          <p:nvSpPr>
            <p:cNvPr id="75" name="Freeform 74"/>
            <p:cNvSpPr/>
            <p:nvPr/>
          </p:nvSpPr>
          <p:spPr>
            <a:xfrm>
              <a:off x="5470989" y="1478280"/>
              <a:ext cx="533571" cy="396240"/>
            </a:xfrm>
            <a:custGeom>
              <a:avLst/>
              <a:gdLst>
                <a:gd name="connsiteX0" fmla="*/ 487851 w 533571"/>
                <a:gd name="connsiteY0" fmla="*/ 396240 h 396240"/>
                <a:gd name="connsiteX1" fmla="*/ 171 w 533571"/>
                <a:gd name="connsiteY1" fmla="*/ 182880 h 396240"/>
                <a:gd name="connsiteX2" fmla="*/ 533571 w 533571"/>
                <a:gd name="connsiteY2" fmla="*/ 0 h 396240"/>
              </a:gdLst>
              <a:ahLst/>
              <a:cxnLst>
                <a:cxn ang="0">
                  <a:pos x="connsiteX0" y="connsiteY0"/>
                </a:cxn>
                <a:cxn ang="0">
                  <a:pos x="connsiteX1" y="connsiteY1"/>
                </a:cxn>
                <a:cxn ang="0">
                  <a:pos x="connsiteX2" y="connsiteY2"/>
                </a:cxn>
              </a:cxnLst>
              <a:rect l="l" t="t" r="r" b="b"/>
              <a:pathLst>
                <a:path w="533571" h="396240">
                  <a:moveTo>
                    <a:pt x="487851" y="396240"/>
                  </a:moveTo>
                  <a:cubicBezTo>
                    <a:pt x="240201" y="322580"/>
                    <a:pt x="-7449" y="248920"/>
                    <a:pt x="171" y="182880"/>
                  </a:cubicBezTo>
                  <a:cubicBezTo>
                    <a:pt x="7791" y="116840"/>
                    <a:pt x="270681" y="58420"/>
                    <a:pt x="533571"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4571829" y="1673721"/>
              <a:ext cx="1371771" cy="923330"/>
            </a:xfrm>
            <a:prstGeom prst="rect">
              <a:avLst/>
            </a:prstGeom>
            <a:noFill/>
          </p:spPr>
          <p:txBody>
            <a:bodyPr wrap="square" rtlCol="0">
              <a:spAutoFit/>
            </a:bodyPr>
            <a:lstStyle/>
            <a:p>
              <a:pPr algn="ctr"/>
              <a:r>
                <a:rPr lang="en-US" dirty="0" smtClean="0"/>
                <a:t>Trigger1</a:t>
              </a:r>
            </a:p>
            <a:p>
              <a:pPr algn="ctr"/>
              <a:r>
                <a:rPr lang="en-US" dirty="0" smtClean="0"/>
                <a:t>(x1 &gt;=5) </a:t>
              </a:r>
              <a:br>
                <a:rPr lang="en-US" dirty="0" smtClean="0"/>
              </a:br>
              <a:r>
                <a:rPr lang="en-US" dirty="0" smtClean="0"/>
                <a:t>[x1]</a:t>
              </a:r>
              <a:endParaRPr lang="en-US" dirty="0"/>
            </a:p>
          </p:txBody>
        </p:sp>
      </p:grpSp>
      <p:grpSp>
        <p:nvGrpSpPr>
          <p:cNvPr id="77" name="Group 76"/>
          <p:cNvGrpSpPr/>
          <p:nvPr/>
        </p:nvGrpSpPr>
        <p:grpSpPr>
          <a:xfrm>
            <a:off x="-228600" y="5108079"/>
            <a:ext cx="2506896" cy="1177052"/>
            <a:chOff x="4351104" y="4419600"/>
            <a:chExt cx="2506896" cy="1177052"/>
          </a:xfrm>
        </p:grpSpPr>
        <p:sp>
          <p:nvSpPr>
            <p:cNvPr id="78" name="Freeform 77"/>
            <p:cNvSpPr/>
            <p:nvPr/>
          </p:nvSpPr>
          <p:spPr>
            <a:xfrm>
              <a:off x="5928360" y="4419600"/>
              <a:ext cx="533400" cy="548640"/>
            </a:xfrm>
            <a:custGeom>
              <a:avLst/>
              <a:gdLst>
                <a:gd name="connsiteX0" fmla="*/ 0 w 533400"/>
                <a:gd name="connsiteY0" fmla="*/ 0 h 548640"/>
                <a:gd name="connsiteX1" fmla="*/ 213360 w 533400"/>
                <a:gd name="connsiteY1" fmla="*/ 548640 h 548640"/>
                <a:gd name="connsiteX2" fmla="*/ 533400 w 533400"/>
                <a:gd name="connsiteY2" fmla="*/ 0 h 548640"/>
              </a:gdLst>
              <a:ahLst/>
              <a:cxnLst>
                <a:cxn ang="0">
                  <a:pos x="connsiteX0" y="connsiteY0"/>
                </a:cxn>
                <a:cxn ang="0">
                  <a:pos x="connsiteX1" y="connsiteY1"/>
                </a:cxn>
                <a:cxn ang="0">
                  <a:pos x="connsiteX2" y="connsiteY2"/>
                </a:cxn>
              </a:cxnLst>
              <a:rect l="l" t="t" r="r" b="b"/>
              <a:pathLst>
                <a:path w="533400" h="548640">
                  <a:moveTo>
                    <a:pt x="0" y="0"/>
                  </a:moveTo>
                  <a:cubicBezTo>
                    <a:pt x="62230" y="274320"/>
                    <a:pt x="124460" y="548640"/>
                    <a:pt x="213360" y="548640"/>
                  </a:cubicBezTo>
                  <a:cubicBezTo>
                    <a:pt x="302260" y="548640"/>
                    <a:pt x="417830" y="274320"/>
                    <a:pt x="53340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4351104" y="4950321"/>
              <a:ext cx="2506896" cy="646331"/>
            </a:xfrm>
            <a:prstGeom prst="rect">
              <a:avLst/>
            </a:prstGeom>
            <a:noFill/>
          </p:spPr>
          <p:txBody>
            <a:bodyPr wrap="square" rtlCol="0">
              <a:spAutoFit/>
            </a:bodyPr>
            <a:lstStyle/>
            <a:p>
              <a:pPr algn="ctr"/>
              <a:r>
                <a:rPr lang="en-US" dirty="0" smtClean="0"/>
                <a:t>Trigger2 (x2 </a:t>
              </a:r>
              <a:r>
                <a:rPr lang="en-US" dirty="0"/>
                <a:t>&lt;</a:t>
              </a:r>
              <a:r>
                <a:rPr lang="en-US" dirty="0" smtClean="0"/>
                <a:t> 2)</a:t>
              </a:r>
            </a:p>
            <a:p>
              <a:pPr algn="ctr"/>
              <a:r>
                <a:rPr lang="en-US" dirty="0" smtClean="0"/>
                <a:t>[] {</a:t>
              </a:r>
              <a:r>
                <a:rPr lang="en-US" dirty="0" err="1" smtClean="0"/>
                <a:t>DoSomething</a:t>
              </a:r>
              <a:r>
                <a:rPr lang="en-US" dirty="0" smtClean="0"/>
                <a:t>}</a:t>
              </a:r>
              <a:endParaRPr lang="en-US" dirty="0"/>
            </a:p>
          </p:txBody>
        </p:sp>
      </p:grpSp>
      <p:grpSp>
        <p:nvGrpSpPr>
          <p:cNvPr id="80" name="Group 79"/>
          <p:cNvGrpSpPr/>
          <p:nvPr/>
        </p:nvGrpSpPr>
        <p:grpSpPr>
          <a:xfrm>
            <a:off x="1973496" y="5090160"/>
            <a:ext cx="2362200" cy="1140321"/>
            <a:chOff x="6553200" y="4401681"/>
            <a:chExt cx="2362200" cy="1140321"/>
          </a:xfrm>
        </p:grpSpPr>
        <p:sp>
          <p:nvSpPr>
            <p:cNvPr id="81" name="Freeform 80"/>
            <p:cNvSpPr/>
            <p:nvPr/>
          </p:nvSpPr>
          <p:spPr>
            <a:xfrm>
              <a:off x="6766560" y="4401681"/>
              <a:ext cx="533400" cy="548640"/>
            </a:xfrm>
            <a:custGeom>
              <a:avLst/>
              <a:gdLst>
                <a:gd name="connsiteX0" fmla="*/ 0 w 533400"/>
                <a:gd name="connsiteY0" fmla="*/ 0 h 548640"/>
                <a:gd name="connsiteX1" fmla="*/ 213360 w 533400"/>
                <a:gd name="connsiteY1" fmla="*/ 548640 h 548640"/>
                <a:gd name="connsiteX2" fmla="*/ 533400 w 533400"/>
                <a:gd name="connsiteY2" fmla="*/ 0 h 548640"/>
              </a:gdLst>
              <a:ahLst/>
              <a:cxnLst>
                <a:cxn ang="0">
                  <a:pos x="connsiteX0" y="connsiteY0"/>
                </a:cxn>
                <a:cxn ang="0">
                  <a:pos x="connsiteX1" y="connsiteY1"/>
                </a:cxn>
                <a:cxn ang="0">
                  <a:pos x="connsiteX2" y="connsiteY2"/>
                </a:cxn>
              </a:cxnLst>
              <a:rect l="l" t="t" r="r" b="b"/>
              <a:pathLst>
                <a:path w="533400" h="548640">
                  <a:moveTo>
                    <a:pt x="0" y="0"/>
                  </a:moveTo>
                  <a:cubicBezTo>
                    <a:pt x="62230" y="274320"/>
                    <a:pt x="124460" y="548640"/>
                    <a:pt x="213360" y="548640"/>
                  </a:cubicBezTo>
                  <a:cubicBezTo>
                    <a:pt x="302260" y="548640"/>
                    <a:pt x="417830" y="274320"/>
                    <a:pt x="53340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6553200" y="4895671"/>
              <a:ext cx="2362200" cy="646331"/>
            </a:xfrm>
            <a:prstGeom prst="rect">
              <a:avLst/>
            </a:prstGeom>
            <a:noFill/>
          </p:spPr>
          <p:txBody>
            <a:bodyPr wrap="square" rtlCol="0">
              <a:spAutoFit/>
            </a:bodyPr>
            <a:lstStyle/>
            <a:p>
              <a:pPr algn="ctr"/>
              <a:r>
                <a:rPr lang="en-US" dirty="0" smtClean="0"/>
                <a:t>Trigger2 (x2 &gt;  2)</a:t>
              </a:r>
            </a:p>
            <a:p>
              <a:pPr algn="ctr"/>
              <a:r>
                <a:rPr lang="en-US" dirty="0" smtClean="0"/>
                <a:t>[] {</a:t>
              </a:r>
              <a:r>
                <a:rPr lang="en-US" dirty="0" err="1" smtClean="0"/>
                <a:t>DoSomethingElse</a:t>
              </a:r>
              <a:r>
                <a:rPr lang="en-US" dirty="0" smtClean="0"/>
                <a:t>}</a:t>
              </a:r>
              <a:endParaRPr lang="en-US" dirty="0"/>
            </a:p>
          </p:txBody>
        </p:sp>
      </p:grpSp>
      <p:grpSp>
        <p:nvGrpSpPr>
          <p:cNvPr id="83" name="Group 82"/>
          <p:cNvGrpSpPr/>
          <p:nvPr/>
        </p:nvGrpSpPr>
        <p:grpSpPr>
          <a:xfrm>
            <a:off x="1592496" y="2502039"/>
            <a:ext cx="2177467" cy="2179320"/>
            <a:chOff x="6172200" y="1813560"/>
            <a:chExt cx="2177467" cy="2179320"/>
          </a:xfrm>
        </p:grpSpPr>
        <p:sp>
          <p:nvSpPr>
            <p:cNvPr id="84" name="TextBox 83"/>
            <p:cNvSpPr txBox="1"/>
            <p:nvPr/>
          </p:nvSpPr>
          <p:spPr>
            <a:xfrm>
              <a:off x="6172200" y="2675989"/>
              <a:ext cx="2177467" cy="369332"/>
            </a:xfrm>
            <a:prstGeom prst="rect">
              <a:avLst/>
            </a:prstGeom>
            <a:noFill/>
          </p:spPr>
          <p:txBody>
            <a:bodyPr wrap="square" rtlCol="0">
              <a:spAutoFit/>
            </a:bodyPr>
            <a:lstStyle/>
            <a:p>
              <a:pPr algn="ctr"/>
              <a:r>
                <a:rPr lang="en-US" dirty="0" smtClean="0"/>
                <a:t>Trigger0 () [x1,x2]</a:t>
              </a:r>
              <a:endParaRPr lang="en-US" dirty="0"/>
            </a:p>
          </p:txBody>
        </p:sp>
        <p:sp>
          <p:nvSpPr>
            <p:cNvPr id="85" name="Freeform 84"/>
            <p:cNvSpPr/>
            <p:nvPr/>
          </p:nvSpPr>
          <p:spPr>
            <a:xfrm>
              <a:off x="6370320" y="1813560"/>
              <a:ext cx="60960" cy="2179320"/>
            </a:xfrm>
            <a:custGeom>
              <a:avLst/>
              <a:gdLst>
                <a:gd name="connsiteX0" fmla="*/ 60960 w 60960"/>
                <a:gd name="connsiteY0" fmla="*/ 2179320 h 2179320"/>
                <a:gd name="connsiteX1" fmla="*/ 0 w 60960"/>
                <a:gd name="connsiteY1" fmla="*/ 0 h 2179320"/>
              </a:gdLst>
              <a:ahLst/>
              <a:cxnLst>
                <a:cxn ang="0">
                  <a:pos x="connsiteX0" y="connsiteY0"/>
                </a:cxn>
                <a:cxn ang="0">
                  <a:pos x="connsiteX1" y="connsiteY1"/>
                </a:cxn>
              </a:cxnLst>
              <a:rect l="l" t="t" r="r" b="b"/>
              <a:pathLst>
                <a:path w="60960" h="2179320">
                  <a:moveTo>
                    <a:pt x="60960" y="2179320"/>
                  </a:moveTo>
                  <a:lnTo>
                    <a:pt x="0" y="0"/>
                  </a:ln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1516296" y="3733800"/>
            <a:ext cx="2209800" cy="932319"/>
            <a:chOff x="6096000" y="3045321"/>
            <a:chExt cx="2209800" cy="932319"/>
          </a:xfrm>
        </p:grpSpPr>
        <p:sp>
          <p:nvSpPr>
            <p:cNvPr id="87" name="Freeform 86"/>
            <p:cNvSpPr/>
            <p:nvPr/>
          </p:nvSpPr>
          <p:spPr>
            <a:xfrm>
              <a:off x="6903720" y="3413690"/>
              <a:ext cx="538480" cy="563950"/>
            </a:xfrm>
            <a:custGeom>
              <a:avLst/>
              <a:gdLst>
                <a:gd name="connsiteX0" fmla="*/ 457200 w 538480"/>
                <a:gd name="connsiteY0" fmla="*/ 533470 h 563950"/>
                <a:gd name="connsiteX1" fmla="*/ 502920 w 538480"/>
                <a:gd name="connsiteY1" fmla="*/ 70 h 563950"/>
                <a:gd name="connsiteX2" fmla="*/ 0 w 538480"/>
                <a:gd name="connsiteY2" fmla="*/ 563950 h 563950"/>
              </a:gdLst>
              <a:ahLst/>
              <a:cxnLst>
                <a:cxn ang="0">
                  <a:pos x="connsiteX0" y="connsiteY0"/>
                </a:cxn>
                <a:cxn ang="0">
                  <a:pos x="connsiteX1" y="connsiteY1"/>
                </a:cxn>
                <a:cxn ang="0">
                  <a:pos x="connsiteX2" y="connsiteY2"/>
                </a:cxn>
              </a:cxnLst>
              <a:rect l="l" t="t" r="r" b="b"/>
              <a:pathLst>
                <a:path w="538480" h="563950">
                  <a:moveTo>
                    <a:pt x="457200" y="533470"/>
                  </a:moveTo>
                  <a:cubicBezTo>
                    <a:pt x="518160" y="264230"/>
                    <a:pt x="579120" y="-5010"/>
                    <a:pt x="502920" y="70"/>
                  </a:cubicBezTo>
                  <a:cubicBezTo>
                    <a:pt x="426720" y="5150"/>
                    <a:pt x="213360" y="284550"/>
                    <a:pt x="0" y="56395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096000" y="3045321"/>
              <a:ext cx="2209800" cy="646331"/>
            </a:xfrm>
            <a:prstGeom prst="rect">
              <a:avLst/>
            </a:prstGeom>
            <a:noFill/>
          </p:spPr>
          <p:txBody>
            <a:bodyPr wrap="square" rtlCol="0">
              <a:spAutoFit/>
            </a:bodyPr>
            <a:lstStyle/>
            <a:p>
              <a:pPr algn="r"/>
              <a:r>
                <a:rPr lang="en-US" dirty="0" smtClean="0"/>
                <a:t>Trigger1 (x1 &gt;= 5)</a:t>
              </a:r>
              <a:br>
                <a:rPr lang="en-US" dirty="0" smtClean="0"/>
              </a:br>
              <a:r>
                <a:rPr lang="en-US" dirty="0" smtClean="0"/>
                <a:t>[x1]</a:t>
              </a:r>
              <a:endParaRPr lang="en-US" dirty="0"/>
            </a:p>
          </p:txBody>
        </p:sp>
      </p:grpSp>
      <p:grpSp>
        <p:nvGrpSpPr>
          <p:cNvPr id="89" name="Group 88"/>
          <p:cNvGrpSpPr/>
          <p:nvPr/>
        </p:nvGrpSpPr>
        <p:grpSpPr>
          <a:xfrm>
            <a:off x="2735496" y="4696599"/>
            <a:ext cx="1411309" cy="753011"/>
            <a:chOff x="7315200" y="4008120"/>
            <a:chExt cx="1411309" cy="753011"/>
          </a:xfrm>
        </p:grpSpPr>
        <p:sp>
          <p:nvSpPr>
            <p:cNvPr id="90" name="Freeform 89"/>
            <p:cNvSpPr/>
            <p:nvPr/>
          </p:nvSpPr>
          <p:spPr>
            <a:xfrm>
              <a:off x="7360920" y="4008120"/>
              <a:ext cx="396280" cy="426720"/>
            </a:xfrm>
            <a:custGeom>
              <a:avLst/>
              <a:gdLst>
                <a:gd name="connsiteX0" fmla="*/ 15240 w 548657"/>
                <a:gd name="connsiteY0" fmla="*/ 426720 h 426720"/>
                <a:gd name="connsiteX1" fmla="*/ 548640 w 548657"/>
                <a:gd name="connsiteY1" fmla="*/ 289560 h 426720"/>
                <a:gd name="connsiteX2" fmla="*/ 0 w 548657"/>
                <a:gd name="connsiteY2" fmla="*/ 0 h 426720"/>
                <a:gd name="connsiteX0" fmla="*/ 15240 w 396280"/>
                <a:gd name="connsiteY0" fmla="*/ 426720 h 426720"/>
                <a:gd name="connsiteX1" fmla="*/ 396240 w 396280"/>
                <a:gd name="connsiteY1" fmla="*/ 289560 h 426720"/>
                <a:gd name="connsiteX2" fmla="*/ 0 w 396280"/>
                <a:gd name="connsiteY2" fmla="*/ 0 h 426720"/>
              </a:gdLst>
              <a:ahLst/>
              <a:cxnLst>
                <a:cxn ang="0">
                  <a:pos x="connsiteX0" y="connsiteY0"/>
                </a:cxn>
                <a:cxn ang="0">
                  <a:pos x="connsiteX1" y="connsiteY1"/>
                </a:cxn>
                <a:cxn ang="0">
                  <a:pos x="connsiteX2" y="connsiteY2"/>
                </a:cxn>
              </a:cxnLst>
              <a:rect l="l" t="t" r="r" b="b"/>
              <a:pathLst>
                <a:path w="396280" h="426720">
                  <a:moveTo>
                    <a:pt x="15240" y="426720"/>
                  </a:moveTo>
                  <a:cubicBezTo>
                    <a:pt x="283210" y="393700"/>
                    <a:pt x="398780" y="360680"/>
                    <a:pt x="396240" y="289560"/>
                  </a:cubicBezTo>
                  <a:cubicBezTo>
                    <a:pt x="393700" y="218440"/>
                    <a:pt x="273050" y="109220"/>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7315200" y="4114800"/>
              <a:ext cx="1411309" cy="646331"/>
            </a:xfrm>
            <a:prstGeom prst="rect">
              <a:avLst/>
            </a:prstGeom>
            <a:noFill/>
          </p:spPr>
          <p:txBody>
            <a:bodyPr wrap="square" rtlCol="0">
              <a:spAutoFit/>
            </a:bodyPr>
            <a:lstStyle/>
            <a:p>
              <a:pPr algn="r"/>
              <a:r>
                <a:rPr lang="en-US" dirty="0" smtClean="0"/>
                <a:t>Trigger1</a:t>
              </a:r>
            </a:p>
            <a:p>
              <a:pPr algn="r"/>
              <a:r>
                <a:rPr lang="en-US" dirty="0" smtClean="0"/>
                <a:t>(x1 &lt; 5 ) [x1]</a:t>
              </a:r>
              <a:endParaRPr lang="en-US" dirty="0"/>
            </a:p>
          </p:txBody>
        </p:sp>
      </p:grpSp>
      <p:grpSp>
        <p:nvGrpSpPr>
          <p:cNvPr id="92" name="Group 91"/>
          <p:cNvGrpSpPr/>
          <p:nvPr/>
        </p:nvGrpSpPr>
        <p:grpSpPr>
          <a:xfrm rot="4873828">
            <a:off x="2529763" y="2326630"/>
            <a:ext cx="893078" cy="1183372"/>
            <a:chOff x="7284720" y="634492"/>
            <a:chExt cx="893078" cy="1183372"/>
          </a:xfrm>
        </p:grpSpPr>
        <p:sp>
          <p:nvSpPr>
            <p:cNvPr id="93" name="Freeform 92"/>
            <p:cNvSpPr/>
            <p:nvPr/>
          </p:nvSpPr>
          <p:spPr>
            <a:xfrm>
              <a:off x="7284720" y="1478280"/>
              <a:ext cx="548657" cy="339584"/>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rot="16726172">
              <a:off x="7314986" y="850973"/>
              <a:ext cx="1079294" cy="646331"/>
            </a:xfrm>
            <a:prstGeom prst="rect">
              <a:avLst/>
            </a:prstGeom>
            <a:noFill/>
          </p:spPr>
          <p:txBody>
            <a:bodyPr wrap="square" rtlCol="0">
              <a:spAutoFit/>
            </a:bodyPr>
            <a:lstStyle/>
            <a:p>
              <a:pPr algn="ctr"/>
              <a:r>
                <a:rPr lang="en-US" dirty="0" smtClean="0"/>
                <a:t>Trigger2</a:t>
              </a:r>
            </a:p>
            <a:p>
              <a:pPr algn="ctr"/>
              <a:r>
                <a:rPr lang="en-US" dirty="0" smtClean="0"/>
                <a:t>() []</a:t>
              </a:r>
              <a:endParaRPr lang="en-US" dirty="0"/>
            </a:p>
          </p:txBody>
        </p:sp>
      </p:grpSp>
      <p:sp>
        <p:nvSpPr>
          <p:cNvPr id="95" name="Rounded Rectangle 94"/>
          <p:cNvSpPr/>
          <p:nvPr/>
        </p:nvSpPr>
        <p:spPr>
          <a:xfrm>
            <a:off x="6548244" y="2057400"/>
            <a:ext cx="1386673"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a:t>
            </a:r>
          </a:p>
          <a:p>
            <a:pPr algn="ctr"/>
            <a:r>
              <a:rPr lang="en-US" dirty="0">
                <a:solidFill>
                  <a:schemeClr val="tx1"/>
                </a:solidFill>
              </a:rPr>
              <a:t>x</a:t>
            </a:r>
            <a:r>
              <a:rPr lang="en-US" dirty="0" smtClean="0">
                <a:solidFill>
                  <a:schemeClr val="tx1"/>
                </a:solidFill>
              </a:rPr>
              <a:t>1=0, x2=0</a:t>
            </a:r>
            <a:endParaRPr lang="en-US" dirty="0"/>
          </a:p>
        </p:txBody>
      </p:sp>
      <p:grpSp>
        <p:nvGrpSpPr>
          <p:cNvPr id="98" name="Group 97"/>
          <p:cNvGrpSpPr/>
          <p:nvPr/>
        </p:nvGrpSpPr>
        <p:grpSpPr>
          <a:xfrm>
            <a:off x="7831150" y="1839736"/>
            <a:ext cx="1079294" cy="751064"/>
            <a:chOff x="7196026" y="1066800"/>
            <a:chExt cx="1079294" cy="751064"/>
          </a:xfrm>
        </p:grpSpPr>
        <p:sp>
          <p:nvSpPr>
            <p:cNvPr id="99" name="Freeform 98"/>
            <p:cNvSpPr/>
            <p:nvPr/>
          </p:nvSpPr>
          <p:spPr>
            <a:xfrm>
              <a:off x="7284720" y="1478280"/>
              <a:ext cx="548657" cy="339584"/>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196026" y="1066800"/>
              <a:ext cx="1079294" cy="369332"/>
            </a:xfrm>
            <a:prstGeom prst="rect">
              <a:avLst/>
            </a:prstGeom>
            <a:noFill/>
          </p:spPr>
          <p:txBody>
            <a:bodyPr wrap="square" rtlCol="0">
              <a:spAutoFit/>
            </a:bodyPr>
            <a:lstStyle/>
            <a:p>
              <a:pPr algn="ctr"/>
              <a:r>
                <a:rPr lang="en-US" dirty="0" smtClean="0"/>
                <a:t>Trigger0</a:t>
              </a:r>
            </a:p>
          </p:txBody>
        </p:sp>
      </p:grpSp>
      <p:grpSp>
        <p:nvGrpSpPr>
          <p:cNvPr id="101" name="Group 100"/>
          <p:cNvGrpSpPr/>
          <p:nvPr/>
        </p:nvGrpSpPr>
        <p:grpSpPr>
          <a:xfrm rot="4873828">
            <a:off x="5544190" y="1687768"/>
            <a:ext cx="612598" cy="1313337"/>
            <a:chOff x="6780977" y="1374138"/>
            <a:chExt cx="612598" cy="1313337"/>
          </a:xfrm>
        </p:grpSpPr>
        <p:sp>
          <p:nvSpPr>
            <p:cNvPr id="102" name="Freeform 101"/>
            <p:cNvSpPr/>
            <p:nvPr/>
          </p:nvSpPr>
          <p:spPr>
            <a:xfrm rot="6550292" flipV="1">
              <a:off x="6919276" y="1448496"/>
              <a:ext cx="548657" cy="399941"/>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rot="16726172">
              <a:off x="6425996" y="1963162"/>
              <a:ext cx="1079294" cy="369332"/>
            </a:xfrm>
            <a:prstGeom prst="rect">
              <a:avLst/>
            </a:prstGeom>
            <a:noFill/>
          </p:spPr>
          <p:txBody>
            <a:bodyPr wrap="square" rtlCol="0">
              <a:spAutoFit/>
            </a:bodyPr>
            <a:lstStyle/>
            <a:p>
              <a:pPr algn="ctr"/>
              <a:r>
                <a:rPr lang="en-US" dirty="0" smtClean="0"/>
                <a:t>Trigger2</a:t>
              </a:r>
            </a:p>
          </p:txBody>
        </p:sp>
      </p:grpSp>
      <p:sp>
        <p:nvSpPr>
          <p:cNvPr id="111" name="Rounded Rectangle 110"/>
          <p:cNvSpPr/>
          <p:nvPr/>
        </p:nvSpPr>
        <p:spPr>
          <a:xfrm>
            <a:off x="5557644" y="3465790"/>
            <a:ext cx="1386673"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a:t>
            </a:r>
          </a:p>
          <a:p>
            <a:pPr algn="ctr"/>
            <a:r>
              <a:rPr lang="en-US" dirty="0">
                <a:solidFill>
                  <a:schemeClr val="tx1"/>
                </a:solidFill>
              </a:rPr>
              <a:t>x</a:t>
            </a:r>
            <a:r>
              <a:rPr lang="en-US" dirty="0" smtClean="0">
                <a:solidFill>
                  <a:schemeClr val="tx1"/>
                </a:solidFill>
              </a:rPr>
              <a:t>1=0, x2=0</a:t>
            </a:r>
            <a:endParaRPr lang="en-US" dirty="0"/>
          </a:p>
        </p:txBody>
      </p:sp>
      <p:sp>
        <p:nvSpPr>
          <p:cNvPr id="112" name="Rounded Rectangle 111"/>
          <p:cNvSpPr/>
          <p:nvPr/>
        </p:nvSpPr>
        <p:spPr>
          <a:xfrm>
            <a:off x="7157844" y="3429000"/>
            <a:ext cx="1620230"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a:t>
            </a:r>
          </a:p>
          <a:p>
            <a:pPr algn="ctr"/>
            <a:r>
              <a:rPr lang="en-US" dirty="0" smtClean="0">
                <a:solidFill>
                  <a:schemeClr val="tx1"/>
                </a:solidFill>
              </a:rPr>
              <a:t>x1=0.5, x2=0.5</a:t>
            </a:r>
            <a:endParaRPr lang="en-US" dirty="0"/>
          </a:p>
        </p:txBody>
      </p:sp>
      <p:grpSp>
        <p:nvGrpSpPr>
          <p:cNvPr id="117" name="Group 116"/>
          <p:cNvGrpSpPr/>
          <p:nvPr/>
        </p:nvGrpSpPr>
        <p:grpSpPr>
          <a:xfrm>
            <a:off x="5481444" y="2782610"/>
            <a:ext cx="1831381" cy="683180"/>
            <a:chOff x="5562600" y="2325410"/>
            <a:chExt cx="1831381" cy="683180"/>
          </a:xfrm>
        </p:grpSpPr>
        <p:sp>
          <p:nvSpPr>
            <p:cNvPr id="109" name="TextBox 108"/>
            <p:cNvSpPr txBox="1"/>
            <p:nvPr/>
          </p:nvSpPr>
          <p:spPr>
            <a:xfrm>
              <a:off x="5562600" y="2373868"/>
              <a:ext cx="1653456" cy="369332"/>
            </a:xfrm>
            <a:prstGeom prst="rect">
              <a:avLst/>
            </a:prstGeom>
            <a:noFill/>
          </p:spPr>
          <p:txBody>
            <a:bodyPr wrap="square" rtlCol="0">
              <a:spAutoFit/>
            </a:bodyPr>
            <a:lstStyle/>
            <a:p>
              <a:pPr algn="ctr"/>
              <a:r>
                <a:rPr lang="en-US" dirty="0" smtClean="0"/>
                <a:t>Trigger1</a:t>
              </a:r>
            </a:p>
          </p:txBody>
        </p:sp>
        <p:cxnSp>
          <p:nvCxnSpPr>
            <p:cNvPr id="114" name="Straight Arrow Connector 113"/>
            <p:cNvCxnSpPr>
              <a:stCxn id="95" idx="2"/>
              <a:endCxn id="111" idx="0"/>
            </p:cNvCxnSpPr>
            <p:nvPr/>
          </p:nvCxnSpPr>
          <p:spPr>
            <a:xfrm flipH="1">
              <a:off x="6403381" y="2325410"/>
              <a:ext cx="990600" cy="6831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7005444" y="2782610"/>
            <a:ext cx="1033759" cy="646390"/>
            <a:chOff x="7086600" y="2325410"/>
            <a:chExt cx="1033759" cy="646390"/>
          </a:xfrm>
        </p:grpSpPr>
        <p:cxnSp>
          <p:nvCxnSpPr>
            <p:cNvPr id="116" name="Straight Arrow Connector 115"/>
            <p:cNvCxnSpPr>
              <a:stCxn id="95" idx="2"/>
              <a:endCxn id="112" idx="0"/>
            </p:cNvCxnSpPr>
            <p:nvPr/>
          </p:nvCxnSpPr>
          <p:spPr>
            <a:xfrm>
              <a:off x="7393981" y="2325410"/>
              <a:ext cx="726378" cy="64639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086600" y="2526268"/>
              <a:ext cx="796673" cy="369332"/>
            </a:xfrm>
            <a:prstGeom prst="rect">
              <a:avLst/>
            </a:prstGeom>
            <a:noFill/>
          </p:spPr>
          <p:txBody>
            <a:bodyPr wrap="square" rtlCol="0">
              <a:spAutoFit/>
            </a:bodyPr>
            <a:lstStyle/>
            <a:p>
              <a:pPr algn="ctr"/>
              <a:r>
                <a:rPr lang="el-GR" dirty="0" smtClean="0"/>
                <a:t>δ</a:t>
              </a:r>
              <a:endParaRPr lang="en-US" dirty="0" smtClean="0"/>
            </a:p>
          </p:txBody>
        </p:sp>
      </p:grpSp>
      <p:grpSp>
        <p:nvGrpSpPr>
          <p:cNvPr id="129" name="Group 128"/>
          <p:cNvGrpSpPr/>
          <p:nvPr/>
        </p:nvGrpSpPr>
        <p:grpSpPr>
          <a:xfrm>
            <a:off x="4338444" y="2692400"/>
            <a:ext cx="2269067" cy="778933"/>
            <a:chOff x="4419600" y="2692400"/>
            <a:chExt cx="2269067" cy="778933"/>
          </a:xfrm>
        </p:grpSpPr>
        <p:sp>
          <p:nvSpPr>
            <p:cNvPr id="127" name="Freeform 126"/>
            <p:cNvSpPr/>
            <p:nvPr/>
          </p:nvSpPr>
          <p:spPr>
            <a:xfrm>
              <a:off x="5461287" y="2692400"/>
              <a:ext cx="1227380" cy="778933"/>
            </a:xfrm>
            <a:custGeom>
              <a:avLst/>
              <a:gdLst>
                <a:gd name="connsiteX0" fmla="*/ 279113 w 1227380"/>
                <a:gd name="connsiteY0" fmla="*/ 778933 h 778933"/>
                <a:gd name="connsiteX1" fmla="*/ 58980 w 1227380"/>
                <a:gd name="connsiteY1" fmla="*/ 152400 h 778933"/>
                <a:gd name="connsiteX2" fmla="*/ 1227380 w 1227380"/>
                <a:gd name="connsiteY2" fmla="*/ 0 h 778933"/>
              </a:gdLst>
              <a:ahLst/>
              <a:cxnLst>
                <a:cxn ang="0">
                  <a:pos x="connsiteX0" y="connsiteY0"/>
                </a:cxn>
                <a:cxn ang="0">
                  <a:pos x="connsiteX1" y="connsiteY1"/>
                </a:cxn>
                <a:cxn ang="0">
                  <a:pos x="connsiteX2" y="connsiteY2"/>
                </a:cxn>
              </a:cxnLst>
              <a:rect l="l" t="t" r="r" b="b"/>
              <a:pathLst>
                <a:path w="1227380" h="778933">
                  <a:moveTo>
                    <a:pt x="279113" y="778933"/>
                  </a:moveTo>
                  <a:cubicBezTo>
                    <a:pt x="90024" y="530577"/>
                    <a:pt x="-99064" y="282222"/>
                    <a:pt x="58980" y="152400"/>
                  </a:cubicBezTo>
                  <a:cubicBezTo>
                    <a:pt x="217024" y="22578"/>
                    <a:pt x="722202" y="11289"/>
                    <a:pt x="122738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4419600" y="2924784"/>
              <a:ext cx="1079294" cy="369332"/>
            </a:xfrm>
            <a:prstGeom prst="rect">
              <a:avLst/>
            </a:prstGeom>
            <a:noFill/>
          </p:spPr>
          <p:txBody>
            <a:bodyPr wrap="square" rtlCol="0">
              <a:spAutoFit/>
            </a:bodyPr>
            <a:lstStyle/>
            <a:p>
              <a:pPr algn="ctr"/>
              <a:r>
                <a:rPr lang="en-US" dirty="0" smtClean="0"/>
                <a:t>Trigger0</a:t>
              </a:r>
            </a:p>
          </p:txBody>
        </p:sp>
      </p:grpSp>
      <p:sp>
        <p:nvSpPr>
          <p:cNvPr id="130" name="TextBox 129"/>
          <p:cNvSpPr txBox="1"/>
          <p:nvPr/>
        </p:nvSpPr>
        <p:spPr>
          <a:xfrm>
            <a:off x="4478350" y="3212068"/>
            <a:ext cx="1079294" cy="369332"/>
          </a:xfrm>
          <a:prstGeom prst="rect">
            <a:avLst/>
          </a:prstGeom>
          <a:noFill/>
        </p:spPr>
        <p:txBody>
          <a:bodyPr wrap="square" rtlCol="0">
            <a:spAutoFit/>
          </a:bodyPr>
          <a:lstStyle/>
          <a:p>
            <a:pPr algn="ctr"/>
            <a:r>
              <a:rPr lang="en-US" dirty="0" smtClean="0"/>
              <a:t>Trigger1</a:t>
            </a:r>
          </a:p>
        </p:txBody>
      </p:sp>
      <p:grpSp>
        <p:nvGrpSpPr>
          <p:cNvPr id="134" name="Group 133"/>
          <p:cNvGrpSpPr/>
          <p:nvPr/>
        </p:nvGrpSpPr>
        <p:grpSpPr>
          <a:xfrm>
            <a:off x="4338444" y="4165600"/>
            <a:ext cx="1659467" cy="711200"/>
            <a:chOff x="4419600" y="4165600"/>
            <a:chExt cx="1659467" cy="711200"/>
          </a:xfrm>
        </p:grpSpPr>
        <p:sp>
          <p:nvSpPr>
            <p:cNvPr id="132" name="Freeform 131"/>
            <p:cNvSpPr/>
            <p:nvPr/>
          </p:nvSpPr>
          <p:spPr>
            <a:xfrm>
              <a:off x="5712797" y="4165600"/>
              <a:ext cx="366270" cy="406684"/>
            </a:xfrm>
            <a:custGeom>
              <a:avLst/>
              <a:gdLst>
                <a:gd name="connsiteX0" fmla="*/ 366270 w 366270"/>
                <a:gd name="connsiteY0" fmla="*/ 50800 h 406684"/>
                <a:gd name="connsiteX1" fmla="*/ 44536 w 366270"/>
                <a:gd name="connsiteY1" fmla="*/ 406400 h 406684"/>
                <a:gd name="connsiteX2" fmla="*/ 10670 w 366270"/>
                <a:gd name="connsiteY2" fmla="*/ 0 h 406684"/>
              </a:gdLst>
              <a:ahLst/>
              <a:cxnLst>
                <a:cxn ang="0">
                  <a:pos x="connsiteX0" y="connsiteY0"/>
                </a:cxn>
                <a:cxn ang="0">
                  <a:pos x="connsiteX1" y="connsiteY1"/>
                </a:cxn>
                <a:cxn ang="0">
                  <a:pos x="connsiteX2" y="connsiteY2"/>
                </a:cxn>
              </a:cxnLst>
              <a:rect l="l" t="t" r="r" b="b"/>
              <a:pathLst>
                <a:path w="366270" h="406684">
                  <a:moveTo>
                    <a:pt x="366270" y="50800"/>
                  </a:moveTo>
                  <a:cubicBezTo>
                    <a:pt x="235036" y="232833"/>
                    <a:pt x="103803" y="414867"/>
                    <a:pt x="44536" y="406400"/>
                  </a:cubicBezTo>
                  <a:cubicBezTo>
                    <a:pt x="-14731" y="397933"/>
                    <a:pt x="-2031" y="198966"/>
                    <a:pt x="1067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4419600" y="4230469"/>
              <a:ext cx="1612694" cy="646331"/>
            </a:xfrm>
            <a:prstGeom prst="rect">
              <a:avLst/>
            </a:prstGeom>
            <a:noFill/>
          </p:spPr>
          <p:txBody>
            <a:bodyPr wrap="square" rtlCol="0">
              <a:spAutoFit/>
            </a:bodyPr>
            <a:lstStyle/>
            <a:p>
              <a:pPr algn="ctr"/>
              <a:r>
                <a:rPr lang="en-US" dirty="0" smtClean="0"/>
                <a:t>Trigger2</a:t>
              </a:r>
              <a:br>
                <a:rPr lang="en-US" dirty="0" smtClean="0"/>
              </a:br>
              <a:r>
                <a:rPr lang="en-US" dirty="0" smtClean="0"/>
                <a:t>{</a:t>
              </a:r>
              <a:r>
                <a:rPr lang="en-US" dirty="0" err="1" smtClean="0"/>
                <a:t>DoSomething</a:t>
              </a:r>
              <a:r>
                <a:rPr lang="en-US" dirty="0" smtClean="0"/>
                <a:t>}</a:t>
              </a:r>
            </a:p>
          </p:txBody>
        </p:sp>
      </p:grpSp>
      <p:sp>
        <p:nvSpPr>
          <p:cNvPr id="135" name="Rounded Rectangle 134"/>
          <p:cNvSpPr/>
          <p:nvPr/>
        </p:nvSpPr>
        <p:spPr>
          <a:xfrm>
            <a:off x="4851814" y="5029200"/>
            <a:ext cx="1620230"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a:t>
            </a:r>
          </a:p>
          <a:p>
            <a:pPr algn="ctr"/>
            <a:r>
              <a:rPr lang="en-US" dirty="0" smtClean="0">
                <a:solidFill>
                  <a:schemeClr val="tx1"/>
                </a:solidFill>
              </a:rPr>
              <a:t>x1=0.5, x2=0.5</a:t>
            </a:r>
            <a:endParaRPr lang="en-US" dirty="0"/>
          </a:p>
        </p:txBody>
      </p:sp>
      <p:grpSp>
        <p:nvGrpSpPr>
          <p:cNvPr id="136" name="Group 135"/>
          <p:cNvGrpSpPr/>
          <p:nvPr/>
        </p:nvGrpSpPr>
        <p:grpSpPr>
          <a:xfrm>
            <a:off x="5985127" y="4191000"/>
            <a:ext cx="796673" cy="848244"/>
            <a:chOff x="6240863" y="2325410"/>
            <a:chExt cx="796673" cy="848244"/>
          </a:xfrm>
        </p:grpSpPr>
        <p:cxnSp>
          <p:nvCxnSpPr>
            <p:cNvPr id="137" name="Straight Arrow Connector 136"/>
            <p:cNvCxnSpPr>
              <a:stCxn id="111" idx="2"/>
            </p:cNvCxnSpPr>
            <p:nvPr/>
          </p:nvCxnSpPr>
          <p:spPr>
            <a:xfrm flipH="1">
              <a:off x="6273413" y="2325410"/>
              <a:ext cx="351031" cy="84824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6240863" y="2718078"/>
              <a:ext cx="796673" cy="369332"/>
            </a:xfrm>
            <a:prstGeom prst="rect">
              <a:avLst/>
            </a:prstGeom>
            <a:noFill/>
          </p:spPr>
          <p:txBody>
            <a:bodyPr wrap="square" rtlCol="0">
              <a:spAutoFit/>
            </a:bodyPr>
            <a:lstStyle/>
            <a:p>
              <a:pPr algn="ctr"/>
              <a:r>
                <a:rPr lang="el-GR" dirty="0" smtClean="0"/>
                <a:t>δ</a:t>
              </a:r>
              <a:endParaRPr lang="en-US" dirty="0" smtClean="0"/>
            </a:p>
          </p:txBody>
        </p:sp>
      </p:grpSp>
      <p:grpSp>
        <p:nvGrpSpPr>
          <p:cNvPr id="142" name="Group 141"/>
          <p:cNvGrpSpPr/>
          <p:nvPr/>
        </p:nvGrpSpPr>
        <p:grpSpPr>
          <a:xfrm>
            <a:off x="7894444" y="2675467"/>
            <a:ext cx="1104694" cy="762000"/>
            <a:chOff x="7975600" y="2675467"/>
            <a:chExt cx="1104694" cy="762000"/>
          </a:xfrm>
        </p:grpSpPr>
        <p:sp>
          <p:nvSpPr>
            <p:cNvPr id="140" name="Freeform 139"/>
            <p:cNvSpPr/>
            <p:nvPr/>
          </p:nvSpPr>
          <p:spPr>
            <a:xfrm>
              <a:off x="7975600" y="2675467"/>
              <a:ext cx="711200" cy="762000"/>
            </a:xfrm>
            <a:custGeom>
              <a:avLst/>
              <a:gdLst>
                <a:gd name="connsiteX0" fmla="*/ 711200 w 711200"/>
                <a:gd name="connsiteY0" fmla="*/ 762000 h 762000"/>
                <a:gd name="connsiteX1" fmla="*/ 440267 w 711200"/>
                <a:gd name="connsiteY1" fmla="*/ 254000 h 762000"/>
                <a:gd name="connsiteX2" fmla="*/ 0 w 711200"/>
                <a:gd name="connsiteY2" fmla="*/ 0 h 762000"/>
              </a:gdLst>
              <a:ahLst/>
              <a:cxnLst>
                <a:cxn ang="0">
                  <a:pos x="connsiteX0" y="connsiteY0"/>
                </a:cxn>
                <a:cxn ang="0">
                  <a:pos x="connsiteX1" y="connsiteY1"/>
                </a:cxn>
                <a:cxn ang="0">
                  <a:pos x="connsiteX2" y="connsiteY2"/>
                </a:cxn>
              </a:cxnLst>
              <a:rect l="l" t="t" r="r" b="b"/>
              <a:pathLst>
                <a:path w="711200" h="762000">
                  <a:moveTo>
                    <a:pt x="711200" y="762000"/>
                  </a:moveTo>
                  <a:cubicBezTo>
                    <a:pt x="635000" y="571500"/>
                    <a:pt x="558800" y="381000"/>
                    <a:pt x="440267" y="254000"/>
                  </a:cubicBezTo>
                  <a:cubicBezTo>
                    <a:pt x="321734" y="127000"/>
                    <a:pt x="160867" y="63500"/>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8001000" y="2831068"/>
              <a:ext cx="1079294" cy="369332"/>
            </a:xfrm>
            <a:prstGeom prst="rect">
              <a:avLst/>
            </a:prstGeom>
            <a:noFill/>
          </p:spPr>
          <p:txBody>
            <a:bodyPr wrap="square" rtlCol="0">
              <a:spAutoFit/>
            </a:bodyPr>
            <a:lstStyle/>
            <a:p>
              <a:pPr algn="ctr"/>
              <a:r>
                <a:rPr lang="en-US" dirty="0" smtClean="0"/>
                <a:t>Trigger0</a:t>
              </a:r>
            </a:p>
          </p:txBody>
        </p:sp>
      </p:grpSp>
      <p:sp>
        <p:nvSpPr>
          <p:cNvPr id="147" name="Rounded Rectangle 146"/>
          <p:cNvSpPr/>
          <p:nvPr/>
        </p:nvSpPr>
        <p:spPr>
          <a:xfrm>
            <a:off x="6548244" y="4724400"/>
            <a:ext cx="1434789"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a:t>
            </a:r>
          </a:p>
          <a:p>
            <a:pPr algn="ctr"/>
            <a:r>
              <a:rPr lang="en-US" dirty="0" smtClean="0">
                <a:solidFill>
                  <a:schemeClr val="tx1"/>
                </a:solidFill>
              </a:rPr>
              <a:t>x1=0, x2=0.5</a:t>
            </a:r>
            <a:endParaRPr lang="en-US" dirty="0"/>
          </a:p>
        </p:txBody>
      </p:sp>
      <p:grpSp>
        <p:nvGrpSpPr>
          <p:cNvPr id="166" name="Group 165"/>
          <p:cNvGrpSpPr/>
          <p:nvPr/>
        </p:nvGrpSpPr>
        <p:grpSpPr>
          <a:xfrm>
            <a:off x="6700644" y="4154210"/>
            <a:ext cx="1267315" cy="570190"/>
            <a:chOff x="6700644" y="4154210"/>
            <a:chExt cx="1267315" cy="570190"/>
          </a:xfrm>
        </p:grpSpPr>
        <p:cxnSp>
          <p:nvCxnSpPr>
            <p:cNvPr id="151" name="Straight Arrow Connector 150"/>
            <p:cNvCxnSpPr>
              <a:stCxn id="112" idx="2"/>
              <a:endCxn id="147" idx="0"/>
            </p:cNvCxnSpPr>
            <p:nvPr/>
          </p:nvCxnSpPr>
          <p:spPr>
            <a:xfrm flipH="1">
              <a:off x="7265639" y="4154210"/>
              <a:ext cx="702320" cy="57019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6700644" y="4191000"/>
              <a:ext cx="1079294" cy="369332"/>
            </a:xfrm>
            <a:prstGeom prst="rect">
              <a:avLst/>
            </a:prstGeom>
            <a:noFill/>
          </p:spPr>
          <p:txBody>
            <a:bodyPr wrap="square" rtlCol="0">
              <a:spAutoFit/>
            </a:bodyPr>
            <a:lstStyle/>
            <a:p>
              <a:pPr algn="ctr"/>
              <a:r>
                <a:rPr lang="en-US" dirty="0" smtClean="0"/>
                <a:t>Trigger1</a:t>
              </a:r>
            </a:p>
          </p:txBody>
        </p:sp>
      </p:grpSp>
      <p:grpSp>
        <p:nvGrpSpPr>
          <p:cNvPr id="153" name="Group 152"/>
          <p:cNvGrpSpPr/>
          <p:nvPr/>
        </p:nvGrpSpPr>
        <p:grpSpPr>
          <a:xfrm>
            <a:off x="7683706" y="4089400"/>
            <a:ext cx="1612694" cy="711200"/>
            <a:chOff x="4999773" y="4165600"/>
            <a:chExt cx="1612694" cy="711200"/>
          </a:xfrm>
        </p:grpSpPr>
        <p:sp>
          <p:nvSpPr>
            <p:cNvPr id="154" name="Freeform 153"/>
            <p:cNvSpPr/>
            <p:nvPr/>
          </p:nvSpPr>
          <p:spPr>
            <a:xfrm>
              <a:off x="5712797" y="4165600"/>
              <a:ext cx="366270" cy="406684"/>
            </a:xfrm>
            <a:custGeom>
              <a:avLst/>
              <a:gdLst>
                <a:gd name="connsiteX0" fmla="*/ 366270 w 366270"/>
                <a:gd name="connsiteY0" fmla="*/ 50800 h 406684"/>
                <a:gd name="connsiteX1" fmla="*/ 44536 w 366270"/>
                <a:gd name="connsiteY1" fmla="*/ 406400 h 406684"/>
                <a:gd name="connsiteX2" fmla="*/ 10670 w 366270"/>
                <a:gd name="connsiteY2" fmla="*/ 0 h 406684"/>
              </a:gdLst>
              <a:ahLst/>
              <a:cxnLst>
                <a:cxn ang="0">
                  <a:pos x="connsiteX0" y="connsiteY0"/>
                </a:cxn>
                <a:cxn ang="0">
                  <a:pos x="connsiteX1" y="connsiteY1"/>
                </a:cxn>
                <a:cxn ang="0">
                  <a:pos x="connsiteX2" y="connsiteY2"/>
                </a:cxn>
              </a:cxnLst>
              <a:rect l="l" t="t" r="r" b="b"/>
              <a:pathLst>
                <a:path w="366270" h="406684">
                  <a:moveTo>
                    <a:pt x="366270" y="50800"/>
                  </a:moveTo>
                  <a:cubicBezTo>
                    <a:pt x="235036" y="232833"/>
                    <a:pt x="103803" y="414867"/>
                    <a:pt x="44536" y="406400"/>
                  </a:cubicBezTo>
                  <a:cubicBezTo>
                    <a:pt x="-14731" y="397933"/>
                    <a:pt x="-2031" y="198966"/>
                    <a:pt x="1067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4999773" y="4507468"/>
              <a:ext cx="1612694" cy="369332"/>
            </a:xfrm>
            <a:prstGeom prst="rect">
              <a:avLst/>
            </a:prstGeom>
            <a:noFill/>
          </p:spPr>
          <p:txBody>
            <a:bodyPr wrap="square" rtlCol="0">
              <a:spAutoFit/>
            </a:bodyPr>
            <a:lstStyle/>
            <a:p>
              <a:pPr algn="ctr"/>
              <a:r>
                <a:rPr lang="en-US" dirty="0" smtClean="0"/>
                <a:t>Trigger2</a:t>
              </a:r>
            </a:p>
          </p:txBody>
        </p:sp>
      </p:grpSp>
      <p:sp>
        <p:nvSpPr>
          <p:cNvPr id="156" name="Rounded Rectangle 155"/>
          <p:cNvSpPr/>
          <p:nvPr/>
        </p:nvSpPr>
        <p:spPr>
          <a:xfrm>
            <a:off x="7462644" y="5827990"/>
            <a:ext cx="1300356"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a:t>
            </a:r>
          </a:p>
          <a:p>
            <a:pPr algn="ctr"/>
            <a:r>
              <a:rPr lang="en-US" dirty="0" smtClean="0">
                <a:solidFill>
                  <a:schemeClr val="tx1"/>
                </a:solidFill>
              </a:rPr>
              <a:t>x1=1, x2=1</a:t>
            </a:r>
            <a:endParaRPr lang="en-US" dirty="0"/>
          </a:p>
        </p:txBody>
      </p:sp>
      <p:grpSp>
        <p:nvGrpSpPr>
          <p:cNvPr id="157" name="Group 156"/>
          <p:cNvGrpSpPr/>
          <p:nvPr/>
        </p:nvGrpSpPr>
        <p:grpSpPr>
          <a:xfrm>
            <a:off x="7924800" y="4154210"/>
            <a:ext cx="796673" cy="1753105"/>
            <a:chOff x="6158758" y="2085142"/>
            <a:chExt cx="796673" cy="1753105"/>
          </a:xfrm>
        </p:grpSpPr>
        <p:cxnSp>
          <p:nvCxnSpPr>
            <p:cNvPr id="158" name="Straight Arrow Connector 157"/>
            <p:cNvCxnSpPr>
              <a:stCxn id="112" idx="2"/>
            </p:cNvCxnSpPr>
            <p:nvPr/>
          </p:nvCxnSpPr>
          <p:spPr>
            <a:xfrm>
              <a:off x="6201917" y="2085142"/>
              <a:ext cx="282085" cy="175310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6158758" y="2971800"/>
              <a:ext cx="796673" cy="369332"/>
            </a:xfrm>
            <a:prstGeom prst="rect">
              <a:avLst/>
            </a:prstGeom>
            <a:noFill/>
          </p:spPr>
          <p:txBody>
            <a:bodyPr wrap="square" rtlCol="0">
              <a:spAutoFit/>
            </a:bodyPr>
            <a:lstStyle/>
            <a:p>
              <a:pPr algn="ctr"/>
              <a:r>
                <a:rPr lang="el-GR" dirty="0" smtClean="0"/>
                <a:t>δ</a:t>
              </a:r>
              <a:endParaRPr lang="en-US" dirty="0" smtClean="0"/>
            </a:p>
          </p:txBody>
        </p:sp>
      </p:grpSp>
    </p:spTree>
    <p:extLst>
      <p:ext uri="{BB962C8B-B14F-4D97-AF65-F5344CB8AC3E}">
        <p14:creationId xmlns:p14="http://schemas.microsoft.com/office/powerpoint/2010/main" val="341608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11" grpId="0" animBg="1"/>
      <p:bldP spid="112" grpId="0" animBg="1"/>
      <p:bldP spid="130" grpId="0"/>
      <p:bldP spid="135" grpId="0" animBg="1"/>
      <p:bldP spid="147" grpId="0" animBg="1"/>
      <p:bldP spid="15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smtClean="0"/>
              <a:t>Exploring a TA</a:t>
            </a:r>
            <a:endParaRPr lang="en-US" dirty="0"/>
          </a:p>
        </p:txBody>
      </p:sp>
      <p:sp>
        <p:nvSpPr>
          <p:cNvPr id="66" name="Rounded Rectangle 65"/>
          <p:cNvSpPr/>
          <p:nvPr/>
        </p:nvSpPr>
        <p:spPr>
          <a:xfrm>
            <a:off x="1348823" y="2104398"/>
            <a:ext cx="1386673"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a:t>
            </a:r>
            <a:endParaRPr lang="en-US" dirty="0"/>
          </a:p>
        </p:txBody>
      </p:sp>
      <p:sp>
        <p:nvSpPr>
          <p:cNvPr id="67" name="Rounded Rectangle 66"/>
          <p:cNvSpPr/>
          <p:nvPr/>
        </p:nvSpPr>
        <p:spPr>
          <a:xfrm>
            <a:off x="1291001" y="4650879"/>
            <a:ext cx="1520695"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a:t>
            </a:r>
            <a:endParaRPr lang="en-US" dirty="0"/>
          </a:p>
        </p:txBody>
      </p:sp>
      <p:grpSp>
        <p:nvGrpSpPr>
          <p:cNvPr id="68" name="Group 67"/>
          <p:cNvGrpSpPr/>
          <p:nvPr/>
        </p:nvGrpSpPr>
        <p:grpSpPr>
          <a:xfrm>
            <a:off x="2705016" y="1944469"/>
            <a:ext cx="1313060" cy="646331"/>
            <a:chOff x="7284720" y="1255990"/>
            <a:chExt cx="1313060" cy="646331"/>
          </a:xfrm>
        </p:grpSpPr>
        <p:sp>
          <p:nvSpPr>
            <p:cNvPr id="69" name="Freeform 68"/>
            <p:cNvSpPr/>
            <p:nvPr/>
          </p:nvSpPr>
          <p:spPr>
            <a:xfrm>
              <a:off x="7284720" y="1478280"/>
              <a:ext cx="548657" cy="339584"/>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315200" y="1255990"/>
              <a:ext cx="1282580" cy="646331"/>
            </a:xfrm>
            <a:prstGeom prst="rect">
              <a:avLst/>
            </a:prstGeom>
            <a:noFill/>
          </p:spPr>
          <p:txBody>
            <a:bodyPr wrap="square" rtlCol="0">
              <a:spAutoFit/>
            </a:bodyPr>
            <a:lstStyle/>
            <a:p>
              <a:pPr algn="r"/>
              <a:r>
                <a:rPr lang="en-US" dirty="0" smtClean="0"/>
                <a:t>Trigger0 () [x1,x2]</a:t>
              </a:r>
              <a:endParaRPr lang="en-US" dirty="0"/>
            </a:p>
          </p:txBody>
        </p:sp>
      </p:grpSp>
      <p:grpSp>
        <p:nvGrpSpPr>
          <p:cNvPr id="71" name="Group 70"/>
          <p:cNvGrpSpPr/>
          <p:nvPr/>
        </p:nvGrpSpPr>
        <p:grpSpPr>
          <a:xfrm>
            <a:off x="-228600" y="2561597"/>
            <a:ext cx="2004682" cy="2135001"/>
            <a:chOff x="4351104" y="1873118"/>
            <a:chExt cx="2004682" cy="2135001"/>
          </a:xfrm>
        </p:grpSpPr>
        <p:sp>
          <p:nvSpPr>
            <p:cNvPr id="72" name="TextBox 71"/>
            <p:cNvSpPr txBox="1"/>
            <p:nvPr/>
          </p:nvSpPr>
          <p:spPr>
            <a:xfrm>
              <a:off x="4351104" y="3160990"/>
              <a:ext cx="2004682" cy="646331"/>
            </a:xfrm>
            <a:prstGeom prst="rect">
              <a:avLst/>
            </a:prstGeom>
            <a:noFill/>
          </p:spPr>
          <p:txBody>
            <a:bodyPr wrap="square" rtlCol="0">
              <a:spAutoFit/>
            </a:bodyPr>
            <a:lstStyle/>
            <a:p>
              <a:pPr algn="ctr"/>
              <a:r>
                <a:rPr lang="en-US" dirty="0" smtClean="0"/>
                <a:t>Trigger1</a:t>
              </a:r>
            </a:p>
            <a:p>
              <a:pPr algn="ctr"/>
              <a:r>
                <a:rPr lang="en-US" dirty="0" smtClean="0"/>
                <a:t>(x1&lt;5) [x1]</a:t>
              </a:r>
            </a:p>
          </p:txBody>
        </p:sp>
        <p:sp>
          <p:nvSpPr>
            <p:cNvPr id="73" name="Freeform 72"/>
            <p:cNvSpPr/>
            <p:nvPr/>
          </p:nvSpPr>
          <p:spPr>
            <a:xfrm>
              <a:off x="5652571" y="1873118"/>
              <a:ext cx="611069" cy="2135001"/>
            </a:xfrm>
            <a:custGeom>
              <a:avLst/>
              <a:gdLst>
                <a:gd name="connsiteX0" fmla="*/ 473909 w 611069"/>
                <a:gd name="connsiteY0" fmla="*/ 0 h 2225040"/>
                <a:gd name="connsiteX1" fmla="*/ 1469 w 611069"/>
                <a:gd name="connsiteY1" fmla="*/ 1143000 h 2225040"/>
                <a:gd name="connsiteX2" fmla="*/ 611069 w 611069"/>
                <a:gd name="connsiteY2" fmla="*/ 2225040 h 2225040"/>
              </a:gdLst>
              <a:ahLst/>
              <a:cxnLst>
                <a:cxn ang="0">
                  <a:pos x="connsiteX0" y="connsiteY0"/>
                </a:cxn>
                <a:cxn ang="0">
                  <a:pos x="connsiteX1" y="connsiteY1"/>
                </a:cxn>
                <a:cxn ang="0">
                  <a:pos x="connsiteX2" y="connsiteY2"/>
                </a:cxn>
              </a:cxnLst>
              <a:rect l="l" t="t" r="r" b="b"/>
              <a:pathLst>
                <a:path w="611069" h="2225040">
                  <a:moveTo>
                    <a:pt x="473909" y="0"/>
                  </a:moveTo>
                  <a:cubicBezTo>
                    <a:pt x="226259" y="386080"/>
                    <a:pt x="-21391" y="772160"/>
                    <a:pt x="1469" y="1143000"/>
                  </a:cubicBezTo>
                  <a:cubicBezTo>
                    <a:pt x="24329" y="1513840"/>
                    <a:pt x="611069" y="2225040"/>
                    <a:pt x="611069" y="222504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7875" y="2166759"/>
            <a:ext cx="1432731" cy="1118771"/>
            <a:chOff x="4571829" y="1478280"/>
            <a:chExt cx="1432731" cy="1118771"/>
          </a:xfrm>
        </p:grpSpPr>
        <p:sp>
          <p:nvSpPr>
            <p:cNvPr id="75" name="Freeform 74"/>
            <p:cNvSpPr/>
            <p:nvPr/>
          </p:nvSpPr>
          <p:spPr>
            <a:xfrm>
              <a:off x="5470989" y="1478280"/>
              <a:ext cx="533571" cy="396240"/>
            </a:xfrm>
            <a:custGeom>
              <a:avLst/>
              <a:gdLst>
                <a:gd name="connsiteX0" fmla="*/ 487851 w 533571"/>
                <a:gd name="connsiteY0" fmla="*/ 396240 h 396240"/>
                <a:gd name="connsiteX1" fmla="*/ 171 w 533571"/>
                <a:gd name="connsiteY1" fmla="*/ 182880 h 396240"/>
                <a:gd name="connsiteX2" fmla="*/ 533571 w 533571"/>
                <a:gd name="connsiteY2" fmla="*/ 0 h 396240"/>
              </a:gdLst>
              <a:ahLst/>
              <a:cxnLst>
                <a:cxn ang="0">
                  <a:pos x="connsiteX0" y="connsiteY0"/>
                </a:cxn>
                <a:cxn ang="0">
                  <a:pos x="connsiteX1" y="connsiteY1"/>
                </a:cxn>
                <a:cxn ang="0">
                  <a:pos x="connsiteX2" y="connsiteY2"/>
                </a:cxn>
              </a:cxnLst>
              <a:rect l="l" t="t" r="r" b="b"/>
              <a:pathLst>
                <a:path w="533571" h="396240">
                  <a:moveTo>
                    <a:pt x="487851" y="396240"/>
                  </a:moveTo>
                  <a:cubicBezTo>
                    <a:pt x="240201" y="322580"/>
                    <a:pt x="-7449" y="248920"/>
                    <a:pt x="171" y="182880"/>
                  </a:cubicBezTo>
                  <a:cubicBezTo>
                    <a:pt x="7791" y="116840"/>
                    <a:pt x="270681" y="58420"/>
                    <a:pt x="533571"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4571829" y="1673721"/>
              <a:ext cx="1371771" cy="923330"/>
            </a:xfrm>
            <a:prstGeom prst="rect">
              <a:avLst/>
            </a:prstGeom>
            <a:noFill/>
          </p:spPr>
          <p:txBody>
            <a:bodyPr wrap="square" rtlCol="0">
              <a:spAutoFit/>
            </a:bodyPr>
            <a:lstStyle/>
            <a:p>
              <a:pPr algn="ctr"/>
              <a:r>
                <a:rPr lang="en-US" dirty="0" smtClean="0"/>
                <a:t>Trigger1</a:t>
              </a:r>
            </a:p>
            <a:p>
              <a:pPr algn="ctr"/>
              <a:r>
                <a:rPr lang="en-US" dirty="0" smtClean="0"/>
                <a:t>(x1 &gt;=5) </a:t>
              </a:r>
              <a:br>
                <a:rPr lang="en-US" dirty="0" smtClean="0"/>
              </a:br>
              <a:r>
                <a:rPr lang="en-US" dirty="0" smtClean="0"/>
                <a:t>[x1]</a:t>
              </a:r>
              <a:endParaRPr lang="en-US" dirty="0"/>
            </a:p>
          </p:txBody>
        </p:sp>
      </p:grpSp>
      <p:grpSp>
        <p:nvGrpSpPr>
          <p:cNvPr id="77" name="Group 76"/>
          <p:cNvGrpSpPr/>
          <p:nvPr/>
        </p:nvGrpSpPr>
        <p:grpSpPr>
          <a:xfrm>
            <a:off x="-228600" y="5108079"/>
            <a:ext cx="2506896" cy="1177052"/>
            <a:chOff x="4351104" y="4419600"/>
            <a:chExt cx="2506896" cy="1177052"/>
          </a:xfrm>
        </p:grpSpPr>
        <p:sp>
          <p:nvSpPr>
            <p:cNvPr id="78" name="Freeform 77"/>
            <p:cNvSpPr/>
            <p:nvPr/>
          </p:nvSpPr>
          <p:spPr>
            <a:xfrm>
              <a:off x="5928360" y="4419600"/>
              <a:ext cx="533400" cy="548640"/>
            </a:xfrm>
            <a:custGeom>
              <a:avLst/>
              <a:gdLst>
                <a:gd name="connsiteX0" fmla="*/ 0 w 533400"/>
                <a:gd name="connsiteY0" fmla="*/ 0 h 548640"/>
                <a:gd name="connsiteX1" fmla="*/ 213360 w 533400"/>
                <a:gd name="connsiteY1" fmla="*/ 548640 h 548640"/>
                <a:gd name="connsiteX2" fmla="*/ 533400 w 533400"/>
                <a:gd name="connsiteY2" fmla="*/ 0 h 548640"/>
              </a:gdLst>
              <a:ahLst/>
              <a:cxnLst>
                <a:cxn ang="0">
                  <a:pos x="connsiteX0" y="connsiteY0"/>
                </a:cxn>
                <a:cxn ang="0">
                  <a:pos x="connsiteX1" y="connsiteY1"/>
                </a:cxn>
                <a:cxn ang="0">
                  <a:pos x="connsiteX2" y="connsiteY2"/>
                </a:cxn>
              </a:cxnLst>
              <a:rect l="l" t="t" r="r" b="b"/>
              <a:pathLst>
                <a:path w="533400" h="548640">
                  <a:moveTo>
                    <a:pt x="0" y="0"/>
                  </a:moveTo>
                  <a:cubicBezTo>
                    <a:pt x="62230" y="274320"/>
                    <a:pt x="124460" y="548640"/>
                    <a:pt x="213360" y="548640"/>
                  </a:cubicBezTo>
                  <a:cubicBezTo>
                    <a:pt x="302260" y="548640"/>
                    <a:pt x="417830" y="274320"/>
                    <a:pt x="53340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4351104" y="4950321"/>
              <a:ext cx="2506896" cy="646331"/>
            </a:xfrm>
            <a:prstGeom prst="rect">
              <a:avLst/>
            </a:prstGeom>
            <a:noFill/>
          </p:spPr>
          <p:txBody>
            <a:bodyPr wrap="square" rtlCol="0">
              <a:spAutoFit/>
            </a:bodyPr>
            <a:lstStyle/>
            <a:p>
              <a:pPr algn="ctr"/>
              <a:r>
                <a:rPr lang="en-US" dirty="0" smtClean="0"/>
                <a:t>Trigger2 (x2 </a:t>
              </a:r>
              <a:r>
                <a:rPr lang="en-US" dirty="0"/>
                <a:t>&lt;</a:t>
              </a:r>
              <a:r>
                <a:rPr lang="en-US" dirty="0" smtClean="0"/>
                <a:t> 2)</a:t>
              </a:r>
            </a:p>
            <a:p>
              <a:pPr algn="ctr"/>
              <a:r>
                <a:rPr lang="en-US" dirty="0" smtClean="0"/>
                <a:t>[] {</a:t>
              </a:r>
              <a:r>
                <a:rPr lang="en-US" dirty="0" err="1" smtClean="0"/>
                <a:t>DoSomething</a:t>
              </a:r>
              <a:r>
                <a:rPr lang="en-US" dirty="0" smtClean="0"/>
                <a:t>}</a:t>
              </a:r>
              <a:endParaRPr lang="en-US" dirty="0"/>
            </a:p>
          </p:txBody>
        </p:sp>
      </p:grpSp>
      <p:grpSp>
        <p:nvGrpSpPr>
          <p:cNvPr id="80" name="Group 79"/>
          <p:cNvGrpSpPr/>
          <p:nvPr/>
        </p:nvGrpSpPr>
        <p:grpSpPr>
          <a:xfrm>
            <a:off x="1973496" y="5090160"/>
            <a:ext cx="2362200" cy="1140321"/>
            <a:chOff x="6553200" y="4401681"/>
            <a:chExt cx="2362200" cy="1140321"/>
          </a:xfrm>
        </p:grpSpPr>
        <p:sp>
          <p:nvSpPr>
            <p:cNvPr id="81" name="Freeform 80"/>
            <p:cNvSpPr/>
            <p:nvPr/>
          </p:nvSpPr>
          <p:spPr>
            <a:xfrm>
              <a:off x="6766560" y="4401681"/>
              <a:ext cx="533400" cy="548640"/>
            </a:xfrm>
            <a:custGeom>
              <a:avLst/>
              <a:gdLst>
                <a:gd name="connsiteX0" fmla="*/ 0 w 533400"/>
                <a:gd name="connsiteY0" fmla="*/ 0 h 548640"/>
                <a:gd name="connsiteX1" fmla="*/ 213360 w 533400"/>
                <a:gd name="connsiteY1" fmla="*/ 548640 h 548640"/>
                <a:gd name="connsiteX2" fmla="*/ 533400 w 533400"/>
                <a:gd name="connsiteY2" fmla="*/ 0 h 548640"/>
              </a:gdLst>
              <a:ahLst/>
              <a:cxnLst>
                <a:cxn ang="0">
                  <a:pos x="connsiteX0" y="connsiteY0"/>
                </a:cxn>
                <a:cxn ang="0">
                  <a:pos x="connsiteX1" y="connsiteY1"/>
                </a:cxn>
                <a:cxn ang="0">
                  <a:pos x="connsiteX2" y="connsiteY2"/>
                </a:cxn>
              </a:cxnLst>
              <a:rect l="l" t="t" r="r" b="b"/>
              <a:pathLst>
                <a:path w="533400" h="548640">
                  <a:moveTo>
                    <a:pt x="0" y="0"/>
                  </a:moveTo>
                  <a:cubicBezTo>
                    <a:pt x="62230" y="274320"/>
                    <a:pt x="124460" y="548640"/>
                    <a:pt x="213360" y="548640"/>
                  </a:cubicBezTo>
                  <a:cubicBezTo>
                    <a:pt x="302260" y="548640"/>
                    <a:pt x="417830" y="274320"/>
                    <a:pt x="53340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6553200" y="4895671"/>
              <a:ext cx="2362200" cy="646331"/>
            </a:xfrm>
            <a:prstGeom prst="rect">
              <a:avLst/>
            </a:prstGeom>
            <a:noFill/>
          </p:spPr>
          <p:txBody>
            <a:bodyPr wrap="square" rtlCol="0">
              <a:spAutoFit/>
            </a:bodyPr>
            <a:lstStyle/>
            <a:p>
              <a:pPr algn="ctr"/>
              <a:r>
                <a:rPr lang="en-US" dirty="0" smtClean="0"/>
                <a:t>Trigger2 (x2 &gt;  2)</a:t>
              </a:r>
            </a:p>
            <a:p>
              <a:pPr algn="ctr"/>
              <a:r>
                <a:rPr lang="en-US" dirty="0" smtClean="0"/>
                <a:t>[] {</a:t>
              </a:r>
              <a:r>
                <a:rPr lang="en-US" dirty="0" err="1" smtClean="0"/>
                <a:t>DoSomethingElse</a:t>
              </a:r>
              <a:r>
                <a:rPr lang="en-US" dirty="0" smtClean="0"/>
                <a:t>}</a:t>
              </a:r>
              <a:endParaRPr lang="en-US" dirty="0"/>
            </a:p>
          </p:txBody>
        </p:sp>
      </p:grpSp>
      <p:grpSp>
        <p:nvGrpSpPr>
          <p:cNvPr id="83" name="Group 82"/>
          <p:cNvGrpSpPr/>
          <p:nvPr/>
        </p:nvGrpSpPr>
        <p:grpSpPr>
          <a:xfrm>
            <a:off x="1592496" y="2502039"/>
            <a:ext cx="2177467" cy="2179320"/>
            <a:chOff x="6172200" y="1813560"/>
            <a:chExt cx="2177467" cy="2179320"/>
          </a:xfrm>
        </p:grpSpPr>
        <p:sp>
          <p:nvSpPr>
            <p:cNvPr id="84" name="TextBox 83"/>
            <p:cNvSpPr txBox="1"/>
            <p:nvPr/>
          </p:nvSpPr>
          <p:spPr>
            <a:xfrm>
              <a:off x="6172200" y="2675989"/>
              <a:ext cx="2177467" cy="369332"/>
            </a:xfrm>
            <a:prstGeom prst="rect">
              <a:avLst/>
            </a:prstGeom>
            <a:noFill/>
          </p:spPr>
          <p:txBody>
            <a:bodyPr wrap="square" rtlCol="0">
              <a:spAutoFit/>
            </a:bodyPr>
            <a:lstStyle/>
            <a:p>
              <a:pPr algn="ctr"/>
              <a:r>
                <a:rPr lang="en-US" dirty="0" smtClean="0"/>
                <a:t>Trigger0 () [x1,x2]</a:t>
              </a:r>
              <a:endParaRPr lang="en-US" dirty="0"/>
            </a:p>
          </p:txBody>
        </p:sp>
        <p:sp>
          <p:nvSpPr>
            <p:cNvPr id="85" name="Freeform 84"/>
            <p:cNvSpPr/>
            <p:nvPr/>
          </p:nvSpPr>
          <p:spPr>
            <a:xfrm>
              <a:off x="6370320" y="1813560"/>
              <a:ext cx="60960" cy="2179320"/>
            </a:xfrm>
            <a:custGeom>
              <a:avLst/>
              <a:gdLst>
                <a:gd name="connsiteX0" fmla="*/ 60960 w 60960"/>
                <a:gd name="connsiteY0" fmla="*/ 2179320 h 2179320"/>
                <a:gd name="connsiteX1" fmla="*/ 0 w 60960"/>
                <a:gd name="connsiteY1" fmla="*/ 0 h 2179320"/>
              </a:gdLst>
              <a:ahLst/>
              <a:cxnLst>
                <a:cxn ang="0">
                  <a:pos x="connsiteX0" y="connsiteY0"/>
                </a:cxn>
                <a:cxn ang="0">
                  <a:pos x="connsiteX1" y="connsiteY1"/>
                </a:cxn>
              </a:cxnLst>
              <a:rect l="l" t="t" r="r" b="b"/>
              <a:pathLst>
                <a:path w="60960" h="2179320">
                  <a:moveTo>
                    <a:pt x="60960" y="2179320"/>
                  </a:moveTo>
                  <a:lnTo>
                    <a:pt x="0" y="0"/>
                  </a:ln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1516296" y="3733800"/>
            <a:ext cx="2209800" cy="932319"/>
            <a:chOff x="6096000" y="3045321"/>
            <a:chExt cx="2209800" cy="932319"/>
          </a:xfrm>
        </p:grpSpPr>
        <p:sp>
          <p:nvSpPr>
            <p:cNvPr id="87" name="Freeform 86"/>
            <p:cNvSpPr/>
            <p:nvPr/>
          </p:nvSpPr>
          <p:spPr>
            <a:xfrm>
              <a:off x="6903720" y="3413690"/>
              <a:ext cx="538480" cy="563950"/>
            </a:xfrm>
            <a:custGeom>
              <a:avLst/>
              <a:gdLst>
                <a:gd name="connsiteX0" fmla="*/ 457200 w 538480"/>
                <a:gd name="connsiteY0" fmla="*/ 533470 h 563950"/>
                <a:gd name="connsiteX1" fmla="*/ 502920 w 538480"/>
                <a:gd name="connsiteY1" fmla="*/ 70 h 563950"/>
                <a:gd name="connsiteX2" fmla="*/ 0 w 538480"/>
                <a:gd name="connsiteY2" fmla="*/ 563950 h 563950"/>
              </a:gdLst>
              <a:ahLst/>
              <a:cxnLst>
                <a:cxn ang="0">
                  <a:pos x="connsiteX0" y="connsiteY0"/>
                </a:cxn>
                <a:cxn ang="0">
                  <a:pos x="connsiteX1" y="connsiteY1"/>
                </a:cxn>
                <a:cxn ang="0">
                  <a:pos x="connsiteX2" y="connsiteY2"/>
                </a:cxn>
              </a:cxnLst>
              <a:rect l="l" t="t" r="r" b="b"/>
              <a:pathLst>
                <a:path w="538480" h="563950">
                  <a:moveTo>
                    <a:pt x="457200" y="533470"/>
                  </a:moveTo>
                  <a:cubicBezTo>
                    <a:pt x="518160" y="264230"/>
                    <a:pt x="579120" y="-5010"/>
                    <a:pt x="502920" y="70"/>
                  </a:cubicBezTo>
                  <a:cubicBezTo>
                    <a:pt x="426720" y="5150"/>
                    <a:pt x="213360" y="284550"/>
                    <a:pt x="0" y="56395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096000" y="3045321"/>
              <a:ext cx="2209800" cy="646331"/>
            </a:xfrm>
            <a:prstGeom prst="rect">
              <a:avLst/>
            </a:prstGeom>
            <a:noFill/>
          </p:spPr>
          <p:txBody>
            <a:bodyPr wrap="square" rtlCol="0">
              <a:spAutoFit/>
            </a:bodyPr>
            <a:lstStyle/>
            <a:p>
              <a:pPr algn="r"/>
              <a:r>
                <a:rPr lang="en-US" dirty="0" smtClean="0"/>
                <a:t>Trigger1 (x1 &gt;= 5)</a:t>
              </a:r>
              <a:br>
                <a:rPr lang="en-US" dirty="0" smtClean="0"/>
              </a:br>
              <a:r>
                <a:rPr lang="en-US" dirty="0" smtClean="0"/>
                <a:t>[x1]</a:t>
              </a:r>
              <a:endParaRPr lang="en-US" dirty="0"/>
            </a:p>
          </p:txBody>
        </p:sp>
      </p:grpSp>
      <p:grpSp>
        <p:nvGrpSpPr>
          <p:cNvPr id="89" name="Group 88"/>
          <p:cNvGrpSpPr/>
          <p:nvPr/>
        </p:nvGrpSpPr>
        <p:grpSpPr>
          <a:xfrm>
            <a:off x="2735496" y="4696599"/>
            <a:ext cx="1411309" cy="753011"/>
            <a:chOff x="7315200" y="4008120"/>
            <a:chExt cx="1411309" cy="753011"/>
          </a:xfrm>
        </p:grpSpPr>
        <p:sp>
          <p:nvSpPr>
            <p:cNvPr id="90" name="Freeform 89"/>
            <p:cNvSpPr/>
            <p:nvPr/>
          </p:nvSpPr>
          <p:spPr>
            <a:xfrm>
              <a:off x="7360920" y="4008120"/>
              <a:ext cx="396280" cy="426720"/>
            </a:xfrm>
            <a:custGeom>
              <a:avLst/>
              <a:gdLst>
                <a:gd name="connsiteX0" fmla="*/ 15240 w 548657"/>
                <a:gd name="connsiteY0" fmla="*/ 426720 h 426720"/>
                <a:gd name="connsiteX1" fmla="*/ 548640 w 548657"/>
                <a:gd name="connsiteY1" fmla="*/ 289560 h 426720"/>
                <a:gd name="connsiteX2" fmla="*/ 0 w 548657"/>
                <a:gd name="connsiteY2" fmla="*/ 0 h 426720"/>
                <a:gd name="connsiteX0" fmla="*/ 15240 w 396280"/>
                <a:gd name="connsiteY0" fmla="*/ 426720 h 426720"/>
                <a:gd name="connsiteX1" fmla="*/ 396240 w 396280"/>
                <a:gd name="connsiteY1" fmla="*/ 289560 h 426720"/>
                <a:gd name="connsiteX2" fmla="*/ 0 w 396280"/>
                <a:gd name="connsiteY2" fmla="*/ 0 h 426720"/>
              </a:gdLst>
              <a:ahLst/>
              <a:cxnLst>
                <a:cxn ang="0">
                  <a:pos x="connsiteX0" y="connsiteY0"/>
                </a:cxn>
                <a:cxn ang="0">
                  <a:pos x="connsiteX1" y="connsiteY1"/>
                </a:cxn>
                <a:cxn ang="0">
                  <a:pos x="connsiteX2" y="connsiteY2"/>
                </a:cxn>
              </a:cxnLst>
              <a:rect l="l" t="t" r="r" b="b"/>
              <a:pathLst>
                <a:path w="396280" h="426720">
                  <a:moveTo>
                    <a:pt x="15240" y="426720"/>
                  </a:moveTo>
                  <a:cubicBezTo>
                    <a:pt x="283210" y="393700"/>
                    <a:pt x="398780" y="360680"/>
                    <a:pt x="396240" y="289560"/>
                  </a:cubicBezTo>
                  <a:cubicBezTo>
                    <a:pt x="393700" y="218440"/>
                    <a:pt x="273050" y="109220"/>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7315200" y="4114800"/>
              <a:ext cx="1411309" cy="646331"/>
            </a:xfrm>
            <a:prstGeom prst="rect">
              <a:avLst/>
            </a:prstGeom>
            <a:noFill/>
          </p:spPr>
          <p:txBody>
            <a:bodyPr wrap="square" rtlCol="0">
              <a:spAutoFit/>
            </a:bodyPr>
            <a:lstStyle/>
            <a:p>
              <a:pPr algn="r"/>
              <a:r>
                <a:rPr lang="en-US" dirty="0" smtClean="0"/>
                <a:t>Trigger1</a:t>
              </a:r>
            </a:p>
            <a:p>
              <a:pPr algn="r"/>
              <a:r>
                <a:rPr lang="en-US" dirty="0" smtClean="0"/>
                <a:t>(x1 &lt; 5 ) [x1]</a:t>
              </a:r>
              <a:endParaRPr lang="en-US" dirty="0"/>
            </a:p>
          </p:txBody>
        </p:sp>
      </p:grpSp>
      <p:grpSp>
        <p:nvGrpSpPr>
          <p:cNvPr id="92" name="Group 91"/>
          <p:cNvGrpSpPr/>
          <p:nvPr/>
        </p:nvGrpSpPr>
        <p:grpSpPr>
          <a:xfrm rot="4873828">
            <a:off x="2529763" y="2326630"/>
            <a:ext cx="893078" cy="1183372"/>
            <a:chOff x="7284720" y="634492"/>
            <a:chExt cx="893078" cy="1183372"/>
          </a:xfrm>
        </p:grpSpPr>
        <p:sp>
          <p:nvSpPr>
            <p:cNvPr id="93" name="Freeform 92"/>
            <p:cNvSpPr/>
            <p:nvPr/>
          </p:nvSpPr>
          <p:spPr>
            <a:xfrm>
              <a:off x="7284720" y="1478280"/>
              <a:ext cx="548657" cy="339584"/>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rot="16726172">
              <a:off x="7314986" y="850973"/>
              <a:ext cx="1079294" cy="646331"/>
            </a:xfrm>
            <a:prstGeom prst="rect">
              <a:avLst/>
            </a:prstGeom>
            <a:noFill/>
          </p:spPr>
          <p:txBody>
            <a:bodyPr wrap="square" rtlCol="0">
              <a:spAutoFit/>
            </a:bodyPr>
            <a:lstStyle/>
            <a:p>
              <a:pPr algn="ctr"/>
              <a:r>
                <a:rPr lang="en-US" dirty="0" smtClean="0"/>
                <a:t>Trigger2</a:t>
              </a:r>
            </a:p>
            <a:p>
              <a:pPr algn="ctr"/>
              <a:r>
                <a:rPr lang="en-US" dirty="0" smtClean="0"/>
                <a:t>() []</a:t>
              </a:r>
              <a:endParaRPr lang="en-US" dirty="0"/>
            </a:p>
          </p:txBody>
        </p:sp>
      </p:grpSp>
      <p:sp>
        <p:nvSpPr>
          <p:cNvPr id="95" name="Rounded Rectangle 94"/>
          <p:cNvSpPr/>
          <p:nvPr/>
        </p:nvSpPr>
        <p:spPr>
          <a:xfrm>
            <a:off x="6548244" y="2057400"/>
            <a:ext cx="1386673"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a:t>
            </a:r>
          </a:p>
          <a:p>
            <a:pPr algn="ctr"/>
            <a:r>
              <a:rPr lang="en-US" dirty="0">
                <a:solidFill>
                  <a:schemeClr val="tx1"/>
                </a:solidFill>
              </a:rPr>
              <a:t>x</a:t>
            </a:r>
            <a:r>
              <a:rPr lang="en-US" dirty="0" smtClean="0">
                <a:solidFill>
                  <a:schemeClr val="tx1"/>
                </a:solidFill>
              </a:rPr>
              <a:t>1=0, x2=0</a:t>
            </a:r>
            <a:endParaRPr lang="en-US" dirty="0"/>
          </a:p>
        </p:txBody>
      </p:sp>
      <p:grpSp>
        <p:nvGrpSpPr>
          <p:cNvPr id="98" name="Group 97"/>
          <p:cNvGrpSpPr/>
          <p:nvPr/>
        </p:nvGrpSpPr>
        <p:grpSpPr>
          <a:xfrm>
            <a:off x="7831150" y="1839736"/>
            <a:ext cx="1079294" cy="751064"/>
            <a:chOff x="7196026" y="1066800"/>
            <a:chExt cx="1079294" cy="751064"/>
          </a:xfrm>
        </p:grpSpPr>
        <p:sp>
          <p:nvSpPr>
            <p:cNvPr id="99" name="Freeform 98"/>
            <p:cNvSpPr/>
            <p:nvPr/>
          </p:nvSpPr>
          <p:spPr>
            <a:xfrm>
              <a:off x="7284720" y="1478280"/>
              <a:ext cx="548657" cy="339584"/>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196026" y="1066800"/>
              <a:ext cx="1079294" cy="369332"/>
            </a:xfrm>
            <a:prstGeom prst="rect">
              <a:avLst/>
            </a:prstGeom>
            <a:noFill/>
          </p:spPr>
          <p:txBody>
            <a:bodyPr wrap="square" rtlCol="0">
              <a:spAutoFit/>
            </a:bodyPr>
            <a:lstStyle/>
            <a:p>
              <a:pPr algn="ctr"/>
              <a:r>
                <a:rPr lang="en-US" dirty="0" smtClean="0"/>
                <a:t>Trigger0</a:t>
              </a:r>
            </a:p>
          </p:txBody>
        </p:sp>
      </p:grpSp>
      <p:grpSp>
        <p:nvGrpSpPr>
          <p:cNvPr id="101" name="Group 100"/>
          <p:cNvGrpSpPr/>
          <p:nvPr/>
        </p:nvGrpSpPr>
        <p:grpSpPr>
          <a:xfrm rot="4873828">
            <a:off x="5544190" y="1687768"/>
            <a:ext cx="612598" cy="1313337"/>
            <a:chOff x="6780977" y="1374138"/>
            <a:chExt cx="612598" cy="1313337"/>
          </a:xfrm>
        </p:grpSpPr>
        <p:sp>
          <p:nvSpPr>
            <p:cNvPr id="102" name="Freeform 101"/>
            <p:cNvSpPr/>
            <p:nvPr/>
          </p:nvSpPr>
          <p:spPr>
            <a:xfrm rot="6550292" flipV="1">
              <a:off x="6919276" y="1448496"/>
              <a:ext cx="548657" cy="399941"/>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rot="16726172">
              <a:off x="6425996" y="1963162"/>
              <a:ext cx="1079294" cy="369332"/>
            </a:xfrm>
            <a:prstGeom prst="rect">
              <a:avLst/>
            </a:prstGeom>
            <a:noFill/>
          </p:spPr>
          <p:txBody>
            <a:bodyPr wrap="square" rtlCol="0">
              <a:spAutoFit/>
            </a:bodyPr>
            <a:lstStyle/>
            <a:p>
              <a:pPr algn="ctr"/>
              <a:r>
                <a:rPr lang="en-US" dirty="0" smtClean="0"/>
                <a:t>Trigger2</a:t>
              </a:r>
            </a:p>
          </p:txBody>
        </p:sp>
      </p:grpSp>
      <p:sp>
        <p:nvSpPr>
          <p:cNvPr id="111" name="Rounded Rectangle 110"/>
          <p:cNvSpPr/>
          <p:nvPr/>
        </p:nvSpPr>
        <p:spPr>
          <a:xfrm>
            <a:off x="5557644" y="3465790"/>
            <a:ext cx="1386673"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a:t>
            </a:r>
          </a:p>
          <a:p>
            <a:pPr algn="ctr"/>
            <a:r>
              <a:rPr lang="en-US" dirty="0">
                <a:solidFill>
                  <a:schemeClr val="tx1"/>
                </a:solidFill>
              </a:rPr>
              <a:t>x</a:t>
            </a:r>
            <a:r>
              <a:rPr lang="en-US" dirty="0" smtClean="0">
                <a:solidFill>
                  <a:schemeClr val="tx1"/>
                </a:solidFill>
              </a:rPr>
              <a:t>1=0, x2=0</a:t>
            </a:r>
            <a:endParaRPr lang="en-US" dirty="0"/>
          </a:p>
        </p:txBody>
      </p:sp>
      <p:sp>
        <p:nvSpPr>
          <p:cNvPr id="112" name="Rounded Rectangle 111"/>
          <p:cNvSpPr/>
          <p:nvPr/>
        </p:nvSpPr>
        <p:spPr>
          <a:xfrm>
            <a:off x="7157844" y="3429000"/>
            <a:ext cx="1620230"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a:t>
            </a:r>
          </a:p>
          <a:p>
            <a:pPr algn="ctr"/>
            <a:r>
              <a:rPr lang="en-US" dirty="0" smtClean="0">
                <a:solidFill>
                  <a:schemeClr val="tx1"/>
                </a:solidFill>
              </a:rPr>
              <a:t>x1=0.5, x2=0.5</a:t>
            </a:r>
            <a:endParaRPr lang="en-US" dirty="0"/>
          </a:p>
        </p:txBody>
      </p:sp>
      <p:grpSp>
        <p:nvGrpSpPr>
          <p:cNvPr id="117" name="Group 116"/>
          <p:cNvGrpSpPr/>
          <p:nvPr/>
        </p:nvGrpSpPr>
        <p:grpSpPr>
          <a:xfrm>
            <a:off x="5481444" y="2782610"/>
            <a:ext cx="1831381" cy="683180"/>
            <a:chOff x="5562600" y="2325410"/>
            <a:chExt cx="1831381" cy="683180"/>
          </a:xfrm>
        </p:grpSpPr>
        <p:sp>
          <p:nvSpPr>
            <p:cNvPr id="109" name="TextBox 108"/>
            <p:cNvSpPr txBox="1"/>
            <p:nvPr/>
          </p:nvSpPr>
          <p:spPr>
            <a:xfrm>
              <a:off x="5562600" y="2373868"/>
              <a:ext cx="1653456" cy="369332"/>
            </a:xfrm>
            <a:prstGeom prst="rect">
              <a:avLst/>
            </a:prstGeom>
            <a:noFill/>
          </p:spPr>
          <p:txBody>
            <a:bodyPr wrap="square" rtlCol="0">
              <a:spAutoFit/>
            </a:bodyPr>
            <a:lstStyle/>
            <a:p>
              <a:pPr algn="ctr"/>
              <a:r>
                <a:rPr lang="en-US" dirty="0" smtClean="0"/>
                <a:t>Trigger1</a:t>
              </a:r>
            </a:p>
          </p:txBody>
        </p:sp>
        <p:cxnSp>
          <p:nvCxnSpPr>
            <p:cNvPr id="114" name="Straight Arrow Connector 113"/>
            <p:cNvCxnSpPr>
              <a:stCxn id="95" idx="2"/>
              <a:endCxn id="111" idx="0"/>
            </p:cNvCxnSpPr>
            <p:nvPr/>
          </p:nvCxnSpPr>
          <p:spPr>
            <a:xfrm flipH="1">
              <a:off x="6403381" y="2325410"/>
              <a:ext cx="990600" cy="6831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7005444" y="2782610"/>
            <a:ext cx="1033759" cy="646390"/>
            <a:chOff x="7086600" y="2325410"/>
            <a:chExt cx="1033759" cy="646390"/>
          </a:xfrm>
        </p:grpSpPr>
        <p:cxnSp>
          <p:nvCxnSpPr>
            <p:cNvPr id="116" name="Straight Arrow Connector 115"/>
            <p:cNvCxnSpPr>
              <a:stCxn id="95" idx="2"/>
              <a:endCxn id="112" idx="0"/>
            </p:cNvCxnSpPr>
            <p:nvPr/>
          </p:nvCxnSpPr>
          <p:spPr>
            <a:xfrm>
              <a:off x="7393981" y="2325410"/>
              <a:ext cx="726378" cy="64639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086600" y="2526268"/>
              <a:ext cx="796673" cy="369332"/>
            </a:xfrm>
            <a:prstGeom prst="rect">
              <a:avLst/>
            </a:prstGeom>
            <a:noFill/>
          </p:spPr>
          <p:txBody>
            <a:bodyPr wrap="square" rtlCol="0">
              <a:spAutoFit/>
            </a:bodyPr>
            <a:lstStyle/>
            <a:p>
              <a:pPr algn="ctr"/>
              <a:r>
                <a:rPr lang="el-GR" dirty="0" smtClean="0"/>
                <a:t>δ</a:t>
              </a:r>
              <a:endParaRPr lang="en-US" dirty="0" smtClean="0"/>
            </a:p>
          </p:txBody>
        </p:sp>
      </p:grpSp>
      <p:grpSp>
        <p:nvGrpSpPr>
          <p:cNvPr id="129" name="Group 128"/>
          <p:cNvGrpSpPr/>
          <p:nvPr/>
        </p:nvGrpSpPr>
        <p:grpSpPr>
          <a:xfrm>
            <a:off x="4338444" y="2692400"/>
            <a:ext cx="2269067" cy="778933"/>
            <a:chOff x="4419600" y="2692400"/>
            <a:chExt cx="2269067" cy="778933"/>
          </a:xfrm>
        </p:grpSpPr>
        <p:sp>
          <p:nvSpPr>
            <p:cNvPr id="127" name="Freeform 126"/>
            <p:cNvSpPr/>
            <p:nvPr/>
          </p:nvSpPr>
          <p:spPr>
            <a:xfrm>
              <a:off x="5461287" y="2692400"/>
              <a:ext cx="1227380" cy="778933"/>
            </a:xfrm>
            <a:custGeom>
              <a:avLst/>
              <a:gdLst>
                <a:gd name="connsiteX0" fmla="*/ 279113 w 1227380"/>
                <a:gd name="connsiteY0" fmla="*/ 778933 h 778933"/>
                <a:gd name="connsiteX1" fmla="*/ 58980 w 1227380"/>
                <a:gd name="connsiteY1" fmla="*/ 152400 h 778933"/>
                <a:gd name="connsiteX2" fmla="*/ 1227380 w 1227380"/>
                <a:gd name="connsiteY2" fmla="*/ 0 h 778933"/>
              </a:gdLst>
              <a:ahLst/>
              <a:cxnLst>
                <a:cxn ang="0">
                  <a:pos x="connsiteX0" y="connsiteY0"/>
                </a:cxn>
                <a:cxn ang="0">
                  <a:pos x="connsiteX1" y="connsiteY1"/>
                </a:cxn>
                <a:cxn ang="0">
                  <a:pos x="connsiteX2" y="connsiteY2"/>
                </a:cxn>
              </a:cxnLst>
              <a:rect l="l" t="t" r="r" b="b"/>
              <a:pathLst>
                <a:path w="1227380" h="778933">
                  <a:moveTo>
                    <a:pt x="279113" y="778933"/>
                  </a:moveTo>
                  <a:cubicBezTo>
                    <a:pt x="90024" y="530577"/>
                    <a:pt x="-99064" y="282222"/>
                    <a:pt x="58980" y="152400"/>
                  </a:cubicBezTo>
                  <a:cubicBezTo>
                    <a:pt x="217024" y="22578"/>
                    <a:pt x="722202" y="11289"/>
                    <a:pt x="122738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4419600" y="2924784"/>
              <a:ext cx="1079294" cy="369332"/>
            </a:xfrm>
            <a:prstGeom prst="rect">
              <a:avLst/>
            </a:prstGeom>
            <a:noFill/>
          </p:spPr>
          <p:txBody>
            <a:bodyPr wrap="square" rtlCol="0">
              <a:spAutoFit/>
            </a:bodyPr>
            <a:lstStyle/>
            <a:p>
              <a:pPr algn="ctr"/>
              <a:r>
                <a:rPr lang="en-US" dirty="0" smtClean="0"/>
                <a:t>Trigger0</a:t>
              </a:r>
            </a:p>
          </p:txBody>
        </p:sp>
      </p:grpSp>
      <p:sp>
        <p:nvSpPr>
          <p:cNvPr id="130" name="TextBox 129"/>
          <p:cNvSpPr txBox="1"/>
          <p:nvPr/>
        </p:nvSpPr>
        <p:spPr>
          <a:xfrm>
            <a:off x="4478350" y="3212068"/>
            <a:ext cx="1079294" cy="369332"/>
          </a:xfrm>
          <a:prstGeom prst="rect">
            <a:avLst/>
          </a:prstGeom>
          <a:noFill/>
        </p:spPr>
        <p:txBody>
          <a:bodyPr wrap="square" rtlCol="0">
            <a:spAutoFit/>
          </a:bodyPr>
          <a:lstStyle/>
          <a:p>
            <a:pPr algn="ctr"/>
            <a:r>
              <a:rPr lang="en-US" dirty="0" smtClean="0"/>
              <a:t>Trigger1</a:t>
            </a:r>
          </a:p>
        </p:txBody>
      </p:sp>
      <p:grpSp>
        <p:nvGrpSpPr>
          <p:cNvPr id="134" name="Group 133"/>
          <p:cNvGrpSpPr/>
          <p:nvPr/>
        </p:nvGrpSpPr>
        <p:grpSpPr>
          <a:xfrm>
            <a:off x="4338444" y="4165600"/>
            <a:ext cx="1659467" cy="711200"/>
            <a:chOff x="4419600" y="4165600"/>
            <a:chExt cx="1659467" cy="711200"/>
          </a:xfrm>
        </p:grpSpPr>
        <p:sp>
          <p:nvSpPr>
            <p:cNvPr id="132" name="Freeform 131"/>
            <p:cNvSpPr/>
            <p:nvPr/>
          </p:nvSpPr>
          <p:spPr>
            <a:xfrm>
              <a:off x="5712797" y="4165600"/>
              <a:ext cx="366270" cy="406684"/>
            </a:xfrm>
            <a:custGeom>
              <a:avLst/>
              <a:gdLst>
                <a:gd name="connsiteX0" fmla="*/ 366270 w 366270"/>
                <a:gd name="connsiteY0" fmla="*/ 50800 h 406684"/>
                <a:gd name="connsiteX1" fmla="*/ 44536 w 366270"/>
                <a:gd name="connsiteY1" fmla="*/ 406400 h 406684"/>
                <a:gd name="connsiteX2" fmla="*/ 10670 w 366270"/>
                <a:gd name="connsiteY2" fmla="*/ 0 h 406684"/>
              </a:gdLst>
              <a:ahLst/>
              <a:cxnLst>
                <a:cxn ang="0">
                  <a:pos x="connsiteX0" y="connsiteY0"/>
                </a:cxn>
                <a:cxn ang="0">
                  <a:pos x="connsiteX1" y="connsiteY1"/>
                </a:cxn>
                <a:cxn ang="0">
                  <a:pos x="connsiteX2" y="connsiteY2"/>
                </a:cxn>
              </a:cxnLst>
              <a:rect l="l" t="t" r="r" b="b"/>
              <a:pathLst>
                <a:path w="366270" h="406684">
                  <a:moveTo>
                    <a:pt x="366270" y="50800"/>
                  </a:moveTo>
                  <a:cubicBezTo>
                    <a:pt x="235036" y="232833"/>
                    <a:pt x="103803" y="414867"/>
                    <a:pt x="44536" y="406400"/>
                  </a:cubicBezTo>
                  <a:cubicBezTo>
                    <a:pt x="-14731" y="397933"/>
                    <a:pt x="-2031" y="198966"/>
                    <a:pt x="1067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4419600" y="4230469"/>
              <a:ext cx="1612694" cy="646331"/>
            </a:xfrm>
            <a:prstGeom prst="rect">
              <a:avLst/>
            </a:prstGeom>
            <a:noFill/>
          </p:spPr>
          <p:txBody>
            <a:bodyPr wrap="square" rtlCol="0">
              <a:spAutoFit/>
            </a:bodyPr>
            <a:lstStyle/>
            <a:p>
              <a:pPr algn="ctr"/>
              <a:r>
                <a:rPr lang="en-US" dirty="0" smtClean="0"/>
                <a:t>Trigger2</a:t>
              </a:r>
              <a:br>
                <a:rPr lang="en-US" dirty="0" smtClean="0"/>
              </a:br>
              <a:r>
                <a:rPr lang="en-US" dirty="0" smtClean="0"/>
                <a:t>{</a:t>
              </a:r>
              <a:r>
                <a:rPr lang="en-US" dirty="0" err="1" smtClean="0"/>
                <a:t>DoSomething</a:t>
              </a:r>
              <a:r>
                <a:rPr lang="en-US" dirty="0" smtClean="0"/>
                <a:t>}</a:t>
              </a:r>
            </a:p>
          </p:txBody>
        </p:sp>
      </p:grpSp>
      <p:sp>
        <p:nvSpPr>
          <p:cNvPr id="135" name="Rounded Rectangle 134"/>
          <p:cNvSpPr/>
          <p:nvPr/>
        </p:nvSpPr>
        <p:spPr>
          <a:xfrm>
            <a:off x="4851814" y="5029200"/>
            <a:ext cx="1620230"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a:t>
            </a:r>
          </a:p>
          <a:p>
            <a:pPr algn="ctr"/>
            <a:r>
              <a:rPr lang="en-US" dirty="0" smtClean="0">
                <a:solidFill>
                  <a:schemeClr val="tx1"/>
                </a:solidFill>
              </a:rPr>
              <a:t>x1=0.5, x2=0.5</a:t>
            </a:r>
            <a:endParaRPr lang="en-US" dirty="0"/>
          </a:p>
        </p:txBody>
      </p:sp>
      <p:grpSp>
        <p:nvGrpSpPr>
          <p:cNvPr id="136" name="Group 135"/>
          <p:cNvGrpSpPr/>
          <p:nvPr/>
        </p:nvGrpSpPr>
        <p:grpSpPr>
          <a:xfrm>
            <a:off x="5985127" y="4191000"/>
            <a:ext cx="796673" cy="848244"/>
            <a:chOff x="6240863" y="2325410"/>
            <a:chExt cx="796673" cy="848244"/>
          </a:xfrm>
        </p:grpSpPr>
        <p:cxnSp>
          <p:nvCxnSpPr>
            <p:cNvPr id="137" name="Straight Arrow Connector 136"/>
            <p:cNvCxnSpPr>
              <a:stCxn id="111" idx="2"/>
            </p:cNvCxnSpPr>
            <p:nvPr/>
          </p:nvCxnSpPr>
          <p:spPr>
            <a:xfrm flipH="1">
              <a:off x="6273413" y="2325410"/>
              <a:ext cx="351031" cy="84824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6240863" y="2718078"/>
              <a:ext cx="796673" cy="369332"/>
            </a:xfrm>
            <a:prstGeom prst="rect">
              <a:avLst/>
            </a:prstGeom>
            <a:noFill/>
          </p:spPr>
          <p:txBody>
            <a:bodyPr wrap="square" rtlCol="0">
              <a:spAutoFit/>
            </a:bodyPr>
            <a:lstStyle/>
            <a:p>
              <a:pPr algn="ctr"/>
              <a:r>
                <a:rPr lang="el-GR" dirty="0" smtClean="0"/>
                <a:t>δ</a:t>
              </a:r>
              <a:endParaRPr lang="en-US" dirty="0" smtClean="0"/>
            </a:p>
          </p:txBody>
        </p:sp>
      </p:grpSp>
      <p:grpSp>
        <p:nvGrpSpPr>
          <p:cNvPr id="142" name="Group 141"/>
          <p:cNvGrpSpPr/>
          <p:nvPr/>
        </p:nvGrpSpPr>
        <p:grpSpPr>
          <a:xfrm>
            <a:off x="7894444" y="2675467"/>
            <a:ext cx="1104694" cy="762000"/>
            <a:chOff x="7975600" y="2675467"/>
            <a:chExt cx="1104694" cy="762000"/>
          </a:xfrm>
        </p:grpSpPr>
        <p:sp>
          <p:nvSpPr>
            <p:cNvPr id="140" name="Freeform 139"/>
            <p:cNvSpPr/>
            <p:nvPr/>
          </p:nvSpPr>
          <p:spPr>
            <a:xfrm>
              <a:off x="7975600" y="2675467"/>
              <a:ext cx="711200" cy="762000"/>
            </a:xfrm>
            <a:custGeom>
              <a:avLst/>
              <a:gdLst>
                <a:gd name="connsiteX0" fmla="*/ 711200 w 711200"/>
                <a:gd name="connsiteY0" fmla="*/ 762000 h 762000"/>
                <a:gd name="connsiteX1" fmla="*/ 440267 w 711200"/>
                <a:gd name="connsiteY1" fmla="*/ 254000 h 762000"/>
                <a:gd name="connsiteX2" fmla="*/ 0 w 711200"/>
                <a:gd name="connsiteY2" fmla="*/ 0 h 762000"/>
              </a:gdLst>
              <a:ahLst/>
              <a:cxnLst>
                <a:cxn ang="0">
                  <a:pos x="connsiteX0" y="connsiteY0"/>
                </a:cxn>
                <a:cxn ang="0">
                  <a:pos x="connsiteX1" y="connsiteY1"/>
                </a:cxn>
                <a:cxn ang="0">
                  <a:pos x="connsiteX2" y="connsiteY2"/>
                </a:cxn>
              </a:cxnLst>
              <a:rect l="l" t="t" r="r" b="b"/>
              <a:pathLst>
                <a:path w="711200" h="762000">
                  <a:moveTo>
                    <a:pt x="711200" y="762000"/>
                  </a:moveTo>
                  <a:cubicBezTo>
                    <a:pt x="635000" y="571500"/>
                    <a:pt x="558800" y="381000"/>
                    <a:pt x="440267" y="254000"/>
                  </a:cubicBezTo>
                  <a:cubicBezTo>
                    <a:pt x="321734" y="127000"/>
                    <a:pt x="160867" y="63500"/>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8001000" y="2831068"/>
              <a:ext cx="1079294" cy="369332"/>
            </a:xfrm>
            <a:prstGeom prst="rect">
              <a:avLst/>
            </a:prstGeom>
            <a:noFill/>
          </p:spPr>
          <p:txBody>
            <a:bodyPr wrap="square" rtlCol="0">
              <a:spAutoFit/>
            </a:bodyPr>
            <a:lstStyle/>
            <a:p>
              <a:pPr algn="ctr"/>
              <a:r>
                <a:rPr lang="en-US" dirty="0" smtClean="0"/>
                <a:t>Trigger0</a:t>
              </a:r>
            </a:p>
          </p:txBody>
        </p:sp>
      </p:grpSp>
      <p:sp>
        <p:nvSpPr>
          <p:cNvPr id="147" name="Rounded Rectangle 146"/>
          <p:cNvSpPr/>
          <p:nvPr/>
        </p:nvSpPr>
        <p:spPr>
          <a:xfrm>
            <a:off x="6548244" y="4724400"/>
            <a:ext cx="1434789"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a:t>
            </a:r>
          </a:p>
          <a:p>
            <a:pPr algn="ctr"/>
            <a:r>
              <a:rPr lang="en-US" dirty="0" smtClean="0">
                <a:solidFill>
                  <a:schemeClr val="tx1"/>
                </a:solidFill>
              </a:rPr>
              <a:t>x1=0, x2=0.5</a:t>
            </a:r>
            <a:endParaRPr lang="en-US" dirty="0"/>
          </a:p>
        </p:txBody>
      </p:sp>
      <p:grpSp>
        <p:nvGrpSpPr>
          <p:cNvPr id="166" name="Group 165"/>
          <p:cNvGrpSpPr/>
          <p:nvPr/>
        </p:nvGrpSpPr>
        <p:grpSpPr>
          <a:xfrm>
            <a:off x="6700644" y="4154210"/>
            <a:ext cx="1267315" cy="570190"/>
            <a:chOff x="6700644" y="4154210"/>
            <a:chExt cx="1267315" cy="570190"/>
          </a:xfrm>
        </p:grpSpPr>
        <p:cxnSp>
          <p:nvCxnSpPr>
            <p:cNvPr id="151" name="Straight Arrow Connector 150"/>
            <p:cNvCxnSpPr>
              <a:stCxn id="112" idx="2"/>
              <a:endCxn id="147" idx="0"/>
            </p:cNvCxnSpPr>
            <p:nvPr/>
          </p:nvCxnSpPr>
          <p:spPr>
            <a:xfrm flipH="1">
              <a:off x="7265639" y="4154210"/>
              <a:ext cx="702320" cy="57019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6700644" y="4191000"/>
              <a:ext cx="1079294" cy="369332"/>
            </a:xfrm>
            <a:prstGeom prst="rect">
              <a:avLst/>
            </a:prstGeom>
            <a:noFill/>
          </p:spPr>
          <p:txBody>
            <a:bodyPr wrap="square" rtlCol="0">
              <a:spAutoFit/>
            </a:bodyPr>
            <a:lstStyle/>
            <a:p>
              <a:pPr algn="ctr"/>
              <a:r>
                <a:rPr lang="en-US" dirty="0" smtClean="0"/>
                <a:t>Trigger1</a:t>
              </a:r>
            </a:p>
          </p:txBody>
        </p:sp>
      </p:grpSp>
      <p:grpSp>
        <p:nvGrpSpPr>
          <p:cNvPr id="153" name="Group 152"/>
          <p:cNvGrpSpPr/>
          <p:nvPr/>
        </p:nvGrpSpPr>
        <p:grpSpPr>
          <a:xfrm>
            <a:off x="7683706" y="4089400"/>
            <a:ext cx="1612694" cy="711200"/>
            <a:chOff x="4999773" y="4165600"/>
            <a:chExt cx="1612694" cy="711200"/>
          </a:xfrm>
        </p:grpSpPr>
        <p:sp>
          <p:nvSpPr>
            <p:cNvPr id="154" name="Freeform 153"/>
            <p:cNvSpPr/>
            <p:nvPr/>
          </p:nvSpPr>
          <p:spPr>
            <a:xfrm>
              <a:off x="5712797" y="4165600"/>
              <a:ext cx="366270" cy="406684"/>
            </a:xfrm>
            <a:custGeom>
              <a:avLst/>
              <a:gdLst>
                <a:gd name="connsiteX0" fmla="*/ 366270 w 366270"/>
                <a:gd name="connsiteY0" fmla="*/ 50800 h 406684"/>
                <a:gd name="connsiteX1" fmla="*/ 44536 w 366270"/>
                <a:gd name="connsiteY1" fmla="*/ 406400 h 406684"/>
                <a:gd name="connsiteX2" fmla="*/ 10670 w 366270"/>
                <a:gd name="connsiteY2" fmla="*/ 0 h 406684"/>
              </a:gdLst>
              <a:ahLst/>
              <a:cxnLst>
                <a:cxn ang="0">
                  <a:pos x="connsiteX0" y="connsiteY0"/>
                </a:cxn>
                <a:cxn ang="0">
                  <a:pos x="connsiteX1" y="connsiteY1"/>
                </a:cxn>
                <a:cxn ang="0">
                  <a:pos x="connsiteX2" y="connsiteY2"/>
                </a:cxn>
              </a:cxnLst>
              <a:rect l="l" t="t" r="r" b="b"/>
              <a:pathLst>
                <a:path w="366270" h="406684">
                  <a:moveTo>
                    <a:pt x="366270" y="50800"/>
                  </a:moveTo>
                  <a:cubicBezTo>
                    <a:pt x="235036" y="232833"/>
                    <a:pt x="103803" y="414867"/>
                    <a:pt x="44536" y="406400"/>
                  </a:cubicBezTo>
                  <a:cubicBezTo>
                    <a:pt x="-14731" y="397933"/>
                    <a:pt x="-2031" y="198966"/>
                    <a:pt x="1067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4999773" y="4507468"/>
              <a:ext cx="1612694" cy="369332"/>
            </a:xfrm>
            <a:prstGeom prst="rect">
              <a:avLst/>
            </a:prstGeom>
            <a:noFill/>
          </p:spPr>
          <p:txBody>
            <a:bodyPr wrap="square" rtlCol="0">
              <a:spAutoFit/>
            </a:bodyPr>
            <a:lstStyle/>
            <a:p>
              <a:pPr algn="ctr"/>
              <a:r>
                <a:rPr lang="en-US" dirty="0" smtClean="0"/>
                <a:t>Trigger2</a:t>
              </a:r>
            </a:p>
          </p:txBody>
        </p:sp>
      </p:grpSp>
      <p:sp>
        <p:nvSpPr>
          <p:cNvPr id="156" name="Rounded Rectangle 155"/>
          <p:cNvSpPr/>
          <p:nvPr/>
        </p:nvSpPr>
        <p:spPr>
          <a:xfrm>
            <a:off x="7462644" y="5827990"/>
            <a:ext cx="1300356"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a:t>
            </a:r>
          </a:p>
          <a:p>
            <a:pPr algn="ctr"/>
            <a:r>
              <a:rPr lang="en-US" dirty="0" smtClean="0">
                <a:solidFill>
                  <a:schemeClr val="tx1"/>
                </a:solidFill>
              </a:rPr>
              <a:t>x1=1, x2=1</a:t>
            </a:r>
            <a:endParaRPr lang="en-US" dirty="0"/>
          </a:p>
        </p:txBody>
      </p:sp>
      <p:grpSp>
        <p:nvGrpSpPr>
          <p:cNvPr id="157" name="Group 156"/>
          <p:cNvGrpSpPr/>
          <p:nvPr/>
        </p:nvGrpSpPr>
        <p:grpSpPr>
          <a:xfrm>
            <a:off x="7924800" y="4154210"/>
            <a:ext cx="796673" cy="1753105"/>
            <a:chOff x="6158758" y="2085142"/>
            <a:chExt cx="796673" cy="1753105"/>
          </a:xfrm>
        </p:grpSpPr>
        <p:cxnSp>
          <p:nvCxnSpPr>
            <p:cNvPr id="158" name="Straight Arrow Connector 157"/>
            <p:cNvCxnSpPr>
              <a:stCxn id="112" idx="2"/>
            </p:cNvCxnSpPr>
            <p:nvPr/>
          </p:nvCxnSpPr>
          <p:spPr>
            <a:xfrm>
              <a:off x="6201917" y="2085142"/>
              <a:ext cx="282085" cy="175310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6158758" y="2971800"/>
              <a:ext cx="796673" cy="369332"/>
            </a:xfrm>
            <a:prstGeom prst="rect">
              <a:avLst/>
            </a:prstGeom>
            <a:noFill/>
          </p:spPr>
          <p:txBody>
            <a:bodyPr wrap="square" rtlCol="0">
              <a:spAutoFit/>
            </a:bodyPr>
            <a:lstStyle/>
            <a:p>
              <a:pPr algn="ctr"/>
              <a:r>
                <a:rPr lang="el-GR" dirty="0" smtClean="0"/>
                <a:t>δ</a:t>
              </a:r>
              <a:endParaRPr lang="en-US" dirty="0" smtClean="0"/>
            </a:p>
          </p:txBody>
        </p:sp>
      </p:grpSp>
    </p:spTree>
    <p:extLst>
      <p:ext uri="{BB962C8B-B14F-4D97-AF65-F5344CB8AC3E}">
        <p14:creationId xmlns:p14="http://schemas.microsoft.com/office/powerpoint/2010/main" val="402141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11" grpId="0" animBg="1"/>
      <p:bldP spid="112" grpId="0" animBg="1"/>
      <p:bldP spid="130" grpId="0"/>
      <p:bldP spid="135" grpId="0" animBg="1"/>
      <p:bldP spid="147" grpId="0" animBg="1"/>
      <p:bldP spid="15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3575"/>
            <a:ext cx="7772400" cy="1774825"/>
          </a:xfrm>
        </p:spPr>
        <p:txBody>
          <a:bodyPr/>
          <a:lstStyle/>
          <a:p>
            <a:r>
              <a:rPr lang="en-US" dirty="0" smtClean="0"/>
              <a:t>Systematically exploring </a:t>
            </a:r>
            <a:br>
              <a:rPr lang="en-US" dirty="0" smtClean="0"/>
            </a:br>
            <a:r>
              <a:rPr lang="en-US" dirty="0" smtClean="0"/>
              <a:t>control </a:t>
            </a:r>
            <a:r>
              <a:rPr lang="en-US" dirty="0" smtClean="0"/>
              <a:t>programs (Lecture II)</a:t>
            </a:r>
            <a:endParaRPr lang="en-US" dirty="0"/>
          </a:p>
        </p:txBody>
      </p:sp>
      <p:sp>
        <p:nvSpPr>
          <p:cNvPr id="3" name="Subtitle 2"/>
          <p:cNvSpPr>
            <a:spLocks noGrp="1"/>
          </p:cNvSpPr>
          <p:nvPr>
            <p:ph type="subTitle" idx="1"/>
          </p:nvPr>
        </p:nvSpPr>
        <p:spPr>
          <a:xfrm>
            <a:off x="685800" y="3276600"/>
            <a:ext cx="7772400" cy="3048000"/>
          </a:xfrm>
        </p:spPr>
        <p:txBody>
          <a:bodyPr>
            <a:noAutofit/>
          </a:bodyPr>
          <a:lstStyle/>
          <a:p>
            <a:r>
              <a:rPr lang="en-US" sz="2800" dirty="0" smtClean="0">
                <a:solidFill>
                  <a:schemeClr val="tx1"/>
                </a:solidFill>
              </a:rPr>
              <a:t>Ratul Mahajan</a:t>
            </a:r>
            <a:endParaRPr lang="en-US" sz="2800" dirty="0">
              <a:solidFill>
                <a:schemeClr val="tx1"/>
              </a:solidFill>
            </a:endParaRPr>
          </a:p>
          <a:p>
            <a:r>
              <a:rPr lang="en-US" sz="2800" i="1" dirty="0" smtClean="0">
                <a:solidFill>
                  <a:schemeClr val="tx1"/>
                </a:solidFill>
              </a:rPr>
              <a:t>Microsoft Research</a:t>
            </a:r>
          </a:p>
          <a:p>
            <a:endParaRPr lang="en-US" sz="2800" i="1" dirty="0" smtClean="0">
              <a:solidFill>
                <a:schemeClr val="tx1"/>
              </a:solidFill>
            </a:endParaRPr>
          </a:p>
          <a:p>
            <a:endParaRPr lang="en-US" sz="2800" i="1" dirty="0">
              <a:solidFill>
                <a:schemeClr val="tx1"/>
              </a:solidFill>
            </a:endParaRPr>
          </a:p>
          <a:p>
            <a:r>
              <a:rPr lang="en-US" sz="2800" dirty="0" smtClean="0">
                <a:solidFill>
                  <a:schemeClr val="tx1"/>
                </a:solidFill>
              </a:rPr>
              <a:t>Joint work with Jason Croft, </a:t>
            </a:r>
            <a:br>
              <a:rPr lang="en-US" sz="2800" dirty="0" smtClean="0">
                <a:solidFill>
                  <a:schemeClr val="tx1"/>
                </a:solidFill>
              </a:rPr>
            </a:br>
            <a:r>
              <a:rPr lang="en-US" sz="2800" dirty="0" smtClean="0">
                <a:solidFill>
                  <a:schemeClr val="tx1"/>
                </a:solidFill>
              </a:rPr>
              <a:t>Matt Caesar, and Madan Musuvathi</a:t>
            </a:r>
            <a:endParaRPr lang="en-US" sz="2800" dirty="0">
              <a:solidFill>
                <a:schemeClr val="tx1"/>
              </a:solidFill>
            </a:endParaRPr>
          </a:p>
        </p:txBody>
      </p:sp>
    </p:spTree>
    <p:extLst>
      <p:ext uri="{BB962C8B-B14F-4D97-AF65-F5344CB8AC3E}">
        <p14:creationId xmlns:p14="http://schemas.microsoft.com/office/powerpoint/2010/main" val="12629670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143000"/>
          </a:xfrm>
        </p:spPr>
        <p:txBody>
          <a:bodyPr>
            <a:normAutofit fontScale="90000"/>
          </a:bodyPr>
          <a:lstStyle/>
          <a:p>
            <a:r>
              <a:rPr lang="en-US" dirty="0" smtClean="0"/>
              <a:t>Recap: The </a:t>
            </a:r>
            <a:r>
              <a:rPr lang="en-US" dirty="0" smtClean="0"/>
              <a:t>nature of control programs</a:t>
            </a:r>
            <a:endParaRPr lang="en-US" dirty="0"/>
          </a:p>
        </p:txBody>
      </p:sp>
      <p:sp>
        <p:nvSpPr>
          <p:cNvPr id="3" name="Content Placeholder 2"/>
          <p:cNvSpPr>
            <a:spLocks noGrp="1"/>
          </p:cNvSpPr>
          <p:nvPr>
            <p:ph idx="1"/>
          </p:nvPr>
        </p:nvSpPr>
        <p:spPr>
          <a:xfrm>
            <a:off x="457200" y="1600201"/>
            <a:ext cx="8229600" cy="762000"/>
          </a:xfrm>
        </p:spPr>
        <p:txBody>
          <a:bodyPr/>
          <a:lstStyle/>
          <a:p>
            <a:pPr marL="0" indent="0" algn="ctr">
              <a:buNone/>
            </a:pPr>
            <a:r>
              <a:rPr lang="en-US" dirty="0" smtClean="0">
                <a:solidFill>
                  <a:schemeClr val="tx2"/>
                </a:solidFill>
              </a:rPr>
              <a:t>Collection of rules with triggers and actions</a:t>
            </a:r>
            <a:endParaRPr lang="en-US" dirty="0">
              <a:solidFill>
                <a:schemeClr val="tx2"/>
              </a:solidFill>
            </a:endParaRPr>
          </a:p>
        </p:txBody>
      </p:sp>
      <p:sp>
        <p:nvSpPr>
          <p:cNvPr id="4" name="Content Placeholder 2"/>
          <p:cNvSpPr txBox="1">
            <a:spLocks/>
          </p:cNvSpPr>
          <p:nvPr/>
        </p:nvSpPr>
        <p:spPr>
          <a:xfrm>
            <a:off x="135909" y="2667000"/>
            <a:ext cx="4131291" cy="3436689"/>
          </a:xfrm>
          <a:prstGeom prst="rect">
            <a:avLst/>
          </a:prstGeom>
          <a:ln>
            <a:solidFill>
              <a:schemeClr val="tx1"/>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err="1" smtClean="0">
                <a:latin typeface="Courier New" pitchFamily="49" charset="0"/>
                <a:cs typeface="Courier New" pitchFamily="49" charset="0"/>
              </a:rPr>
              <a:t>motionPorch.Detected</a:t>
            </a:r>
            <a:r>
              <a:rPr lang="en-US" sz="1800" b="1" dirty="0" smtClean="0">
                <a:latin typeface="Courier New" pitchFamily="49" charset="0"/>
                <a:cs typeface="Courier New" pitchFamily="49" charset="0"/>
              </a:rPr>
              <a:t>:</a:t>
            </a:r>
            <a:br>
              <a:rPr lang="en-US" sz="1800" b="1" dirty="0" smtClean="0">
                <a:latin typeface="Courier New" pitchFamily="49" charset="0"/>
                <a:cs typeface="Courier New" pitchFamily="49" charset="0"/>
              </a:rPr>
            </a:br>
            <a:r>
              <a:rPr lang="en-US" sz="1800" b="1" dirty="0" smtClean="0">
                <a:latin typeface="Courier New" pitchFamily="49" charset="0"/>
                <a:cs typeface="Courier New" pitchFamily="49" charset="0"/>
              </a:rPr>
              <a:t>  </a:t>
            </a:r>
            <a:r>
              <a:rPr lang="en-US" sz="1800" dirty="0" smtClean="0">
                <a:latin typeface="Courier New" pitchFamily="49" charset="0"/>
                <a:cs typeface="Courier New" pitchFamily="49" charset="0"/>
              </a:rPr>
              <a:t>if (Now - </a:t>
            </a:r>
            <a:r>
              <a:rPr lang="en-US" sz="1800" dirty="0" err="1" smtClean="0">
                <a:latin typeface="Courier New" pitchFamily="49" charset="0"/>
                <a:cs typeface="Courier New" pitchFamily="49" charset="0"/>
              </a:rPr>
              <a:t>tLastMotion</a:t>
            </a:r>
            <a:r>
              <a:rPr lang="en-US" sz="1800" dirty="0" smtClean="0">
                <a:latin typeface="Courier New" pitchFamily="49" charset="0"/>
                <a:cs typeface="Courier New" pitchFamily="49" charset="0"/>
              </a:rPr>
              <a:t> &lt; 1s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&amp;&amp; </a:t>
            </a:r>
            <a:r>
              <a:rPr lang="en-US" sz="1800" dirty="0" err="1" smtClean="0">
                <a:latin typeface="Courier New" pitchFamily="49" charset="0"/>
                <a:cs typeface="Courier New" pitchFamily="49" charset="0"/>
              </a:rPr>
              <a:t>lightLevel</a:t>
            </a:r>
            <a:r>
              <a:rPr lang="en-US" sz="1800" dirty="0" smtClean="0">
                <a:latin typeface="Courier New" pitchFamily="49" charset="0"/>
                <a:cs typeface="Courier New" pitchFamily="49" charset="0"/>
              </a:rPr>
              <a:t> &lt; 20)</a:t>
            </a:r>
          </a:p>
          <a:p>
            <a:pPr marL="0" indent="0">
              <a:buFont typeface="Arial" pitchFamily="34" charset="0"/>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porchLight.Set</a:t>
            </a:r>
            <a:r>
              <a:rPr lang="en-US" sz="1800" dirty="0" smtClean="0">
                <a:latin typeface="Courier New" pitchFamily="49" charset="0"/>
                <a:cs typeface="Courier New" pitchFamily="49" charset="0"/>
              </a:rPr>
              <a:t>(On)</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tLastMotion</a:t>
            </a:r>
            <a:r>
              <a:rPr lang="en-US" sz="1800" dirty="0" smtClean="0">
                <a:latin typeface="Courier New" pitchFamily="49" charset="0"/>
                <a:cs typeface="Courier New" pitchFamily="49" charset="0"/>
              </a:rPr>
              <a:t> = Now</a:t>
            </a:r>
          </a:p>
          <a:p>
            <a:pPr marL="0" indent="0">
              <a:buFont typeface="Arial" pitchFamily="34" charset="0"/>
              <a:buNone/>
            </a:pP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b="1" dirty="0" smtClean="0">
                <a:latin typeface="Courier New" pitchFamily="49" charset="0"/>
                <a:cs typeface="Courier New" pitchFamily="49" charset="0"/>
              </a:rPr>
              <a:t>@6:00:00 PM:</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porchLight.Set</a:t>
            </a:r>
            <a:r>
              <a:rPr lang="en-US" sz="1800" dirty="0" smtClean="0">
                <a:latin typeface="Courier New" pitchFamily="49" charset="0"/>
                <a:cs typeface="Courier New" pitchFamily="49" charset="0"/>
              </a:rPr>
              <a:t>(On)</a:t>
            </a:r>
          </a:p>
          <a:p>
            <a:pPr marL="0" indent="0">
              <a:buNone/>
            </a:pP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b="1" dirty="0" smtClean="0">
                <a:latin typeface="Courier New" pitchFamily="49" charset="0"/>
                <a:cs typeface="Courier New" pitchFamily="49" charset="0"/>
              </a:rPr>
              <a:t>@</a:t>
            </a:r>
            <a:r>
              <a:rPr lang="en-US" sz="1800" b="1" dirty="0">
                <a:latin typeface="Courier New" pitchFamily="49" charset="0"/>
                <a:cs typeface="Courier New" pitchFamily="49" charset="0"/>
              </a:rPr>
              <a:t>6:00:00 </a:t>
            </a:r>
            <a:r>
              <a:rPr lang="en-US" sz="1800" b="1" dirty="0" smtClean="0">
                <a:latin typeface="Courier New" pitchFamily="49" charset="0"/>
                <a:cs typeface="Courier New" pitchFamily="49" charset="0"/>
              </a:rPr>
              <a:t>AM</a:t>
            </a:r>
            <a:r>
              <a:rPr lang="en-US" sz="1800" b="1"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porchLight.Set</a:t>
            </a:r>
            <a:r>
              <a:rPr lang="en-US" sz="1800" dirty="0" smtClean="0">
                <a:latin typeface="Courier New" pitchFamily="49" charset="0"/>
                <a:cs typeface="Courier New" pitchFamily="49" charset="0"/>
              </a:rPr>
              <a:t>(Off)</a:t>
            </a:r>
            <a:endParaRPr lang="en-US" sz="1800" dirty="0">
              <a:latin typeface="Courier New" pitchFamily="49" charset="0"/>
              <a:cs typeface="Courier New" pitchFamily="49" charset="0"/>
            </a:endParaRPr>
          </a:p>
          <a:p>
            <a:pPr marL="0" indent="0">
              <a:buNone/>
            </a:pPr>
            <a:endParaRPr lang="en-US" sz="1800" dirty="0">
              <a:latin typeface="Courier New" pitchFamily="49" charset="0"/>
              <a:cs typeface="Courier New" pitchFamily="49" charset="0"/>
            </a:endParaRPr>
          </a:p>
          <a:p>
            <a:pPr marL="0" indent="0">
              <a:buFont typeface="Arial" pitchFamily="34" charset="0"/>
              <a:buNone/>
            </a:pPr>
            <a:endParaRPr lang="en-US" sz="1800" dirty="0" smtClean="0">
              <a:latin typeface="Courier New" pitchFamily="49" charset="0"/>
              <a:cs typeface="Courier New" pitchFamily="49" charset="0"/>
            </a:endParaRPr>
          </a:p>
        </p:txBody>
      </p:sp>
      <p:sp>
        <p:nvSpPr>
          <p:cNvPr id="5" name="Content Placeholder 2"/>
          <p:cNvSpPr txBox="1">
            <a:spLocks/>
          </p:cNvSpPr>
          <p:nvPr/>
        </p:nvSpPr>
        <p:spPr>
          <a:xfrm>
            <a:off x="4419600" y="2667000"/>
            <a:ext cx="4572000" cy="3436689"/>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err="1" smtClean="0">
                <a:latin typeface="Courier New" pitchFamily="49" charset="0"/>
                <a:cs typeface="Courier New" pitchFamily="49" charset="0"/>
              </a:rPr>
              <a:t>packetIn</a:t>
            </a:r>
            <a:r>
              <a:rPr lang="en-US" sz="1800" b="1" dirty="0" smtClean="0">
                <a:latin typeface="Courier New" pitchFamily="49" charset="0"/>
                <a:cs typeface="Courier New" pitchFamily="49" charset="0"/>
              </a:rPr>
              <a:t>:</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entry = new Entry(</a:t>
            </a:r>
            <a:r>
              <a:rPr lang="en-US" sz="1800" dirty="0" err="1" smtClean="0">
                <a:latin typeface="Courier New" pitchFamily="49" charset="0"/>
                <a:cs typeface="Courier New" pitchFamily="49" charset="0"/>
              </a:rPr>
              <a:t>inPkt.src</a:t>
            </a:r>
            <a:r>
              <a:rPr lang="en-US" sz="1800" dirty="0" smtClean="0">
                <a:latin typeface="Courier New" pitchFamily="49" charset="0"/>
                <a:cs typeface="Courier New" pitchFamily="49" charset="0"/>
              </a:rPr>
              <a:t>,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inPkt.dst</a:t>
            </a:r>
            <a:r>
              <a:rPr lang="en-US" sz="1800" dirty="0" smtClean="0">
                <a:latin typeface="Courier New" pitchFamily="49" charset="0"/>
                <a:cs typeface="Courier New" pitchFamily="49" charset="0"/>
              </a:rPr>
              <a:t>)</a:t>
            </a:r>
            <a:br>
              <a:rPr lang="en-US" sz="1800" dirty="0" smtClean="0">
                <a:latin typeface="Courier New" pitchFamily="49" charset="0"/>
                <a:cs typeface="Courier New" pitchFamily="49" charset="0"/>
              </a:rPr>
            </a:br>
            <a:r>
              <a:rPr lang="en-US" sz="1800" b="1" dirty="0" smtClean="0">
                <a:latin typeface="Courier New" pitchFamily="49" charset="0"/>
                <a:cs typeface="Courier New" pitchFamily="49" charset="0"/>
              </a:rPr>
              <a:t>  </a:t>
            </a:r>
            <a:r>
              <a:rPr lang="en-US" sz="1800" dirty="0" smtClean="0">
                <a:latin typeface="Courier New" pitchFamily="49" charset="0"/>
                <a:cs typeface="Courier New" pitchFamily="49" charset="0"/>
              </a:rPr>
              <a:t>if (!</a:t>
            </a:r>
            <a:r>
              <a:rPr lang="en-US" sz="1800" dirty="0" err="1" smtClean="0">
                <a:latin typeface="Courier New" pitchFamily="49" charset="0"/>
                <a:cs typeface="Courier New" pitchFamily="49" charset="0"/>
              </a:rPr>
              <a:t>cache.Contains</a:t>
            </a:r>
            <a:r>
              <a:rPr lang="en-US" sz="1800" dirty="0" smtClean="0">
                <a:latin typeface="Courier New" pitchFamily="49" charset="0"/>
                <a:cs typeface="Courier New" pitchFamily="49" charset="0"/>
              </a:rPr>
              <a:t>(entry)</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cache.Insert</a:t>
            </a:r>
            <a:r>
              <a:rPr lang="en-US" sz="1800" dirty="0" smtClean="0">
                <a:latin typeface="Courier New" pitchFamily="49" charset="0"/>
                <a:cs typeface="Courier New" pitchFamily="49" charset="0"/>
              </a:rPr>
              <a:t>(entry, Now)</a:t>
            </a:r>
          </a:p>
          <a:p>
            <a:pPr marL="0" indent="0">
              <a:buFont typeface="Arial" pitchFamily="34" charset="0"/>
              <a:buNone/>
            </a:pPr>
            <a:endParaRPr lang="en-US" sz="1800" dirty="0" smtClean="0">
              <a:latin typeface="Courier New" pitchFamily="49" charset="0"/>
              <a:cs typeface="Courier New" pitchFamily="49" charset="0"/>
            </a:endParaRPr>
          </a:p>
          <a:p>
            <a:pPr marL="0" indent="0">
              <a:buFont typeface="Arial" pitchFamily="34" charset="0"/>
              <a:buNone/>
            </a:pPr>
            <a:r>
              <a:rPr lang="en-US" sz="1800" b="1" dirty="0" err="1" smtClean="0">
                <a:latin typeface="Courier New" pitchFamily="49" charset="0"/>
                <a:cs typeface="Courier New" pitchFamily="49" charset="0"/>
              </a:rPr>
              <a:t>CleanupTimer</a:t>
            </a:r>
            <a:r>
              <a:rPr lang="en-US" sz="1800" b="1" dirty="0" smtClean="0">
                <a:latin typeface="Courier New" pitchFamily="49" charset="0"/>
                <a:cs typeface="Courier New" pitchFamily="49" charset="0"/>
              </a:rPr>
              <a:t>:</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foreach</a:t>
            </a:r>
            <a:r>
              <a:rPr lang="en-US" sz="1800" dirty="0" smtClean="0">
                <a:latin typeface="Courier New" pitchFamily="49" charset="0"/>
                <a:cs typeface="Courier New" pitchFamily="49" charset="0"/>
              </a:rPr>
              <a:t> entry in cache</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(Now – cache[entry] &lt; 5s)</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cache.Remove</a:t>
            </a:r>
            <a:r>
              <a:rPr lang="en-US" sz="1800" dirty="0" smtClean="0">
                <a:latin typeface="Courier New" pitchFamily="49" charset="0"/>
                <a:cs typeface="Courier New" pitchFamily="49" charset="0"/>
              </a:rPr>
              <a:t>(entry)</a:t>
            </a:r>
          </a:p>
        </p:txBody>
      </p:sp>
    </p:spTree>
    <p:extLst>
      <p:ext uri="{BB962C8B-B14F-4D97-AF65-F5344CB8AC3E}">
        <p14:creationId xmlns:p14="http://schemas.microsoft.com/office/powerpoint/2010/main" val="229646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Timed </a:t>
            </a:r>
            <a:r>
              <a:rPr lang="en-US" dirty="0" smtClean="0"/>
              <a:t>automata</a:t>
            </a:r>
            <a:endParaRPr lang="en-US" dirty="0"/>
          </a:p>
        </p:txBody>
      </p:sp>
      <p:sp>
        <p:nvSpPr>
          <p:cNvPr id="3" name="Content Placeholder 2"/>
          <p:cNvSpPr>
            <a:spLocks noGrp="1"/>
          </p:cNvSpPr>
          <p:nvPr>
            <p:ph idx="1"/>
          </p:nvPr>
        </p:nvSpPr>
        <p:spPr/>
        <p:txBody>
          <a:bodyPr/>
          <a:lstStyle/>
          <a:p>
            <a:pPr marL="0" indent="0">
              <a:buNone/>
            </a:pPr>
            <a:r>
              <a:rPr lang="en-US" dirty="0" smtClean="0"/>
              <a:t>FSM (states, transitions) + the following: </a:t>
            </a:r>
          </a:p>
          <a:p>
            <a:pPr marL="0" indent="0">
              <a:buNone/>
            </a:pPr>
            <a:endParaRPr lang="en-US" dirty="0"/>
          </a:p>
          <a:p>
            <a:r>
              <a:rPr lang="en-US" dirty="0" smtClean="0"/>
              <a:t>Finite number of real-values clocks (VCs)</a:t>
            </a:r>
          </a:p>
          <a:p>
            <a:r>
              <a:rPr lang="en-US" dirty="0" smtClean="0"/>
              <a:t>All VCs progress at the same rate, except that one or more VCs may reset on a transition</a:t>
            </a:r>
          </a:p>
          <a:p>
            <a:r>
              <a:rPr lang="en-US" dirty="0" smtClean="0"/>
              <a:t>VC constraints gate transitions</a:t>
            </a:r>
          </a:p>
        </p:txBody>
      </p:sp>
    </p:spTree>
    <p:extLst>
      <p:ext uri="{BB962C8B-B14F-4D97-AF65-F5344CB8AC3E}">
        <p14:creationId xmlns:p14="http://schemas.microsoft.com/office/powerpoint/2010/main" val="13923744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Recap: Properties </a:t>
            </a:r>
            <a:r>
              <a:rPr lang="en-US" dirty="0" smtClean="0"/>
              <a:t>of timed automata</a:t>
            </a:r>
            <a:endParaRPr lang="en-US" dirty="0"/>
          </a:p>
        </p:txBody>
      </p:sp>
      <p:sp>
        <p:nvSpPr>
          <p:cNvPr id="3" name="Content Placeholder 2"/>
          <p:cNvSpPr>
            <a:spLocks noGrp="1"/>
          </p:cNvSpPr>
          <p:nvPr>
            <p:ph idx="1"/>
          </p:nvPr>
        </p:nvSpPr>
        <p:spPr>
          <a:xfrm>
            <a:off x="457200" y="1600201"/>
            <a:ext cx="8305800" cy="3200400"/>
          </a:xfrm>
        </p:spPr>
        <p:txBody>
          <a:bodyPr>
            <a:normAutofit/>
          </a:bodyPr>
          <a:lstStyle/>
          <a:p>
            <a:pPr marL="0" indent="0">
              <a:buNone/>
            </a:pPr>
            <a:r>
              <a:rPr lang="en-US" dirty="0" smtClean="0"/>
              <a:t>If VC constraints are such that:</a:t>
            </a:r>
          </a:p>
          <a:p>
            <a:pPr marL="457200" lvl="1" indent="0">
              <a:buNone/>
            </a:pPr>
            <a:r>
              <a:rPr lang="en-US" dirty="0" smtClean="0"/>
              <a:t>No arithmetic operation involving two VCs</a:t>
            </a:r>
          </a:p>
          <a:p>
            <a:pPr marL="457200" lvl="1" indent="0">
              <a:buNone/>
            </a:pPr>
            <a:r>
              <a:rPr lang="en-US" dirty="0" smtClean="0"/>
              <a:t>No multiplication operation involving a VC</a:t>
            </a:r>
          </a:p>
          <a:p>
            <a:pPr marL="457200" lvl="1" indent="0">
              <a:buNone/>
            </a:pPr>
            <a:r>
              <a:rPr lang="en-US" dirty="0" smtClean="0"/>
              <a:t>No irrational constants in constraints</a:t>
            </a:r>
            <a:endParaRPr lang="en-US" dirty="0"/>
          </a:p>
          <a:p>
            <a:pPr lvl="5"/>
            <a:endParaRPr lang="en-US" dirty="0"/>
          </a:p>
          <a:p>
            <a:pPr marL="0" indent="0">
              <a:buNone/>
            </a:pPr>
            <a:r>
              <a:rPr lang="en-US" dirty="0"/>
              <a:t>T</a:t>
            </a:r>
            <a:r>
              <a:rPr lang="en-US" dirty="0" smtClean="0"/>
              <a:t>ime can be partitioned into equivalence regions</a:t>
            </a:r>
          </a:p>
        </p:txBody>
      </p:sp>
      <p:sp>
        <p:nvSpPr>
          <p:cNvPr id="4" name="Content Placeholder 2"/>
          <p:cNvSpPr txBox="1">
            <a:spLocks/>
          </p:cNvSpPr>
          <p:nvPr/>
        </p:nvSpPr>
        <p:spPr>
          <a:xfrm>
            <a:off x="7615720" y="2286000"/>
            <a:ext cx="11430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cs typeface="Courier New" pitchFamily="49" charset="0"/>
              </a:rPr>
              <a:t>x + y &lt; z</a:t>
            </a:r>
            <a:endParaRPr lang="en-US" sz="2000" dirty="0" smtClean="0">
              <a:latin typeface="Courier New" pitchFamily="49" charset="0"/>
              <a:cs typeface="Courier New" pitchFamily="49" charset="0"/>
            </a:endParaRPr>
          </a:p>
        </p:txBody>
      </p:sp>
      <p:sp>
        <p:nvSpPr>
          <p:cNvPr id="5" name="Content Placeholder 2"/>
          <p:cNvSpPr txBox="1">
            <a:spLocks/>
          </p:cNvSpPr>
          <p:nvPr/>
        </p:nvSpPr>
        <p:spPr>
          <a:xfrm>
            <a:off x="7615719" y="2819400"/>
            <a:ext cx="11430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cs typeface="Courier New" pitchFamily="49" charset="0"/>
              </a:rPr>
              <a:t>2x &lt; 3</a:t>
            </a:r>
            <a:endParaRPr lang="en-US" sz="2000" dirty="0" smtClean="0">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6" name="Content Placeholder 2"/>
              <p:cNvSpPr txBox="1">
                <a:spLocks/>
              </p:cNvSpPr>
              <p:nvPr/>
            </p:nvSpPr>
            <p:spPr>
              <a:xfrm>
                <a:off x="7619999" y="3352800"/>
                <a:ext cx="11430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cs typeface="Courier New" pitchFamily="49" charset="0"/>
                  </a:rPr>
                  <a:t>x &lt; </a:t>
                </a:r>
                <a14:m>
                  <m:oMath xmlns:m="http://schemas.openxmlformats.org/officeDocument/2006/math">
                    <m:rad>
                      <m:radPr>
                        <m:degHide m:val="on"/>
                        <m:ctrlPr>
                          <a:rPr lang="en-US" sz="2000" i="1" smtClean="0">
                            <a:latin typeface="Cambria Math" panose="02040503050406030204" pitchFamily="18" charset="0"/>
                            <a:cs typeface="Courier New" pitchFamily="49" charset="0"/>
                          </a:rPr>
                        </m:ctrlPr>
                      </m:radPr>
                      <m:deg/>
                      <m:e>
                        <m:r>
                          <a:rPr lang="en-US" sz="2000" b="0" i="1" smtClean="0">
                            <a:latin typeface="Cambria Math" panose="02040503050406030204" pitchFamily="18" charset="0"/>
                            <a:cs typeface="Courier New" pitchFamily="49" charset="0"/>
                          </a:rPr>
                          <m:t>2</m:t>
                        </m:r>
                      </m:e>
                    </m:rad>
                  </m:oMath>
                </a14:m>
                <a:endParaRPr lang="en-US" sz="2000" dirty="0" smtClean="0">
                  <a:latin typeface="Courier New" pitchFamily="49" charset="0"/>
                  <a:cs typeface="Courier New" pitchFamily="49" charset="0"/>
                </a:endParaRPr>
              </a:p>
            </p:txBody>
          </p:sp>
        </mc:Choice>
        <mc:Fallback>
          <p:sp>
            <p:nvSpPr>
              <p:cNvPr id="6" name="Content Placeholder 2"/>
              <p:cNvSpPr txBox="1">
                <a:spLocks noRot="1" noChangeAspect="1" noMove="1" noResize="1" noEditPoints="1" noAdjustHandles="1" noChangeArrowheads="1" noChangeShapeType="1" noTextEdit="1"/>
              </p:cNvSpPr>
              <p:nvPr/>
            </p:nvSpPr>
            <p:spPr>
              <a:xfrm>
                <a:off x="7619999" y="3352800"/>
                <a:ext cx="1143001" cy="381000"/>
              </a:xfrm>
              <a:prstGeom prst="rect">
                <a:avLst/>
              </a:prstGeom>
              <a:blipFill rotWithShape="0">
                <a:blip r:embed="rId3"/>
                <a:stretch>
                  <a:fillRect t="-6154" b="-29231"/>
                </a:stretch>
              </a:blipFill>
              <a:ln>
                <a:solidFill>
                  <a:schemeClr val="tx1"/>
                </a:solidFill>
              </a:ln>
            </p:spPr>
            <p:txBody>
              <a:bodyPr/>
              <a:lstStyle/>
              <a:p>
                <a:r>
                  <a:rPr lang="en-US">
                    <a:noFill/>
                  </a:rPr>
                  <a:t> </a:t>
                </a:r>
              </a:p>
            </p:txBody>
          </p:sp>
        </mc:Fallback>
      </mc:AlternateContent>
      <p:cxnSp>
        <p:nvCxnSpPr>
          <p:cNvPr id="8" name="Straight Connector 7"/>
          <p:cNvCxnSpPr/>
          <p:nvPr/>
        </p:nvCxnSpPr>
        <p:spPr>
          <a:xfrm>
            <a:off x="7619999" y="2286002"/>
            <a:ext cx="1138721" cy="380998"/>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619999" y="2849565"/>
            <a:ext cx="1143002" cy="350835"/>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19999" y="3352802"/>
            <a:ext cx="1138721" cy="346190"/>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7619999" y="2286004"/>
            <a:ext cx="1147282" cy="380996"/>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619999" y="2849566"/>
            <a:ext cx="1147283" cy="350834"/>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19999" y="3352803"/>
            <a:ext cx="1147283" cy="380997"/>
          </a:xfrm>
          <a:prstGeom prst="line">
            <a:avLst/>
          </a:prstGeom>
          <a:ln w="952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Content Placeholder 2"/>
          <p:cNvSpPr txBox="1">
            <a:spLocks/>
          </p:cNvSpPr>
          <p:nvPr/>
        </p:nvSpPr>
        <p:spPr>
          <a:xfrm>
            <a:off x="7619999" y="1752600"/>
            <a:ext cx="11430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cs typeface="Courier New" pitchFamily="49" charset="0"/>
              </a:rPr>
              <a:t>x &lt; y + 2</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1996" y="1752600"/>
            <a:ext cx="259604" cy="286689"/>
          </a:xfrm>
          <a:prstGeom prst="rect">
            <a:avLst/>
          </a:prstGeom>
        </p:spPr>
      </p:pic>
      <p:graphicFrame>
        <p:nvGraphicFramePr>
          <p:cNvPr id="20" name="Table 19"/>
          <p:cNvGraphicFramePr>
            <a:graphicFrameLocks noGrp="1"/>
          </p:cNvGraphicFramePr>
          <p:nvPr>
            <p:extLst/>
          </p:nvPr>
        </p:nvGraphicFramePr>
        <p:xfrm>
          <a:off x="3962400" y="4999036"/>
          <a:ext cx="1828800" cy="1078230"/>
        </p:xfrm>
        <a:graphic>
          <a:graphicData uri="http://schemas.openxmlformats.org/drawingml/2006/table">
            <a:tbl>
              <a:tblPr>
                <a:tableStyleId>{5C22544A-7EE6-4342-B048-85BDC9FD1C3A}</a:tableStyleId>
              </a:tblPr>
              <a:tblGrid>
                <a:gridCol w="457200"/>
                <a:gridCol w="457200"/>
                <a:gridCol w="914400"/>
              </a:tblGrid>
              <a:tr h="71247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749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1" name="Rounded Rectangle 20"/>
          <p:cNvSpPr/>
          <p:nvPr/>
        </p:nvSpPr>
        <p:spPr>
          <a:xfrm>
            <a:off x="457200" y="5442688"/>
            <a:ext cx="609599"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[s0]</a:t>
            </a:r>
            <a:endParaRPr lang="en-US" dirty="0"/>
          </a:p>
        </p:txBody>
      </p:sp>
      <p:sp>
        <p:nvSpPr>
          <p:cNvPr id="22" name="Rounded Rectangle 21"/>
          <p:cNvSpPr/>
          <p:nvPr/>
        </p:nvSpPr>
        <p:spPr>
          <a:xfrm>
            <a:off x="2667000" y="5442688"/>
            <a:ext cx="609600"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[s1]</a:t>
            </a:r>
            <a:endParaRPr lang="en-US" dirty="0"/>
          </a:p>
        </p:txBody>
      </p:sp>
      <p:sp>
        <p:nvSpPr>
          <p:cNvPr id="23" name="Freeform 22"/>
          <p:cNvSpPr/>
          <p:nvPr/>
        </p:nvSpPr>
        <p:spPr>
          <a:xfrm>
            <a:off x="762855" y="5185613"/>
            <a:ext cx="2188396" cy="281904"/>
          </a:xfrm>
          <a:custGeom>
            <a:avLst/>
            <a:gdLst>
              <a:gd name="connsiteX0" fmla="*/ 0 w 2188396"/>
              <a:gd name="connsiteY0" fmla="*/ 400734 h 421282"/>
              <a:gd name="connsiteX1" fmla="*/ 1068513 w 2188396"/>
              <a:gd name="connsiteY1" fmla="*/ 42 h 421282"/>
              <a:gd name="connsiteX2" fmla="*/ 2188396 w 2188396"/>
              <a:gd name="connsiteY2" fmla="*/ 421282 h 421282"/>
            </a:gdLst>
            <a:ahLst/>
            <a:cxnLst>
              <a:cxn ang="0">
                <a:pos x="connsiteX0" y="connsiteY0"/>
              </a:cxn>
              <a:cxn ang="0">
                <a:pos x="connsiteX1" y="connsiteY1"/>
              </a:cxn>
              <a:cxn ang="0">
                <a:pos x="connsiteX2" y="connsiteY2"/>
              </a:cxn>
            </a:cxnLst>
            <a:rect l="l" t="t" r="r" b="b"/>
            <a:pathLst>
              <a:path w="2188396" h="421282">
                <a:moveTo>
                  <a:pt x="0" y="400734"/>
                </a:moveTo>
                <a:cubicBezTo>
                  <a:pt x="351890" y="198675"/>
                  <a:pt x="703780" y="-3383"/>
                  <a:pt x="1068513" y="42"/>
                </a:cubicBezTo>
                <a:cubicBezTo>
                  <a:pt x="1433246" y="3467"/>
                  <a:pt x="1810821" y="212374"/>
                  <a:pt x="2188396" y="421282"/>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711484" y="5868210"/>
            <a:ext cx="2229493" cy="288754"/>
          </a:xfrm>
          <a:custGeom>
            <a:avLst/>
            <a:gdLst>
              <a:gd name="connsiteX0" fmla="*/ 2229493 w 2229493"/>
              <a:gd name="connsiteY0" fmla="*/ 20549 h 380191"/>
              <a:gd name="connsiteX1" fmla="*/ 1089061 w 2229493"/>
              <a:gd name="connsiteY1" fmla="*/ 380144 h 380191"/>
              <a:gd name="connsiteX2" fmla="*/ 0 w 2229493"/>
              <a:gd name="connsiteY2" fmla="*/ 0 h 380191"/>
            </a:gdLst>
            <a:ahLst/>
            <a:cxnLst>
              <a:cxn ang="0">
                <a:pos x="connsiteX0" y="connsiteY0"/>
              </a:cxn>
              <a:cxn ang="0">
                <a:pos x="connsiteX1" y="connsiteY1"/>
              </a:cxn>
              <a:cxn ang="0">
                <a:pos x="connsiteX2" y="connsiteY2"/>
              </a:cxn>
            </a:cxnLst>
            <a:rect l="l" t="t" r="r" b="b"/>
            <a:pathLst>
              <a:path w="2229493" h="380191">
                <a:moveTo>
                  <a:pt x="2229493" y="20549"/>
                </a:moveTo>
                <a:cubicBezTo>
                  <a:pt x="1845068" y="202059"/>
                  <a:pt x="1460643" y="383569"/>
                  <a:pt x="1089061" y="380144"/>
                </a:cubicBezTo>
                <a:cubicBezTo>
                  <a:pt x="717479" y="376719"/>
                  <a:pt x="358739" y="188359"/>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46531" y="4812268"/>
            <a:ext cx="1720469" cy="369332"/>
          </a:xfrm>
          <a:prstGeom prst="rect">
            <a:avLst/>
          </a:prstGeom>
          <a:noFill/>
        </p:spPr>
        <p:txBody>
          <a:bodyPr wrap="square" rtlCol="0">
            <a:spAutoFit/>
          </a:bodyPr>
          <a:lstStyle/>
          <a:p>
            <a:pPr algn="ctr"/>
            <a:r>
              <a:rPr lang="en-US" dirty="0" smtClean="0"/>
              <a:t>t1 (x&lt;2) [x]</a:t>
            </a:r>
          </a:p>
        </p:txBody>
      </p:sp>
      <p:sp>
        <p:nvSpPr>
          <p:cNvPr id="26" name="TextBox 25"/>
          <p:cNvSpPr txBox="1"/>
          <p:nvPr/>
        </p:nvSpPr>
        <p:spPr>
          <a:xfrm>
            <a:off x="946530" y="6115915"/>
            <a:ext cx="1720469" cy="369332"/>
          </a:xfrm>
          <a:prstGeom prst="rect">
            <a:avLst/>
          </a:prstGeom>
          <a:noFill/>
        </p:spPr>
        <p:txBody>
          <a:bodyPr wrap="square" rtlCol="0">
            <a:spAutoFit/>
          </a:bodyPr>
          <a:lstStyle/>
          <a:p>
            <a:pPr algn="ctr"/>
            <a:r>
              <a:rPr lang="en-US" dirty="0"/>
              <a:t>t</a:t>
            </a:r>
            <a:r>
              <a:rPr lang="en-US" dirty="0" smtClean="0"/>
              <a:t>2 (y&lt;1) [y]</a:t>
            </a:r>
          </a:p>
        </p:txBody>
      </p:sp>
      <p:sp>
        <p:nvSpPr>
          <p:cNvPr id="27" name="TextBox 26"/>
          <p:cNvSpPr txBox="1"/>
          <p:nvPr/>
        </p:nvSpPr>
        <p:spPr>
          <a:xfrm>
            <a:off x="5486400" y="6077504"/>
            <a:ext cx="675526" cy="369332"/>
          </a:xfrm>
          <a:prstGeom prst="rect">
            <a:avLst/>
          </a:prstGeom>
          <a:noFill/>
        </p:spPr>
        <p:txBody>
          <a:bodyPr wrap="square" rtlCol="0">
            <a:spAutoFit/>
          </a:bodyPr>
          <a:lstStyle/>
          <a:p>
            <a:r>
              <a:rPr lang="en-US" dirty="0" smtClean="0"/>
              <a:t>X </a:t>
            </a:r>
            <a:r>
              <a:rPr lang="en-US" dirty="0" smtClean="0">
                <a:sym typeface="Wingdings" panose="05000000000000000000" pitchFamily="2" charset="2"/>
              </a:rPr>
              <a:t></a:t>
            </a:r>
            <a:endParaRPr lang="en-US" dirty="0"/>
          </a:p>
        </p:txBody>
      </p:sp>
      <p:sp>
        <p:nvSpPr>
          <p:cNvPr id="28" name="TextBox 27"/>
          <p:cNvSpPr txBox="1"/>
          <p:nvPr/>
        </p:nvSpPr>
        <p:spPr>
          <a:xfrm rot="16200000">
            <a:off x="3439971" y="4876800"/>
            <a:ext cx="675526" cy="369332"/>
          </a:xfrm>
          <a:prstGeom prst="rect">
            <a:avLst/>
          </a:prstGeom>
          <a:noFill/>
        </p:spPr>
        <p:txBody>
          <a:bodyPr wrap="square" rtlCol="0">
            <a:spAutoFit/>
          </a:bodyPr>
          <a:lstStyle/>
          <a:p>
            <a:r>
              <a:rPr lang="en-US" dirty="0" smtClean="0"/>
              <a:t>Y </a:t>
            </a:r>
            <a:r>
              <a:rPr lang="en-US" dirty="0" smtClean="0">
                <a:sym typeface="Wingdings" panose="05000000000000000000" pitchFamily="2" charset="2"/>
              </a:rPr>
              <a:t></a:t>
            </a:r>
            <a:endParaRPr lang="en-US" dirty="0" smtClean="0"/>
          </a:p>
        </p:txBody>
      </p:sp>
      <p:sp>
        <p:nvSpPr>
          <p:cNvPr id="29" name="TextBox 28"/>
          <p:cNvSpPr txBox="1"/>
          <p:nvPr/>
        </p:nvSpPr>
        <p:spPr>
          <a:xfrm>
            <a:off x="3657600" y="6077504"/>
            <a:ext cx="304800" cy="369332"/>
          </a:xfrm>
          <a:prstGeom prst="rect">
            <a:avLst/>
          </a:prstGeom>
          <a:noFill/>
        </p:spPr>
        <p:txBody>
          <a:bodyPr wrap="square" rtlCol="0">
            <a:spAutoFit/>
          </a:bodyPr>
          <a:lstStyle/>
          <a:p>
            <a:pPr algn="ctr"/>
            <a:r>
              <a:rPr lang="en-US" dirty="0"/>
              <a:t>0</a:t>
            </a:r>
          </a:p>
        </p:txBody>
      </p:sp>
      <p:sp>
        <p:nvSpPr>
          <p:cNvPr id="30" name="TextBox 29"/>
          <p:cNvSpPr txBox="1"/>
          <p:nvPr/>
        </p:nvSpPr>
        <p:spPr>
          <a:xfrm>
            <a:off x="4267200" y="6065836"/>
            <a:ext cx="381000" cy="369332"/>
          </a:xfrm>
          <a:prstGeom prst="rect">
            <a:avLst/>
          </a:prstGeom>
          <a:noFill/>
        </p:spPr>
        <p:txBody>
          <a:bodyPr wrap="square" rtlCol="0">
            <a:spAutoFit/>
          </a:bodyPr>
          <a:lstStyle/>
          <a:p>
            <a:r>
              <a:rPr lang="en-US" dirty="0" smtClean="0"/>
              <a:t>1</a:t>
            </a:r>
            <a:endParaRPr lang="en-US" dirty="0"/>
          </a:p>
        </p:txBody>
      </p:sp>
      <p:sp>
        <p:nvSpPr>
          <p:cNvPr id="31" name="TextBox 30"/>
          <p:cNvSpPr txBox="1"/>
          <p:nvPr/>
        </p:nvSpPr>
        <p:spPr>
          <a:xfrm>
            <a:off x="4724400" y="6065836"/>
            <a:ext cx="381000" cy="369332"/>
          </a:xfrm>
          <a:prstGeom prst="rect">
            <a:avLst/>
          </a:prstGeom>
          <a:noFill/>
        </p:spPr>
        <p:txBody>
          <a:bodyPr wrap="square" rtlCol="0">
            <a:spAutoFit/>
          </a:bodyPr>
          <a:lstStyle/>
          <a:p>
            <a:r>
              <a:rPr lang="en-US" dirty="0" smtClean="0"/>
              <a:t>2</a:t>
            </a:r>
            <a:endParaRPr lang="en-US" dirty="0"/>
          </a:p>
        </p:txBody>
      </p:sp>
      <p:sp>
        <p:nvSpPr>
          <p:cNvPr id="32" name="TextBox 31"/>
          <p:cNvSpPr txBox="1"/>
          <p:nvPr/>
        </p:nvSpPr>
        <p:spPr>
          <a:xfrm>
            <a:off x="3657600" y="5544104"/>
            <a:ext cx="304800" cy="369332"/>
          </a:xfrm>
          <a:prstGeom prst="rect">
            <a:avLst/>
          </a:prstGeom>
          <a:noFill/>
        </p:spPr>
        <p:txBody>
          <a:bodyPr wrap="square" rtlCol="0">
            <a:spAutoFit/>
          </a:bodyPr>
          <a:lstStyle/>
          <a:p>
            <a:pPr algn="ctr"/>
            <a:r>
              <a:rPr lang="en-US" dirty="0" smtClean="0"/>
              <a:t>1</a:t>
            </a:r>
            <a:endParaRPr lang="en-US" dirty="0"/>
          </a:p>
        </p:txBody>
      </p:sp>
      <p:cxnSp>
        <p:nvCxnSpPr>
          <p:cNvPr id="34" name="Straight Connector 33"/>
          <p:cNvCxnSpPr/>
          <p:nvPr/>
        </p:nvCxnSpPr>
        <p:spPr>
          <a:xfrm flipV="1">
            <a:off x="3962400" y="5684836"/>
            <a:ext cx="457200" cy="38100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419600" y="5684836"/>
            <a:ext cx="457200" cy="38100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Content Placeholder 2"/>
          <p:cNvSpPr txBox="1">
            <a:spLocks/>
          </p:cNvSpPr>
          <p:nvPr/>
        </p:nvSpPr>
        <p:spPr>
          <a:xfrm>
            <a:off x="6172200" y="4800600"/>
            <a:ext cx="3017177" cy="177918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tx2"/>
                </a:solidFill>
                <a:cs typeface="Courier New" pitchFamily="49" charset="0"/>
              </a:rPr>
              <a:t>28 regions</a:t>
            </a:r>
          </a:p>
          <a:p>
            <a:r>
              <a:rPr lang="en-US" sz="2400" dirty="0" smtClean="0">
                <a:solidFill>
                  <a:schemeClr val="tx2"/>
                </a:solidFill>
                <a:cs typeface="Courier New" pitchFamily="49" charset="0"/>
              </a:rPr>
              <a:t>Corner points (6)</a:t>
            </a:r>
          </a:p>
          <a:p>
            <a:r>
              <a:rPr lang="en-US" sz="2400" dirty="0">
                <a:solidFill>
                  <a:schemeClr val="tx2"/>
                </a:solidFill>
                <a:cs typeface="Courier New" pitchFamily="49" charset="0"/>
              </a:rPr>
              <a:t>L</a:t>
            </a:r>
            <a:r>
              <a:rPr lang="en-US" sz="2400" dirty="0" smtClean="0">
                <a:solidFill>
                  <a:schemeClr val="tx2"/>
                </a:solidFill>
                <a:cs typeface="Courier New" pitchFamily="49" charset="0"/>
              </a:rPr>
              <a:t>ine segments (14)</a:t>
            </a:r>
          </a:p>
          <a:p>
            <a:r>
              <a:rPr lang="en-US" sz="2400" dirty="0" smtClean="0">
                <a:solidFill>
                  <a:schemeClr val="tx2"/>
                </a:solidFill>
                <a:cs typeface="Courier New" pitchFamily="49" charset="0"/>
              </a:rPr>
              <a:t>Spaces (8)</a:t>
            </a:r>
            <a:endParaRPr lang="en-US" sz="2400" dirty="0">
              <a:solidFill>
                <a:schemeClr val="tx2"/>
              </a:solidFill>
              <a:cs typeface="Courier New" pitchFamily="49" charset="0"/>
            </a:endParaRPr>
          </a:p>
        </p:txBody>
      </p:sp>
      <p:sp>
        <p:nvSpPr>
          <p:cNvPr id="33" name="Content Placeholder 2"/>
          <p:cNvSpPr txBox="1">
            <a:spLocks/>
          </p:cNvSpPr>
          <p:nvPr/>
        </p:nvSpPr>
        <p:spPr>
          <a:xfrm>
            <a:off x="6019800" y="1752600"/>
            <a:ext cx="1143001" cy="381000"/>
          </a:xfrm>
          <a:prstGeom prst="rect">
            <a:avLst/>
          </a:prstGeom>
          <a:solidFill>
            <a:schemeClr val="accent1">
              <a:lumMod val="20000"/>
              <a:lumOff val="80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smtClean="0">
                <a:cs typeface="Courier New" pitchFamily="49" charset="0"/>
              </a:rPr>
              <a:t>x &lt; 2</a:t>
            </a:r>
          </a:p>
        </p:txBody>
      </p:sp>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1797" y="1752600"/>
            <a:ext cx="259604" cy="286689"/>
          </a:xfrm>
          <a:prstGeom prst="rect">
            <a:avLst/>
          </a:prstGeom>
        </p:spPr>
      </p:pic>
    </p:spTree>
    <p:extLst>
      <p:ext uri="{BB962C8B-B14F-4D97-AF65-F5344CB8AC3E}">
        <p14:creationId xmlns:p14="http://schemas.microsoft.com/office/powerpoint/2010/main" val="141736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P spid="23" grpId="0" animBg="1"/>
      <p:bldP spid="24" grpId="0" animBg="1"/>
      <p:bldP spid="25" grpId="0"/>
      <p:bldP spid="26" grpId="0"/>
      <p:bldP spid="27" grpId="0"/>
      <p:bldP spid="28" grpId="0"/>
      <p:bldP spid="29" grpId="0"/>
      <p:bldP spid="30" grpId="0"/>
      <p:bldP spid="31" grpId="0"/>
      <p:bldP spid="32" grpId="0"/>
      <p:bldP spid="36" grpId="0"/>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nature of control programs</a:t>
            </a:r>
            <a:endParaRPr lang="en-US" dirty="0"/>
          </a:p>
        </p:txBody>
      </p:sp>
      <p:sp>
        <p:nvSpPr>
          <p:cNvPr id="3" name="Content Placeholder 2"/>
          <p:cNvSpPr>
            <a:spLocks noGrp="1"/>
          </p:cNvSpPr>
          <p:nvPr>
            <p:ph idx="1"/>
          </p:nvPr>
        </p:nvSpPr>
        <p:spPr>
          <a:xfrm>
            <a:off x="457200" y="1600201"/>
            <a:ext cx="8229600" cy="762000"/>
          </a:xfrm>
        </p:spPr>
        <p:txBody>
          <a:bodyPr/>
          <a:lstStyle/>
          <a:p>
            <a:pPr marL="0" indent="0" algn="ctr">
              <a:buNone/>
            </a:pPr>
            <a:r>
              <a:rPr lang="en-US" dirty="0" smtClean="0">
                <a:solidFill>
                  <a:schemeClr val="tx2"/>
                </a:solidFill>
              </a:rPr>
              <a:t>Collection of rules with triggers and actions</a:t>
            </a:r>
            <a:endParaRPr lang="en-US" dirty="0">
              <a:solidFill>
                <a:schemeClr val="tx2"/>
              </a:solidFill>
            </a:endParaRPr>
          </a:p>
        </p:txBody>
      </p:sp>
      <p:sp>
        <p:nvSpPr>
          <p:cNvPr id="4" name="Content Placeholder 2"/>
          <p:cNvSpPr txBox="1">
            <a:spLocks/>
          </p:cNvSpPr>
          <p:nvPr/>
        </p:nvSpPr>
        <p:spPr>
          <a:xfrm>
            <a:off x="135909" y="2667000"/>
            <a:ext cx="4131291" cy="3436689"/>
          </a:xfrm>
          <a:prstGeom prst="rect">
            <a:avLst/>
          </a:prstGeom>
          <a:ln>
            <a:solidFill>
              <a:schemeClr val="tx1"/>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err="1" smtClean="0">
                <a:latin typeface="Courier New" pitchFamily="49" charset="0"/>
                <a:cs typeface="Courier New" pitchFamily="49" charset="0"/>
              </a:rPr>
              <a:t>motionPorch.Detected</a:t>
            </a:r>
            <a:r>
              <a:rPr lang="en-US" sz="1800" b="1" dirty="0" smtClean="0">
                <a:latin typeface="Courier New" pitchFamily="49" charset="0"/>
                <a:cs typeface="Courier New" pitchFamily="49" charset="0"/>
              </a:rPr>
              <a:t>:</a:t>
            </a:r>
            <a:br>
              <a:rPr lang="en-US" sz="1800" b="1" dirty="0" smtClean="0">
                <a:latin typeface="Courier New" pitchFamily="49" charset="0"/>
                <a:cs typeface="Courier New" pitchFamily="49" charset="0"/>
              </a:rPr>
            </a:br>
            <a:r>
              <a:rPr lang="en-US" sz="1800" b="1" dirty="0" smtClean="0">
                <a:latin typeface="Courier New" pitchFamily="49" charset="0"/>
                <a:cs typeface="Courier New" pitchFamily="49" charset="0"/>
              </a:rPr>
              <a:t>  </a:t>
            </a:r>
            <a:r>
              <a:rPr lang="en-US" sz="1800" dirty="0" smtClean="0">
                <a:latin typeface="Courier New" pitchFamily="49" charset="0"/>
                <a:cs typeface="Courier New" pitchFamily="49" charset="0"/>
              </a:rPr>
              <a:t>if (Now - </a:t>
            </a:r>
            <a:r>
              <a:rPr lang="en-US" sz="1800" dirty="0" err="1" smtClean="0">
                <a:latin typeface="Courier New" pitchFamily="49" charset="0"/>
                <a:cs typeface="Courier New" pitchFamily="49" charset="0"/>
              </a:rPr>
              <a:t>tLastMotion</a:t>
            </a:r>
            <a:r>
              <a:rPr lang="en-US" sz="1800" dirty="0" smtClean="0">
                <a:latin typeface="Courier New" pitchFamily="49" charset="0"/>
                <a:cs typeface="Courier New" pitchFamily="49" charset="0"/>
              </a:rPr>
              <a:t> &lt; 1s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&amp;&amp; </a:t>
            </a:r>
            <a:r>
              <a:rPr lang="en-US" sz="1800" dirty="0" err="1" smtClean="0">
                <a:latin typeface="Courier New" pitchFamily="49" charset="0"/>
                <a:cs typeface="Courier New" pitchFamily="49" charset="0"/>
              </a:rPr>
              <a:t>lightLevel</a:t>
            </a:r>
            <a:r>
              <a:rPr lang="en-US" sz="1800" dirty="0" smtClean="0">
                <a:latin typeface="Courier New" pitchFamily="49" charset="0"/>
                <a:cs typeface="Courier New" pitchFamily="49" charset="0"/>
              </a:rPr>
              <a:t> &lt; 20)</a:t>
            </a:r>
          </a:p>
          <a:p>
            <a:pPr marL="0" indent="0">
              <a:buFont typeface="Arial" pitchFamily="34" charset="0"/>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porchLight.Set</a:t>
            </a:r>
            <a:r>
              <a:rPr lang="en-US" sz="1800" dirty="0" smtClean="0">
                <a:latin typeface="Courier New" pitchFamily="49" charset="0"/>
                <a:cs typeface="Courier New" pitchFamily="49" charset="0"/>
              </a:rPr>
              <a:t>(On)</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tLastMotion</a:t>
            </a:r>
            <a:r>
              <a:rPr lang="en-US" sz="1800" dirty="0" smtClean="0">
                <a:latin typeface="Courier New" pitchFamily="49" charset="0"/>
                <a:cs typeface="Courier New" pitchFamily="49" charset="0"/>
              </a:rPr>
              <a:t> = Now</a:t>
            </a:r>
          </a:p>
          <a:p>
            <a:pPr marL="0" indent="0">
              <a:buFont typeface="Arial" pitchFamily="34" charset="0"/>
              <a:buNone/>
            </a:pP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b="1" dirty="0" smtClean="0">
                <a:latin typeface="Courier New" pitchFamily="49" charset="0"/>
                <a:cs typeface="Courier New" pitchFamily="49" charset="0"/>
              </a:rPr>
              <a:t>@6:00:00 PM:</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porchLight.Set</a:t>
            </a:r>
            <a:r>
              <a:rPr lang="en-US" sz="1800" dirty="0" smtClean="0">
                <a:latin typeface="Courier New" pitchFamily="49" charset="0"/>
                <a:cs typeface="Courier New" pitchFamily="49" charset="0"/>
              </a:rPr>
              <a:t>(On)</a:t>
            </a:r>
          </a:p>
          <a:p>
            <a:pPr marL="0" indent="0">
              <a:buNone/>
            </a:pP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b="1" dirty="0" smtClean="0">
                <a:latin typeface="Courier New" pitchFamily="49" charset="0"/>
                <a:cs typeface="Courier New" pitchFamily="49" charset="0"/>
              </a:rPr>
              <a:t>@</a:t>
            </a:r>
            <a:r>
              <a:rPr lang="en-US" sz="1800" b="1" dirty="0">
                <a:latin typeface="Courier New" pitchFamily="49" charset="0"/>
                <a:cs typeface="Courier New" pitchFamily="49" charset="0"/>
              </a:rPr>
              <a:t>6:00:00 </a:t>
            </a:r>
            <a:r>
              <a:rPr lang="en-US" sz="1800" b="1" dirty="0" smtClean="0">
                <a:latin typeface="Courier New" pitchFamily="49" charset="0"/>
                <a:cs typeface="Courier New" pitchFamily="49" charset="0"/>
              </a:rPr>
              <a:t>AM</a:t>
            </a:r>
            <a:r>
              <a:rPr lang="en-US" sz="1800" b="1"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porchLight.Set</a:t>
            </a:r>
            <a:r>
              <a:rPr lang="en-US" sz="1800" dirty="0" smtClean="0">
                <a:latin typeface="Courier New" pitchFamily="49" charset="0"/>
                <a:cs typeface="Courier New" pitchFamily="49" charset="0"/>
              </a:rPr>
              <a:t>(Off)</a:t>
            </a:r>
            <a:endParaRPr lang="en-US" sz="1800" dirty="0">
              <a:latin typeface="Courier New" pitchFamily="49" charset="0"/>
              <a:cs typeface="Courier New" pitchFamily="49" charset="0"/>
            </a:endParaRPr>
          </a:p>
          <a:p>
            <a:pPr marL="0" indent="0">
              <a:buNone/>
            </a:pPr>
            <a:endParaRPr lang="en-US" sz="1800" dirty="0">
              <a:latin typeface="Courier New" pitchFamily="49" charset="0"/>
              <a:cs typeface="Courier New" pitchFamily="49" charset="0"/>
            </a:endParaRPr>
          </a:p>
          <a:p>
            <a:pPr marL="0" indent="0">
              <a:buFont typeface="Arial" pitchFamily="34" charset="0"/>
              <a:buNone/>
            </a:pPr>
            <a:endParaRPr lang="en-US" sz="1800" dirty="0" smtClean="0">
              <a:latin typeface="Courier New" pitchFamily="49" charset="0"/>
              <a:cs typeface="Courier New" pitchFamily="49" charset="0"/>
            </a:endParaRPr>
          </a:p>
        </p:txBody>
      </p:sp>
      <p:sp>
        <p:nvSpPr>
          <p:cNvPr id="5" name="Content Placeholder 2"/>
          <p:cNvSpPr txBox="1">
            <a:spLocks/>
          </p:cNvSpPr>
          <p:nvPr/>
        </p:nvSpPr>
        <p:spPr>
          <a:xfrm>
            <a:off x="4419600" y="2667000"/>
            <a:ext cx="4572000" cy="3436689"/>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err="1" smtClean="0">
                <a:latin typeface="Courier New" pitchFamily="49" charset="0"/>
                <a:cs typeface="Courier New" pitchFamily="49" charset="0"/>
              </a:rPr>
              <a:t>packetIn</a:t>
            </a:r>
            <a:r>
              <a:rPr lang="en-US" sz="1800" b="1" dirty="0" smtClean="0">
                <a:latin typeface="Courier New" pitchFamily="49" charset="0"/>
                <a:cs typeface="Courier New" pitchFamily="49" charset="0"/>
              </a:rPr>
              <a:t>:</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entry = new Entry(</a:t>
            </a:r>
            <a:r>
              <a:rPr lang="en-US" sz="1800" dirty="0" err="1" smtClean="0">
                <a:latin typeface="Courier New" pitchFamily="49" charset="0"/>
                <a:cs typeface="Courier New" pitchFamily="49" charset="0"/>
              </a:rPr>
              <a:t>inPkt.src</a:t>
            </a:r>
            <a:r>
              <a:rPr lang="en-US" sz="1800" dirty="0" smtClean="0">
                <a:latin typeface="Courier New" pitchFamily="49" charset="0"/>
                <a:cs typeface="Courier New" pitchFamily="49" charset="0"/>
              </a:rPr>
              <a:t>,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inPkt.dst</a:t>
            </a:r>
            <a:r>
              <a:rPr lang="en-US" sz="1800" dirty="0" smtClean="0">
                <a:latin typeface="Courier New" pitchFamily="49" charset="0"/>
                <a:cs typeface="Courier New" pitchFamily="49" charset="0"/>
              </a:rPr>
              <a:t>)</a:t>
            </a:r>
            <a:br>
              <a:rPr lang="en-US" sz="1800" dirty="0" smtClean="0">
                <a:latin typeface="Courier New" pitchFamily="49" charset="0"/>
                <a:cs typeface="Courier New" pitchFamily="49" charset="0"/>
              </a:rPr>
            </a:br>
            <a:r>
              <a:rPr lang="en-US" sz="1800" b="1" dirty="0" smtClean="0">
                <a:latin typeface="Courier New" pitchFamily="49" charset="0"/>
                <a:cs typeface="Courier New" pitchFamily="49" charset="0"/>
              </a:rPr>
              <a:t>  </a:t>
            </a:r>
            <a:r>
              <a:rPr lang="en-US" sz="1800" dirty="0" smtClean="0">
                <a:latin typeface="Courier New" pitchFamily="49" charset="0"/>
                <a:cs typeface="Courier New" pitchFamily="49" charset="0"/>
              </a:rPr>
              <a:t>if (!</a:t>
            </a:r>
            <a:r>
              <a:rPr lang="en-US" sz="1800" dirty="0" err="1" smtClean="0">
                <a:latin typeface="Courier New" pitchFamily="49" charset="0"/>
                <a:cs typeface="Courier New" pitchFamily="49" charset="0"/>
              </a:rPr>
              <a:t>cache.Contains</a:t>
            </a:r>
            <a:r>
              <a:rPr lang="en-US" sz="1800" dirty="0" smtClean="0">
                <a:latin typeface="Courier New" pitchFamily="49" charset="0"/>
                <a:cs typeface="Courier New" pitchFamily="49" charset="0"/>
              </a:rPr>
              <a:t>(entry)</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cache.Insert</a:t>
            </a:r>
            <a:r>
              <a:rPr lang="en-US" sz="1800" dirty="0" smtClean="0">
                <a:latin typeface="Courier New" pitchFamily="49" charset="0"/>
                <a:cs typeface="Courier New" pitchFamily="49" charset="0"/>
              </a:rPr>
              <a:t>(entry, Now)</a:t>
            </a:r>
          </a:p>
          <a:p>
            <a:pPr marL="0" indent="0">
              <a:buFont typeface="Arial" pitchFamily="34" charset="0"/>
              <a:buNone/>
            </a:pPr>
            <a:endParaRPr lang="en-US" sz="1800" dirty="0" smtClean="0">
              <a:latin typeface="Courier New" pitchFamily="49" charset="0"/>
              <a:cs typeface="Courier New" pitchFamily="49" charset="0"/>
            </a:endParaRPr>
          </a:p>
          <a:p>
            <a:pPr marL="0" indent="0">
              <a:buFont typeface="Arial" pitchFamily="34" charset="0"/>
              <a:buNone/>
            </a:pPr>
            <a:r>
              <a:rPr lang="en-US" sz="1800" b="1" dirty="0" err="1" smtClean="0">
                <a:latin typeface="Courier New" pitchFamily="49" charset="0"/>
                <a:cs typeface="Courier New" pitchFamily="49" charset="0"/>
              </a:rPr>
              <a:t>CleanupTimer</a:t>
            </a:r>
            <a:r>
              <a:rPr lang="en-US" sz="1800" b="1" dirty="0" smtClean="0">
                <a:latin typeface="Courier New" pitchFamily="49" charset="0"/>
                <a:cs typeface="Courier New" pitchFamily="49" charset="0"/>
              </a:rPr>
              <a:t>:</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foreach</a:t>
            </a:r>
            <a:r>
              <a:rPr lang="en-US" sz="1800" dirty="0" smtClean="0">
                <a:latin typeface="Courier New" pitchFamily="49" charset="0"/>
                <a:cs typeface="Courier New" pitchFamily="49" charset="0"/>
              </a:rPr>
              <a:t> entry in cache</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(Now – cache[entry] &lt; 5s)</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cache.Remove</a:t>
            </a:r>
            <a:r>
              <a:rPr lang="en-US" sz="1800" dirty="0" smtClean="0">
                <a:latin typeface="Courier New" pitchFamily="49" charset="0"/>
                <a:cs typeface="Courier New" pitchFamily="49" charset="0"/>
              </a:rPr>
              <a:t>(entry)</a:t>
            </a:r>
          </a:p>
        </p:txBody>
      </p:sp>
    </p:spTree>
    <p:extLst>
      <p:ext uri="{BB962C8B-B14F-4D97-AF65-F5344CB8AC3E}">
        <p14:creationId xmlns:p14="http://schemas.microsoft.com/office/powerpoint/2010/main" val="37155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Region </a:t>
            </a:r>
            <a:r>
              <a:rPr lang="en-US" dirty="0" smtClean="0"/>
              <a:t>construction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1295400"/>
                <a:ext cx="8458200" cy="2819400"/>
              </a:xfrm>
            </p:spPr>
            <p:txBody>
              <a:bodyPr>
                <a:normAutofit/>
              </a:bodyPr>
              <a:lstStyle/>
              <a:p>
                <a:pPr marL="0" indent="0">
                  <a:buNone/>
                </a:pPr>
                <a:r>
                  <a:rPr lang="en-US" sz="2800" dirty="0" smtClean="0"/>
                  <a:t>If  </a:t>
                </a:r>
                <a:r>
                  <a:rPr lang="en-US" sz="2800" dirty="0"/>
                  <a:t>i</a:t>
                </a:r>
                <a:r>
                  <a:rPr lang="en-US" sz="2800" dirty="0" smtClean="0"/>
                  <a:t>nteger constants and simple constraints (e.g., </a:t>
                </a:r>
                <a14:m>
                  <m:oMath xmlns:m="http://schemas.openxmlformats.org/officeDocument/2006/math">
                    <m:r>
                      <a:rPr lang="en-US" sz="2800" b="0" i="1" smtClean="0">
                        <a:latin typeface="Cambria Math"/>
                      </a:rPr>
                      <m:t>𝑥</m:t>
                    </m:r>
                    <m:r>
                      <a:rPr lang="en-US" sz="2800" b="0" i="1" smtClean="0">
                        <a:latin typeface="Cambria Math"/>
                      </a:rPr>
                      <m:t>&lt;</m:t>
                    </m:r>
                  </m:oMath>
                </a14:m>
                <a:r>
                  <a:rPr lang="en-US" sz="2800" dirty="0" smtClean="0"/>
                  <a:t> c)</a:t>
                </a:r>
                <a:endParaRPr lang="en-US" sz="2800" dirty="0"/>
              </a:p>
              <a:p>
                <a:pPr marL="400050" lvl="1" indent="0">
                  <a:buNone/>
                </a:pPr>
                <a:r>
                  <a:rPr lang="en-US" dirty="0" smtClean="0"/>
                  <a:t>Straight lines</a:t>
                </a:r>
              </a:p>
              <a:p>
                <a:pPr marL="400050" lvl="1" indent="0">
                  <a:buNone/>
                </a:pPr>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a14:m>
                <a:r>
                  <a:rPr lang="en-US" dirty="0" smtClean="0"/>
                  <a:t>: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 </m:t>
                    </m:r>
                    <m:r>
                      <a:rPr lang="en-US" b="0" i="1" smtClean="0">
                        <a:latin typeface="Cambria Math" panose="02040503050406030204" pitchFamily="18" charset="0"/>
                      </a:rPr>
                      <m:t>𝑐</m:t>
                    </m:r>
                    <m:r>
                      <a:rPr lang="en-US" b="0" i="1" smtClean="0">
                        <a:latin typeface="Cambria Math" panose="02040503050406030204" pitchFamily="18" charset="0"/>
                      </a:rPr>
                      <m:t>=0, 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𝑥</m:t>
                        </m:r>
                      </m:sub>
                    </m:sSub>
                    <m:r>
                      <a:rPr lang="en-US" b="0" i="1" smtClean="0">
                        <a:latin typeface="Cambria Math" panose="02040503050406030204" pitchFamily="18" charset="0"/>
                      </a:rPr>
                      <m:t>}</m:t>
                    </m:r>
                  </m:oMath>
                </a14:m>
                <a:endParaRPr lang="en-US" dirty="0"/>
              </a:p>
              <a:p>
                <a:pPr marL="400050" lvl="1" indent="0">
                  <a:buNone/>
                </a:pPr>
                <a:r>
                  <a:rPr lang="en-US" dirty="0" smtClean="0"/>
                  <a:t>Diagonals lines</a:t>
                </a:r>
              </a:p>
              <a:p>
                <a:pPr marL="0" indent="0">
                  <a:buNone/>
                </a:pPr>
                <a:r>
                  <a:rPr lang="en-US" sz="2800" dirty="0"/>
                  <a:t> </a:t>
                </a:r>
                <a:r>
                  <a:rPr lang="en-US" sz="2800" dirty="0" smtClean="0"/>
                  <a:t>    	</a:t>
                </a:r>
                <a14:m>
                  <m:oMath xmlns:m="http://schemas.openxmlformats.org/officeDocument/2006/math">
                    <m:r>
                      <a:rPr lang="en-US" sz="2800" b="0" i="0" smtClean="0">
                        <a:latin typeface="Cambria Math"/>
                        <a:ea typeface="Cambria Math" panose="02040503050406030204" pitchFamily="18" charset="0"/>
                      </a:rPr>
                      <m:t>  </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𝑥</m:t>
                    </m:r>
                    <m:r>
                      <a:rPr lang="en-US" sz="2800" b="0" i="0" smtClean="0">
                        <a:latin typeface="Cambria Math" panose="02040503050406030204" pitchFamily="18" charset="0"/>
                        <a:ea typeface="Cambria Math" panose="02040503050406030204" pitchFamily="18" charset="0"/>
                      </a:rPr>
                      <m:t>,</m:t>
                    </m:r>
                    <m:r>
                      <m:rPr>
                        <m:sty m:val="p"/>
                      </m:rPr>
                      <a:rPr lang="en-US" sz="2800" b="0" i="0" smtClean="0">
                        <a:latin typeface="Cambria Math" panose="02040503050406030204" pitchFamily="18" charset="0"/>
                        <a:ea typeface="Cambria Math" panose="02040503050406030204" pitchFamily="18" charset="0"/>
                      </a:rPr>
                      <m:t>y</m:t>
                    </m:r>
                    <m:r>
                      <a:rPr lang="en-US" sz="2800" b="0" i="0"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r>
                          <m:rPr>
                            <m:sty m:val="p"/>
                          </m:rPr>
                          <a:rPr lang="en-US" sz="2800" b="0" i="0" smtClean="0">
                            <a:latin typeface="Cambria Math" panose="02040503050406030204" pitchFamily="18" charset="0"/>
                            <a:ea typeface="Cambria Math" panose="02040503050406030204" pitchFamily="18" charset="0"/>
                          </a:rPr>
                          <m:t>fract</m:t>
                        </m:r>
                        <m:d>
                          <m:dPr>
                            <m:ctrlPr>
                              <a:rPr lang="en-US" sz="2800" b="0" i="1" smtClean="0">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rPr>
                              <m:t>𝑥</m:t>
                            </m:r>
                          </m:e>
                        </m:d>
                        <m:r>
                          <a:rPr lang="en-US" sz="2800" b="0" i="0" smtClean="0">
                            <a:latin typeface="Cambria Math" panose="02040503050406030204" pitchFamily="18" charset="0"/>
                            <a:ea typeface="Cambria Math" panose="02040503050406030204" pitchFamily="18" charset="0"/>
                          </a:rPr>
                          <m:t>=</m:t>
                        </m:r>
                        <m:r>
                          <m:rPr>
                            <m:sty m:val="p"/>
                          </m:rPr>
                          <a:rPr lang="en-US" sz="2800" b="0" i="0" smtClean="0">
                            <a:latin typeface="Cambria Math" panose="02040503050406030204" pitchFamily="18" charset="0"/>
                            <a:ea typeface="Cambria Math" panose="02040503050406030204" pitchFamily="18" charset="0"/>
                          </a:rPr>
                          <m:t>fract</m:t>
                        </m:r>
                        <m:d>
                          <m:dPr>
                            <m:ctrlPr>
                              <a:rPr lang="en-US" sz="2800" b="0" i="1" smtClean="0">
                                <a:latin typeface="Cambria Math" panose="02040503050406030204" pitchFamily="18" charset="0"/>
                                <a:ea typeface="Cambria Math" panose="02040503050406030204" pitchFamily="18" charset="0"/>
                              </a:rPr>
                            </m:ctrlPr>
                          </m:dPr>
                          <m:e>
                            <m:r>
                              <m:rPr>
                                <m:sty m:val="p"/>
                              </m:rPr>
                              <a:rPr lang="en-US" sz="2800" b="0" i="0" smtClean="0">
                                <a:latin typeface="Cambria Math" panose="02040503050406030204" pitchFamily="18" charset="0"/>
                                <a:ea typeface="Cambria Math" panose="02040503050406030204" pitchFamily="18" charset="0"/>
                              </a:rPr>
                              <m:t>y</m:t>
                            </m:r>
                          </m:e>
                        </m:d>
                      </m:e>
                    </m:d>
                    <m:r>
                      <a:rPr lang="en-US" sz="2800" i="1">
                        <a:latin typeface="Cambria Math" panose="02040503050406030204" pitchFamily="18" charset="0"/>
                      </a:rPr>
                      <m:t>𝑥</m:t>
                    </m:r>
                    <m:r>
                      <a:rPr lang="en-US" sz="2800" b="0" i="0" smtClean="0">
                        <a:latin typeface="Cambria Math" panose="02040503050406030204" pitchFamily="18" charset="0"/>
                        <a:ea typeface="Cambria Math" panose="02040503050406030204" pitchFamily="18" charset="0"/>
                      </a:rPr>
                      <m:t>&lt;</m:t>
                    </m:r>
                    <m:sSub>
                      <m:sSubPr>
                        <m:ctrlPr>
                          <a:rPr lang="en-US" sz="2800" b="0" i="1" smtClean="0">
                            <a:latin typeface="Cambria Math" panose="02040503050406030204" pitchFamily="18" charset="0"/>
                            <a:ea typeface="Cambria Math" panose="02040503050406030204" pitchFamily="18" charset="0"/>
                          </a:rPr>
                        </m:ctrlPr>
                      </m:sSubPr>
                      <m:e>
                        <m:r>
                          <m:rPr>
                            <m:sty m:val="p"/>
                          </m:rPr>
                          <a:rPr lang="en-US" sz="2800" b="0" i="0" smtClean="0">
                            <a:latin typeface="Cambria Math" panose="02040503050406030204" pitchFamily="18" charset="0"/>
                            <a:ea typeface="Cambria Math" panose="02040503050406030204" pitchFamily="18" charset="0"/>
                          </a:rPr>
                          <m:t>c</m:t>
                        </m:r>
                      </m:e>
                      <m:sub>
                        <m:r>
                          <a:rPr lang="en-US" sz="2800" i="1">
                            <a:latin typeface="Cambria Math" panose="02040503050406030204" pitchFamily="18" charset="0"/>
                          </a:rPr>
                          <m:t>𝑥</m:t>
                        </m:r>
                      </m:sub>
                    </m:sSub>
                    <m:r>
                      <a:rPr lang="en-US" sz="2800" b="0" i="0"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y</m:t>
                    </m:r>
                    <m:r>
                      <a:rPr lang="en-US" sz="2800" b="0" i="0" smtClean="0">
                        <a:latin typeface="Cambria Math" panose="02040503050406030204" pitchFamily="18" charset="0"/>
                        <a:ea typeface="Cambria Math" panose="02040503050406030204" pitchFamily="18" charset="0"/>
                      </a:rPr>
                      <m:t>&lt;</m:t>
                    </m:r>
                    <m:sSub>
                      <m:sSubPr>
                        <m:ctrlPr>
                          <a:rPr lang="en-US" sz="2800" b="0" i="1" smtClean="0">
                            <a:latin typeface="Cambria Math" panose="02040503050406030204" pitchFamily="18" charset="0"/>
                            <a:ea typeface="Cambria Math" panose="02040503050406030204" pitchFamily="18" charset="0"/>
                          </a:rPr>
                        </m:ctrlPr>
                      </m:sSubPr>
                      <m:e>
                        <m:r>
                          <m:rPr>
                            <m:sty m:val="p"/>
                          </m:rPr>
                          <a:rPr lang="en-US" sz="2800" b="0" i="0" smtClean="0">
                            <a:latin typeface="Cambria Math" panose="02040503050406030204" pitchFamily="18" charset="0"/>
                            <a:ea typeface="Cambria Math" panose="02040503050406030204" pitchFamily="18" charset="0"/>
                          </a:rPr>
                          <m:t>c</m:t>
                        </m:r>
                      </m:e>
                      <m:sub>
                        <m:r>
                          <m:rPr>
                            <m:sty m:val="p"/>
                          </m:rPr>
                          <a:rPr lang="en-US" sz="2800" b="0" i="0" smtClean="0">
                            <a:latin typeface="Cambria Math" panose="02040503050406030204" pitchFamily="18" charset="0"/>
                            <a:ea typeface="Cambria Math" panose="02040503050406030204" pitchFamily="18" charset="0"/>
                          </a:rPr>
                          <m:t>y</m:t>
                        </m:r>
                      </m:sub>
                    </m:sSub>
                    <m:r>
                      <a:rPr lang="en-US" sz="2800" b="0" i="0" smtClean="0">
                        <a:latin typeface="Cambria Math" panose="02040503050406030204" pitchFamily="18" charset="0"/>
                        <a:ea typeface="Cambria Math" panose="02040503050406030204" pitchFamily="18" charset="0"/>
                      </a:rPr>
                      <m:t>}</m:t>
                    </m:r>
                  </m:oMath>
                </a14:m>
                <a:endParaRPr lang="en-US" sz="2800" dirty="0" smtClean="0"/>
              </a:p>
              <a:p>
                <a:pPr marL="0" indent="0">
                  <a:buNone/>
                </a:pPr>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1295400"/>
                <a:ext cx="8458200" cy="2819400"/>
              </a:xfrm>
              <a:blipFill rotWithShape="0">
                <a:blip r:embed="rId3"/>
                <a:stretch>
                  <a:fillRect l="-1441" t="-2165"/>
                </a:stretch>
              </a:blipFill>
            </p:spPr>
            <p:txBody>
              <a:bodyPr/>
              <a:lstStyle/>
              <a:p>
                <a:r>
                  <a:rPr lang="en-US">
                    <a:noFill/>
                  </a:rPr>
                  <a:t> </a:t>
                </a:r>
              </a:p>
            </p:txBody>
          </p:sp>
        </mc:Fallback>
      </mc:AlternateContent>
      <p:graphicFrame>
        <p:nvGraphicFramePr>
          <p:cNvPr id="4" name="Table 3"/>
          <p:cNvGraphicFramePr>
            <a:graphicFrameLocks noGrp="1"/>
          </p:cNvGraphicFramePr>
          <p:nvPr>
            <p:extLst/>
          </p:nvPr>
        </p:nvGraphicFramePr>
        <p:xfrm>
          <a:off x="2603198" y="4343400"/>
          <a:ext cx="4038630" cy="1966534"/>
        </p:xfrm>
        <a:graphic>
          <a:graphicData uri="http://schemas.openxmlformats.org/drawingml/2006/table">
            <a:tbl>
              <a:tblPr>
                <a:tableStyleId>{5C22544A-7EE6-4342-B048-85BDC9FD1C3A}</a:tableStyleId>
              </a:tblPr>
              <a:tblGrid>
                <a:gridCol w="673105"/>
                <a:gridCol w="673105"/>
                <a:gridCol w="673105"/>
                <a:gridCol w="673105"/>
                <a:gridCol w="673105"/>
                <a:gridCol w="673105"/>
              </a:tblGrid>
              <a:tr h="997574">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r>
              <a:tr h="484480">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r>
              <a:tr h="484480">
                <a:tc>
                  <a:txBody>
                    <a:bodyPr/>
                    <a:lstStyle/>
                    <a:p>
                      <a:endParaRPr lang="en-US" dirty="0">
                        <a:ln w="28575">
                          <a:solidFill>
                            <a:schemeClr val="tx1"/>
                          </a:solidFill>
                        </a:ln>
                      </a:endParaRPr>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n w="28575">
                          <a:solidFill>
                            <a:schemeClr val="tx1"/>
                          </a:solidFill>
                        </a:ln>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5" name="Straight Connector 4"/>
          <p:cNvCxnSpPr/>
          <p:nvPr/>
        </p:nvCxnSpPr>
        <p:spPr>
          <a:xfrm flipV="1">
            <a:off x="2603228" y="531935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86400" y="6472535"/>
            <a:ext cx="2234010" cy="461665"/>
          </a:xfrm>
          <a:prstGeom prst="rect">
            <a:avLst/>
          </a:prstGeom>
          <a:noFill/>
        </p:spPr>
        <p:txBody>
          <a:bodyPr wrap="square" rtlCol="0">
            <a:spAutoFit/>
          </a:bodyPr>
          <a:lstStyle/>
          <a:p>
            <a:pPr algn="ctr"/>
            <a:r>
              <a:rPr lang="en-US" sz="2400" dirty="0" smtClean="0"/>
              <a:t>X1 </a:t>
            </a:r>
            <a:r>
              <a:rPr lang="en-US" sz="2400" dirty="0" smtClean="0">
                <a:sym typeface="Wingdings" pitchFamily="2" charset="2"/>
              </a:rPr>
              <a:t></a:t>
            </a:r>
            <a:endParaRPr lang="en-US" sz="2400" dirty="0"/>
          </a:p>
        </p:txBody>
      </p:sp>
      <p:sp>
        <p:nvSpPr>
          <p:cNvPr id="7" name="TextBox 6"/>
          <p:cNvSpPr txBox="1"/>
          <p:nvPr/>
        </p:nvSpPr>
        <p:spPr>
          <a:xfrm rot="16200000">
            <a:off x="1612587" y="4254814"/>
            <a:ext cx="1046493" cy="461665"/>
          </a:xfrm>
          <a:prstGeom prst="rect">
            <a:avLst/>
          </a:prstGeom>
          <a:noFill/>
        </p:spPr>
        <p:txBody>
          <a:bodyPr wrap="square" rtlCol="0">
            <a:spAutoFit/>
          </a:bodyPr>
          <a:lstStyle/>
          <a:p>
            <a:pPr algn="ctr"/>
            <a:r>
              <a:rPr lang="en-US" sz="2400" dirty="0" smtClean="0"/>
              <a:t>X2 </a:t>
            </a:r>
            <a:r>
              <a:rPr lang="en-US" sz="2400" dirty="0" smtClean="0">
                <a:sym typeface="Wingdings" pitchFamily="2" charset="2"/>
              </a:rPr>
              <a:t></a:t>
            </a:r>
            <a:endParaRPr lang="en-US" sz="2400" dirty="0"/>
          </a:p>
        </p:txBody>
      </p:sp>
      <p:sp>
        <p:nvSpPr>
          <p:cNvPr id="8" name="TextBox 7"/>
          <p:cNvSpPr txBox="1"/>
          <p:nvPr/>
        </p:nvSpPr>
        <p:spPr>
          <a:xfrm>
            <a:off x="3058768" y="6309955"/>
            <a:ext cx="458860" cy="461665"/>
          </a:xfrm>
          <a:prstGeom prst="rect">
            <a:avLst/>
          </a:prstGeom>
          <a:noFill/>
        </p:spPr>
        <p:txBody>
          <a:bodyPr wrap="square" rtlCol="0">
            <a:spAutoFit/>
          </a:bodyPr>
          <a:lstStyle/>
          <a:p>
            <a:pPr algn="ctr"/>
            <a:r>
              <a:rPr lang="en-US" sz="2400" dirty="0" smtClean="0"/>
              <a:t>1</a:t>
            </a:r>
            <a:endParaRPr lang="en-US" sz="2400" dirty="0"/>
          </a:p>
        </p:txBody>
      </p:sp>
      <p:sp>
        <p:nvSpPr>
          <p:cNvPr id="9" name="TextBox 8"/>
          <p:cNvSpPr txBox="1"/>
          <p:nvPr/>
        </p:nvSpPr>
        <p:spPr>
          <a:xfrm>
            <a:off x="3744568" y="6309955"/>
            <a:ext cx="458860" cy="461665"/>
          </a:xfrm>
          <a:prstGeom prst="rect">
            <a:avLst/>
          </a:prstGeom>
          <a:noFill/>
        </p:spPr>
        <p:txBody>
          <a:bodyPr wrap="square" rtlCol="0">
            <a:spAutoFit/>
          </a:bodyPr>
          <a:lstStyle/>
          <a:p>
            <a:pPr algn="ctr"/>
            <a:r>
              <a:rPr lang="en-US" sz="2400" dirty="0"/>
              <a:t>2</a:t>
            </a:r>
          </a:p>
        </p:txBody>
      </p:sp>
      <p:sp>
        <p:nvSpPr>
          <p:cNvPr id="10" name="TextBox 9"/>
          <p:cNvSpPr txBox="1"/>
          <p:nvPr/>
        </p:nvSpPr>
        <p:spPr>
          <a:xfrm>
            <a:off x="4430368" y="6309955"/>
            <a:ext cx="458860" cy="461665"/>
          </a:xfrm>
          <a:prstGeom prst="rect">
            <a:avLst/>
          </a:prstGeom>
          <a:noFill/>
        </p:spPr>
        <p:txBody>
          <a:bodyPr wrap="square" rtlCol="0">
            <a:spAutoFit/>
          </a:bodyPr>
          <a:lstStyle/>
          <a:p>
            <a:pPr algn="ctr"/>
            <a:r>
              <a:rPr lang="en-US" sz="2400" dirty="0" smtClean="0"/>
              <a:t>3</a:t>
            </a:r>
            <a:endParaRPr lang="en-US" sz="2400" dirty="0"/>
          </a:p>
        </p:txBody>
      </p:sp>
      <p:sp>
        <p:nvSpPr>
          <p:cNvPr id="11" name="TextBox 10"/>
          <p:cNvSpPr txBox="1"/>
          <p:nvPr/>
        </p:nvSpPr>
        <p:spPr>
          <a:xfrm>
            <a:off x="5041628" y="6309955"/>
            <a:ext cx="458860" cy="461665"/>
          </a:xfrm>
          <a:prstGeom prst="rect">
            <a:avLst/>
          </a:prstGeom>
          <a:noFill/>
        </p:spPr>
        <p:txBody>
          <a:bodyPr wrap="square" rtlCol="0">
            <a:spAutoFit/>
          </a:bodyPr>
          <a:lstStyle/>
          <a:p>
            <a:pPr algn="ctr"/>
            <a:r>
              <a:rPr lang="en-US" sz="2400" dirty="0"/>
              <a:t>4</a:t>
            </a:r>
          </a:p>
        </p:txBody>
      </p:sp>
      <p:sp>
        <p:nvSpPr>
          <p:cNvPr id="12" name="TextBox 11"/>
          <p:cNvSpPr txBox="1"/>
          <p:nvPr/>
        </p:nvSpPr>
        <p:spPr>
          <a:xfrm>
            <a:off x="5727428" y="6309955"/>
            <a:ext cx="458860" cy="461665"/>
          </a:xfrm>
          <a:prstGeom prst="rect">
            <a:avLst/>
          </a:prstGeom>
          <a:noFill/>
        </p:spPr>
        <p:txBody>
          <a:bodyPr wrap="square" rtlCol="0">
            <a:spAutoFit/>
          </a:bodyPr>
          <a:lstStyle/>
          <a:p>
            <a:pPr algn="ctr"/>
            <a:r>
              <a:rPr lang="en-US" sz="2400" dirty="0" smtClean="0"/>
              <a:t>5</a:t>
            </a:r>
            <a:endParaRPr lang="en-US" sz="2400" dirty="0"/>
          </a:p>
        </p:txBody>
      </p:sp>
      <p:sp>
        <p:nvSpPr>
          <p:cNvPr id="13" name="TextBox 12"/>
          <p:cNvSpPr txBox="1"/>
          <p:nvPr/>
        </p:nvSpPr>
        <p:spPr>
          <a:xfrm>
            <a:off x="2144368" y="5553046"/>
            <a:ext cx="458860" cy="461665"/>
          </a:xfrm>
          <a:prstGeom prst="rect">
            <a:avLst/>
          </a:prstGeom>
          <a:noFill/>
        </p:spPr>
        <p:txBody>
          <a:bodyPr wrap="square" rtlCol="0">
            <a:spAutoFit/>
          </a:bodyPr>
          <a:lstStyle/>
          <a:p>
            <a:pPr algn="ctr"/>
            <a:r>
              <a:rPr lang="en-US" sz="2400" dirty="0" smtClean="0"/>
              <a:t>1</a:t>
            </a:r>
            <a:endParaRPr lang="en-US" sz="2400" dirty="0"/>
          </a:p>
        </p:txBody>
      </p:sp>
      <p:sp>
        <p:nvSpPr>
          <p:cNvPr id="14" name="TextBox 13"/>
          <p:cNvSpPr txBox="1"/>
          <p:nvPr/>
        </p:nvSpPr>
        <p:spPr>
          <a:xfrm>
            <a:off x="2146028" y="5090755"/>
            <a:ext cx="458860" cy="461665"/>
          </a:xfrm>
          <a:prstGeom prst="rect">
            <a:avLst/>
          </a:prstGeom>
          <a:noFill/>
        </p:spPr>
        <p:txBody>
          <a:bodyPr wrap="square" rtlCol="0">
            <a:spAutoFit/>
          </a:bodyPr>
          <a:lstStyle/>
          <a:p>
            <a:pPr algn="ctr"/>
            <a:r>
              <a:rPr lang="en-US" sz="2400" dirty="0"/>
              <a:t>2</a:t>
            </a:r>
          </a:p>
        </p:txBody>
      </p:sp>
      <p:sp>
        <p:nvSpPr>
          <p:cNvPr id="15" name="TextBox 14"/>
          <p:cNvSpPr txBox="1"/>
          <p:nvPr/>
        </p:nvSpPr>
        <p:spPr>
          <a:xfrm>
            <a:off x="2146028" y="6320135"/>
            <a:ext cx="458860" cy="461665"/>
          </a:xfrm>
          <a:prstGeom prst="rect">
            <a:avLst/>
          </a:prstGeom>
          <a:noFill/>
        </p:spPr>
        <p:txBody>
          <a:bodyPr wrap="square" rtlCol="0">
            <a:spAutoFit/>
          </a:bodyPr>
          <a:lstStyle/>
          <a:p>
            <a:pPr algn="ctr"/>
            <a:r>
              <a:rPr lang="en-US" sz="2400" dirty="0" smtClean="0"/>
              <a:t>0</a:t>
            </a:r>
            <a:endParaRPr lang="en-US" sz="2400" dirty="0"/>
          </a:p>
        </p:txBody>
      </p:sp>
      <p:cxnSp>
        <p:nvCxnSpPr>
          <p:cNvPr id="16" name="Straight Connector 15"/>
          <p:cNvCxnSpPr/>
          <p:nvPr/>
        </p:nvCxnSpPr>
        <p:spPr>
          <a:xfrm flipV="1">
            <a:off x="3258889" y="531935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944689" y="531935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630489" y="5319355"/>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270228" y="5852755"/>
            <a:ext cx="685800" cy="4572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603227" y="5313694"/>
            <a:ext cx="609600" cy="539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212827" y="4297680"/>
            <a:ext cx="829"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897798" y="4297680"/>
            <a:ext cx="1658"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36706" y="4297680"/>
            <a:ext cx="48550"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40089" y="4297680"/>
            <a:ext cx="30967"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25061" y="4297680"/>
            <a:ext cx="31795" cy="20116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2603228" y="5841433"/>
            <a:ext cx="4038599" cy="5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2603227" y="5313694"/>
            <a:ext cx="4038599" cy="5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Content Placeholder 2"/>
          <p:cNvSpPr txBox="1">
            <a:spLocks/>
          </p:cNvSpPr>
          <p:nvPr/>
        </p:nvSpPr>
        <p:spPr>
          <a:xfrm>
            <a:off x="6768548" y="4445460"/>
            <a:ext cx="1994452" cy="518491"/>
          </a:xfrm>
          <a:prstGeom prst="rect">
            <a:avLst/>
          </a:prstGeom>
          <a:noFill/>
          <a:ln>
            <a:solidFill>
              <a:srgbClr val="FF3300"/>
            </a:solidFill>
            <a:prstDash val="sysDash"/>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cs typeface="Courier New" pitchFamily="49" charset="0"/>
              </a:rPr>
              <a:t>x2 &lt; x1 + 2</a:t>
            </a:r>
          </a:p>
        </p:txBody>
      </p:sp>
      <p:cxnSp>
        <p:nvCxnSpPr>
          <p:cNvPr id="49" name="Straight Connector 48"/>
          <p:cNvCxnSpPr/>
          <p:nvPr/>
        </p:nvCxnSpPr>
        <p:spPr>
          <a:xfrm flipV="1">
            <a:off x="2603228" y="4135724"/>
            <a:ext cx="1546617" cy="1184226"/>
          </a:xfrm>
          <a:prstGeom prst="line">
            <a:avLst/>
          </a:prstGeom>
          <a:ln w="19050">
            <a:solidFill>
              <a:srgbClr val="FF33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2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smtClean="0"/>
              <a:t>Recap: Exploring </a:t>
            </a:r>
            <a:r>
              <a:rPr lang="en-US" dirty="0" smtClean="0"/>
              <a:t>a TA</a:t>
            </a:r>
            <a:endParaRPr lang="en-US" dirty="0"/>
          </a:p>
        </p:txBody>
      </p:sp>
      <p:sp>
        <p:nvSpPr>
          <p:cNvPr id="66" name="Rounded Rectangle 65"/>
          <p:cNvSpPr/>
          <p:nvPr/>
        </p:nvSpPr>
        <p:spPr>
          <a:xfrm>
            <a:off x="1348823" y="2104398"/>
            <a:ext cx="1386673"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a:t>
            </a:r>
            <a:endParaRPr lang="en-US" dirty="0"/>
          </a:p>
        </p:txBody>
      </p:sp>
      <p:sp>
        <p:nvSpPr>
          <p:cNvPr id="67" name="Rounded Rectangle 66"/>
          <p:cNvSpPr/>
          <p:nvPr/>
        </p:nvSpPr>
        <p:spPr>
          <a:xfrm>
            <a:off x="1291001" y="4650879"/>
            <a:ext cx="1520695" cy="4572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a:t>
            </a:r>
            <a:endParaRPr lang="en-US" dirty="0"/>
          </a:p>
        </p:txBody>
      </p:sp>
      <p:grpSp>
        <p:nvGrpSpPr>
          <p:cNvPr id="68" name="Group 67"/>
          <p:cNvGrpSpPr/>
          <p:nvPr/>
        </p:nvGrpSpPr>
        <p:grpSpPr>
          <a:xfrm>
            <a:off x="2705016" y="1944469"/>
            <a:ext cx="1313060" cy="646331"/>
            <a:chOff x="7284720" y="1255990"/>
            <a:chExt cx="1313060" cy="646331"/>
          </a:xfrm>
        </p:grpSpPr>
        <p:sp>
          <p:nvSpPr>
            <p:cNvPr id="69" name="Freeform 68"/>
            <p:cNvSpPr/>
            <p:nvPr/>
          </p:nvSpPr>
          <p:spPr>
            <a:xfrm>
              <a:off x="7284720" y="1478280"/>
              <a:ext cx="548657" cy="339584"/>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315200" y="1255990"/>
              <a:ext cx="1282580" cy="646331"/>
            </a:xfrm>
            <a:prstGeom prst="rect">
              <a:avLst/>
            </a:prstGeom>
            <a:noFill/>
          </p:spPr>
          <p:txBody>
            <a:bodyPr wrap="square" rtlCol="0">
              <a:spAutoFit/>
            </a:bodyPr>
            <a:lstStyle/>
            <a:p>
              <a:pPr algn="r"/>
              <a:r>
                <a:rPr lang="en-US" dirty="0" smtClean="0"/>
                <a:t>Trigger0 () [x1,x2]</a:t>
              </a:r>
              <a:endParaRPr lang="en-US" dirty="0"/>
            </a:p>
          </p:txBody>
        </p:sp>
      </p:grpSp>
      <p:grpSp>
        <p:nvGrpSpPr>
          <p:cNvPr id="71" name="Group 70"/>
          <p:cNvGrpSpPr/>
          <p:nvPr/>
        </p:nvGrpSpPr>
        <p:grpSpPr>
          <a:xfrm>
            <a:off x="-228600" y="2561597"/>
            <a:ext cx="2004682" cy="2135001"/>
            <a:chOff x="4351104" y="1873118"/>
            <a:chExt cx="2004682" cy="2135001"/>
          </a:xfrm>
        </p:grpSpPr>
        <p:sp>
          <p:nvSpPr>
            <p:cNvPr id="72" name="TextBox 71"/>
            <p:cNvSpPr txBox="1"/>
            <p:nvPr/>
          </p:nvSpPr>
          <p:spPr>
            <a:xfrm>
              <a:off x="4351104" y="3160990"/>
              <a:ext cx="2004682" cy="646331"/>
            </a:xfrm>
            <a:prstGeom prst="rect">
              <a:avLst/>
            </a:prstGeom>
            <a:noFill/>
          </p:spPr>
          <p:txBody>
            <a:bodyPr wrap="square" rtlCol="0">
              <a:spAutoFit/>
            </a:bodyPr>
            <a:lstStyle/>
            <a:p>
              <a:pPr algn="ctr"/>
              <a:r>
                <a:rPr lang="en-US" dirty="0" smtClean="0"/>
                <a:t>Trigger1</a:t>
              </a:r>
            </a:p>
            <a:p>
              <a:pPr algn="ctr"/>
              <a:r>
                <a:rPr lang="en-US" dirty="0" smtClean="0"/>
                <a:t>(x1&lt;5) [x1]</a:t>
              </a:r>
            </a:p>
          </p:txBody>
        </p:sp>
        <p:sp>
          <p:nvSpPr>
            <p:cNvPr id="73" name="Freeform 72"/>
            <p:cNvSpPr/>
            <p:nvPr/>
          </p:nvSpPr>
          <p:spPr>
            <a:xfrm>
              <a:off x="5652571" y="1873118"/>
              <a:ext cx="611069" cy="2135001"/>
            </a:xfrm>
            <a:custGeom>
              <a:avLst/>
              <a:gdLst>
                <a:gd name="connsiteX0" fmla="*/ 473909 w 611069"/>
                <a:gd name="connsiteY0" fmla="*/ 0 h 2225040"/>
                <a:gd name="connsiteX1" fmla="*/ 1469 w 611069"/>
                <a:gd name="connsiteY1" fmla="*/ 1143000 h 2225040"/>
                <a:gd name="connsiteX2" fmla="*/ 611069 w 611069"/>
                <a:gd name="connsiteY2" fmla="*/ 2225040 h 2225040"/>
              </a:gdLst>
              <a:ahLst/>
              <a:cxnLst>
                <a:cxn ang="0">
                  <a:pos x="connsiteX0" y="connsiteY0"/>
                </a:cxn>
                <a:cxn ang="0">
                  <a:pos x="connsiteX1" y="connsiteY1"/>
                </a:cxn>
                <a:cxn ang="0">
                  <a:pos x="connsiteX2" y="connsiteY2"/>
                </a:cxn>
              </a:cxnLst>
              <a:rect l="l" t="t" r="r" b="b"/>
              <a:pathLst>
                <a:path w="611069" h="2225040">
                  <a:moveTo>
                    <a:pt x="473909" y="0"/>
                  </a:moveTo>
                  <a:cubicBezTo>
                    <a:pt x="226259" y="386080"/>
                    <a:pt x="-21391" y="772160"/>
                    <a:pt x="1469" y="1143000"/>
                  </a:cubicBezTo>
                  <a:cubicBezTo>
                    <a:pt x="24329" y="1513840"/>
                    <a:pt x="611069" y="2225040"/>
                    <a:pt x="611069" y="222504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7875" y="2166759"/>
            <a:ext cx="1432731" cy="1118771"/>
            <a:chOff x="4571829" y="1478280"/>
            <a:chExt cx="1432731" cy="1118771"/>
          </a:xfrm>
        </p:grpSpPr>
        <p:sp>
          <p:nvSpPr>
            <p:cNvPr id="75" name="Freeform 74"/>
            <p:cNvSpPr/>
            <p:nvPr/>
          </p:nvSpPr>
          <p:spPr>
            <a:xfrm>
              <a:off x="5470989" y="1478280"/>
              <a:ext cx="533571" cy="396240"/>
            </a:xfrm>
            <a:custGeom>
              <a:avLst/>
              <a:gdLst>
                <a:gd name="connsiteX0" fmla="*/ 487851 w 533571"/>
                <a:gd name="connsiteY0" fmla="*/ 396240 h 396240"/>
                <a:gd name="connsiteX1" fmla="*/ 171 w 533571"/>
                <a:gd name="connsiteY1" fmla="*/ 182880 h 396240"/>
                <a:gd name="connsiteX2" fmla="*/ 533571 w 533571"/>
                <a:gd name="connsiteY2" fmla="*/ 0 h 396240"/>
              </a:gdLst>
              <a:ahLst/>
              <a:cxnLst>
                <a:cxn ang="0">
                  <a:pos x="connsiteX0" y="connsiteY0"/>
                </a:cxn>
                <a:cxn ang="0">
                  <a:pos x="connsiteX1" y="connsiteY1"/>
                </a:cxn>
                <a:cxn ang="0">
                  <a:pos x="connsiteX2" y="connsiteY2"/>
                </a:cxn>
              </a:cxnLst>
              <a:rect l="l" t="t" r="r" b="b"/>
              <a:pathLst>
                <a:path w="533571" h="396240">
                  <a:moveTo>
                    <a:pt x="487851" y="396240"/>
                  </a:moveTo>
                  <a:cubicBezTo>
                    <a:pt x="240201" y="322580"/>
                    <a:pt x="-7449" y="248920"/>
                    <a:pt x="171" y="182880"/>
                  </a:cubicBezTo>
                  <a:cubicBezTo>
                    <a:pt x="7791" y="116840"/>
                    <a:pt x="270681" y="58420"/>
                    <a:pt x="533571"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4571829" y="1673721"/>
              <a:ext cx="1371771" cy="923330"/>
            </a:xfrm>
            <a:prstGeom prst="rect">
              <a:avLst/>
            </a:prstGeom>
            <a:noFill/>
          </p:spPr>
          <p:txBody>
            <a:bodyPr wrap="square" rtlCol="0">
              <a:spAutoFit/>
            </a:bodyPr>
            <a:lstStyle/>
            <a:p>
              <a:pPr algn="ctr"/>
              <a:r>
                <a:rPr lang="en-US" dirty="0" smtClean="0"/>
                <a:t>Trigger1</a:t>
              </a:r>
            </a:p>
            <a:p>
              <a:pPr algn="ctr"/>
              <a:r>
                <a:rPr lang="en-US" dirty="0" smtClean="0"/>
                <a:t>(x1 &gt;=5) </a:t>
              </a:r>
              <a:br>
                <a:rPr lang="en-US" dirty="0" smtClean="0"/>
              </a:br>
              <a:r>
                <a:rPr lang="en-US" dirty="0" smtClean="0"/>
                <a:t>[x1]</a:t>
              </a:r>
              <a:endParaRPr lang="en-US" dirty="0"/>
            </a:p>
          </p:txBody>
        </p:sp>
      </p:grpSp>
      <p:grpSp>
        <p:nvGrpSpPr>
          <p:cNvPr id="77" name="Group 76"/>
          <p:cNvGrpSpPr/>
          <p:nvPr/>
        </p:nvGrpSpPr>
        <p:grpSpPr>
          <a:xfrm>
            <a:off x="-228600" y="5108079"/>
            <a:ext cx="2506896" cy="1177052"/>
            <a:chOff x="4351104" y="4419600"/>
            <a:chExt cx="2506896" cy="1177052"/>
          </a:xfrm>
        </p:grpSpPr>
        <p:sp>
          <p:nvSpPr>
            <p:cNvPr id="78" name="Freeform 77"/>
            <p:cNvSpPr/>
            <p:nvPr/>
          </p:nvSpPr>
          <p:spPr>
            <a:xfrm>
              <a:off x="5928360" y="4419600"/>
              <a:ext cx="533400" cy="548640"/>
            </a:xfrm>
            <a:custGeom>
              <a:avLst/>
              <a:gdLst>
                <a:gd name="connsiteX0" fmla="*/ 0 w 533400"/>
                <a:gd name="connsiteY0" fmla="*/ 0 h 548640"/>
                <a:gd name="connsiteX1" fmla="*/ 213360 w 533400"/>
                <a:gd name="connsiteY1" fmla="*/ 548640 h 548640"/>
                <a:gd name="connsiteX2" fmla="*/ 533400 w 533400"/>
                <a:gd name="connsiteY2" fmla="*/ 0 h 548640"/>
              </a:gdLst>
              <a:ahLst/>
              <a:cxnLst>
                <a:cxn ang="0">
                  <a:pos x="connsiteX0" y="connsiteY0"/>
                </a:cxn>
                <a:cxn ang="0">
                  <a:pos x="connsiteX1" y="connsiteY1"/>
                </a:cxn>
                <a:cxn ang="0">
                  <a:pos x="connsiteX2" y="connsiteY2"/>
                </a:cxn>
              </a:cxnLst>
              <a:rect l="l" t="t" r="r" b="b"/>
              <a:pathLst>
                <a:path w="533400" h="548640">
                  <a:moveTo>
                    <a:pt x="0" y="0"/>
                  </a:moveTo>
                  <a:cubicBezTo>
                    <a:pt x="62230" y="274320"/>
                    <a:pt x="124460" y="548640"/>
                    <a:pt x="213360" y="548640"/>
                  </a:cubicBezTo>
                  <a:cubicBezTo>
                    <a:pt x="302260" y="548640"/>
                    <a:pt x="417830" y="274320"/>
                    <a:pt x="53340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4351104" y="4950321"/>
              <a:ext cx="2506896" cy="646331"/>
            </a:xfrm>
            <a:prstGeom prst="rect">
              <a:avLst/>
            </a:prstGeom>
            <a:noFill/>
          </p:spPr>
          <p:txBody>
            <a:bodyPr wrap="square" rtlCol="0">
              <a:spAutoFit/>
            </a:bodyPr>
            <a:lstStyle/>
            <a:p>
              <a:pPr algn="ctr"/>
              <a:r>
                <a:rPr lang="en-US" dirty="0" smtClean="0"/>
                <a:t>Trigger2 (x2 </a:t>
              </a:r>
              <a:r>
                <a:rPr lang="en-US" dirty="0"/>
                <a:t>&lt;</a:t>
              </a:r>
              <a:r>
                <a:rPr lang="en-US" dirty="0" smtClean="0"/>
                <a:t> 2)</a:t>
              </a:r>
            </a:p>
            <a:p>
              <a:pPr algn="ctr"/>
              <a:r>
                <a:rPr lang="en-US" dirty="0" smtClean="0"/>
                <a:t>[] {</a:t>
              </a:r>
              <a:r>
                <a:rPr lang="en-US" dirty="0" err="1" smtClean="0"/>
                <a:t>DoSomething</a:t>
              </a:r>
              <a:r>
                <a:rPr lang="en-US" dirty="0" smtClean="0"/>
                <a:t>}</a:t>
              </a:r>
              <a:endParaRPr lang="en-US" dirty="0"/>
            </a:p>
          </p:txBody>
        </p:sp>
      </p:grpSp>
      <p:grpSp>
        <p:nvGrpSpPr>
          <p:cNvPr id="80" name="Group 79"/>
          <p:cNvGrpSpPr/>
          <p:nvPr/>
        </p:nvGrpSpPr>
        <p:grpSpPr>
          <a:xfrm>
            <a:off x="1973496" y="5090160"/>
            <a:ext cx="2362200" cy="1140321"/>
            <a:chOff x="6553200" y="4401681"/>
            <a:chExt cx="2362200" cy="1140321"/>
          </a:xfrm>
        </p:grpSpPr>
        <p:sp>
          <p:nvSpPr>
            <p:cNvPr id="81" name="Freeform 80"/>
            <p:cNvSpPr/>
            <p:nvPr/>
          </p:nvSpPr>
          <p:spPr>
            <a:xfrm>
              <a:off x="6766560" y="4401681"/>
              <a:ext cx="533400" cy="548640"/>
            </a:xfrm>
            <a:custGeom>
              <a:avLst/>
              <a:gdLst>
                <a:gd name="connsiteX0" fmla="*/ 0 w 533400"/>
                <a:gd name="connsiteY0" fmla="*/ 0 h 548640"/>
                <a:gd name="connsiteX1" fmla="*/ 213360 w 533400"/>
                <a:gd name="connsiteY1" fmla="*/ 548640 h 548640"/>
                <a:gd name="connsiteX2" fmla="*/ 533400 w 533400"/>
                <a:gd name="connsiteY2" fmla="*/ 0 h 548640"/>
              </a:gdLst>
              <a:ahLst/>
              <a:cxnLst>
                <a:cxn ang="0">
                  <a:pos x="connsiteX0" y="connsiteY0"/>
                </a:cxn>
                <a:cxn ang="0">
                  <a:pos x="connsiteX1" y="connsiteY1"/>
                </a:cxn>
                <a:cxn ang="0">
                  <a:pos x="connsiteX2" y="connsiteY2"/>
                </a:cxn>
              </a:cxnLst>
              <a:rect l="l" t="t" r="r" b="b"/>
              <a:pathLst>
                <a:path w="533400" h="548640">
                  <a:moveTo>
                    <a:pt x="0" y="0"/>
                  </a:moveTo>
                  <a:cubicBezTo>
                    <a:pt x="62230" y="274320"/>
                    <a:pt x="124460" y="548640"/>
                    <a:pt x="213360" y="548640"/>
                  </a:cubicBezTo>
                  <a:cubicBezTo>
                    <a:pt x="302260" y="548640"/>
                    <a:pt x="417830" y="274320"/>
                    <a:pt x="53340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6553200" y="4895671"/>
              <a:ext cx="2362200" cy="646331"/>
            </a:xfrm>
            <a:prstGeom prst="rect">
              <a:avLst/>
            </a:prstGeom>
            <a:noFill/>
          </p:spPr>
          <p:txBody>
            <a:bodyPr wrap="square" rtlCol="0">
              <a:spAutoFit/>
            </a:bodyPr>
            <a:lstStyle/>
            <a:p>
              <a:pPr algn="ctr"/>
              <a:r>
                <a:rPr lang="en-US" dirty="0" smtClean="0"/>
                <a:t>Trigger2 (x2 &gt;  2)</a:t>
              </a:r>
            </a:p>
            <a:p>
              <a:pPr algn="ctr"/>
              <a:r>
                <a:rPr lang="en-US" dirty="0" smtClean="0"/>
                <a:t>[] {</a:t>
              </a:r>
              <a:r>
                <a:rPr lang="en-US" dirty="0" err="1" smtClean="0"/>
                <a:t>DoSomethingElse</a:t>
              </a:r>
              <a:r>
                <a:rPr lang="en-US" dirty="0" smtClean="0"/>
                <a:t>}</a:t>
              </a:r>
              <a:endParaRPr lang="en-US" dirty="0"/>
            </a:p>
          </p:txBody>
        </p:sp>
      </p:grpSp>
      <p:grpSp>
        <p:nvGrpSpPr>
          <p:cNvPr id="83" name="Group 82"/>
          <p:cNvGrpSpPr/>
          <p:nvPr/>
        </p:nvGrpSpPr>
        <p:grpSpPr>
          <a:xfrm>
            <a:off x="1592496" y="2502039"/>
            <a:ext cx="2177467" cy="2179320"/>
            <a:chOff x="6172200" y="1813560"/>
            <a:chExt cx="2177467" cy="2179320"/>
          </a:xfrm>
        </p:grpSpPr>
        <p:sp>
          <p:nvSpPr>
            <p:cNvPr id="84" name="TextBox 83"/>
            <p:cNvSpPr txBox="1"/>
            <p:nvPr/>
          </p:nvSpPr>
          <p:spPr>
            <a:xfrm>
              <a:off x="6172200" y="2675989"/>
              <a:ext cx="2177467" cy="369332"/>
            </a:xfrm>
            <a:prstGeom prst="rect">
              <a:avLst/>
            </a:prstGeom>
            <a:noFill/>
          </p:spPr>
          <p:txBody>
            <a:bodyPr wrap="square" rtlCol="0">
              <a:spAutoFit/>
            </a:bodyPr>
            <a:lstStyle/>
            <a:p>
              <a:pPr algn="ctr"/>
              <a:r>
                <a:rPr lang="en-US" dirty="0" smtClean="0"/>
                <a:t>Trigger0 () [x1,x2]</a:t>
              </a:r>
              <a:endParaRPr lang="en-US" dirty="0"/>
            </a:p>
          </p:txBody>
        </p:sp>
        <p:sp>
          <p:nvSpPr>
            <p:cNvPr id="85" name="Freeform 84"/>
            <p:cNvSpPr/>
            <p:nvPr/>
          </p:nvSpPr>
          <p:spPr>
            <a:xfrm>
              <a:off x="6370320" y="1813560"/>
              <a:ext cx="60960" cy="2179320"/>
            </a:xfrm>
            <a:custGeom>
              <a:avLst/>
              <a:gdLst>
                <a:gd name="connsiteX0" fmla="*/ 60960 w 60960"/>
                <a:gd name="connsiteY0" fmla="*/ 2179320 h 2179320"/>
                <a:gd name="connsiteX1" fmla="*/ 0 w 60960"/>
                <a:gd name="connsiteY1" fmla="*/ 0 h 2179320"/>
              </a:gdLst>
              <a:ahLst/>
              <a:cxnLst>
                <a:cxn ang="0">
                  <a:pos x="connsiteX0" y="connsiteY0"/>
                </a:cxn>
                <a:cxn ang="0">
                  <a:pos x="connsiteX1" y="connsiteY1"/>
                </a:cxn>
              </a:cxnLst>
              <a:rect l="l" t="t" r="r" b="b"/>
              <a:pathLst>
                <a:path w="60960" h="2179320">
                  <a:moveTo>
                    <a:pt x="60960" y="2179320"/>
                  </a:moveTo>
                  <a:lnTo>
                    <a:pt x="0" y="0"/>
                  </a:ln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1516296" y="3733800"/>
            <a:ext cx="2209800" cy="932319"/>
            <a:chOff x="6096000" y="3045321"/>
            <a:chExt cx="2209800" cy="932319"/>
          </a:xfrm>
        </p:grpSpPr>
        <p:sp>
          <p:nvSpPr>
            <p:cNvPr id="87" name="Freeform 86"/>
            <p:cNvSpPr/>
            <p:nvPr/>
          </p:nvSpPr>
          <p:spPr>
            <a:xfrm>
              <a:off x="6903720" y="3413690"/>
              <a:ext cx="538480" cy="563950"/>
            </a:xfrm>
            <a:custGeom>
              <a:avLst/>
              <a:gdLst>
                <a:gd name="connsiteX0" fmla="*/ 457200 w 538480"/>
                <a:gd name="connsiteY0" fmla="*/ 533470 h 563950"/>
                <a:gd name="connsiteX1" fmla="*/ 502920 w 538480"/>
                <a:gd name="connsiteY1" fmla="*/ 70 h 563950"/>
                <a:gd name="connsiteX2" fmla="*/ 0 w 538480"/>
                <a:gd name="connsiteY2" fmla="*/ 563950 h 563950"/>
              </a:gdLst>
              <a:ahLst/>
              <a:cxnLst>
                <a:cxn ang="0">
                  <a:pos x="connsiteX0" y="connsiteY0"/>
                </a:cxn>
                <a:cxn ang="0">
                  <a:pos x="connsiteX1" y="connsiteY1"/>
                </a:cxn>
                <a:cxn ang="0">
                  <a:pos x="connsiteX2" y="connsiteY2"/>
                </a:cxn>
              </a:cxnLst>
              <a:rect l="l" t="t" r="r" b="b"/>
              <a:pathLst>
                <a:path w="538480" h="563950">
                  <a:moveTo>
                    <a:pt x="457200" y="533470"/>
                  </a:moveTo>
                  <a:cubicBezTo>
                    <a:pt x="518160" y="264230"/>
                    <a:pt x="579120" y="-5010"/>
                    <a:pt x="502920" y="70"/>
                  </a:cubicBezTo>
                  <a:cubicBezTo>
                    <a:pt x="426720" y="5150"/>
                    <a:pt x="213360" y="284550"/>
                    <a:pt x="0" y="56395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096000" y="3045321"/>
              <a:ext cx="2209800" cy="646331"/>
            </a:xfrm>
            <a:prstGeom prst="rect">
              <a:avLst/>
            </a:prstGeom>
            <a:noFill/>
          </p:spPr>
          <p:txBody>
            <a:bodyPr wrap="square" rtlCol="0">
              <a:spAutoFit/>
            </a:bodyPr>
            <a:lstStyle/>
            <a:p>
              <a:pPr algn="r"/>
              <a:r>
                <a:rPr lang="en-US" dirty="0" smtClean="0"/>
                <a:t>Trigger1 (x1 &gt;= 5)</a:t>
              </a:r>
              <a:br>
                <a:rPr lang="en-US" dirty="0" smtClean="0"/>
              </a:br>
              <a:r>
                <a:rPr lang="en-US" dirty="0" smtClean="0"/>
                <a:t>[x1]</a:t>
              </a:r>
              <a:endParaRPr lang="en-US" dirty="0"/>
            </a:p>
          </p:txBody>
        </p:sp>
      </p:grpSp>
      <p:grpSp>
        <p:nvGrpSpPr>
          <p:cNvPr id="89" name="Group 88"/>
          <p:cNvGrpSpPr/>
          <p:nvPr/>
        </p:nvGrpSpPr>
        <p:grpSpPr>
          <a:xfrm>
            <a:off x="2735496" y="4696599"/>
            <a:ext cx="1411309" cy="753011"/>
            <a:chOff x="7315200" y="4008120"/>
            <a:chExt cx="1411309" cy="753011"/>
          </a:xfrm>
        </p:grpSpPr>
        <p:sp>
          <p:nvSpPr>
            <p:cNvPr id="90" name="Freeform 89"/>
            <p:cNvSpPr/>
            <p:nvPr/>
          </p:nvSpPr>
          <p:spPr>
            <a:xfrm>
              <a:off x="7360920" y="4008120"/>
              <a:ext cx="396280" cy="426720"/>
            </a:xfrm>
            <a:custGeom>
              <a:avLst/>
              <a:gdLst>
                <a:gd name="connsiteX0" fmla="*/ 15240 w 548657"/>
                <a:gd name="connsiteY0" fmla="*/ 426720 h 426720"/>
                <a:gd name="connsiteX1" fmla="*/ 548640 w 548657"/>
                <a:gd name="connsiteY1" fmla="*/ 289560 h 426720"/>
                <a:gd name="connsiteX2" fmla="*/ 0 w 548657"/>
                <a:gd name="connsiteY2" fmla="*/ 0 h 426720"/>
                <a:gd name="connsiteX0" fmla="*/ 15240 w 396280"/>
                <a:gd name="connsiteY0" fmla="*/ 426720 h 426720"/>
                <a:gd name="connsiteX1" fmla="*/ 396240 w 396280"/>
                <a:gd name="connsiteY1" fmla="*/ 289560 h 426720"/>
                <a:gd name="connsiteX2" fmla="*/ 0 w 396280"/>
                <a:gd name="connsiteY2" fmla="*/ 0 h 426720"/>
              </a:gdLst>
              <a:ahLst/>
              <a:cxnLst>
                <a:cxn ang="0">
                  <a:pos x="connsiteX0" y="connsiteY0"/>
                </a:cxn>
                <a:cxn ang="0">
                  <a:pos x="connsiteX1" y="connsiteY1"/>
                </a:cxn>
                <a:cxn ang="0">
                  <a:pos x="connsiteX2" y="connsiteY2"/>
                </a:cxn>
              </a:cxnLst>
              <a:rect l="l" t="t" r="r" b="b"/>
              <a:pathLst>
                <a:path w="396280" h="426720">
                  <a:moveTo>
                    <a:pt x="15240" y="426720"/>
                  </a:moveTo>
                  <a:cubicBezTo>
                    <a:pt x="283210" y="393700"/>
                    <a:pt x="398780" y="360680"/>
                    <a:pt x="396240" y="289560"/>
                  </a:cubicBezTo>
                  <a:cubicBezTo>
                    <a:pt x="393700" y="218440"/>
                    <a:pt x="273050" y="109220"/>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7315200" y="4114800"/>
              <a:ext cx="1411309" cy="646331"/>
            </a:xfrm>
            <a:prstGeom prst="rect">
              <a:avLst/>
            </a:prstGeom>
            <a:noFill/>
          </p:spPr>
          <p:txBody>
            <a:bodyPr wrap="square" rtlCol="0">
              <a:spAutoFit/>
            </a:bodyPr>
            <a:lstStyle/>
            <a:p>
              <a:pPr algn="r"/>
              <a:r>
                <a:rPr lang="en-US" dirty="0" smtClean="0"/>
                <a:t>Trigger1</a:t>
              </a:r>
            </a:p>
            <a:p>
              <a:pPr algn="r"/>
              <a:r>
                <a:rPr lang="en-US" dirty="0" smtClean="0"/>
                <a:t>(x1 &lt; 5 ) [x1]</a:t>
              </a:r>
              <a:endParaRPr lang="en-US" dirty="0"/>
            </a:p>
          </p:txBody>
        </p:sp>
      </p:grpSp>
      <p:grpSp>
        <p:nvGrpSpPr>
          <p:cNvPr id="92" name="Group 91"/>
          <p:cNvGrpSpPr/>
          <p:nvPr/>
        </p:nvGrpSpPr>
        <p:grpSpPr>
          <a:xfrm rot="4873828">
            <a:off x="2529763" y="2326630"/>
            <a:ext cx="893078" cy="1183372"/>
            <a:chOff x="7284720" y="634492"/>
            <a:chExt cx="893078" cy="1183372"/>
          </a:xfrm>
        </p:grpSpPr>
        <p:sp>
          <p:nvSpPr>
            <p:cNvPr id="93" name="Freeform 92"/>
            <p:cNvSpPr/>
            <p:nvPr/>
          </p:nvSpPr>
          <p:spPr>
            <a:xfrm>
              <a:off x="7284720" y="1478280"/>
              <a:ext cx="548657" cy="339584"/>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rot="16726172">
              <a:off x="7314986" y="850973"/>
              <a:ext cx="1079294" cy="646331"/>
            </a:xfrm>
            <a:prstGeom prst="rect">
              <a:avLst/>
            </a:prstGeom>
            <a:noFill/>
          </p:spPr>
          <p:txBody>
            <a:bodyPr wrap="square" rtlCol="0">
              <a:spAutoFit/>
            </a:bodyPr>
            <a:lstStyle/>
            <a:p>
              <a:pPr algn="ctr"/>
              <a:r>
                <a:rPr lang="en-US" dirty="0" smtClean="0"/>
                <a:t>Trigger2</a:t>
              </a:r>
            </a:p>
            <a:p>
              <a:pPr algn="ctr"/>
              <a:r>
                <a:rPr lang="en-US" dirty="0" smtClean="0"/>
                <a:t>() []</a:t>
              </a:r>
              <a:endParaRPr lang="en-US" dirty="0"/>
            </a:p>
          </p:txBody>
        </p:sp>
      </p:grpSp>
      <p:sp>
        <p:nvSpPr>
          <p:cNvPr id="95" name="Rounded Rectangle 94"/>
          <p:cNvSpPr/>
          <p:nvPr/>
        </p:nvSpPr>
        <p:spPr>
          <a:xfrm>
            <a:off x="6548244" y="2057400"/>
            <a:ext cx="1386673"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a:t>
            </a:r>
          </a:p>
          <a:p>
            <a:pPr algn="ctr"/>
            <a:r>
              <a:rPr lang="en-US" dirty="0">
                <a:solidFill>
                  <a:schemeClr val="tx1"/>
                </a:solidFill>
              </a:rPr>
              <a:t>x</a:t>
            </a:r>
            <a:r>
              <a:rPr lang="en-US" dirty="0" smtClean="0">
                <a:solidFill>
                  <a:schemeClr val="tx1"/>
                </a:solidFill>
              </a:rPr>
              <a:t>1=0, x2=0</a:t>
            </a:r>
            <a:endParaRPr lang="en-US" dirty="0"/>
          </a:p>
        </p:txBody>
      </p:sp>
      <p:grpSp>
        <p:nvGrpSpPr>
          <p:cNvPr id="98" name="Group 97"/>
          <p:cNvGrpSpPr/>
          <p:nvPr/>
        </p:nvGrpSpPr>
        <p:grpSpPr>
          <a:xfrm>
            <a:off x="7831150" y="1839736"/>
            <a:ext cx="1079294" cy="751064"/>
            <a:chOff x="7196026" y="1066800"/>
            <a:chExt cx="1079294" cy="751064"/>
          </a:xfrm>
        </p:grpSpPr>
        <p:sp>
          <p:nvSpPr>
            <p:cNvPr id="99" name="Freeform 98"/>
            <p:cNvSpPr/>
            <p:nvPr/>
          </p:nvSpPr>
          <p:spPr>
            <a:xfrm>
              <a:off x="7284720" y="1478280"/>
              <a:ext cx="548657" cy="339584"/>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196026" y="1066800"/>
              <a:ext cx="1079294" cy="369332"/>
            </a:xfrm>
            <a:prstGeom prst="rect">
              <a:avLst/>
            </a:prstGeom>
            <a:noFill/>
          </p:spPr>
          <p:txBody>
            <a:bodyPr wrap="square" rtlCol="0">
              <a:spAutoFit/>
            </a:bodyPr>
            <a:lstStyle/>
            <a:p>
              <a:pPr algn="ctr"/>
              <a:r>
                <a:rPr lang="en-US" dirty="0" smtClean="0"/>
                <a:t>Trigger0</a:t>
              </a:r>
            </a:p>
          </p:txBody>
        </p:sp>
      </p:grpSp>
      <p:grpSp>
        <p:nvGrpSpPr>
          <p:cNvPr id="101" name="Group 100"/>
          <p:cNvGrpSpPr/>
          <p:nvPr/>
        </p:nvGrpSpPr>
        <p:grpSpPr>
          <a:xfrm rot="4873828">
            <a:off x="5544190" y="1687768"/>
            <a:ext cx="612598" cy="1313337"/>
            <a:chOff x="6780977" y="1374138"/>
            <a:chExt cx="612598" cy="1313337"/>
          </a:xfrm>
        </p:grpSpPr>
        <p:sp>
          <p:nvSpPr>
            <p:cNvPr id="102" name="Freeform 101"/>
            <p:cNvSpPr/>
            <p:nvPr/>
          </p:nvSpPr>
          <p:spPr>
            <a:xfrm rot="6550292" flipV="1">
              <a:off x="6919276" y="1448496"/>
              <a:ext cx="548657" cy="399941"/>
            </a:xfrm>
            <a:custGeom>
              <a:avLst/>
              <a:gdLst>
                <a:gd name="connsiteX0" fmla="*/ 0 w 548657"/>
                <a:gd name="connsiteY0" fmla="*/ 320040 h 339584"/>
                <a:gd name="connsiteX1" fmla="*/ 548640 w 548657"/>
                <a:gd name="connsiteY1" fmla="*/ 304800 h 339584"/>
                <a:gd name="connsiteX2" fmla="*/ 15240 w 548657"/>
                <a:gd name="connsiteY2" fmla="*/ 0 h 339584"/>
              </a:gdLst>
              <a:ahLst/>
              <a:cxnLst>
                <a:cxn ang="0">
                  <a:pos x="connsiteX0" y="connsiteY0"/>
                </a:cxn>
                <a:cxn ang="0">
                  <a:pos x="connsiteX1" y="connsiteY1"/>
                </a:cxn>
                <a:cxn ang="0">
                  <a:pos x="connsiteX2" y="connsiteY2"/>
                </a:cxn>
              </a:cxnLst>
              <a:rect l="l" t="t" r="r" b="b"/>
              <a:pathLst>
                <a:path w="548657" h="339584">
                  <a:moveTo>
                    <a:pt x="0" y="320040"/>
                  </a:moveTo>
                  <a:cubicBezTo>
                    <a:pt x="273050" y="339090"/>
                    <a:pt x="546100" y="358140"/>
                    <a:pt x="548640" y="304800"/>
                  </a:cubicBezTo>
                  <a:cubicBezTo>
                    <a:pt x="551180" y="251460"/>
                    <a:pt x="283210" y="125730"/>
                    <a:pt x="1524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rot="16726172">
              <a:off x="6425996" y="1963162"/>
              <a:ext cx="1079294" cy="369332"/>
            </a:xfrm>
            <a:prstGeom prst="rect">
              <a:avLst/>
            </a:prstGeom>
            <a:noFill/>
          </p:spPr>
          <p:txBody>
            <a:bodyPr wrap="square" rtlCol="0">
              <a:spAutoFit/>
            </a:bodyPr>
            <a:lstStyle/>
            <a:p>
              <a:pPr algn="ctr"/>
              <a:r>
                <a:rPr lang="en-US" dirty="0" smtClean="0"/>
                <a:t>Trigger2</a:t>
              </a:r>
            </a:p>
          </p:txBody>
        </p:sp>
      </p:grpSp>
      <p:sp>
        <p:nvSpPr>
          <p:cNvPr id="111" name="Rounded Rectangle 110"/>
          <p:cNvSpPr/>
          <p:nvPr/>
        </p:nvSpPr>
        <p:spPr>
          <a:xfrm>
            <a:off x="5557644" y="3465790"/>
            <a:ext cx="1386673"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a:t>
            </a:r>
          </a:p>
          <a:p>
            <a:pPr algn="ctr"/>
            <a:r>
              <a:rPr lang="en-US" dirty="0">
                <a:solidFill>
                  <a:schemeClr val="tx1"/>
                </a:solidFill>
              </a:rPr>
              <a:t>x</a:t>
            </a:r>
            <a:r>
              <a:rPr lang="en-US" dirty="0" smtClean="0">
                <a:solidFill>
                  <a:schemeClr val="tx1"/>
                </a:solidFill>
              </a:rPr>
              <a:t>1=0, x2=0</a:t>
            </a:r>
            <a:endParaRPr lang="en-US" dirty="0"/>
          </a:p>
        </p:txBody>
      </p:sp>
      <p:sp>
        <p:nvSpPr>
          <p:cNvPr id="112" name="Rounded Rectangle 111"/>
          <p:cNvSpPr/>
          <p:nvPr/>
        </p:nvSpPr>
        <p:spPr>
          <a:xfrm>
            <a:off x="7157844" y="3429000"/>
            <a:ext cx="1620230"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a:t>
            </a:r>
          </a:p>
          <a:p>
            <a:pPr algn="ctr"/>
            <a:r>
              <a:rPr lang="en-US" dirty="0" smtClean="0">
                <a:solidFill>
                  <a:schemeClr val="tx1"/>
                </a:solidFill>
              </a:rPr>
              <a:t>x1=0.5, x2=0.5</a:t>
            </a:r>
            <a:endParaRPr lang="en-US" dirty="0"/>
          </a:p>
        </p:txBody>
      </p:sp>
      <p:grpSp>
        <p:nvGrpSpPr>
          <p:cNvPr id="117" name="Group 116"/>
          <p:cNvGrpSpPr/>
          <p:nvPr/>
        </p:nvGrpSpPr>
        <p:grpSpPr>
          <a:xfrm>
            <a:off x="5481444" y="2782610"/>
            <a:ext cx="1831381" cy="683180"/>
            <a:chOff x="5562600" y="2325410"/>
            <a:chExt cx="1831381" cy="683180"/>
          </a:xfrm>
        </p:grpSpPr>
        <p:sp>
          <p:nvSpPr>
            <p:cNvPr id="109" name="TextBox 108"/>
            <p:cNvSpPr txBox="1"/>
            <p:nvPr/>
          </p:nvSpPr>
          <p:spPr>
            <a:xfrm>
              <a:off x="5562600" y="2373868"/>
              <a:ext cx="1653456" cy="369332"/>
            </a:xfrm>
            <a:prstGeom prst="rect">
              <a:avLst/>
            </a:prstGeom>
            <a:noFill/>
          </p:spPr>
          <p:txBody>
            <a:bodyPr wrap="square" rtlCol="0">
              <a:spAutoFit/>
            </a:bodyPr>
            <a:lstStyle/>
            <a:p>
              <a:pPr algn="ctr"/>
              <a:r>
                <a:rPr lang="en-US" dirty="0" smtClean="0"/>
                <a:t>Trigger1</a:t>
              </a:r>
            </a:p>
          </p:txBody>
        </p:sp>
        <p:cxnSp>
          <p:nvCxnSpPr>
            <p:cNvPr id="114" name="Straight Arrow Connector 113"/>
            <p:cNvCxnSpPr>
              <a:stCxn id="95" idx="2"/>
              <a:endCxn id="111" idx="0"/>
            </p:cNvCxnSpPr>
            <p:nvPr/>
          </p:nvCxnSpPr>
          <p:spPr>
            <a:xfrm flipH="1">
              <a:off x="6403381" y="2325410"/>
              <a:ext cx="990600" cy="68318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7005444" y="2782610"/>
            <a:ext cx="1033759" cy="646390"/>
            <a:chOff x="7086600" y="2325410"/>
            <a:chExt cx="1033759" cy="646390"/>
          </a:xfrm>
        </p:grpSpPr>
        <p:cxnSp>
          <p:nvCxnSpPr>
            <p:cNvPr id="116" name="Straight Arrow Connector 115"/>
            <p:cNvCxnSpPr>
              <a:stCxn id="95" idx="2"/>
              <a:endCxn id="112" idx="0"/>
            </p:cNvCxnSpPr>
            <p:nvPr/>
          </p:nvCxnSpPr>
          <p:spPr>
            <a:xfrm>
              <a:off x="7393981" y="2325410"/>
              <a:ext cx="726378" cy="64639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7086600" y="2526268"/>
              <a:ext cx="796673" cy="369332"/>
            </a:xfrm>
            <a:prstGeom prst="rect">
              <a:avLst/>
            </a:prstGeom>
            <a:noFill/>
          </p:spPr>
          <p:txBody>
            <a:bodyPr wrap="square" rtlCol="0">
              <a:spAutoFit/>
            </a:bodyPr>
            <a:lstStyle/>
            <a:p>
              <a:pPr algn="ctr"/>
              <a:r>
                <a:rPr lang="el-GR" dirty="0" smtClean="0"/>
                <a:t>δ</a:t>
              </a:r>
              <a:endParaRPr lang="en-US" dirty="0" smtClean="0"/>
            </a:p>
          </p:txBody>
        </p:sp>
      </p:grpSp>
      <p:grpSp>
        <p:nvGrpSpPr>
          <p:cNvPr id="129" name="Group 128"/>
          <p:cNvGrpSpPr/>
          <p:nvPr/>
        </p:nvGrpSpPr>
        <p:grpSpPr>
          <a:xfrm>
            <a:off x="4338444" y="2692400"/>
            <a:ext cx="2269067" cy="778933"/>
            <a:chOff x="4419600" y="2692400"/>
            <a:chExt cx="2269067" cy="778933"/>
          </a:xfrm>
        </p:grpSpPr>
        <p:sp>
          <p:nvSpPr>
            <p:cNvPr id="127" name="Freeform 126"/>
            <p:cNvSpPr/>
            <p:nvPr/>
          </p:nvSpPr>
          <p:spPr>
            <a:xfrm>
              <a:off x="5461287" y="2692400"/>
              <a:ext cx="1227380" cy="778933"/>
            </a:xfrm>
            <a:custGeom>
              <a:avLst/>
              <a:gdLst>
                <a:gd name="connsiteX0" fmla="*/ 279113 w 1227380"/>
                <a:gd name="connsiteY0" fmla="*/ 778933 h 778933"/>
                <a:gd name="connsiteX1" fmla="*/ 58980 w 1227380"/>
                <a:gd name="connsiteY1" fmla="*/ 152400 h 778933"/>
                <a:gd name="connsiteX2" fmla="*/ 1227380 w 1227380"/>
                <a:gd name="connsiteY2" fmla="*/ 0 h 778933"/>
              </a:gdLst>
              <a:ahLst/>
              <a:cxnLst>
                <a:cxn ang="0">
                  <a:pos x="connsiteX0" y="connsiteY0"/>
                </a:cxn>
                <a:cxn ang="0">
                  <a:pos x="connsiteX1" y="connsiteY1"/>
                </a:cxn>
                <a:cxn ang="0">
                  <a:pos x="connsiteX2" y="connsiteY2"/>
                </a:cxn>
              </a:cxnLst>
              <a:rect l="l" t="t" r="r" b="b"/>
              <a:pathLst>
                <a:path w="1227380" h="778933">
                  <a:moveTo>
                    <a:pt x="279113" y="778933"/>
                  </a:moveTo>
                  <a:cubicBezTo>
                    <a:pt x="90024" y="530577"/>
                    <a:pt x="-99064" y="282222"/>
                    <a:pt x="58980" y="152400"/>
                  </a:cubicBezTo>
                  <a:cubicBezTo>
                    <a:pt x="217024" y="22578"/>
                    <a:pt x="722202" y="11289"/>
                    <a:pt x="122738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4419600" y="2924784"/>
              <a:ext cx="1079294" cy="369332"/>
            </a:xfrm>
            <a:prstGeom prst="rect">
              <a:avLst/>
            </a:prstGeom>
            <a:noFill/>
          </p:spPr>
          <p:txBody>
            <a:bodyPr wrap="square" rtlCol="0">
              <a:spAutoFit/>
            </a:bodyPr>
            <a:lstStyle/>
            <a:p>
              <a:pPr algn="ctr"/>
              <a:r>
                <a:rPr lang="en-US" dirty="0" smtClean="0"/>
                <a:t>Trigger0</a:t>
              </a:r>
            </a:p>
          </p:txBody>
        </p:sp>
      </p:grpSp>
      <p:sp>
        <p:nvSpPr>
          <p:cNvPr id="130" name="TextBox 129"/>
          <p:cNvSpPr txBox="1"/>
          <p:nvPr/>
        </p:nvSpPr>
        <p:spPr>
          <a:xfrm>
            <a:off x="4478350" y="3212068"/>
            <a:ext cx="1079294" cy="369332"/>
          </a:xfrm>
          <a:prstGeom prst="rect">
            <a:avLst/>
          </a:prstGeom>
          <a:noFill/>
        </p:spPr>
        <p:txBody>
          <a:bodyPr wrap="square" rtlCol="0">
            <a:spAutoFit/>
          </a:bodyPr>
          <a:lstStyle/>
          <a:p>
            <a:pPr algn="ctr"/>
            <a:r>
              <a:rPr lang="en-US" dirty="0" smtClean="0"/>
              <a:t>Trigger1</a:t>
            </a:r>
          </a:p>
        </p:txBody>
      </p:sp>
      <p:grpSp>
        <p:nvGrpSpPr>
          <p:cNvPr id="134" name="Group 133"/>
          <p:cNvGrpSpPr/>
          <p:nvPr/>
        </p:nvGrpSpPr>
        <p:grpSpPr>
          <a:xfrm>
            <a:off x="4338444" y="4165600"/>
            <a:ext cx="1659467" cy="711200"/>
            <a:chOff x="4419600" y="4165600"/>
            <a:chExt cx="1659467" cy="711200"/>
          </a:xfrm>
        </p:grpSpPr>
        <p:sp>
          <p:nvSpPr>
            <p:cNvPr id="132" name="Freeform 131"/>
            <p:cNvSpPr/>
            <p:nvPr/>
          </p:nvSpPr>
          <p:spPr>
            <a:xfrm>
              <a:off x="5712797" y="4165600"/>
              <a:ext cx="366270" cy="406684"/>
            </a:xfrm>
            <a:custGeom>
              <a:avLst/>
              <a:gdLst>
                <a:gd name="connsiteX0" fmla="*/ 366270 w 366270"/>
                <a:gd name="connsiteY0" fmla="*/ 50800 h 406684"/>
                <a:gd name="connsiteX1" fmla="*/ 44536 w 366270"/>
                <a:gd name="connsiteY1" fmla="*/ 406400 h 406684"/>
                <a:gd name="connsiteX2" fmla="*/ 10670 w 366270"/>
                <a:gd name="connsiteY2" fmla="*/ 0 h 406684"/>
              </a:gdLst>
              <a:ahLst/>
              <a:cxnLst>
                <a:cxn ang="0">
                  <a:pos x="connsiteX0" y="connsiteY0"/>
                </a:cxn>
                <a:cxn ang="0">
                  <a:pos x="connsiteX1" y="connsiteY1"/>
                </a:cxn>
                <a:cxn ang="0">
                  <a:pos x="connsiteX2" y="connsiteY2"/>
                </a:cxn>
              </a:cxnLst>
              <a:rect l="l" t="t" r="r" b="b"/>
              <a:pathLst>
                <a:path w="366270" h="406684">
                  <a:moveTo>
                    <a:pt x="366270" y="50800"/>
                  </a:moveTo>
                  <a:cubicBezTo>
                    <a:pt x="235036" y="232833"/>
                    <a:pt x="103803" y="414867"/>
                    <a:pt x="44536" y="406400"/>
                  </a:cubicBezTo>
                  <a:cubicBezTo>
                    <a:pt x="-14731" y="397933"/>
                    <a:pt x="-2031" y="198966"/>
                    <a:pt x="1067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4419600" y="4230469"/>
              <a:ext cx="1612694" cy="646331"/>
            </a:xfrm>
            <a:prstGeom prst="rect">
              <a:avLst/>
            </a:prstGeom>
            <a:noFill/>
          </p:spPr>
          <p:txBody>
            <a:bodyPr wrap="square" rtlCol="0">
              <a:spAutoFit/>
            </a:bodyPr>
            <a:lstStyle/>
            <a:p>
              <a:pPr algn="ctr"/>
              <a:r>
                <a:rPr lang="en-US" dirty="0" smtClean="0"/>
                <a:t>Trigger2</a:t>
              </a:r>
              <a:br>
                <a:rPr lang="en-US" dirty="0" smtClean="0"/>
              </a:br>
              <a:r>
                <a:rPr lang="en-US" dirty="0" smtClean="0"/>
                <a:t>{</a:t>
              </a:r>
              <a:r>
                <a:rPr lang="en-US" dirty="0" err="1" smtClean="0"/>
                <a:t>DoSomething</a:t>
              </a:r>
              <a:r>
                <a:rPr lang="en-US" dirty="0" smtClean="0"/>
                <a:t>}</a:t>
              </a:r>
            </a:p>
          </p:txBody>
        </p:sp>
      </p:grpSp>
      <p:sp>
        <p:nvSpPr>
          <p:cNvPr id="135" name="Rounded Rectangle 134"/>
          <p:cNvSpPr/>
          <p:nvPr/>
        </p:nvSpPr>
        <p:spPr>
          <a:xfrm>
            <a:off x="4851814" y="5029200"/>
            <a:ext cx="1620230"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a:t>
            </a:r>
          </a:p>
          <a:p>
            <a:pPr algn="ctr"/>
            <a:r>
              <a:rPr lang="en-US" dirty="0" smtClean="0">
                <a:solidFill>
                  <a:schemeClr val="tx1"/>
                </a:solidFill>
              </a:rPr>
              <a:t>x1=0.5, x2=0.5</a:t>
            </a:r>
            <a:endParaRPr lang="en-US" dirty="0"/>
          </a:p>
        </p:txBody>
      </p:sp>
      <p:grpSp>
        <p:nvGrpSpPr>
          <p:cNvPr id="136" name="Group 135"/>
          <p:cNvGrpSpPr/>
          <p:nvPr/>
        </p:nvGrpSpPr>
        <p:grpSpPr>
          <a:xfrm>
            <a:off x="5985127" y="4191000"/>
            <a:ext cx="796673" cy="848244"/>
            <a:chOff x="6240863" y="2325410"/>
            <a:chExt cx="796673" cy="848244"/>
          </a:xfrm>
        </p:grpSpPr>
        <p:cxnSp>
          <p:nvCxnSpPr>
            <p:cNvPr id="137" name="Straight Arrow Connector 136"/>
            <p:cNvCxnSpPr>
              <a:stCxn id="111" idx="2"/>
            </p:cNvCxnSpPr>
            <p:nvPr/>
          </p:nvCxnSpPr>
          <p:spPr>
            <a:xfrm flipH="1">
              <a:off x="6273413" y="2325410"/>
              <a:ext cx="351031" cy="84824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6240863" y="2718078"/>
              <a:ext cx="796673" cy="369332"/>
            </a:xfrm>
            <a:prstGeom prst="rect">
              <a:avLst/>
            </a:prstGeom>
            <a:noFill/>
          </p:spPr>
          <p:txBody>
            <a:bodyPr wrap="square" rtlCol="0">
              <a:spAutoFit/>
            </a:bodyPr>
            <a:lstStyle/>
            <a:p>
              <a:pPr algn="ctr"/>
              <a:r>
                <a:rPr lang="el-GR" dirty="0" smtClean="0"/>
                <a:t>δ</a:t>
              </a:r>
              <a:endParaRPr lang="en-US" dirty="0" smtClean="0"/>
            </a:p>
          </p:txBody>
        </p:sp>
      </p:grpSp>
      <p:grpSp>
        <p:nvGrpSpPr>
          <p:cNvPr id="142" name="Group 141"/>
          <p:cNvGrpSpPr/>
          <p:nvPr/>
        </p:nvGrpSpPr>
        <p:grpSpPr>
          <a:xfrm>
            <a:off x="7894444" y="2675467"/>
            <a:ext cx="1104694" cy="762000"/>
            <a:chOff x="7975600" y="2675467"/>
            <a:chExt cx="1104694" cy="762000"/>
          </a:xfrm>
        </p:grpSpPr>
        <p:sp>
          <p:nvSpPr>
            <p:cNvPr id="140" name="Freeform 139"/>
            <p:cNvSpPr/>
            <p:nvPr/>
          </p:nvSpPr>
          <p:spPr>
            <a:xfrm>
              <a:off x="7975600" y="2675467"/>
              <a:ext cx="711200" cy="762000"/>
            </a:xfrm>
            <a:custGeom>
              <a:avLst/>
              <a:gdLst>
                <a:gd name="connsiteX0" fmla="*/ 711200 w 711200"/>
                <a:gd name="connsiteY0" fmla="*/ 762000 h 762000"/>
                <a:gd name="connsiteX1" fmla="*/ 440267 w 711200"/>
                <a:gd name="connsiteY1" fmla="*/ 254000 h 762000"/>
                <a:gd name="connsiteX2" fmla="*/ 0 w 711200"/>
                <a:gd name="connsiteY2" fmla="*/ 0 h 762000"/>
              </a:gdLst>
              <a:ahLst/>
              <a:cxnLst>
                <a:cxn ang="0">
                  <a:pos x="connsiteX0" y="connsiteY0"/>
                </a:cxn>
                <a:cxn ang="0">
                  <a:pos x="connsiteX1" y="connsiteY1"/>
                </a:cxn>
                <a:cxn ang="0">
                  <a:pos x="connsiteX2" y="connsiteY2"/>
                </a:cxn>
              </a:cxnLst>
              <a:rect l="l" t="t" r="r" b="b"/>
              <a:pathLst>
                <a:path w="711200" h="762000">
                  <a:moveTo>
                    <a:pt x="711200" y="762000"/>
                  </a:moveTo>
                  <a:cubicBezTo>
                    <a:pt x="635000" y="571500"/>
                    <a:pt x="558800" y="381000"/>
                    <a:pt x="440267" y="254000"/>
                  </a:cubicBezTo>
                  <a:cubicBezTo>
                    <a:pt x="321734" y="127000"/>
                    <a:pt x="160867" y="63500"/>
                    <a:pt x="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8001000" y="2831068"/>
              <a:ext cx="1079294" cy="369332"/>
            </a:xfrm>
            <a:prstGeom prst="rect">
              <a:avLst/>
            </a:prstGeom>
            <a:noFill/>
          </p:spPr>
          <p:txBody>
            <a:bodyPr wrap="square" rtlCol="0">
              <a:spAutoFit/>
            </a:bodyPr>
            <a:lstStyle/>
            <a:p>
              <a:pPr algn="ctr"/>
              <a:r>
                <a:rPr lang="en-US" dirty="0" smtClean="0"/>
                <a:t>Trigger0</a:t>
              </a:r>
            </a:p>
          </p:txBody>
        </p:sp>
      </p:grpSp>
      <p:sp>
        <p:nvSpPr>
          <p:cNvPr id="147" name="Rounded Rectangle 146"/>
          <p:cNvSpPr/>
          <p:nvPr/>
        </p:nvSpPr>
        <p:spPr>
          <a:xfrm>
            <a:off x="6548244" y="4724400"/>
            <a:ext cx="1434789"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a:t>
            </a:r>
          </a:p>
          <a:p>
            <a:pPr algn="ctr"/>
            <a:r>
              <a:rPr lang="en-US" dirty="0" smtClean="0">
                <a:solidFill>
                  <a:schemeClr val="tx1"/>
                </a:solidFill>
              </a:rPr>
              <a:t>x1=0, x2=0.5</a:t>
            </a:r>
            <a:endParaRPr lang="en-US" dirty="0"/>
          </a:p>
        </p:txBody>
      </p:sp>
      <p:grpSp>
        <p:nvGrpSpPr>
          <p:cNvPr id="166" name="Group 165"/>
          <p:cNvGrpSpPr/>
          <p:nvPr/>
        </p:nvGrpSpPr>
        <p:grpSpPr>
          <a:xfrm>
            <a:off x="6700644" y="4154210"/>
            <a:ext cx="1267315" cy="570190"/>
            <a:chOff x="6700644" y="4154210"/>
            <a:chExt cx="1267315" cy="570190"/>
          </a:xfrm>
        </p:grpSpPr>
        <p:cxnSp>
          <p:nvCxnSpPr>
            <p:cNvPr id="151" name="Straight Arrow Connector 150"/>
            <p:cNvCxnSpPr>
              <a:stCxn id="112" idx="2"/>
              <a:endCxn id="147" idx="0"/>
            </p:cNvCxnSpPr>
            <p:nvPr/>
          </p:nvCxnSpPr>
          <p:spPr>
            <a:xfrm flipH="1">
              <a:off x="7265639" y="4154210"/>
              <a:ext cx="702320" cy="57019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6700644" y="4191000"/>
              <a:ext cx="1079294" cy="369332"/>
            </a:xfrm>
            <a:prstGeom prst="rect">
              <a:avLst/>
            </a:prstGeom>
            <a:noFill/>
          </p:spPr>
          <p:txBody>
            <a:bodyPr wrap="square" rtlCol="0">
              <a:spAutoFit/>
            </a:bodyPr>
            <a:lstStyle/>
            <a:p>
              <a:pPr algn="ctr"/>
              <a:r>
                <a:rPr lang="en-US" dirty="0" smtClean="0"/>
                <a:t>Trigger1</a:t>
              </a:r>
            </a:p>
          </p:txBody>
        </p:sp>
      </p:grpSp>
      <p:grpSp>
        <p:nvGrpSpPr>
          <p:cNvPr id="153" name="Group 152"/>
          <p:cNvGrpSpPr/>
          <p:nvPr/>
        </p:nvGrpSpPr>
        <p:grpSpPr>
          <a:xfrm>
            <a:off x="7683706" y="4089400"/>
            <a:ext cx="1612694" cy="711200"/>
            <a:chOff x="4999773" y="4165600"/>
            <a:chExt cx="1612694" cy="711200"/>
          </a:xfrm>
        </p:grpSpPr>
        <p:sp>
          <p:nvSpPr>
            <p:cNvPr id="154" name="Freeform 153"/>
            <p:cNvSpPr/>
            <p:nvPr/>
          </p:nvSpPr>
          <p:spPr>
            <a:xfrm>
              <a:off x="5712797" y="4165600"/>
              <a:ext cx="366270" cy="406684"/>
            </a:xfrm>
            <a:custGeom>
              <a:avLst/>
              <a:gdLst>
                <a:gd name="connsiteX0" fmla="*/ 366270 w 366270"/>
                <a:gd name="connsiteY0" fmla="*/ 50800 h 406684"/>
                <a:gd name="connsiteX1" fmla="*/ 44536 w 366270"/>
                <a:gd name="connsiteY1" fmla="*/ 406400 h 406684"/>
                <a:gd name="connsiteX2" fmla="*/ 10670 w 366270"/>
                <a:gd name="connsiteY2" fmla="*/ 0 h 406684"/>
              </a:gdLst>
              <a:ahLst/>
              <a:cxnLst>
                <a:cxn ang="0">
                  <a:pos x="connsiteX0" y="connsiteY0"/>
                </a:cxn>
                <a:cxn ang="0">
                  <a:pos x="connsiteX1" y="connsiteY1"/>
                </a:cxn>
                <a:cxn ang="0">
                  <a:pos x="connsiteX2" y="connsiteY2"/>
                </a:cxn>
              </a:cxnLst>
              <a:rect l="l" t="t" r="r" b="b"/>
              <a:pathLst>
                <a:path w="366270" h="406684">
                  <a:moveTo>
                    <a:pt x="366270" y="50800"/>
                  </a:moveTo>
                  <a:cubicBezTo>
                    <a:pt x="235036" y="232833"/>
                    <a:pt x="103803" y="414867"/>
                    <a:pt x="44536" y="406400"/>
                  </a:cubicBezTo>
                  <a:cubicBezTo>
                    <a:pt x="-14731" y="397933"/>
                    <a:pt x="-2031" y="198966"/>
                    <a:pt x="10670" y="0"/>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4999773" y="4507468"/>
              <a:ext cx="1612694" cy="369332"/>
            </a:xfrm>
            <a:prstGeom prst="rect">
              <a:avLst/>
            </a:prstGeom>
            <a:noFill/>
          </p:spPr>
          <p:txBody>
            <a:bodyPr wrap="square" rtlCol="0">
              <a:spAutoFit/>
            </a:bodyPr>
            <a:lstStyle/>
            <a:p>
              <a:pPr algn="ctr"/>
              <a:r>
                <a:rPr lang="en-US" dirty="0" smtClean="0"/>
                <a:t>Trigger2</a:t>
              </a:r>
            </a:p>
          </p:txBody>
        </p:sp>
      </p:grpSp>
      <p:sp>
        <p:nvSpPr>
          <p:cNvPr id="156" name="Rounded Rectangle 155"/>
          <p:cNvSpPr/>
          <p:nvPr/>
        </p:nvSpPr>
        <p:spPr>
          <a:xfrm>
            <a:off x="7462644" y="5827990"/>
            <a:ext cx="1300356" cy="72521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[false]</a:t>
            </a:r>
          </a:p>
          <a:p>
            <a:pPr algn="ctr"/>
            <a:r>
              <a:rPr lang="en-US" dirty="0" smtClean="0">
                <a:solidFill>
                  <a:schemeClr val="tx1"/>
                </a:solidFill>
              </a:rPr>
              <a:t>x1=1, x2=1</a:t>
            </a:r>
            <a:endParaRPr lang="en-US" dirty="0"/>
          </a:p>
        </p:txBody>
      </p:sp>
      <p:grpSp>
        <p:nvGrpSpPr>
          <p:cNvPr id="157" name="Group 156"/>
          <p:cNvGrpSpPr/>
          <p:nvPr/>
        </p:nvGrpSpPr>
        <p:grpSpPr>
          <a:xfrm>
            <a:off x="7924800" y="4154210"/>
            <a:ext cx="796673" cy="1753105"/>
            <a:chOff x="6158758" y="2085142"/>
            <a:chExt cx="796673" cy="1753105"/>
          </a:xfrm>
        </p:grpSpPr>
        <p:cxnSp>
          <p:nvCxnSpPr>
            <p:cNvPr id="158" name="Straight Arrow Connector 157"/>
            <p:cNvCxnSpPr>
              <a:stCxn id="112" idx="2"/>
            </p:cNvCxnSpPr>
            <p:nvPr/>
          </p:nvCxnSpPr>
          <p:spPr>
            <a:xfrm>
              <a:off x="6201917" y="2085142"/>
              <a:ext cx="282085" cy="175310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6158758" y="2971800"/>
              <a:ext cx="796673" cy="369332"/>
            </a:xfrm>
            <a:prstGeom prst="rect">
              <a:avLst/>
            </a:prstGeom>
            <a:noFill/>
          </p:spPr>
          <p:txBody>
            <a:bodyPr wrap="square" rtlCol="0">
              <a:spAutoFit/>
            </a:bodyPr>
            <a:lstStyle/>
            <a:p>
              <a:pPr algn="ctr"/>
              <a:r>
                <a:rPr lang="el-GR" dirty="0" smtClean="0"/>
                <a:t>δ</a:t>
              </a:r>
              <a:endParaRPr lang="en-US" dirty="0" smtClean="0"/>
            </a:p>
          </p:txBody>
        </p:sp>
      </p:grpSp>
    </p:spTree>
    <p:extLst>
      <p:ext uri="{BB962C8B-B14F-4D97-AF65-F5344CB8AC3E}">
        <p14:creationId xmlns:p14="http://schemas.microsoft.com/office/powerpoint/2010/main" val="38689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11" grpId="0" animBg="1"/>
      <p:bldP spid="112" grpId="0" animBg="1"/>
      <p:bldP spid="130" grpId="0"/>
      <p:bldP spid="135" grpId="0" animBg="1"/>
      <p:bldP spid="147" grpId="0" animBg="1"/>
      <p:bldP spid="15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Exploring control programs with TAs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Mapping </a:t>
            </a:r>
            <a:r>
              <a:rPr lang="en-US" dirty="0" smtClean="0"/>
              <a:t>time-related </a:t>
            </a:r>
            <a:r>
              <a:rPr lang="en-US" dirty="0" smtClean="0"/>
              <a:t>activity to VCs</a:t>
            </a:r>
          </a:p>
          <a:p>
            <a:pPr marL="514350" indent="-514350">
              <a:buFont typeface="+mj-lt"/>
              <a:buAutoNum type="arabicPeriod"/>
            </a:pPr>
            <a:r>
              <a:rPr lang="en-US" dirty="0" smtClean="0"/>
              <a:t>Model devices</a:t>
            </a:r>
          </a:p>
          <a:p>
            <a:pPr marL="514350" indent="-514350">
              <a:buFont typeface="+mj-lt"/>
              <a:buAutoNum type="arabicPeriod"/>
            </a:pPr>
            <a:r>
              <a:rPr lang="en-US" dirty="0" smtClean="0"/>
              <a:t>Construct time </a:t>
            </a:r>
            <a:r>
              <a:rPr lang="en-US" dirty="0" smtClean="0"/>
              <a:t>regions</a:t>
            </a:r>
          </a:p>
          <a:p>
            <a:pPr marL="514350" indent="-514350">
              <a:buFont typeface="+mj-lt"/>
              <a:buAutoNum type="arabicPeriod"/>
            </a:pPr>
            <a:r>
              <a:rPr lang="en-US" dirty="0" smtClean="0"/>
              <a:t>Compute equivalent classes for inputs</a:t>
            </a:r>
            <a:endParaRPr lang="en-US" dirty="0" smtClean="0"/>
          </a:p>
          <a:p>
            <a:pPr marL="514350" indent="-514350">
              <a:buFont typeface="+mj-lt"/>
              <a:buAutoNum type="arabicPeriod"/>
            </a:pPr>
            <a:r>
              <a:rPr lang="en-US" dirty="0" smtClean="0"/>
              <a:t>Explore states</a:t>
            </a:r>
            <a:endParaRPr lang="en-US" dirty="0"/>
          </a:p>
        </p:txBody>
      </p:sp>
    </p:spTree>
    <p:extLst>
      <p:ext uri="{BB962C8B-B14F-4D97-AF65-F5344CB8AC3E}">
        <p14:creationId xmlns:p14="http://schemas.microsoft.com/office/powerpoint/2010/main" val="22868688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Mapping to VCs (1/4): Delay measurers</a:t>
            </a:r>
            <a:endParaRPr lang="en-US" dirty="0"/>
          </a:p>
        </p:txBody>
      </p:sp>
      <p:sp>
        <p:nvSpPr>
          <p:cNvPr id="4" name="Content Placeholder 2"/>
          <p:cNvSpPr txBox="1">
            <a:spLocks/>
          </p:cNvSpPr>
          <p:nvPr/>
        </p:nvSpPr>
        <p:spPr>
          <a:xfrm>
            <a:off x="228600" y="2057400"/>
            <a:ext cx="4191000" cy="3352800"/>
          </a:xfrm>
          <a:prstGeom prst="rect">
            <a:avLst/>
          </a:prstGeom>
          <a:solidFill>
            <a:srgbClr val="FFFFCC"/>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smtClean="0">
                <a:latin typeface="Courier New" pitchFamily="49" charset="0"/>
                <a:cs typeface="Courier New" pitchFamily="49" charset="0"/>
              </a:rPr>
              <a:t>Trigger1:</a:t>
            </a:r>
            <a:br>
              <a:rPr lang="en-US" sz="2000" b="1" dirty="0" smtClean="0">
                <a:latin typeface="Courier New" pitchFamily="49" charset="0"/>
                <a:cs typeface="Courier New" pitchFamily="49" charset="0"/>
              </a:rPr>
            </a:br>
            <a:r>
              <a:rPr lang="en-US" sz="2000" dirty="0" smtClean="0">
                <a:latin typeface="Courier New" pitchFamily="49" charset="0"/>
                <a:cs typeface="Courier New" pitchFamily="49" charset="0"/>
              </a:rPr>
              <a:t>  ...</a:t>
            </a:r>
          </a:p>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tLast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Now</a:t>
            </a:r>
          </a:p>
          <a:p>
            <a:pPr marL="0" indent="0">
              <a:buFont typeface="Arial" pitchFamily="34" charset="0"/>
              <a:buNone/>
            </a:pPr>
            <a:r>
              <a:rPr lang="en-US" sz="2000" dirty="0" smtClean="0">
                <a:latin typeface="Courier New" pitchFamily="49" charset="0"/>
                <a:cs typeface="Courier New" pitchFamily="49" charset="0"/>
              </a:rPr>
              <a:t>  ...</a:t>
            </a:r>
          </a:p>
          <a:p>
            <a:pPr marL="0" indent="0">
              <a:buFont typeface="Arial" pitchFamily="34" charset="0"/>
              <a:buNone/>
            </a:pPr>
            <a:endParaRPr lang="en-US" sz="2000" dirty="0" smtClean="0">
              <a:latin typeface="Courier New" pitchFamily="49" charset="0"/>
              <a:cs typeface="Courier New" pitchFamily="49" charset="0"/>
            </a:endParaRPr>
          </a:p>
          <a:p>
            <a:pPr marL="0" indent="0">
              <a:buFont typeface="Arial" pitchFamily="34" charset="0"/>
              <a:buNone/>
            </a:pPr>
            <a:r>
              <a:rPr lang="en-US" sz="2000" b="1" dirty="0" smtClean="0">
                <a:latin typeface="Courier New" pitchFamily="49" charset="0"/>
                <a:cs typeface="Courier New" pitchFamily="49" charset="0"/>
              </a:rPr>
              <a:t>Trigger2:</a:t>
            </a:r>
            <a:br>
              <a:rPr lang="en-US" sz="2000" b="1" dirty="0" smtClean="0">
                <a:latin typeface="Courier New" pitchFamily="49" charset="0"/>
                <a:cs typeface="Courier New" pitchFamily="49" charset="0"/>
              </a:rPr>
            </a:br>
            <a:r>
              <a:rPr lang="en-US" sz="2000" dirty="0" smtClean="0">
                <a:latin typeface="Courier New" pitchFamily="49" charset="0"/>
                <a:cs typeface="Courier New" pitchFamily="49" charset="0"/>
              </a:rPr>
              <a:t>  ...</a:t>
            </a:r>
          </a:p>
          <a:p>
            <a:pPr marL="0" indent="0">
              <a:buFont typeface="Arial" pitchFamily="34" charset="0"/>
              <a:buNone/>
            </a:pPr>
            <a:r>
              <a:rPr lang="en-US" sz="2000" dirty="0" smtClean="0">
                <a:latin typeface="Courier New" pitchFamily="49" charset="0"/>
                <a:cs typeface="Courier New" pitchFamily="49" charset="0"/>
              </a:rPr>
              <a:t>  if (Now - </a:t>
            </a:r>
            <a:r>
              <a:rPr lang="en-US" sz="2000" dirty="0" err="1" smtClean="0">
                <a:latin typeface="Courier New" pitchFamily="49" charset="0"/>
                <a:cs typeface="Courier New" pitchFamily="49" charset="0"/>
              </a:rPr>
              <a:t>tLast</a:t>
            </a:r>
            <a:r>
              <a:rPr lang="en-US" sz="2000" dirty="0" smtClean="0">
                <a:latin typeface="Courier New" pitchFamily="49" charset="0"/>
                <a:cs typeface="Courier New" pitchFamily="49" charset="0"/>
              </a:rPr>
              <a:t> &lt; 60)</a:t>
            </a:r>
          </a:p>
          <a:p>
            <a:pPr marL="0" indent="0">
              <a:buFont typeface="Arial" pitchFamily="34" charset="0"/>
              <a:buNone/>
            </a:pPr>
            <a:r>
              <a:rPr lang="en-US" sz="2000" dirty="0" smtClean="0">
                <a:latin typeface="Courier New" pitchFamily="49" charset="0"/>
                <a:cs typeface="Courier New" pitchFamily="49" charset="0"/>
              </a:rPr>
              <a:t>  ...</a:t>
            </a:r>
          </a:p>
        </p:txBody>
      </p:sp>
      <p:sp>
        <p:nvSpPr>
          <p:cNvPr id="6" name="Content Placeholder 2"/>
          <p:cNvSpPr txBox="1">
            <a:spLocks/>
          </p:cNvSpPr>
          <p:nvPr/>
        </p:nvSpPr>
        <p:spPr>
          <a:xfrm>
            <a:off x="4800600" y="2057400"/>
            <a:ext cx="4191000" cy="3352800"/>
          </a:xfrm>
          <a:prstGeom prst="rect">
            <a:avLst/>
          </a:prstGeom>
          <a:solidFill>
            <a:srgbClr val="CCFF99"/>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smtClean="0">
                <a:latin typeface="Courier New" pitchFamily="49" charset="0"/>
                <a:cs typeface="Courier New" pitchFamily="49" charset="0"/>
              </a:rPr>
              <a:t>Trigger1:</a:t>
            </a: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p>
          <a:p>
            <a:pPr marL="0"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VC_tLast</a:t>
            </a:r>
            <a:r>
              <a:rPr lang="en-US" sz="2000" dirty="0" smtClean="0">
                <a:latin typeface="Courier New" pitchFamily="49" charset="0"/>
                <a:cs typeface="Courier New" pitchFamily="49" charset="0"/>
              </a:rPr>
              <a:t> = </a:t>
            </a:r>
            <a:r>
              <a:rPr lang="en-US" sz="2000" dirty="0">
                <a:latin typeface="Courier New" pitchFamily="49" charset="0"/>
                <a:cs typeface="Courier New" pitchFamily="49" charset="0"/>
              </a:rPr>
              <a:t>0</a:t>
            </a:r>
          </a:p>
          <a:p>
            <a:pPr marL="0" indent="0">
              <a:buFont typeface="Arial" pitchFamily="34" charset="0"/>
              <a:buNone/>
            </a:pPr>
            <a:r>
              <a:rPr lang="en-US" sz="2000" dirty="0" smtClean="0">
                <a:latin typeface="Courier New" pitchFamily="49" charset="0"/>
                <a:cs typeface="Courier New" pitchFamily="49" charset="0"/>
              </a:rPr>
              <a:t>  ...</a:t>
            </a:r>
          </a:p>
          <a:p>
            <a:pPr marL="0" indent="0">
              <a:buFont typeface="Arial" pitchFamily="34" charset="0"/>
              <a:buNone/>
            </a:pPr>
            <a:endParaRPr lang="en-US" sz="2000" dirty="0">
              <a:latin typeface="Courier New" pitchFamily="49" charset="0"/>
              <a:cs typeface="Courier New" pitchFamily="49" charset="0"/>
            </a:endParaRPr>
          </a:p>
          <a:p>
            <a:pPr marL="0" indent="0">
              <a:buFont typeface="Arial" pitchFamily="34" charset="0"/>
              <a:buNone/>
            </a:pPr>
            <a:r>
              <a:rPr lang="en-US" sz="2000" b="1" dirty="0" smtClean="0">
                <a:latin typeface="Courier New" pitchFamily="49" charset="0"/>
                <a:cs typeface="Courier New" pitchFamily="49" charset="0"/>
              </a:rPr>
              <a:t>Trigger2:</a:t>
            </a:r>
          </a:p>
          <a:p>
            <a:pPr marL="0" indent="0">
              <a:buFont typeface="Arial" pitchFamily="34" charse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p>
          <a:p>
            <a:pPr marL="0" indent="0">
              <a:buFont typeface="Arial" pitchFamily="34" charset="0"/>
              <a:buNone/>
            </a:pPr>
            <a:r>
              <a:rPr lang="en-US" sz="2000" dirty="0" smtClean="0">
                <a:latin typeface="Courier New" pitchFamily="49" charset="0"/>
                <a:cs typeface="Courier New" pitchFamily="49" charset="0"/>
              </a:rPr>
              <a:t>  if (</a:t>
            </a:r>
            <a:r>
              <a:rPr lang="en-US" sz="2000" dirty="0" err="1" smtClean="0">
                <a:latin typeface="Courier New" pitchFamily="49" charset="0"/>
                <a:cs typeface="Courier New" pitchFamily="49" charset="0"/>
              </a:rPr>
              <a:t>VC_tLast</a:t>
            </a:r>
            <a:r>
              <a:rPr lang="en-US" sz="2000" dirty="0" smtClean="0">
                <a:latin typeface="Courier New" pitchFamily="49" charset="0"/>
                <a:cs typeface="Courier New" pitchFamily="49" charset="0"/>
              </a:rPr>
              <a:t> &lt; 60)</a:t>
            </a:r>
          </a:p>
          <a:p>
            <a:pPr marL="0" indent="0">
              <a:buFont typeface="Arial" pitchFamily="34" charset="0"/>
              <a:buNone/>
            </a:pPr>
            <a:r>
              <a:rPr lang="en-US" sz="2000" dirty="0" smtClean="0">
                <a:latin typeface="Courier New" pitchFamily="49" charset="0"/>
                <a:cs typeface="Courier New" pitchFamily="49" charset="0"/>
              </a:rPr>
              <a:t>  ...</a:t>
            </a:r>
          </a:p>
        </p:txBody>
      </p:sp>
    </p:spTree>
    <p:extLst>
      <p:ext uri="{BB962C8B-B14F-4D97-AF65-F5344CB8AC3E}">
        <p14:creationId xmlns:p14="http://schemas.microsoft.com/office/powerpoint/2010/main" val="243728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Mapping to VCs (2/4): Periodic timers</a:t>
            </a:r>
            <a:endParaRPr lang="en-US" dirty="0"/>
          </a:p>
        </p:txBody>
      </p:sp>
      <p:sp>
        <p:nvSpPr>
          <p:cNvPr id="5" name="Content Placeholder 2"/>
          <p:cNvSpPr txBox="1">
            <a:spLocks/>
          </p:cNvSpPr>
          <p:nvPr/>
        </p:nvSpPr>
        <p:spPr>
          <a:xfrm>
            <a:off x="304800" y="1920874"/>
            <a:ext cx="4343400" cy="2955926"/>
          </a:xfrm>
          <a:prstGeom prst="rect">
            <a:avLst/>
          </a:prstGeom>
          <a:solidFill>
            <a:srgbClr val="FFFFCC"/>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latin typeface="Courier New" pitchFamily="49" charset="0"/>
                <a:cs typeface="Courier New" pitchFamily="49" charset="0"/>
              </a:rPr>
              <a:t>timer1.Period = 600</a:t>
            </a:r>
          </a:p>
          <a:p>
            <a:pPr marL="0" indent="0">
              <a:buFont typeface="Arial" pitchFamily="34" charset="0"/>
              <a:buNone/>
            </a:pPr>
            <a:r>
              <a:rPr lang="en-US" sz="1800" dirty="0">
                <a:latin typeface="Courier New" pitchFamily="49" charset="0"/>
                <a:cs typeface="Courier New" pitchFamily="49" charset="0"/>
              </a:rPr>
              <a:t>t</a:t>
            </a:r>
            <a:r>
              <a:rPr lang="en-US" sz="1800" dirty="0" smtClean="0">
                <a:latin typeface="Courier New" pitchFamily="49" charset="0"/>
                <a:cs typeface="Courier New" pitchFamily="49" charset="0"/>
              </a:rPr>
              <a:t>imer1.Event += Timer1Fired</a:t>
            </a:r>
          </a:p>
          <a:p>
            <a:pPr marL="0" indent="0">
              <a:buFont typeface="Arial" pitchFamily="34" charset="0"/>
              <a:buNone/>
            </a:pPr>
            <a:r>
              <a:rPr lang="en-US" sz="1800" dirty="0" smtClean="0">
                <a:latin typeface="Courier New" pitchFamily="49" charset="0"/>
                <a:cs typeface="Courier New" pitchFamily="49" charset="0"/>
              </a:rPr>
              <a:t>... </a:t>
            </a:r>
          </a:p>
          <a:p>
            <a:pPr marL="0" indent="0">
              <a:buFont typeface="Arial" pitchFamily="34" charset="0"/>
              <a:buNone/>
            </a:pPr>
            <a:endParaRPr lang="en-US" sz="1800" dirty="0" smtClean="0">
              <a:latin typeface="Courier New" pitchFamily="49" charset="0"/>
              <a:cs typeface="Courier New" pitchFamily="49" charset="0"/>
            </a:endParaRPr>
          </a:p>
          <a:p>
            <a:pPr marL="0" indent="0">
              <a:buFont typeface="Arial" pitchFamily="34" charset="0"/>
              <a:buNone/>
            </a:pPr>
            <a:r>
              <a:rPr lang="en-US" sz="1800" b="1" dirty="0">
                <a:latin typeface="Courier New" pitchFamily="49" charset="0"/>
                <a:cs typeface="Courier New" pitchFamily="49" charset="0"/>
              </a:rPr>
              <a:t>T</a:t>
            </a:r>
            <a:r>
              <a:rPr lang="en-US" sz="1800" b="1" dirty="0" smtClean="0">
                <a:latin typeface="Courier New" pitchFamily="49" charset="0"/>
                <a:cs typeface="Courier New" pitchFamily="49" charset="0"/>
              </a:rPr>
              <a:t>imer1Fired:</a:t>
            </a:r>
          </a:p>
          <a:p>
            <a:pPr marL="0" indent="0">
              <a:buFont typeface="Arial" pitchFamily="34" charset="0"/>
              <a:buNone/>
            </a:pP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p:txBody>
      </p:sp>
      <p:sp>
        <p:nvSpPr>
          <p:cNvPr id="7" name="Content Placeholder 2"/>
          <p:cNvSpPr txBox="1">
            <a:spLocks/>
          </p:cNvSpPr>
          <p:nvPr/>
        </p:nvSpPr>
        <p:spPr>
          <a:xfrm>
            <a:off x="5029200" y="1981200"/>
            <a:ext cx="3886200" cy="2895600"/>
          </a:xfrm>
          <a:prstGeom prst="rect">
            <a:avLst/>
          </a:prstGeom>
          <a:solidFill>
            <a:srgbClr val="CCFF99"/>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Courier New" pitchFamily="49" charset="0"/>
                <a:cs typeface="Courier New" pitchFamily="49" charset="0"/>
              </a:rPr>
              <a:t>VC_timer1 = 0</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a:t>
            </a:r>
            <a:br>
              <a:rPr lang="en-US" sz="1800" dirty="0" smtClean="0">
                <a:latin typeface="Courier New" pitchFamily="49" charset="0"/>
                <a:cs typeface="Courier New" pitchFamily="49" charset="0"/>
              </a:rPr>
            </a:br>
            <a:endParaRPr lang="en-US" sz="1800" dirty="0" smtClean="0">
              <a:latin typeface="Courier New" pitchFamily="49" charset="0"/>
              <a:cs typeface="Courier New" pitchFamily="49" charset="0"/>
            </a:endParaRPr>
          </a:p>
          <a:p>
            <a:pPr marL="0" indent="0">
              <a:buNone/>
            </a:pPr>
            <a:r>
              <a:rPr lang="en-US" sz="1800" b="1" dirty="0" smtClean="0">
                <a:latin typeface="Courier New" pitchFamily="49" charset="0"/>
                <a:cs typeface="Courier New" pitchFamily="49" charset="0"/>
              </a:rPr>
              <a:t>VC_timer1 == 600:</a:t>
            </a:r>
          </a:p>
          <a:p>
            <a:pPr marL="0" indent="0">
              <a:buFont typeface="Arial" pitchFamily="34" charset="0"/>
              <a:buNone/>
            </a:pPr>
            <a:r>
              <a:rPr lang="en-US" sz="1800" dirty="0" smtClean="0">
                <a:latin typeface="Courier New" pitchFamily="49" charset="0"/>
                <a:cs typeface="Courier New" pitchFamily="49" charset="0"/>
              </a:rPr>
              <a:t>  ...</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VC_timer1 = 0</a:t>
            </a:r>
          </a:p>
        </p:txBody>
      </p:sp>
    </p:spTree>
    <p:extLst>
      <p:ext uri="{BB962C8B-B14F-4D97-AF65-F5344CB8AC3E}">
        <p14:creationId xmlns:p14="http://schemas.microsoft.com/office/powerpoint/2010/main" val="56325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sz="4000" dirty="0" smtClean="0"/>
              <a:t>Mapping to VCs (2/4): Delayed actions</a:t>
            </a:r>
            <a:endParaRPr lang="en-US" sz="4000" dirty="0"/>
          </a:p>
        </p:txBody>
      </p:sp>
      <p:sp>
        <p:nvSpPr>
          <p:cNvPr id="5" name="Content Placeholder 2"/>
          <p:cNvSpPr txBox="1">
            <a:spLocks/>
          </p:cNvSpPr>
          <p:nvPr/>
        </p:nvSpPr>
        <p:spPr>
          <a:xfrm>
            <a:off x="304800" y="1920874"/>
            <a:ext cx="4343400" cy="2955926"/>
          </a:xfrm>
          <a:prstGeom prst="rect">
            <a:avLst/>
          </a:prstGeom>
          <a:solidFill>
            <a:srgbClr val="FFFFCC"/>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smtClean="0">
                <a:latin typeface="Courier New" pitchFamily="49" charset="0"/>
                <a:cs typeface="Courier New" pitchFamily="49" charset="0"/>
              </a:rPr>
              <a:t>Trigger1:</a:t>
            </a:r>
            <a:br>
              <a:rPr lang="en-US" sz="1800" b="1" dirty="0" smtClean="0">
                <a:latin typeface="Courier New" pitchFamily="49" charset="0"/>
                <a:cs typeface="Courier New" pitchFamily="49" charset="0"/>
              </a:rPr>
            </a:br>
            <a:r>
              <a:rPr lang="en-US" sz="1800" dirty="0" smtClean="0">
                <a:latin typeface="Courier New" pitchFamily="49" charset="0"/>
                <a:cs typeface="Courier New" pitchFamily="49" charset="0"/>
              </a:rPr>
              <a:t>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timer1.Start(600)</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 </a:t>
            </a:r>
          </a:p>
          <a:p>
            <a:pPr marL="0" indent="0">
              <a:buFont typeface="Arial" pitchFamily="34" charset="0"/>
              <a:buNone/>
            </a:pPr>
            <a:endParaRPr lang="en-US" sz="1800" dirty="0" smtClean="0">
              <a:latin typeface="Courier New" pitchFamily="49" charset="0"/>
              <a:cs typeface="Courier New" pitchFamily="49" charset="0"/>
            </a:endParaRPr>
          </a:p>
          <a:p>
            <a:pPr marL="0" indent="0">
              <a:buFont typeface="Arial" pitchFamily="34" charset="0"/>
              <a:buNone/>
            </a:pPr>
            <a:r>
              <a:rPr lang="en-US" sz="1800" b="1" dirty="0" smtClean="0">
                <a:latin typeface="Courier New" pitchFamily="49" charset="0"/>
                <a:cs typeface="Courier New" pitchFamily="49" charset="0"/>
              </a:rPr>
              <a:t>timer1.Fired:</a:t>
            </a:r>
          </a:p>
          <a:p>
            <a:pPr marL="0" indent="0">
              <a:buFont typeface="Arial" pitchFamily="34" charset="0"/>
              <a:buNone/>
            </a:pP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p:txBody>
      </p:sp>
      <p:sp>
        <p:nvSpPr>
          <p:cNvPr id="7" name="Content Placeholder 2"/>
          <p:cNvSpPr txBox="1">
            <a:spLocks/>
          </p:cNvSpPr>
          <p:nvPr/>
        </p:nvSpPr>
        <p:spPr>
          <a:xfrm>
            <a:off x="5029200" y="1981200"/>
            <a:ext cx="3886200" cy="2895600"/>
          </a:xfrm>
          <a:prstGeom prst="rect">
            <a:avLst/>
          </a:prstGeom>
          <a:solidFill>
            <a:srgbClr val="CCFF99"/>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smtClean="0">
                <a:latin typeface="Courier New" pitchFamily="49" charset="0"/>
                <a:cs typeface="Courier New" pitchFamily="49" charset="0"/>
              </a:rPr>
              <a:t>Trigger1:</a:t>
            </a: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VC_timer1 = 0</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br>
              <a:rPr lang="en-US" sz="1800" dirty="0" smtClean="0">
                <a:latin typeface="Courier New" pitchFamily="49" charset="0"/>
                <a:cs typeface="Courier New" pitchFamily="49" charset="0"/>
              </a:rPr>
            </a:br>
            <a:endParaRPr lang="en-US" sz="1800" dirty="0" smtClean="0">
              <a:latin typeface="Courier New" pitchFamily="49" charset="0"/>
              <a:cs typeface="Courier New" pitchFamily="49" charset="0"/>
            </a:endParaRPr>
          </a:p>
          <a:p>
            <a:pPr marL="0" indent="0">
              <a:buNone/>
            </a:pPr>
            <a:r>
              <a:rPr lang="en-US" sz="1800" b="1" dirty="0" smtClean="0">
                <a:latin typeface="Courier New" pitchFamily="49" charset="0"/>
                <a:cs typeface="Courier New" pitchFamily="49" charset="0"/>
              </a:rPr>
              <a:t>VC_timer1 == 600:</a:t>
            </a:r>
          </a:p>
          <a:p>
            <a:pPr marL="0" indent="0">
              <a:buFont typeface="Arial" pitchFamily="34" charset="0"/>
              <a:buNone/>
            </a:pPr>
            <a:r>
              <a:rPr lang="en-US" sz="1800" dirty="0" smtClean="0">
                <a:latin typeface="Courier New" pitchFamily="49" charset="0"/>
                <a:cs typeface="Courier New" pitchFamily="49" charset="0"/>
              </a:rPr>
              <a:t>  ...</a:t>
            </a:r>
          </a:p>
        </p:txBody>
      </p:sp>
    </p:spTree>
    <p:extLst>
      <p:ext uri="{BB962C8B-B14F-4D97-AF65-F5344CB8AC3E}">
        <p14:creationId xmlns:p14="http://schemas.microsoft.com/office/powerpoint/2010/main" val="119318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to VCs (4/4): Sleep calls</a:t>
            </a:r>
            <a:endParaRPr lang="en-US" dirty="0"/>
          </a:p>
        </p:txBody>
      </p:sp>
      <p:sp>
        <p:nvSpPr>
          <p:cNvPr id="8" name="Content Placeholder 2"/>
          <p:cNvSpPr txBox="1">
            <a:spLocks/>
          </p:cNvSpPr>
          <p:nvPr/>
        </p:nvSpPr>
        <p:spPr>
          <a:xfrm>
            <a:off x="304800" y="1920874"/>
            <a:ext cx="3048000" cy="2041526"/>
          </a:xfrm>
          <a:prstGeom prst="rect">
            <a:avLst/>
          </a:prstGeom>
          <a:solidFill>
            <a:srgbClr val="FFFFCC"/>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smtClean="0">
                <a:latin typeface="Courier New" pitchFamily="49" charset="0"/>
                <a:cs typeface="Courier New" pitchFamily="49" charset="0"/>
              </a:rPr>
              <a:t>Trigger:</a:t>
            </a:r>
          </a:p>
          <a:p>
            <a:pPr marL="0" indent="0">
              <a:buFont typeface="Arial" pitchFamily="34" charset="0"/>
              <a:buNone/>
            </a:pPr>
            <a:r>
              <a:rPr lang="en-US" sz="1800" dirty="0" smtClean="0">
                <a:latin typeface="Courier New" pitchFamily="49" charset="0"/>
                <a:cs typeface="Courier New" pitchFamily="49" charset="0"/>
              </a:rPr>
              <a:t>  ...</a:t>
            </a:r>
          </a:p>
          <a:p>
            <a:pPr marL="0" indent="0">
              <a:buFont typeface="Arial" pitchFamily="34" charset="0"/>
              <a:buNone/>
            </a:pPr>
            <a:r>
              <a:rPr lang="en-US" sz="1800" dirty="0" smtClean="0">
                <a:latin typeface="Courier New" pitchFamily="49" charset="0"/>
                <a:cs typeface="Courier New" pitchFamily="49" charset="0"/>
              </a:rPr>
              <a:t>  Sleep(10)</a:t>
            </a:r>
          </a:p>
          <a:p>
            <a:pPr marL="0" indent="0">
              <a:buFont typeface="Arial" pitchFamily="34" charset="0"/>
              <a:buNone/>
            </a:pPr>
            <a:r>
              <a:rPr lang="en-US" sz="1800" dirty="0" smtClean="0">
                <a:latin typeface="Courier New" pitchFamily="49" charset="0"/>
                <a:cs typeface="Courier New" pitchFamily="49" charset="0"/>
              </a:rPr>
              <a:t>  ...</a:t>
            </a:r>
          </a:p>
        </p:txBody>
      </p:sp>
      <p:sp>
        <p:nvSpPr>
          <p:cNvPr id="9" name="Content Placeholder 2"/>
          <p:cNvSpPr txBox="1">
            <a:spLocks/>
          </p:cNvSpPr>
          <p:nvPr/>
        </p:nvSpPr>
        <p:spPr>
          <a:xfrm>
            <a:off x="4038600" y="1981200"/>
            <a:ext cx="4953000" cy="1981200"/>
          </a:xfrm>
          <a:prstGeom prst="rect">
            <a:avLst/>
          </a:prstGeom>
          <a:solidFill>
            <a:srgbClr val="CCFF99"/>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smtClean="0">
                <a:latin typeface="Courier New" pitchFamily="49" charset="0"/>
                <a:cs typeface="Courier New" pitchFamily="49" charset="0"/>
              </a:rPr>
              <a:t>Trigger:</a:t>
            </a: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   // pre-sleep actions</a:t>
            </a:r>
          </a:p>
          <a:p>
            <a:pPr marL="0" indent="0">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VC_sleeper</a:t>
            </a:r>
            <a:r>
              <a:rPr lang="en-US" sz="1800" dirty="0" smtClean="0">
                <a:latin typeface="Courier New" pitchFamily="49" charset="0"/>
                <a:cs typeface="Courier New" pitchFamily="49" charset="0"/>
              </a:rPr>
              <a:t> = 0</a:t>
            </a:r>
          </a:p>
          <a:p>
            <a:pPr marL="0" indent="0">
              <a:buNone/>
            </a:pPr>
            <a:endParaRPr lang="en-US" sz="1800" dirty="0">
              <a:latin typeface="Courier New" pitchFamily="49" charset="0"/>
              <a:cs typeface="Courier New" pitchFamily="49" charset="0"/>
            </a:endParaRPr>
          </a:p>
          <a:p>
            <a:pPr marL="0" indent="0">
              <a:buNone/>
            </a:pPr>
            <a:r>
              <a:rPr lang="en-US" sz="1800" b="1" dirty="0" err="1" smtClean="0">
                <a:latin typeface="Courier New" pitchFamily="49" charset="0"/>
                <a:cs typeface="Courier New" pitchFamily="49" charset="0"/>
              </a:rPr>
              <a:t>VC_sleeper</a:t>
            </a:r>
            <a:r>
              <a:rPr lang="en-US" sz="1800" b="1" dirty="0" smtClean="0">
                <a:latin typeface="Courier New" pitchFamily="49" charset="0"/>
                <a:cs typeface="Courier New" pitchFamily="49" charset="0"/>
              </a:rPr>
              <a:t> == 10:</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  // post-sleep actions  </a:t>
            </a:r>
          </a:p>
        </p:txBody>
      </p:sp>
    </p:spTree>
    <p:extLst>
      <p:ext uri="{BB962C8B-B14F-4D97-AF65-F5344CB8AC3E}">
        <p14:creationId xmlns:p14="http://schemas.microsoft.com/office/powerpoint/2010/main" val="171050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dirty="0" smtClean="0"/>
              <a:t>Reducing the number of VCs: Combining periodic timers</a:t>
            </a:r>
            <a:endParaRPr lang="en-US" dirty="0"/>
          </a:p>
        </p:txBody>
      </p:sp>
      <p:sp>
        <p:nvSpPr>
          <p:cNvPr id="4" name="Content Placeholder 2"/>
          <p:cNvSpPr txBox="1">
            <a:spLocks/>
          </p:cNvSpPr>
          <p:nvPr/>
        </p:nvSpPr>
        <p:spPr>
          <a:xfrm>
            <a:off x="304800" y="1920874"/>
            <a:ext cx="4343400" cy="3794126"/>
          </a:xfrm>
          <a:prstGeom prst="rect">
            <a:avLst/>
          </a:prstGeom>
          <a:solidFill>
            <a:srgbClr val="FFFFCC"/>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latin typeface="Courier New" pitchFamily="49" charset="0"/>
                <a:cs typeface="Courier New" pitchFamily="49" charset="0"/>
              </a:rPr>
              <a:t>timer1.Period = 600</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timer1.Event += Timer1Fired</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timer2.Period = 800</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timer2.Event += Timer2Fired</a:t>
            </a:r>
          </a:p>
          <a:p>
            <a:pPr marL="0" indent="0">
              <a:buFont typeface="Arial" pitchFamily="34" charset="0"/>
              <a:buNone/>
            </a:pPr>
            <a:r>
              <a:rPr lang="en-US" sz="1800" dirty="0" smtClean="0">
                <a:latin typeface="Courier New" pitchFamily="49" charset="0"/>
                <a:cs typeface="Courier New" pitchFamily="49" charset="0"/>
              </a:rPr>
              <a:t>... </a:t>
            </a:r>
          </a:p>
          <a:p>
            <a:pPr marL="0" indent="0">
              <a:buFont typeface="Arial" pitchFamily="34" charset="0"/>
              <a:buNone/>
            </a:pPr>
            <a:endParaRPr lang="en-US" sz="1800" dirty="0" smtClean="0">
              <a:latin typeface="Courier New" pitchFamily="49" charset="0"/>
              <a:cs typeface="Courier New" pitchFamily="49" charset="0"/>
            </a:endParaRPr>
          </a:p>
          <a:p>
            <a:pPr marL="0" indent="0">
              <a:buFont typeface="Arial" pitchFamily="34" charset="0"/>
              <a:buNone/>
            </a:pPr>
            <a:r>
              <a:rPr lang="en-US" sz="1800" b="1" dirty="0">
                <a:latin typeface="Courier New" pitchFamily="49" charset="0"/>
                <a:cs typeface="Courier New" pitchFamily="49" charset="0"/>
              </a:rPr>
              <a:t>T</a:t>
            </a:r>
            <a:r>
              <a:rPr lang="en-US" sz="1800" b="1" dirty="0" smtClean="0">
                <a:latin typeface="Courier New" pitchFamily="49" charset="0"/>
                <a:cs typeface="Courier New" pitchFamily="49" charset="0"/>
              </a:rPr>
              <a:t>imer1Fired:</a:t>
            </a:r>
          </a:p>
          <a:p>
            <a:pPr marL="0" indent="0">
              <a:buFont typeface="Arial" pitchFamily="34" charset="0"/>
              <a:buNone/>
            </a:pPr>
            <a:r>
              <a:rPr lang="en-US" sz="1800" dirty="0" smtClean="0">
                <a:latin typeface="Courier New" pitchFamily="49" charset="0"/>
                <a:cs typeface="Courier New" pitchFamily="49" charset="0"/>
              </a:rPr>
              <a:t>  ...</a:t>
            </a:r>
            <a:br>
              <a:rPr lang="en-US" sz="1800" dirty="0" smtClean="0">
                <a:latin typeface="Courier New" pitchFamily="49" charset="0"/>
                <a:cs typeface="Courier New" pitchFamily="49" charset="0"/>
              </a:rPr>
            </a:br>
            <a:endParaRPr lang="en-US" sz="1800" dirty="0">
              <a:latin typeface="Courier New" pitchFamily="49" charset="0"/>
              <a:cs typeface="Courier New" pitchFamily="49" charset="0"/>
            </a:endParaRPr>
          </a:p>
          <a:p>
            <a:pPr marL="0" indent="0">
              <a:buFont typeface="Arial" pitchFamily="34" charset="0"/>
              <a:buNone/>
            </a:pPr>
            <a:r>
              <a:rPr lang="en-US" sz="1800" b="1" dirty="0" smtClean="0">
                <a:latin typeface="Courier New" pitchFamily="49" charset="0"/>
                <a:cs typeface="Courier New" pitchFamily="49" charset="0"/>
              </a:rPr>
              <a:t>Timer2Fired:</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p:txBody>
      </p:sp>
      <p:sp>
        <p:nvSpPr>
          <p:cNvPr id="5" name="Content Placeholder 2"/>
          <p:cNvSpPr txBox="1">
            <a:spLocks/>
          </p:cNvSpPr>
          <p:nvPr/>
        </p:nvSpPr>
        <p:spPr>
          <a:xfrm>
            <a:off x="5029200" y="1981200"/>
            <a:ext cx="3886200" cy="3733800"/>
          </a:xfrm>
          <a:prstGeom prst="rect">
            <a:avLst/>
          </a:prstGeom>
          <a:solidFill>
            <a:srgbClr val="CCFF99"/>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err="1" smtClean="0">
                <a:latin typeface="Courier New" pitchFamily="49" charset="0"/>
                <a:cs typeface="Courier New" pitchFamily="49" charset="0"/>
              </a:rPr>
              <a:t>VC_timer</a:t>
            </a:r>
            <a:r>
              <a:rPr lang="en-US" sz="1800" dirty="0" smtClean="0">
                <a:latin typeface="Courier New" pitchFamily="49" charset="0"/>
                <a:cs typeface="Courier New" pitchFamily="49" charset="0"/>
              </a:rPr>
              <a:t> = 0</a:t>
            </a:r>
            <a:r>
              <a:rPr lang="en-US" sz="1800" dirty="0">
                <a:latin typeface="Courier New" pitchFamily="49" charset="0"/>
                <a:cs typeface="Courier New" pitchFamily="49" charset="0"/>
              </a:rPr>
              <a:t/>
            </a:r>
            <a:br>
              <a:rPr lang="en-US" sz="1800" dirty="0">
                <a:latin typeface="Courier New" pitchFamily="49" charset="0"/>
                <a:cs typeface="Courier New" pitchFamily="49" charset="0"/>
              </a:rPr>
            </a:b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a:t>
            </a:r>
            <a:br>
              <a:rPr lang="en-US" sz="1800" dirty="0" smtClean="0">
                <a:latin typeface="Courier New" pitchFamily="49" charset="0"/>
                <a:cs typeface="Courier New" pitchFamily="49" charset="0"/>
              </a:rPr>
            </a:br>
            <a:endParaRPr lang="en-US" sz="1800" b="1" dirty="0" smtClean="0">
              <a:latin typeface="Courier New" pitchFamily="49" charset="0"/>
              <a:cs typeface="Courier New" pitchFamily="49" charset="0"/>
            </a:endParaRPr>
          </a:p>
          <a:p>
            <a:pPr marL="0" indent="0">
              <a:buNone/>
            </a:pPr>
            <a:r>
              <a:rPr lang="en-US" sz="1800" b="1" dirty="0" err="1" smtClean="0">
                <a:latin typeface="Courier New" pitchFamily="49" charset="0"/>
                <a:cs typeface="Courier New" pitchFamily="49" charset="0"/>
              </a:rPr>
              <a:t>VC_timer</a:t>
            </a:r>
            <a:r>
              <a:rPr lang="en-US" sz="1800" b="1" dirty="0" smtClean="0">
                <a:latin typeface="Courier New" pitchFamily="49" charset="0"/>
                <a:cs typeface="Courier New" pitchFamily="49" charset="0"/>
              </a:rPr>
              <a:t> == 600:</a:t>
            </a:r>
          </a:p>
          <a:p>
            <a:pPr marL="0" indent="0">
              <a:buFont typeface="Arial" pitchFamily="34" charset="0"/>
              <a:buNone/>
            </a:pPr>
            <a:r>
              <a:rPr lang="en-US" sz="1800" dirty="0" smtClean="0">
                <a:latin typeface="Courier New" pitchFamily="49" charset="0"/>
                <a:cs typeface="Courier New" pitchFamily="49" charset="0"/>
              </a:rPr>
              <a:t>  ...</a:t>
            </a:r>
            <a:br>
              <a:rPr lang="en-US" sz="1800" dirty="0" smtClean="0">
                <a:latin typeface="Courier New" pitchFamily="49" charset="0"/>
                <a:cs typeface="Courier New" pitchFamily="49" charset="0"/>
              </a:rPr>
            </a:br>
            <a:endParaRPr lang="en-US" sz="1800" dirty="0" smtClean="0">
              <a:latin typeface="Courier New" pitchFamily="49" charset="0"/>
              <a:cs typeface="Courier New" pitchFamily="49" charset="0"/>
            </a:endParaRPr>
          </a:p>
          <a:p>
            <a:pPr marL="0" indent="0">
              <a:buNone/>
            </a:pPr>
            <a:r>
              <a:rPr lang="en-US" sz="1800" b="1" dirty="0" err="1">
                <a:latin typeface="Courier New" pitchFamily="49" charset="0"/>
                <a:cs typeface="Courier New" pitchFamily="49" charset="0"/>
              </a:rPr>
              <a:t>VC_timer</a:t>
            </a:r>
            <a:r>
              <a:rPr lang="en-US" sz="1800" b="1" dirty="0">
                <a:latin typeface="Courier New" pitchFamily="49" charset="0"/>
                <a:cs typeface="Courier New" pitchFamily="49" charset="0"/>
              </a:rPr>
              <a:t> == </a:t>
            </a:r>
            <a:r>
              <a:rPr lang="en-US" sz="1800" b="1" dirty="0" smtClean="0">
                <a:latin typeface="Courier New" pitchFamily="49" charset="0"/>
                <a:cs typeface="Courier New" pitchFamily="49" charset="0"/>
              </a:rPr>
              <a:t>800</a:t>
            </a:r>
            <a:r>
              <a:rPr lang="en-US" sz="1800" b="1" dirty="0">
                <a:latin typeface="Courier New" pitchFamily="49" charset="0"/>
                <a:cs typeface="Courier New" pitchFamily="49" charset="0"/>
              </a:rPr>
              <a:t>:</a:t>
            </a:r>
          </a:p>
          <a:p>
            <a:pPr marL="0" indent="0">
              <a:buFont typeface="Arial" pitchFamily="34" charset="0"/>
              <a:buNone/>
            </a:pPr>
            <a:r>
              <a:rPr lang="en-US" sz="1800" dirty="0" smtClean="0">
                <a:latin typeface="Courier New" pitchFamily="49" charset="0"/>
                <a:cs typeface="Courier New" pitchFamily="49" charset="0"/>
              </a:rPr>
              <a:t>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VC_timer</a:t>
            </a:r>
            <a:r>
              <a:rPr lang="en-US" sz="1800" dirty="0" smtClean="0">
                <a:latin typeface="Courier New" pitchFamily="49" charset="0"/>
                <a:cs typeface="Courier New" pitchFamily="49" charset="0"/>
              </a:rPr>
              <a:t> = 0</a:t>
            </a:r>
          </a:p>
        </p:txBody>
      </p:sp>
    </p:spTree>
    <p:extLst>
      <p:ext uri="{BB962C8B-B14F-4D97-AF65-F5344CB8AC3E}">
        <p14:creationId xmlns:p14="http://schemas.microsoft.com/office/powerpoint/2010/main" val="29325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a:t>Reducing the number of VCs: Combining </a:t>
            </a:r>
            <a:r>
              <a:rPr lang="en-US" dirty="0" smtClean="0"/>
              <a:t>sleep calls</a:t>
            </a:r>
            <a:endParaRPr lang="en-US" dirty="0"/>
          </a:p>
        </p:txBody>
      </p:sp>
      <p:sp>
        <p:nvSpPr>
          <p:cNvPr id="4" name="Content Placeholder 2"/>
          <p:cNvSpPr txBox="1">
            <a:spLocks/>
          </p:cNvSpPr>
          <p:nvPr/>
        </p:nvSpPr>
        <p:spPr>
          <a:xfrm>
            <a:off x="304800" y="1920874"/>
            <a:ext cx="3048000" cy="2270126"/>
          </a:xfrm>
          <a:prstGeom prst="rect">
            <a:avLst/>
          </a:prstGeom>
          <a:solidFill>
            <a:srgbClr val="FFFFCC"/>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smtClean="0">
                <a:latin typeface="Courier New" pitchFamily="49" charset="0"/>
                <a:cs typeface="Courier New" pitchFamily="49" charset="0"/>
              </a:rPr>
              <a:t>Trigger:</a:t>
            </a:r>
          </a:p>
          <a:p>
            <a:pPr marL="0" indent="0">
              <a:buFont typeface="Arial" pitchFamily="34" charset="0"/>
              <a:buNone/>
            </a:pPr>
            <a:r>
              <a:rPr lang="en-US" sz="1800" dirty="0" smtClean="0">
                <a:latin typeface="Courier New" pitchFamily="49" charset="0"/>
                <a:cs typeface="Courier New" pitchFamily="49" charset="0"/>
              </a:rPr>
              <a:t>  Act1()</a:t>
            </a:r>
          </a:p>
          <a:p>
            <a:pPr marL="0" indent="0">
              <a:buFont typeface="Arial" pitchFamily="34" charset="0"/>
              <a:buNone/>
            </a:pPr>
            <a:r>
              <a:rPr lang="en-US" sz="1800" dirty="0" smtClean="0">
                <a:latin typeface="Courier New" pitchFamily="49" charset="0"/>
                <a:cs typeface="Courier New" pitchFamily="49" charset="0"/>
              </a:rPr>
              <a:t>  Sleep(5)</a:t>
            </a:r>
          </a:p>
          <a:p>
            <a:pPr marL="0" indent="0">
              <a:buFont typeface="Arial" pitchFamily="34" charset="0"/>
              <a:buNone/>
            </a:pPr>
            <a:r>
              <a:rPr lang="en-US" sz="1800" dirty="0" smtClean="0">
                <a:latin typeface="Courier New" pitchFamily="49" charset="0"/>
                <a:cs typeface="Courier New" pitchFamily="49" charset="0"/>
              </a:rPr>
              <a:t>  Act2()</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Sleep(10)</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Act3()</a:t>
            </a:r>
          </a:p>
        </p:txBody>
      </p:sp>
      <p:sp>
        <p:nvSpPr>
          <p:cNvPr id="5" name="Content Placeholder 2"/>
          <p:cNvSpPr txBox="1">
            <a:spLocks/>
          </p:cNvSpPr>
          <p:nvPr/>
        </p:nvSpPr>
        <p:spPr>
          <a:xfrm>
            <a:off x="4038600" y="1981200"/>
            <a:ext cx="4953000" cy="4114800"/>
          </a:xfrm>
          <a:prstGeom prst="rect">
            <a:avLst/>
          </a:prstGeom>
          <a:solidFill>
            <a:srgbClr val="CCFF99"/>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smtClean="0">
                <a:latin typeface="Courier New" pitchFamily="49" charset="0"/>
                <a:cs typeface="Courier New" pitchFamily="49" charset="0"/>
              </a:rPr>
              <a:t>Trigger:</a:t>
            </a: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Act1()</a:t>
            </a:r>
          </a:p>
          <a:p>
            <a:pPr marL="0" indent="0">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VC_sleeper</a:t>
            </a:r>
            <a:r>
              <a:rPr lang="en-US" sz="1800" dirty="0" smtClean="0">
                <a:latin typeface="Courier New" pitchFamily="49" charset="0"/>
                <a:cs typeface="Courier New" pitchFamily="49" charset="0"/>
              </a:rPr>
              <a:t> = 0</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sleep_counter</a:t>
            </a:r>
            <a:r>
              <a:rPr lang="en-US" sz="1800" dirty="0" smtClean="0">
                <a:latin typeface="Courier New" pitchFamily="49" charset="0"/>
                <a:cs typeface="Courier New" pitchFamily="49" charset="0"/>
              </a:rPr>
              <a:t> = 1;</a:t>
            </a:r>
          </a:p>
          <a:p>
            <a:pPr marL="0" indent="0">
              <a:buNone/>
            </a:pPr>
            <a:endParaRPr lang="en-US" sz="1800" dirty="0">
              <a:latin typeface="Courier New" pitchFamily="49" charset="0"/>
              <a:cs typeface="Courier New" pitchFamily="49" charset="0"/>
            </a:endParaRPr>
          </a:p>
          <a:p>
            <a:pPr marL="0" indent="0">
              <a:buNone/>
            </a:pPr>
            <a:r>
              <a:rPr lang="en-US" sz="1800" b="1" dirty="0" err="1" smtClean="0">
                <a:latin typeface="Courier New" pitchFamily="49" charset="0"/>
                <a:cs typeface="Courier New" pitchFamily="49" charset="0"/>
              </a:rPr>
              <a:t>VC_sleeper</a:t>
            </a:r>
            <a:r>
              <a:rPr lang="en-US" sz="1800" b="1" dirty="0" smtClean="0">
                <a:latin typeface="Courier New" pitchFamily="49" charset="0"/>
                <a:cs typeface="Courier New" pitchFamily="49" charset="0"/>
              </a:rPr>
              <a:t> == </a:t>
            </a:r>
            <a:r>
              <a:rPr lang="en-US" sz="1800" b="1" dirty="0">
                <a:latin typeface="Courier New" pitchFamily="49" charset="0"/>
                <a:cs typeface="Courier New" pitchFamily="49" charset="0"/>
              </a:rPr>
              <a:t>5</a:t>
            </a:r>
            <a:r>
              <a:rPr lang="en-US" sz="1800" b="1"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Act2()</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b="1" dirty="0" err="1" smtClean="0">
                <a:latin typeface="Courier New" pitchFamily="49" charset="0"/>
                <a:cs typeface="Courier New" pitchFamily="49" charset="0"/>
              </a:rPr>
              <a:t>VC_sleeper</a:t>
            </a:r>
            <a:r>
              <a:rPr lang="en-US" sz="1800" b="1" dirty="0" smtClean="0">
                <a:latin typeface="Courier New" pitchFamily="49" charset="0"/>
                <a:cs typeface="Courier New" pitchFamily="49" charset="0"/>
              </a:rPr>
              <a:t> == 15:</a:t>
            </a:r>
            <a:br>
              <a:rPr lang="en-US" sz="1800" b="1" dirty="0" smtClean="0">
                <a:latin typeface="Courier New" pitchFamily="49" charset="0"/>
                <a:cs typeface="Courier New" pitchFamily="49" charset="0"/>
              </a:rPr>
            </a:br>
            <a:r>
              <a:rPr lang="en-US" sz="1800" dirty="0" smtClean="0">
                <a:latin typeface="Courier New" pitchFamily="49" charset="0"/>
                <a:cs typeface="Courier New" pitchFamily="49" charset="0"/>
              </a:rPr>
              <a:t>  Act3() </a:t>
            </a:r>
          </a:p>
        </p:txBody>
      </p:sp>
    </p:spTree>
    <p:extLst>
      <p:ext uri="{BB962C8B-B14F-4D97-AF65-F5344CB8AC3E}">
        <p14:creationId xmlns:p14="http://schemas.microsoft.com/office/powerpoint/2010/main" val="153152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r>
              <a:rPr lang="en-US" dirty="0" smtClean="0"/>
              <a:t>Modeling devices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Model a device using one of more key value pairs</a:t>
            </a:r>
            <a:endParaRPr lang="en-US" sz="2800" dirty="0"/>
          </a:p>
          <a:p>
            <a:pPr lvl="1"/>
            <a:r>
              <a:rPr lang="en-US" sz="2400" dirty="0" smtClean="0"/>
              <a:t>Motion sensor: Single key with binary value</a:t>
            </a:r>
          </a:p>
          <a:p>
            <a:pPr lvl="1"/>
            <a:r>
              <a:rPr lang="en-US" sz="2400" dirty="0" smtClean="0"/>
              <a:t>Dimmer: Single key with values in  range [0..99]</a:t>
            </a:r>
          </a:p>
          <a:p>
            <a:pPr lvl="1"/>
            <a:r>
              <a:rPr lang="en-US" sz="2400" dirty="0" smtClean="0"/>
              <a:t>Thermostat: Multiple </a:t>
            </a:r>
            <a:r>
              <a:rPr lang="en-US" sz="2400" dirty="0" smtClean="0"/>
              <a:t>keys</a:t>
            </a:r>
            <a:endParaRPr lang="en-US" sz="2400" dirty="0" smtClean="0"/>
          </a:p>
          <a:p>
            <a:pPr marL="0" indent="0">
              <a:buNone/>
            </a:pPr>
            <a:endParaRPr lang="en-US" sz="2000" dirty="0"/>
          </a:p>
          <a:p>
            <a:pPr marL="0" indent="0">
              <a:buNone/>
            </a:pPr>
            <a:r>
              <a:rPr lang="en-US" sz="2800" dirty="0" smtClean="0"/>
              <a:t>Keys can be notifying or non-notifying</a:t>
            </a:r>
          </a:p>
          <a:p>
            <a:pPr lvl="1"/>
            <a:r>
              <a:rPr lang="en-US" sz="2400" dirty="0" smtClean="0"/>
              <a:t>Triggers are used for notifying keys</a:t>
            </a:r>
          </a:p>
          <a:p>
            <a:pPr marL="0" indent="0">
              <a:buNone/>
            </a:pPr>
            <a:endParaRPr lang="en-US" sz="2400" dirty="0" smtClean="0"/>
          </a:p>
          <a:p>
            <a:pPr marL="0" indent="0">
              <a:buNone/>
            </a:pPr>
            <a:r>
              <a:rPr lang="en-US" sz="2800" dirty="0" smtClean="0"/>
              <a:t>Queries for values are treated as program inputs</a:t>
            </a:r>
          </a:p>
          <a:p>
            <a:pPr lvl="1"/>
            <a:endParaRPr lang="en-US" dirty="0"/>
          </a:p>
        </p:txBody>
      </p:sp>
    </p:spTree>
    <p:extLst>
      <p:ext uri="{BB962C8B-B14F-4D97-AF65-F5344CB8AC3E}">
        <p14:creationId xmlns:p14="http://schemas.microsoft.com/office/powerpoint/2010/main" val="10056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Buggy control programs wreak havoc</a:t>
            </a:r>
            <a:endParaRPr lang="en-US" dirty="0"/>
          </a:p>
        </p:txBody>
      </p:sp>
      <p:sp>
        <p:nvSpPr>
          <p:cNvPr id="5" name="Content Placeholder 4"/>
          <p:cNvSpPr>
            <a:spLocks noGrp="1"/>
          </p:cNvSpPr>
          <p:nvPr>
            <p:ph idx="1"/>
          </p:nvPr>
        </p:nvSpPr>
        <p:spPr>
          <a:xfrm>
            <a:off x="777972" y="4724400"/>
            <a:ext cx="3383974" cy="868363"/>
          </a:xfrm>
        </p:spPr>
        <p:txBody>
          <a:bodyPr>
            <a:normAutofit fontScale="92500" lnSpcReduction="20000"/>
          </a:bodyPr>
          <a:lstStyle/>
          <a:p>
            <a:pPr marL="0" indent="0" algn="ctr">
              <a:buNone/>
            </a:pPr>
            <a:r>
              <a:rPr lang="en-US" dirty="0" smtClean="0">
                <a:solidFill>
                  <a:schemeClr val="tx2"/>
                </a:solidFill>
              </a:rPr>
              <a:t>One nice morning in the summer</a:t>
            </a:r>
            <a:endParaRPr lang="en-US" dirty="0">
              <a:solidFill>
                <a:schemeClr val="tx2"/>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752" y="1943100"/>
            <a:ext cx="4214413" cy="2514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305" y="1943100"/>
            <a:ext cx="3256495" cy="3124200"/>
          </a:xfrm>
          <a:prstGeom prst="rect">
            <a:avLst/>
          </a:prstGeom>
        </p:spPr>
      </p:pic>
    </p:spTree>
    <p:extLst>
      <p:ext uri="{BB962C8B-B14F-4D97-AF65-F5344CB8AC3E}">
        <p14:creationId xmlns:p14="http://schemas.microsoft.com/office/powerpoint/2010/main" val="33456617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device modeling</a:t>
            </a:r>
            <a:endParaRPr lang="en-US" dirty="0"/>
          </a:p>
        </p:txBody>
      </p:sp>
      <p:sp>
        <p:nvSpPr>
          <p:cNvPr id="3" name="Content Placeholder 2"/>
          <p:cNvSpPr>
            <a:spLocks noGrp="1"/>
          </p:cNvSpPr>
          <p:nvPr>
            <p:ph idx="1"/>
          </p:nvPr>
        </p:nvSpPr>
        <p:spPr/>
        <p:txBody>
          <a:bodyPr/>
          <a:lstStyle/>
          <a:p>
            <a:pPr marL="0" indent="0">
              <a:buNone/>
            </a:pPr>
            <a:r>
              <a:rPr lang="en-US" dirty="0" smtClean="0"/>
              <a:t>Values can change arbitrarily</a:t>
            </a:r>
          </a:p>
          <a:p>
            <a:pPr marL="0" indent="0">
              <a:buNone/>
            </a:pPr>
            <a:endParaRPr lang="en-US" dirty="0"/>
          </a:p>
          <a:p>
            <a:pPr marL="0" indent="0">
              <a:buNone/>
            </a:pPr>
            <a:r>
              <a:rPr lang="en-US" dirty="0" smtClean="0"/>
              <a:t>Key value pairs of a device are independent</a:t>
            </a:r>
          </a:p>
          <a:p>
            <a:pPr marL="0" indent="0">
              <a:buNone/>
            </a:pPr>
            <a:endParaRPr lang="en-US" dirty="0"/>
          </a:p>
          <a:p>
            <a:pPr marL="0" indent="0">
              <a:buNone/>
            </a:pPr>
            <a:r>
              <a:rPr lang="en-US" dirty="0" smtClean="0"/>
              <a:t>Different devices are independent</a:t>
            </a:r>
            <a:endParaRPr lang="en-US" dirty="0"/>
          </a:p>
        </p:txBody>
      </p:sp>
    </p:spTree>
    <p:extLst>
      <p:ext uri="{BB962C8B-B14F-4D97-AF65-F5344CB8AC3E}">
        <p14:creationId xmlns:p14="http://schemas.microsoft.com/office/powerpoint/2010/main" val="18714314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time regions</a:t>
            </a:r>
            <a:endParaRPr lang="en-US" dirty="0"/>
          </a:p>
        </p:txBody>
      </p:sp>
      <p:sp>
        <p:nvSpPr>
          <p:cNvPr id="3" name="Content Placeholder 2"/>
          <p:cNvSpPr>
            <a:spLocks noGrp="1"/>
          </p:cNvSpPr>
          <p:nvPr>
            <p:ph idx="1"/>
          </p:nvPr>
        </p:nvSpPr>
        <p:spPr>
          <a:xfrm>
            <a:off x="304800" y="1600200"/>
            <a:ext cx="4343400" cy="4525963"/>
          </a:xfrm>
        </p:spPr>
        <p:txBody>
          <a:bodyPr>
            <a:normAutofit/>
          </a:bodyPr>
          <a:lstStyle/>
          <a:p>
            <a:pPr marL="514350" indent="-514350">
              <a:buFont typeface="+mj-lt"/>
              <a:buAutoNum type="arabicPeriod"/>
            </a:pPr>
            <a:r>
              <a:rPr lang="en-US" sz="2800" dirty="0" smtClean="0"/>
              <a:t>Extract VC constraints using symbolic </a:t>
            </a:r>
            <a:r>
              <a:rPr lang="en-US" sz="2800" dirty="0" smtClean="0"/>
              <a:t>execution</a:t>
            </a:r>
            <a:br>
              <a:rPr lang="en-US" sz="2800" dirty="0" smtClean="0"/>
            </a:br>
            <a:endParaRPr lang="en-US" sz="2800" dirty="0"/>
          </a:p>
          <a:p>
            <a:pPr marL="514350" indent="-514350">
              <a:buFont typeface="+mj-lt"/>
              <a:buAutoNum type="arabicPeriod"/>
            </a:pPr>
            <a:r>
              <a:rPr lang="en-US" sz="2800" dirty="0" smtClean="0"/>
              <a:t>Construct time regions using </a:t>
            </a:r>
            <a:r>
              <a:rPr lang="en-US" sz="2800" dirty="0" smtClean="0"/>
              <a:t>the </a:t>
            </a:r>
            <a:r>
              <a:rPr lang="en-US" sz="2800" dirty="0" smtClean="0"/>
              <a:t>constraints</a:t>
            </a:r>
            <a:endParaRPr lang="en-US" sz="2800" dirty="0"/>
          </a:p>
        </p:txBody>
      </p:sp>
      <p:sp>
        <p:nvSpPr>
          <p:cNvPr id="4" name="Content Placeholder 2"/>
          <p:cNvSpPr txBox="1">
            <a:spLocks/>
          </p:cNvSpPr>
          <p:nvPr/>
        </p:nvSpPr>
        <p:spPr>
          <a:xfrm>
            <a:off x="4932737" y="1646237"/>
            <a:ext cx="4237054"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smtClean="0">
                <a:latin typeface="Courier New" pitchFamily="49" charset="0"/>
                <a:cs typeface="Courier New" pitchFamily="49" charset="0"/>
              </a:rPr>
              <a:t>Trigger0:</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tTrigger1 = Now</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tTrigger2 = Now</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trigger1Seen = false</a:t>
            </a:r>
          </a:p>
          <a:p>
            <a:pPr marL="0" indent="0">
              <a:buFont typeface="Arial" pitchFamily="34" charset="0"/>
              <a:buNone/>
            </a:pPr>
            <a:r>
              <a:rPr lang="en-US" sz="1800" b="1" dirty="0" smtClean="0">
                <a:latin typeface="Courier New" pitchFamily="49" charset="0"/>
                <a:cs typeface="Courier New" pitchFamily="49" charset="0"/>
              </a:rPr>
              <a:t>Trigger1:</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(Now – tTrigger1 &lt; 5)</a:t>
            </a:r>
            <a:endParaRPr lang="en-US" sz="1800" dirty="0">
              <a:latin typeface="Courier New" pitchFamily="49" charset="0"/>
              <a:cs typeface="Courier New" pitchFamily="49" charset="0"/>
            </a:endParaRP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trigger1Seen = true</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tTrigger1 = Now</a:t>
            </a:r>
            <a:endParaRPr lang="en-US" sz="1800" dirty="0">
              <a:latin typeface="Courier New" pitchFamily="49" charset="0"/>
              <a:cs typeface="Courier New" pitchFamily="49" charset="0"/>
            </a:endParaRPr>
          </a:p>
          <a:p>
            <a:pPr marL="0" indent="0">
              <a:buFont typeface="Arial" pitchFamily="34" charset="0"/>
              <a:buNone/>
            </a:pPr>
            <a:r>
              <a:rPr lang="en-US" sz="1800" b="1" dirty="0" smtClean="0">
                <a:latin typeface="Courier New" pitchFamily="49" charset="0"/>
                <a:cs typeface="Courier New" pitchFamily="49" charset="0"/>
              </a:rPr>
              <a:t>Trigger2:</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(trigger1Seen)</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(Now – tTrigger2 &lt; 2)</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DoSomething</a:t>
            </a:r>
            <a:r>
              <a:rPr lang="en-US" sz="1800" dirty="0" smtClean="0">
                <a:latin typeface="Courier New" pitchFamily="49" charset="0"/>
                <a:cs typeface="Courier New" pitchFamily="49" charset="0"/>
              </a:rPr>
              <a:t>()</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else</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DoSomethingElse</a:t>
            </a:r>
            <a:r>
              <a:rPr lang="en-US" sz="1800" dirty="0" smtClean="0">
                <a:latin typeface="Courier New" pitchFamily="49" charset="0"/>
                <a:cs typeface="Courier New" pitchFamily="49" charset="0"/>
              </a:rPr>
              <a:t>()</a:t>
            </a:r>
          </a:p>
        </p:txBody>
      </p:sp>
    </p:spTree>
    <p:extLst>
      <p:ext uri="{BB962C8B-B14F-4D97-AF65-F5344CB8AC3E}">
        <p14:creationId xmlns:p14="http://schemas.microsoft.com/office/powerpoint/2010/main" val="8270209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Exploration using TA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76800"/>
              </a:xfrm>
            </p:spPr>
            <p:txBody>
              <a:bodyPr>
                <a:normAutofit fontScale="92500" lnSpcReduction="10000"/>
              </a:bodyPr>
              <a:lstStyle/>
              <a:p>
                <a:pPr marL="0" indent="0">
                  <a:buNone/>
                </a:pPr>
                <a:r>
                  <a:rPr lang="en-US" sz="2600" dirty="0" smtClean="0">
                    <a:latin typeface="Andalus" panose="02020603050405020304" pitchFamily="18" charset="-78"/>
                    <a:cs typeface="Andalus" panose="02020603050405020304" pitchFamily="18" charset="-78"/>
                  </a:rPr>
                  <a:t>Region state = </a:t>
                </a:r>
                <a:r>
                  <a:rPr lang="en-US" sz="2600" dirty="0">
                    <a:latin typeface="Andalus" panose="02020603050405020304" pitchFamily="18" charset="-78"/>
                    <a:cs typeface="Andalus" panose="02020603050405020304" pitchFamily="18" charset="-78"/>
                  </a:rPr>
                  <a:t>V</a:t>
                </a:r>
                <a:r>
                  <a:rPr lang="en-US" sz="2600" dirty="0" smtClean="0">
                    <a:latin typeface="Andalus" panose="02020603050405020304" pitchFamily="18" charset="-78"/>
                    <a:cs typeface="Andalus" panose="02020603050405020304" pitchFamily="18" charset="-78"/>
                  </a:rPr>
                  <a:t>ariables values + VC region + ready timers</a:t>
                </a:r>
              </a:p>
              <a:p>
                <a:pPr marL="0" indent="0">
                  <a:buNone/>
                </a:pPr>
                <a:endParaRPr lang="en-US" sz="2000" dirty="0" smtClean="0">
                  <a:latin typeface="Andalus" panose="02020603050405020304" pitchFamily="18" charset="-78"/>
                  <a:cs typeface="Andalus" panose="02020603050405020304" pitchFamily="18" charset="-78"/>
                </a:endParaRPr>
              </a:p>
              <a:p>
                <a:pPr marL="457200" indent="-457200">
                  <a:buFont typeface="+mj-lt"/>
                  <a:buAutoNum type="arabicPeriod"/>
                </a:pPr>
                <a:r>
                  <a:rPr lang="en-US" sz="2000" dirty="0" err="1" smtClean="0">
                    <a:latin typeface="Andalus" panose="02020603050405020304" pitchFamily="18" charset="-78"/>
                    <a:cs typeface="Andalus" panose="02020603050405020304" pitchFamily="18" charset="-78"/>
                  </a:rPr>
                  <a:t>exploredStates</a:t>
                </a:r>
                <a:r>
                  <a:rPr lang="en-US" sz="2000" dirty="0" smtClean="0">
                    <a:latin typeface="Andalus" panose="02020603050405020304" pitchFamily="18" charset="-78"/>
                    <a:cs typeface="Andalus" panose="02020603050405020304" pitchFamily="18" charset="-78"/>
                  </a:rPr>
                  <a:t> = {}</a:t>
                </a:r>
              </a:p>
              <a:p>
                <a:pPr marL="457200" indent="-457200">
                  <a:buFont typeface="+mj-lt"/>
                  <a:buAutoNum type="arabicPeriod"/>
                </a:pPr>
                <a:r>
                  <a:rPr lang="en-US" sz="2000" dirty="0" err="1">
                    <a:latin typeface="Andalus" panose="02020603050405020304" pitchFamily="18" charset="-78"/>
                    <a:cs typeface="Andalus" panose="02020603050405020304" pitchFamily="18" charset="-78"/>
                  </a:rPr>
                  <a:t>u</a:t>
                </a:r>
                <a:r>
                  <a:rPr lang="en-US" sz="2000" dirty="0" err="1" smtClean="0">
                    <a:latin typeface="Andalus" panose="02020603050405020304" pitchFamily="18" charset="-78"/>
                    <a:cs typeface="Andalus" panose="02020603050405020304" pitchFamily="18" charset="-78"/>
                  </a:rPr>
                  <a:t>nexploredStates</a:t>
                </a:r>
                <a:r>
                  <a:rPr lang="en-US" sz="2000" dirty="0" smtClean="0">
                    <a:latin typeface="Andalus" panose="02020603050405020304" pitchFamily="18" charset="-78"/>
                    <a:cs typeface="Andalus" panose="02020603050405020304" pitchFamily="18" charset="-78"/>
                  </a:rPr>
                  <a:t> = {</a:t>
                </a:r>
                <a14:m>
                  <m:oMath xmlns:m="http://schemas.openxmlformats.org/officeDocument/2006/math">
                    <m:sSub>
                      <m:sSubPr>
                        <m:ctrlPr>
                          <a:rPr lang="en-US" sz="2000" b="0" i="1" smtClean="0">
                            <a:latin typeface="Cambria Math" panose="02040503050406030204" pitchFamily="18" charset="0"/>
                            <a:cs typeface="Andalus" panose="02020603050405020304" pitchFamily="18" charset="-78"/>
                          </a:rPr>
                        </m:ctrlPr>
                      </m:sSubPr>
                      <m:e>
                        <m:r>
                          <a:rPr lang="en-US" sz="2000" b="0" i="1" smtClean="0">
                            <a:latin typeface="Cambria Math" panose="02040503050406030204" pitchFamily="18" charset="0"/>
                            <a:cs typeface="Andalus" panose="02020603050405020304" pitchFamily="18" charset="-78"/>
                          </a:rPr>
                          <m:t>𝑆</m:t>
                        </m:r>
                      </m:e>
                      <m:sub>
                        <m:r>
                          <a:rPr lang="en-US" sz="2000" b="0" i="1" smtClean="0">
                            <a:latin typeface="Cambria Math" panose="02040503050406030204" pitchFamily="18" charset="0"/>
                            <a:cs typeface="Andalus" panose="02020603050405020304" pitchFamily="18" charset="-78"/>
                          </a:rPr>
                          <m:t>𝑖𝑛𝑖𝑡𝑖𝑎𝑙</m:t>
                        </m:r>
                      </m:sub>
                    </m:sSub>
                  </m:oMath>
                </a14:m>
                <a:r>
                  <a:rPr lang="en-US" sz="2000" dirty="0" smtClean="0">
                    <a:latin typeface="Andalus" panose="02020603050405020304" pitchFamily="18" charset="-78"/>
                    <a:cs typeface="Andalus" panose="02020603050405020304" pitchFamily="18" charset="-78"/>
                  </a:rPr>
                  <a:t>}</a:t>
                </a:r>
              </a:p>
              <a:p>
                <a:pPr marL="457200" indent="-457200">
                  <a:buFont typeface="+mj-lt"/>
                  <a:buAutoNum type="arabicPeriod"/>
                </a:pPr>
                <a:r>
                  <a:rPr lang="en-US" sz="2000" b="1" dirty="0" smtClean="0">
                    <a:latin typeface="Andalus" panose="02020603050405020304" pitchFamily="18" charset="-78"/>
                    <a:cs typeface="Andalus" panose="02020603050405020304" pitchFamily="18" charset="-78"/>
                  </a:rPr>
                  <a:t>While</a:t>
                </a:r>
                <a:r>
                  <a:rPr lang="en-US" sz="2000" dirty="0" smtClean="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u</a:t>
                </a:r>
                <a:r>
                  <a:rPr lang="en-US" sz="2000" dirty="0" err="1" smtClean="0">
                    <a:latin typeface="Andalus" panose="02020603050405020304" pitchFamily="18" charset="-78"/>
                    <a:cs typeface="Andalus" panose="02020603050405020304" pitchFamily="18" charset="-78"/>
                  </a:rPr>
                  <a:t>nexploredStates</a:t>
                </a:r>
                <a:r>
                  <a:rPr lang="en-US" sz="2000" dirty="0" smtClean="0">
                    <a:latin typeface="Andalus" panose="02020603050405020304" pitchFamily="18" charset="-78"/>
                    <a:cs typeface="Andalus" panose="02020603050405020304" pitchFamily="18" charset="-78"/>
                  </a:rPr>
                  <a:t>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𝜙</m:t>
                    </m:r>
                    <m:r>
                      <a:rPr lang="en-US" sz="2000" b="0" i="1" smtClean="0">
                        <a:latin typeface="Cambria Math" panose="02040503050406030204" pitchFamily="18" charset="0"/>
                      </a:rPr>
                      <m:t>)</m:t>
                    </m:r>
                  </m:oMath>
                </a14:m>
                <a:endParaRPr lang="en-US" sz="2000" b="0" dirty="0" smtClean="0">
                  <a:latin typeface="Andalus" panose="02020603050405020304" pitchFamily="18" charset="-78"/>
                  <a:cs typeface="Andalus" panose="02020603050405020304" pitchFamily="18" charset="-78"/>
                </a:endParaRPr>
              </a:p>
              <a:p>
                <a:pPr marL="457200" indent="-457200">
                  <a:buFont typeface="+mj-lt"/>
                  <a:buAutoNum type="arabicPeriod"/>
                </a:pPr>
                <a:r>
                  <a:rPr lang="en-US" sz="2000" dirty="0" smtClean="0">
                    <a:latin typeface="Andalus" panose="02020603050405020304" pitchFamily="18" charset="-78"/>
                    <a:cs typeface="Andalus" panose="02020603050405020304" pitchFamily="18" charset="-78"/>
                  </a:rPr>
                  <a:t>    </a:t>
                </a:r>
                <a14:m>
                  <m:oMath xmlns:m="http://schemas.openxmlformats.org/officeDocument/2006/math">
                    <m:sSub>
                      <m:sSubPr>
                        <m:ctrlPr>
                          <a:rPr lang="en-US" sz="2000" b="0" i="1" smtClean="0">
                            <a:latin typeface="Cambria Math" panose="02040503050406030204" pitchFamily="18" charset="0"/>
                            <a:cs typeface="Andalus" panose="02020603050405020304" pitchFamily="18" charset="-78"/>
                          </a:rPr>
                        </m:ctrlPr>
                      </m:sSubPr>
                      <m:e>
                        <m:r>
                          <a:rPr lang="en-US" sz="2000" b="0" i="1" smtClean="0">
                            <a:latin typeface="Cambria Math" panose="02040503050406030204" pitchFamily="18" charset="0"/>
                            <a:cs typeface="Andalus" panose="02020603050405020304" pitchFamily="18" charset="-78"/>
                          </a:rPr>
                          <m:t>𝑆</m:t>
                        </m:r>
                      </m:e>
                      <m:sub>
                        <m:r>
                          <a:rPr lang="en-US" sz="2000" b="0" i="1" smtClean="0">
                            <a:latin typeface="Cambria Math" panose="02040503050406030204" pitchFamily="18" charset="0"/>
                            <a:cs typeface="Andalus" panose="02020603050405020304" pitchFamily="18" charset="-78"/>
                          </a:rPr>
                          <m:t>𝑖</m:t>
                        </m:r>
                      </m:sub>
                    </m:sSub>
                  </m:oMath>
                </a14:m>
                <a:r>
                  <a:rPr lang="en-US" sz="2000" dirty="0" smtClean="0">
                    <a:latin typeface="Andalus" panose="02020603050405020304" pitchFamily="18" charset="-78"/>
                    <a:cs typeface="Andalus" panose="02020603050405020304" pitchFamily="18" charset="-78"/>
                  </a:rPr>
                  <a:t> = </a:t>
                </a:r>
                <a:r>
                  <a:rPr lang="en-US" sz="2000" dirty="0" err="1" smtClean="0">
                    <a:latin typeface="Andalus" panose="02020603050405020304" pitchFamily="18" charset="-78"/>
                    <a:cs typeface="Andalus" panose="02020603050405020304" pitchFamily="18" charset="-78"/>
                  </a:rPr>
                  <a:t>PickNext</a:t>
                </a:r>
                <a:r>
                  <a:rPr lang="en-US" sz="2000" dirty="0" smtClean="0">
                    <a:latin typeface="Andalus" panose="02020603050405020304" pitchFamily="18" charset="-78"/>
                    <a:cs typeface="Andalus" panose="02020603050405020304" pitchFamily="18" charset="-78"/>
                  </a:rPr>
                  <a:t>(</a:t>
                </a:r>
                <a:r>
                  <a:rPr lang="en-US" sz="2000" dirty="0" err="1" smtClean="0">
                    <a:latin typeface="Andalus" panose="02020603050405020304" pitchFamily="18" charset="-78"/>
                    <a:cs typeface="Andalus" panose="02020603050405020304" pitchFamily="18" charset="-78"/>
                  </a:rPr>
                  <a:t>UnexploredStates</a:t>
                </a:r>
                <a:r>
                  <a:rPr lang="en-US" sz="2000" dirty="0" smtClean="0">
                    <a:latin typeface="Andalus" panose="02020603050405020304" pitchFamily="18" charset="-78"/>
                    <a:cs typeface="Andalus" panose="02020603050405020304" pitchFamily="18" charset="-78"/>
                  </a:rPr>
                  <a:t>)</a:t>
                </a:r>
              </a:p>
              <a:p>
                <a:pPr marL="457200" indent="-457200">
                  <a:buFont typeface="+mj-lt"/>
                  <a:buAutoNum type="arabicPeriod"/>
                </a:pPr>
                <a:r>
                  <a:rPr lang="en-US" sz="2000" dirty="0">
                    <a:latin typeface="Andalus" panose="02020603050405020304" pitchFamily="18" charset="-78"/>
                    <a:cs typeface="Andalus" panose="02020603050405020304" pitchFamily="18" charset="-78"/>
                  </a:rPr>
                  <a:t> </a:t>
                </a:r>
                <a:r>
                  <a:rPr lang="en-US" sz="2000" dirty="0" smtClean="0">
                    <a:latin typeface="Andalus" panose="02020603050405020304" pitchFamily="18" charset="-78"/>
                    <a:cs typeface="Andalus" panose="02020603050405020304" pitchFamily="18" charset="-78"/>
                  </a:rPr>
                  <a:t>   </a:t>
                </a:r>
                <a:r>
                  <a:rPr lang="en-US" sz="2000" b="1" dirty="0" err="1" smtClean="0">
                    <a:latin typeface="Andalus" panose="02020603050405020304" pitchFamily="18" charset="-78"/>
                    <a:cs typeface="Andalus" panose="02020603050405020304" pitchFamily="18" charset="-78"/>
                  </a:rPr>
                  <a:t>foreach</a:t>
                </a:r>
                <a:r>
                  <a:rPr lang="en-US" sz="2000" dirty="0" smtClean="0">
                    <a:latin typeface="Andalus" panose="02020603050405020304" pitchFamily="18" charset="-78"/>
                    <a:cs typeface="Andalus" panose="02020603050405020304" pitchFamily="18" charset="-78"/>
                  </a:rPr>
                  <a:t> event in Events, </a:t>
                </a:r>
                <a14:m>
                  <m:oMath xmlns:m="http://schemas.openxmlformats.org/officeDocument/2006/math">
                    <m:sSub>
                      <m:sSubPr>
                        <m:ctrlPr>
                          <a:rPr lang="en-US" sz="2000" i="1">
                            <a:latin typeface="Cambria Math" panose="02040503050406030204" pitchFamily="18" charset="0"/>
                            <a:cs typeface="Andalus" panose="02020603050405020304" pitchFamily="18" charset="-78"/>
                          </a:rPr>
                        </m:ctrlPr>
                      </m:sSubPr>
                      <m:e>
                        <m:r>
                          <a:rPr lang="en-US" sz="2000" i="1">
                            <a:latin typeface="Cambria Math" panose="02040503050406030204" pitchFamily="18" charset="0"/>
                            <a:cs typeface="Andalus" panose="02020603050405020304" pitchFamily="18" charset="-78"/>
                          </a:rPr>
                          <m:t>𝑆</m:t>
                        </m:r>
                      </m:e>
                      <m:sub>
                        <m:r>
                          <a:rPr lang="en-US" sz="2000" i="1">
                            <a:latin typeface="Cambria Math" panose="02040503050406030204" pitchFamily="18" charset="0"/>
                            <a:cs typeface="Andalus" panose="02020603050405020304" pitchFamily="18" charset="-78"/>
                          </a:rPr>
                          <m:t>𝑖</m:t>
                        </m:r>
                      </m:sub>
                    </m:sSub>
                    <m:r>
                      <a:rPr lang="en-US" sz="2000" b="0" i="1" smtClean="0">
                        <a:latin typeface="Cambria Math" panose="02040503050406030204" pitchFamily="18" charset="0"/>
                        <a:cs typeface="Andalus" panose="02020603050405020304" pitchFamily="18" charset="-78"/>
                      </a:rPr>
                      <m:t>.</m:t>
                    </m:r>
                    <m:r>
                      <a:rPr lang="en-US" sz="2000" b="0" i="1" smtClean="0">
                        <a:latin typeface="Cambria Math" panose="02040503050406030204" pitchFamily="18" charset="0"/>
                        <a:cs typeface="Andalus" panose="02020603050405020304" pitchFamily="18" charset="-78"/>
                      </a:rPr>
                      <m:t>𝑅𝑒𝑎𝑑𝑦𝑇𝑖𝑚𝑒𝑟𝑠</m:t>
                    </m:r>
                  </m:oMath>
                </a14:m>
                <a:endParaRPr lang="en-US" sz="2000" dirty="0" smtClean="0">
                  <a:latin typeface="Andalus" panose="02020603050405020304" pitchFamily="18" charset="-78"/>
                  <a:cs typeface="Andalus" panose="02020603050405020304" pitchFamily="18" charset="-78"/>
                </a:endParaRPr>
              </a:p>
              <a:p>
                <a:pPr marL="457200" indent="-457200">
                  <a:buFont typeface="+mj-lt"/>
                  <a:buAutoNum type="arabicPeriod"/>
                </a:pPr>
                <a:r>
                  <a:rPr lang="en-US" sz="2000" dirty="0">
                    <a:latin typeface="Andalus" panose="02020603050405020304" pitchFamily="18" charset="-78"/>
                    <a:cs typeface="Andalus" panose="02020603050405020304" pitchFamily="18" charset="-78"/>
                  </a:rPr>
                  <a:t> </a:t>
                </a:r>
                <a:r>
                  <a:rPr lang="en-US" sz="2000" dirty="0" smtClean="0">
                    <a:latin typeface="Andalus" panose="02020603050405020304" pitchFamily="18" charset="-78"/>
                    <a:cs typeface="Andalus" panose="02020603050405020304" pitchFamily="18" charset="-78"/>
                  </a:rPr>
                  <a:t>         </a:t>
                </a:r>
                <a:r>
                  <a:rPr lang="en-US" sz="2000" b="1" dirty="0" err="1" smtClean="0">
                    <a:latin typeface="Andalus" panose="02020603050405020304" pitchFamily="18" charset="-78"/>
                    <a:cs typeface="Andalus" panose="02020603050405020304" pitchFamily="18" charset="-78"/>
                  </a:rPr>
                  <a:t>foreach</a:t>
                </a:r>
                <a:r>
                  <a:rPr lang="en-US" sz="2000" dirty="0" smtClean="0">
                    <a:latin typeface="Andalus" panose="02020603050405020304" pitchFamily="18" charset="-78"/>
                    <a:cs typeface="Andalus" panose="02020603050405020304" pitchFamily="18" charset="-78"/>
                  </a:rPr>
                  <a:t> input in Inputs</a:t>
                </a:r>
              </a:p>
              <a:p>
                <a:pPr marL="457200" indent="-457200">
                  <a:buFont typeface="+mj-lt"/>
                  <a:buAutoNum type="arabicPeriod"/>
                </a:pPr>
                <a:r>
                  <a:rPr lang="en-US" sz="2000" dirty="0" smtClean="0">
                    <a:latin typeface="Andalus" panose="02020603050405020304" pitchFamily="18" charset="-78"/>
                    <a:cs typeface="Andalus" panose="02020603050405020304" pitchFamily="18" charset="-78"/>
                  </a:rPr>
                  <a:t>               </a:t>
                </a:r>
                <a14:m>
                  <m:oMath xmlns:m="http://schemas.openxmlformats.org/officeDocument/2006/math">
                    <m:sSub>
                      <m:sSubPr>
                        <m:ctrlPr>
                          <a:rPr lang="en-US" sz="2000" i="1" dirty="0" smtClean="0">
                            <a:latin typeface="Cambria Math" panose="02040503050406030204" pitchFamily="18" charset="0"/>
                            <a:cs typeface="Andalus" panose="02020603050405020304" pitchFamily="18" charset="-78"/>
                          </a:rPr>
                        </m:ctrlPr>
                      </m:sSubPr>
                      <m:e>
                        <m:r>
                          <a:rPr lang="en-US" sz="2000" i="1" dirty="0" smtClean="0">
                            <a:latin typeface="Cambria Math" panose="02040503050406030204" pitchFamily="18" charset="0"/>
                            <a:cs typeface="Andalus" panose="02020603050405020304" pitchFamily="18" charset="-78"/>
                          </a:rPr>
                          <m:t>𝑆</m:t>
                        </m:r>
                      </m:e>
                      <m:sub>
                        <m:r>
                          <a:rPr lang="en-US" sz="2000" b="0" i="1" dirty="0" smtClean="0">
                            <a:latin typeface="Cambria Math" panose="02040503050406030204" pitchFamily="18" charset="0"/>
                            <a:cs typeface="Andalus" panose="02020603050405020304" pitchFamily="18" charset="-78"/>
                          </a:rPr>
                          <m:t>𝑜</m:t>
                        </m:r>
                      </m:sub>
                    </m:sSub>
                  </m:oMath>
                </a14:m>
                <a:r>
                  <a:rPr lang="en-US" sz="2000" dirty="0" smtClean="0">
                    <a:latin typeface="Andalus" panose="02020603050405020304" pitchFamily="18" charset="-78"/>
                    <a:cs typeface="Andalus" panose="02020603050405020304" pitchFamily="18" charset="-78"/>
                  </a:rPr>
                  <a:t> = Compute(</a:t>
                </a:r>
                <a14:m>
                  <m:oMath xmlns:m="http://schemas.openxmlformats.org/officeDocument/2006/math">
                    <m:sSub>
                      <m:sSubPr>
                        <m:ctrlPr>
                          <a:rPr lang="en-US" sz="2000" b="0" i="1" dirty="0" smtClean="0">
                            <a:latin typeface="Cambria Math" panose="02040503050406030204" pitchFamily="18" charset="0"/>
                            <a:cs typeface="Andalus" panose="02020603050405020304" pitchFamily="18" charset="-78"/>
                          </a:rPr>
                        </m:ctrlPr>
                      </m:sSubPr>
                      <m:e>
                        <m:r>
                          <a:rPr lang="en-US" sz="2000" i="1" dirty="0" smtClean="0">
                            <a:latin typeface="Cambria Math" panose="02040503050406030204" pitchFamily="18" charset="0"/>
                            <a:cs typeface="Andalus" panose="02020603050405020304" pitchFamily="18" charset="-78"/>
                          </a:rPr>
                          <m:t>𝑆</m:t>
                        </m:r>
                      </m:e>
                      <m:sub>
                        <m:r>
                          <a:rPr lang="en-US" sz="2000" b="0" i="1" dirty="0" smtClean="0">
                            <a:latin typeface="Cambria Math" panose="02040503050406030204" pitchFamily="18" charset="0"/>
                            <a:cs typeface="Andalus" panose="02020603050405020304" pitchFamily="18" charset="-78"/>
                          </a:rPr>
                          <m:t>𝑖</m:t>
                        </m:r>
                      </m:sub>
                    </m:sSub>
                  </m:oMath>
                </a14:m>
                <a:r>
                  <a:rPr lang="en-US" sz="2000" dirty="0" smtClean="0">
                    <a:latin typeface="Andalus" panose="02020603050405020304" pitchFamily="18" charset="-78"/>
                    <a:cs typeface="Andalus" panose="02020603050405020304" pitchFamily="18" charset="-78"/>
                  </a:rPr>
                  <a:t>, event, input)</a:t>
                </a:r>
              </a:p>
              <a:p>
                <a:pPr marL="457200" indent="-457200">
                  <a:buFont typeface="+mj-lt"/>
                  <a:buAutoNum type="arabicPeriod"/>
                </a:pPr>
                <a:r>
                  <a:rPr lang="en-US" sz="2000" dirty="0">
                    <a:latin typeface="Andalus" panose="02020603050405020304" pitchFamily="18" charset="-78"/>
                    <a:cs typeface="Andalus" panose="02020603050405020304" pitchFamily="18" charset="-78"/>
                  </a:rPr>
                  <a:t> </a:t>
                </a:r>
                <a:r>
                  <a:rPr lang="en-US" sz="2000" dirty="0" smtClean="0">
                    <a:latin typeface="Andalus" panose="02020603050405020304" pitchFamily="18" charset="-78"/>
                    <a:cs typeface="Andalus" panose="02020603050405020304" pitchFamily="18" charset="-78"/>
                  </a:rPr>
                  <a:t>              if (</a:t>
                </a:r>
                <a14:m>
                  <m:oMath xmlns:m="http://schemas.openxmlformats.org/officeDocument/2006/math">
                    <m:sSub>
                      <m:sSubPr>
                        <m:ctrlPr>
                          <a:rPr lang="en-US" sz="2000" b="0" i="1" smtClean="0">
                            <a:latin typeface="Cambria Math" panose="02040503050406030204" pitchFamily="18" charset="0"/>
                            <a:cs typeface="Andalus" panose="02020603050405020304" pitchFamily="18" charset="-78"/>
                          </a:rPr>
                        </m:ctrlPr>
                      </m:sSubPr>
                      <m:e>
                        <m:r>
                          <a:rPr lang="en-US" sz="2000" b="0" i="1" smtClean="0">
                            <a:latin typeface="Cambria Math" panose="02040503050406030204" pitchFamily="18" charset="0"/>
                            <a:cs typeface="Andalus" panose="02020603050405020304" pitchFamily="18" charset="-78"/>
                          </a:rPr>
                          <m:t>𝑆</m:t>
                        </m:r>
                      </m:e>
                      <m:sub>
                        <m:r>
                          <a:rPr lang="en-US" sz="2000" b="0" i="1" smtClean="0">
                            <a:latin typeface="Cambria Math" panose="02040503050406030204" pitchFamily="18" charset="0"/>
                            <a:cs typeface="Andalus" panose="02020603050405020304" pitchFamily="18" charset="-78"/>
                          </a:rPr>
                          <m:t>𝑜</m:t>
                        </m:r>
                      </m:sub>
                    </m:sSub>
                    <m:r>
                      <a:rPr lang="en-US" sz="2000" b="0" i="1" smtClean="0">
                        <a:latin typeface="Cambria Math" panose="02040503050406030204" pitchFamily="18" charset="0"/>
                        <a:cs typeface="Andalus" panose="02020603050405020304" pitchFamily="18" charset="-78"/>
                      </a:rPr>
                      <m:t>∉</m:t>
                    </m:r>
                  </m:oMath>
                </a14:m>
                <a:r>
                  <a:rPr lang="en-US" sz="2000" dirty="0" smtClean="0">
                    <a:latin typeface="Andalus" panose="02020603050405020304" pitchFamily="18" charset="-78"/>
                    <a:cs typeface="Andalus" panose="02020603050405020304" pitchFamily="18" charset="-78"/>
                  </a:rPr>
                  <a:t> </a:t>
                </a:r>
                <a:r>
                  <a:rPr lang="en-US" sz="2000" dirty="0" err="1" smtClean="0">
                    <a:latin typeface="Andalus" panose="02020603050405020304" pitchFamily="18" charset="-78"/>
                    <a:cs typeface="Andalus" panose="02020603050405020304" pitchFamily="18" charset="-78"/>
                  </a:rPr>
                  <a:t>exploredStates</a:t>
                </a:r>
                <a:r>
                  <a:rPr lang="en-US" sz="2000" dirty="0" smtClean="0">
                    <a:latin typeface="Andalus" panose="02020603050405020304" pitchFamily="18" charset="-78"/>
                    <a:cs typeface="Andalus" panose="02020603050405020304" pitchFamily="18" charset="-78"/>
                  </a:rPr>
                  <a:t>) </a:t>
                </a:r>
                <a:r>
                  <a:rPr lang="en-US" sz="2000" dirty="0" err="1" smtClean="0">
                    <a:latin typeface="Andalus" panose="02020603050405020304" pitchFamily="18" charset="-78"/>
                    <a:cs typeface="Andalus" panose="02020603050405020304" pitchFamily="18" charset="-78"/>
                  </a:rPr>
                  <a:t>unexploredStates.Add</a:t>
                </a:r>
                <a:r>
                  <a:rPr lang="en-US" sz="2000" dirty="0" smtClean="0">
                    <a:latin typeface="Andalus" panose="02020603050405020304" pitchFamily="18" charset="-78"/>
                    <a:cs typeface="Andalus" panose="02020603050405020304" pitchFamily="18" charset="-78"/>
                  </a:rPr>
                  <a:t>(</a:t>
                </a:r>
                <a14:m>
                  <m:oMath xmlns:m="http://schemas.openxmlformats.org/officeDocument/2006/math">
                    <m:sSub>
                      <m:sSubPr>
                        <m:ctrlPr>
                          <a:rPr lang="en-US" sz="2000" i="1">
                            <a:latin typeface="Cambria Math" panose="02040503050406030204" pitchFamily="18" charset="0"/>
                            <a:cs typeface="Andalus" panose="02020603050405020304" pitchFamily="18" charset="-78"/>
                          </a:rPr>
                        </m:ctrlPr>
                      </m:sSubPr>
                      <m:e>
                        <m:r>
                          <a:rPr lang="en-US" sz="2000" i="1">
                            <a:latin typeface="Cambria Math" panose="02040503050406030204" pitchFamily="18" charset="0"/>
                            <a:cs typeface="Andalus" panose="02020603050405020304" pitchFamily="18" charset="-78"/>
                          </a:rPr>
                          <m:t>𝑆</m:t>
                        </m:r>
                      </m:e>
                      <m:sub>
                        <m:r>
                          <a:rPr lang="en-US" sz="2000" i="1">
                            <a:latin typeface="Cambria Math" panose="02040503050406030204" pitchFamily="18" charset="0"/>
                            <a:cs typeface="Andalus" panose="02020603050405020304" pitchFamily="18" charset="-78"/>
                          </a:rPr>
                          <m:t>𝑜</m:t>
                        </m:r>
                      </m:sub>
                    </m:sSub>
                  </m:oMath>
                </a14:m>
                <a:r>
                  <a:rPr lang="en-US" sz="2000" dirty="0" smtClean="0">
                    <a:latin typeface="Andalus" panose="02020603050405020304" pitchFamily="18" charset="-78"/>
                    <a:cs typeface="Andalus" panose="02020603050405020304" pitchFamily="18" charset="-78"/>
                  </a:rPr>
                  <a:t>)</a:t>
                </a:r>
              </a:p>
              <a:p>
                <a:pPr marL="457200" indent="-457200">
                  <a:buFont typeface="+mj-lt"/>
                  <a:buAutoNum type="arabicPeriod"/>
                </a:pPr>
                <a:r>
                  <a:rPr lang="en-US" sz="2000" dirty="0">
                    <a:latin typeface="Andalus" panose="02020603050405020304" pitchFamily="18" charset="-78"/>
                    <a:cs typeface="Andalus" panose="02020603050405020304" pitchFamily="18" charset="-78"/>
                  </a:rPr>
                  <a:t> </a:t>
                </a:r>
                <a:r>
                  <a:rPr lang="en-US" sz="2000" dirty="0" smtClean="0">
                    <a:latin typeface="Andalus" panose="02020603050405020304" pitchFamily="18" charset="-78"/>
                    <a:cs typeface="Andalus" panose="02020603050405020304" pitchFamily="18" charset="-78"/>
                  </a:rPr>
                  <a:t>     </a:t>
                </a:r>
                <a:r>
                  <a:rPr lang="en-US" sz="2000" b="1" dirty="0" smtClean="0">
                    <a:latin typeface="Andalus" panose="02020603050405020304" pitchFamily="18" charset="-78"/>
                    <a:cs typeface="Andalus" panose="02020603050405020304" pitchFamily="18" charset="-78"/>
                  </a:rPr>
                  <a:t>if</a:t>
                </a:r>
                <a:r>
                  <a:rPr lang="en-US" sz="2000" dirty="0" smtClean="0">
                    <a:latin typeface="Andalus" panose="02020603050405020304" pitchFamily="18" charset="-78"/>
                    <a:cs typeface="Andalus" panose="02020603050405020304" pitchFamily="18" charset="-78"/>
                  </a:rPr>
                  <a:t> (</a:t>
                </a:r>
                <a14:m>
                  <m:oMath xmlns:m="http://schemas.openxmlformats.org/officeDocument/2006/math">
                    <m:sSub>
                      <m:sSubPr>
                        <m:ctrlPr>
                          <a:rPr lang="en-US" sz="2000" i="1">
                            <a:latin typeface="Cambria Math" panose="02040503050406030204" pitchFamily="18" charset="0"/>
                            <a:cs typeface="Andalus" panose="02020603050405020304" pitchFamily="18" charset="-78"/>
                          </a:rPr>
                        </m:ctrlPr>
                      </m:sSubPr>
                      <m:e>
                        <m:r>
                          <a:rPr lang="en-US" sz="2000" i="1">
                            <a:latin typeface="Cambria Math" panose="02040503050406030204" pitchFamily="18" charset="0"/>
                            <a:cs typeface="Andalus" panose="02020603050405020304" pitchFamily="18" charset="-78"/>
                          </a:rPr>
                          <m:t>𝑆</m:t>
                        </m:r>
                      </m:e>
                      <m:sub>
                        <m:r>
                          <a:rPr lang="en-US" sz="2000" i="1">
                            <a:latin typeface="Cambria Math" panose="02040503050406030204" pitchFamily="18" charset="0"/>
                            <a:cs typeface="Andalus" panose="02020603050405020304" pitchFamily="18" charset="-78"/>
                          </a:rPr>
                          <m:t>𝑖</m:t>
                        </m:r>
                      </m:sub>
                    </m:sSub>
                    <m:r>
                      <a:rPr lang="en-US" sz="2000" i="1">
                        <a:latin typeface="Cambria Math" panose="02040503050406030204" pitchFamily="18" charset="0"/>
                        <a:cs typeface="Andalus" panose="02020603050405020304" pitchFamily="18" charset="-78"/>
                      </a:rPr>
                      <m:t>.</m:t>
                    </m:r>
                    <m:r>
                      <a:rPr lang="en-US" sz="2000" i="1">
                        <a:latin typeface="Cambria Math" panose="02040503050406030204" pitchFamily="18" charset="0"/>
                        <a:cs typeface="Andalus" panose="02020603050405020304" pitchFamily="18" charset="-78"/>
                      </a:rPr>
                      <m:t>𝑅𝑒𝑎𝑑𝑦𝑇𝑖𝑚𝑒𝑟𝑠</m:t>
                    </m:r>
                    <m:r>
                      <a:rPr lang="en-US" sz="2000" b="0" i="1" smtClean="0">
                        <a:latin typeface="Cambria Math" panose="02040503050406030204" pitchFamily="18" charset="0"/>
                        <a:cs typeface="Andalus" panose="02020603050405020304" pitchFamily="18" charset="-78"/>
                      </a:rPr>
                      <m:t>=</m:t>
                    </m:r>
                    <m:r>
                      <a:rPr lang="en-US" sz="2000" b="0" i="1" smtClean="0">
                        <a:latin typeface="Cambria Math" panose="02040503050406030204" pitchFamily="18" charset="0"/>
                        <a:cs typeface="Andalus" panose="02020603050405020304" pitchFamily="18" charset="-78"/>
                      </a:rPr>
                      <m:t>𝜙</m:t>
                    </m:r>
                    <m:r>
                      <a:rPr lang="en-US" sz="2000" b="0" i="1" smtClean="0">
                        <a:latin typeface="Cambria Math" panose="02040503050406030204" pitchFamily="18" charset="0"/>
                        <a:cs typeface="Andalus" panose="02020603050405020304" pitchFamily="18" charset="-78"/>
                      </a:rPr>
                      <m:t>)</m:t>
                    </m:r>
                  </m:oMath>
                </a14:m>
                <a:endParaRPr lang="en-US" sz="2000" dirty="0" smtClean="0">
                  <a:latin typeface="Andalus" panose="02020603050405020304" pitchFamily="18" charset="-78"/>
                  <a:cs typeface="Andalus" panose="02020603050405020304" pitchFamily="18" charset="-78"/>
                </a:endParaRPr>
              </a:p>
              <a:p>
                <a:pPr marL="457200" indent="-457200">
                  <a:buFont typeface="+mj-lt"/>
                  <a:buAutoNum type="arabicPeriod"/>
                </a:pPr>
                <a:r>
                  <a:rPr lang="en-US" sz="2000" dirty="0" smtClean="0">
                    <a:cs typeface="Andalus" panose="02020603050405020304" pitchFamily="18" charset="-78"/>
                  </a:rPr>
                  <a:t>           </a:t>
                </a:r>
                <a14:m>
                  <m:oMath xmlns:m="http://schemas.openxmlformats.org/officeDocument/2006/math">
                    <m:sSub>
                      <m:sSubPr>
                        <m:ctrlPr>
                          <a:rPr lang="en-US" sz="2000" i="1" dirty="0">
                            <a:latin typeface="Cambria Math" panose="02040503050406030204" pitchFamily="18" charset="0"/>
                            <a:cs typeface="Andalus" panose="02020603050405020304" pitchFamily="18" charset="-78"/>
                          </a:rPr>
                        </m:ctrlPr>
                      </m:sSubPr>
                      <m:e>
                        <m:r>
                          <a:rPr lang="en-US" sz="2000" i="1" dirty="0">
                            <a:latin typeface="Cambria Math" panose="02040503050406030204" pitchFamily="18" charset="0"/>
                            <a:cs typeface="Andalus" panose="02020603050405020304" pitchFamily="18" charset="-78"/>
                          </a:rPr>
                          <m:t>𝑆</m:t>
                        </m:r>
                      </m:e>
                      <m:sub>
                        <m:r>
                          <a:rPr lang="en-US" sz="2000" i="1" dirty="0">
                            <a:latin typeface="Cambria Math" panose="02040503050406030204" pitchFamily="18" charset="0"/>
                            <a:cs typeface="Andalus" panose="02020603050405020304" pitchFamily="18" charset="-78"/>
                          </a:rPr>
                          <m:t>𝑜</m:t>
                        </m:r>
                      </m:sub>
                    </m:sSub>
                  </m:oMath>
                </a14:m>
                <a:r>
                  <a:rPr lang="en-US" sz="2000" dirty="0">
                    <a:latin typeface="Andalus" panose="02020603050405020304" pitchFamily="18" charset="-78"/>
                    <a:cs typeface="Andalus" panose="02020603050405020304" pitchFamily="18" charset="-78"/>
                  </a:rPr>
                  <a:t> = </a:t>
                </a:r>
                <a:r>
                  <a:rPr lang="en-US" sz="2000" dirty="0" err="1" smtClean="0">
                    <a:latin typeface="Andalus" panose="02020603050405020304" pitchFamily="18" charset="-78"/>
                    <a:cs typeface="Andalus" panose="02020603050405020304" pitchFamily="18" charset="-78"/>
                  </a:rPr>
                  <a:t>AdvanceRegion</a:t>
                </a:r>
                <a:r>
                  <a:rPr lang="en-US" sz="2000" dirty="0" smtClean="0">
                    <a:latin typeface="Andalus" panose="02020603050405020304" pitchFamily="18" charset="-78"/>
                    <a:cs typeface="Andalus" panose="02020603050405020304" pitchFamily="18" charset="-78"/>
                  </a:rPr>
                  <a:t>(</a:t>
                </a:r>
                <a14:m>
                  <m:oMath xmlns:m="http://schemas.openxmlformats.org/officeDocument/2006/math">
                    <m:sSub>
                      <m:sSubPr>
                        <m:ctrlPr>
                          <a:rPr lang="en-US" sz="2000" i="1" dirty="0">
                            <a:latin typeface="Cambria Math" panose="02040503050406030204" pitchFamily="18" charset="0"/>
                            <a:cs typeface="Andalus" panose="02020603050405020304" pitchFamily="18" charset="-78"/>
                          </a:rPr>
                        </m:ctrlPr>
                      </m:sSubPr>
                      <m:e>
                        <m:r>
                          <a:rPr lang="en-US" sz="2000" i="1" dirty="0">
                            <a:latin typeface="Cambria Math" panose="02040503050406030204" pitchFamily="18" charset="0"/>
                            <a:cs typeface="Andalus" panose="02020603050405020304" pitchFamily="18" charset="-78"/>
                          </a:rPr>
                          <m:t>𝑆</m:t>
                        </m:r>
                      </m:e>
                      <m:sub>
                        <m:r>
                          <a:rPr lang="en-US" sz="2000" i="1" dirty="0">
                            <a:latin typeface="Cambria Math" panose="02040503050406030204" pitchFamily="18" charset="0"/>
                            <a:cs typeface="Andalus" panose="02020603050405020304" pitchFamily="18" charset="-78"/>
                          </a:rPr>
                          <m:t>𝑖</m:t>
                        </m:r>
                      </m:sub>
                    </m:sSub>
                  </m:oMath>
                </a14:m>
                <a:r>
                  <a:rPr lang="en-US" sz="2000" dirty="0" smtClean="0">
                    <a:latin typeface="Andalus" panose="02020603050405020304" pitchFamily="18" charset="-78"/>
                    <a:cs typeface="Andalus" panose="02020603050405020304" pitchFamily="18" charset="-78"/>
                  </a:rPr>
                  <a:t>)         //also marks </a:t>
                </a:r>
                <a:r>
                  <a:rPr lang="en-US" sz="2000" dirty="0" err="1" smtClean="0">
                    <a:latin typeface="Andalus" panose="02020603050405020304" pitchFamily="18" charset="-78"/>
                    <a:cs typeface="Andalus" panose="02020603050405020304" pitchFamily="18" charset="-78"/>
                  </a:rPr>
                  <a:t>ReadyTimers</a:t>
                </a:r>
                <a:endParaRPr lang="en-US" sz="2000" dirty="0" smtClean="0">
                  <a:latin typeface="Andalus" panose="02020603050405020304" pitchFamily="18" charset="-78"/>
                  <a:cs typeface="Andalus" panose="02020603050405020304" pitchFamily="18" charset="-78"/>
                </a:endParaRPr>
              </a:p>
              <a:p>
                <a:pPr marL="457200" indent="-457200">
                  <a:buFont typeface="+mj-lt"/>
                  <a:buAutoNum type="arabicPeriod"/>
                </a:pPr>
                <a:r>
                  <a:rPr lang="en-US" sz="2000" dirty="0" smtClean="0">
                    <a:latin typeface="Andalus" panose="02020603050405020304" pitchFamily="18" charset="-78"/>
                    <a:cs typeface="Andalus" panose="02020603050405020304" pitchFamily="18" charset="-78"/>
                  </a:rPr>
                  <a:t>          </a:t>
                </a:r>
                <a:r>
                  <a:rPr lang="en-US" sz="2000" b="1" dirty="0" smtClean="0">
                    <a:latin typeface="Andalus" panose="02020603050405020304" pitchFamily="18" charset="-78"/>
                    <a:cs typeface="Andalus" panose="02020603050405020304" pitchFamily="18" charset="-78"/>
                  </a:rPr>
                  <a:t>if</a:t>
                </a:r>
                <a:r>
                  <a:rPr lang="en-US" sz="2000" dirty="0" smtClean="0">
                    <a:latin typeface="Andalus" panose="02020603050405020304" pitchFamily="18" charset="-78"/>
                    <a:cs typeface="Andalus" panose="02020603050405020304" pitchFamily="18" charset="-78"/>
                  </a:rPr>
                  <a:t> </a:t>
                </a:r>
                <a:r>
                  <a:rPr lang="en-US" sz="2000" dirty="0">
                    <a:latin typeface="Andalus" panose="02020603050405020304" pitchFamily="18" charset="-78"/>
                    <a:cs typeface="Andalus" panose="02020603050405020304" pitchFamily="18" charset="-78"/>
                  </a:rPr>
                  <a:t>(</a:t>
                </a:r>
                <a14:m>
                  <m:oMath xmlns:m="http://schemas.openxmlformats.org/officeDocument/2006/math">
                    <m:sSub>
                      <m:sSubPr>
                        <m:ctrlPr>
                          <a:rPr lang="en-US" sz="2000" i="1">
                            <a:latin typeface="Cambria Math" panose="02040503050406030204" pitchFamily="18" charset="0"/>
                            <a:cs typeface="Andalus" panose="02020603050405020304" pitchFamily="18" charset="-78"/>
                          </a:rPr>
                        </m:ctrlPr>
                      </m:sSubPr>
                      <m:e>
                        <m:r>
                          <a:rPr lang="en-US" sz="2000" i="1">
                            <a:latin typeface="Cambria Math" panose="02040503050406030204" pitchFamily="18" charset="0"/>
                            <a:cs typeface="Andalus" panose="02020603050405020304" pitchFamily="18" charset="-78"/>
                          </a:rPr>
                          <m:t>𝑆</m:t>
                        </m:r>
                      </m:e>
                      <m:sub>
                        <m:r>
                          <a:rPr lang="en-US" sz="2000" i="1">
                            <a:latin typeface="Cambria Math" panose="02040503050406030204" pitchFamily="18" charset="0"/>
                            <a:cs typeface="Andalus" panose="02020603050405020304" pitchFamily="18" charset="-78"/>
                          </a:rPr>
                          <m:t>𝑜</m:t>
                        </m:r>
                      </m:sub>
                    </m:sSub>
                    <m:r>
                      <a:rPr lang="en-US" sz="2000" i="1">
                        <a:latin typeface="Cambria Math" panose="02040503050406030204" pitchFamily="18" charset="0"/>
                        <a:cs typeface="Andalus" panose="02020603050405020304" pitchFamily="18" charset="-78"/>
                      </a:rPr>
                      <m:t>∉</m:t>
                    </m:r>
                  </m:oMath>
                </a14:m>
                <a:r>
                  <a:rPr lang="en-US" sz="2000" dirty="0">
                    <a:latin typeface="Andalus" panose="02020603050405020304" pitchFamily="18" charset="-78"/>
                    <a:cs typeface="Andalus" panose="02020603050405020304" pitchFamily="18" charset="-78"/>
                  </a:rPr>
                  <a:t> </a:t>
                </a:r>
                <a:r>
                  <a:rPr lang="en-US" sz="2000" dirty="0" err="1">
                    <a:latin typeface="Andalus" panose="02020603050405020304" pitchFamily="18" charset="-78"/>
                    <a:cs typeface="Andalus" panose="02020603050405020304" pitchFamily="18" charset="-78"/>
                  </a:rPr>
                  <a:t>exploredStates</a:t>
                </a:r>
                <a:r>
                  <a:rPr lang="en-US" sz="2000" dirty="0">
                    <a:latin typeface="Andalus" panose="02020603050405020304" pitchFamily="18" charset="-78"/>
                    <a:cs typeface="Andalus" panose="02020603050405020304" pitchFamily="18" charset="-78"/>
                  </a:rPr>
                  <a:t>) </a:t>
                </a:r>
                <a:r>
                  <a:rPr lang="en-US" sz="2000" dirty="0" err="1" smtClean="0">
                    <a:latin typeface="Andalus" panose="02020603050405020304" pitchFamily="18" charset="-78"/>
                    <a:cs typeface="Andalus" panose="02020603050405020304" pitchFamily="18" charset="-78"/>
                  </a:rPr>
                  <a:t>unexploredStates.Add</a:t>
                </a:r>
                <a:r>
                  <a:rPr lang="en-US" sz="2000" dirty="0">
                    <a:latin typeface="Andalus" panose="02020603050405020304" pitchFamily="18" charset="-78"/>
                    <a:cs typeface="Andalus" panose="02020603050405020304" pitchFamily="18" charset="-78"/>
                  </a:rPr>
                  <a:t>(</a:t>
                </a:r>
                <a14:m>
                  <m:oMath xmlns:m="http://schemas.openxmlformats.org/officeDocument/2006/math">
                    <m:sSub>
                      <m:sSubPr>
                        <m:ctrlPr>
                          <a:rPr lang="en-US" sz="2000" i="1">
                            <a:latin typeface="Cambria Math" panose="02040503050406030204" pitchFamily="18" charset="0"/>
                            <a:cs typeface="Andalus" panose="02020603050405020304" pitchFamily="18" charset="-78"/>
                          </a:rPr>
                        </m:ctrlPr>
                      </m:sSubPr>
                      <m:e>
                        <m:r>
                          <a:rPr lang="en-US" sz="2000" i="1">
                            <a:latin typeface="Cambria Math" panose="02040503050406030204" pitchFamily="18" charset="0"/>
                            <a:cs typeface="Andalus" panose="02020603050405020304" pitchFamily="18" charset="-78"/>
                          </a:rPr>
                          <m:t>𝑆</m:t>
                        </m:r>
                      </m:e>
                      <m:sub>
                        <m:r>
                          <a:rPr lang="en-US" sz="2000" i="1">
                            <a:latin typeface="Cambria Math" panose="02040503050406030204" pitchFamily="18" charset="0"/>
                            <a:cs typeface="Andalus" panose="02020603050405020304" pitchFamily="18" charset="-78"/>
                          </a:rPr>
                          <m:t>𝑜</m:t>
                        </m:r>
                      </m:sub>
                    </m:sSub>
                  </m:oMath>
                </a14:m>
                <a:r>
                  <a:rPr lang="en-US" sz="2000" dirty="0" smtClean="0">
                    <a:latin typeface="Andalus" panose="02020603050405020304" pitchFamily="18" charset="-78"/>
                    <a:cs typeface="Andalus" panose="02020603050405020304" pitchFamily="18" charset="-78"/>
                  </a:rPr>
                  <a:t>)</a:t>
                </a:r>
              </a:p>
              <a:p>
                <a:pPr marL="457200" indent="-457200">
                  <a:buFont typeface="+mj-lt"/>
                  <a:buAutoNum type="arabicPeriod"/>
                </a:pPr>
                <a:r>
                  <a:rPr lang="en-US" sz="2000" dirty="0">
                    <a:latin typeface="Andalus" panose="02020603050405020304" pitchFamily="18" charset="-78"/>
                    <a:cs typeface="Andalus" panose="02020603050405020304" pitchFamily="18" charset="-78"/>
                  </a:rPr>
                  <a:t> </a:t>
                </a:r>
                <a:r>
                  <a:rPr lang="en-US" sz="2000" dirty="0" smtClean="0">
                    <a:latin typeface="Andalus" panose="02020603050405020304" pitchFamily="18" charset="-78"/>
                    <a:cs typeface="Andalus" panose="02020603050405020304" pitchFamily="18" charset="-78"/>
                  </a:rPr>
                  <a:t>    </a:t>
                </a:r>
                <a:r>
                  <a:rPr lang="en-US" sz="2000" dirty="0" err="1" smtClean="0">
                    <a:latin typeface="Andalus" panose="02020603050405020304" pitchFamily="18" charset="-78"/>
                    <a:cs typeface="Andalus" panose="02020603050405020304" pitchFamily="18" charset="-78"/>
                  </a:rPr>
                  <a:t>exploredStates.Add</a:t>
                </a:r>
                <a:r>
                  <a:rPr lang="en-US" sz="2000" dirty="0" smtClean="0">
                    <a:latin typeface="Andalus" panose="02020603050405020304" pitchFamily="18" charset="-78"/>
                    <a:cs typeface="Andalus" panose="02020603050405020304" pitchFamily="18" charset="-78"/>
                  </a:rPr>
                  <a:t>(</a:t>
                </a:r>
                <a14:m>
                  <m:oMath xmlns:m="http://schemas.openxmlformats.org/officeDocument/2006/math">
                    <m:sSub>
                      <m:sSubPr>
                        <m:ctrlPr>
                          <a:rPr lang="en-US" sz="2000" i="1">
                            <a:latin typeface="Cambria Math" panose="02040503050406030204" pitchFamily="18" charset="0"/>
                            <a:cs typeface="Andalus" panose="02020603050405020304" pitchFamily="18" charset="-78"/>
                          </a:rPr>
                        </m:ctrlPr>
                      </m:sSubPr>
                      <m:e>
                        <m:r>
                          <a:rPr lang="en-US" sz="2000" i="1">
                            <a:latin typeface="Cambria Math" panose="02040503050406030204" pitchFamily="18" charset="0"/>
                            <a:cs typeface="Andalus" panose="02020603050405020304" pitchFamily="18" charset="-78"/>
                          </a:rPr>
                          <m:t>𝑆</m:t>
                        </m:r>
                      </m:e>
                      <m:sub>
                        <m:r>
                          <a:rPr lang="en-US" sz="2000" i="1">
                            <a:latin typeface="Cambria Math" panose="02040503050406030204" pitchFamily="18" charset="0"/>
                            <a:cs typeface="Andalus" panose="02020603050405020304" pitchFamily="18" charset="-78"/>
                          </a:rPr>
                          <m:t>𝑖</m:t>
                        </m:r>
                      </m:sub>
                    </m:sSub>
                  </m:oMath>
                </a14:m>
                <a:r>
                  <a:rPr lang="en-US" sz="2000" dirty="0" smtClean="0">
                    <a:latin typeface="Andalus" panose="02020603050405020304" pitchFamily="18" charset="-78"/>
                    <a:cs typeface="Andalus" panose="02020603050405020304" pitchFamily="18" charset="-78"/>
                  </a:rPr>
                  <a:t>)</a:t>
                </a:r>
                <a:endParaRPr lang="en-US" sz="2000" dirty="0">
                  <a:latin typeface="Andalus" panose="02020603050405020304" pitchFamily="18" charset="-78"/>
                  <a:cs typeface="Andalus" panose="02020603050405020304" pitchFamily="18"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3"/>
                <a:stretch>
                  <a:fillRect l="-1111" t="-1500"/>
                </a:stretch>
              </a:blipFill>
            </p:spPr>
            <p:txBody>
              <a:bodyPr/>
              <a:lstStyle/>
              <a:p>
                <a:r>
                  <a:rPr lang="en-US">
                    <a:noFill/>
                  </a:rPr>
                  <a:t> </a:t>
                </a:r>
              </a:p>
            </p:txBody>
          </p:sp>
        </mc:Fallback>
      </mc:AlternateContent>
    </p:spTree>
    <p:extLst>
      <p:ext uri="{BB962C8B-B14F-4D97-AF65-F5344CB8AC3E}">
        <p14:creationId xmlns:p14="http://schemas.microsoft.com/office/powerpoint/2010/main" val="32545872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rmAutofit fontScale="90000"/>
          </a:bodyPr>
          <a:lstStyle/>
          <a:p>
            <a:r>
              <a:rPr lang="en-US" sz="4000" dirty="0" smtClean="0"/>
              <a:t>Optimization: Predicting successor states</a:t>
            </a:r>
            <a:endParaRPr lang="en-US" sz="4000" dirty="0"/>
          </a:p>
        </p:txBody>
      </p:sp>
      <p:sp>
        <p:nvSpPr>
          <p:cNvPr id="3" name="Content Placeholder 2"/>
          <p:cNvSpPr>
            <a:spLocks noGrp="1"/>
          </p:cNvSpPr>
          <p:nvPr>
            <p:ph idx="1"/>
          </p:nvPr>
        </p:nvSpPr>
        <p:spPr/>
        <p:txBody>
          <a:bodyPr/>
          <a:lstStyle/>
          <a:p>
            <a:pPr marL="0" indent="0">
              <a:buNone/>
            </a:pPr>
            <a:r>
              <a:rPr lang="en-US" dirty="0">
                <a:solidFill>
                  <a:schemeClr val="tx2"/>
                </a:solidFill>
              </a:rPr>
              <a:t>Observation: </a:t>
            </a:r>
            <a:r>
              <a:rPr lang="en-US" dirty="0" smtClean="0"/>
              <a:t>Multiple region states can have identical response to a trigger</a:t>
            </a:r>
            <a:endParaRPr lang="en-US" dirty="0"/>
          </a:p>
        </p:txBody>
      </p:sp>
      <p:sp>
        <p:nvSpPr>
          <p:cNvPr id="4" name="Content Placeholder 2"/>
          <p:cNvSpPr txBox="1">
            <a:spLocks/>
          </p:cNvSpPr>
          <p:nvPr/>
        </p:nvSpPr>
        <p:spPr>
          <a:xfrm>
            <a:off x="113882" y="2819401"/>
            <a:ext cx="3696118" cy="381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b="1" dirty="0" smtClean="0">
                <a:latin typeface="Courier New" pitchFamily="49" charset="0"/>
                <a:cs typeface="Courier New" pitchFamily="49" charset="0"/>
              </a:rPr>
              <a:t>Trigger1:</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(x1 &lt; 5)</a:t>
            </a:r>
            <a:endParaRPr lang="en-US" sz="1800" dirty="0">
              <a:latin typeface="Courier New" pitchFamily="49" charset="0"/>
              <a:cs typeface="Courier New" pitchFamily="49" charset="0"/>
            </a:endParaRP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trigger1Seen = true</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x1= 0</a:t>
            </a:r>
            <a:endParaRPr lang="en-US" sz="1800" dirty="0">
              <a:latin typeface="Courier New" pitchFamily="49" charset="0"/>
              <a:cs typeface="Courier New" pitchFamily="49" charset="0"/>
            </a:endParaRPr>
          </a:p>
          <a:p>
            <a:pPr marL="0" indent="0">
              <a:buFont typeface="Arial" pitchFamily="34" charset="0"/>
              <a:buNone/>
            </a:pPr>
            <a:r>
              <a:rPr lang="en-US" sz="1800" b="1" dirty="0" smtClean="0">
                <a:latin typeface="Courier New" pitchFamily="49" charset="0"/>
                <a:cs typeface="Courier New" pitchFamily="49" charset="0"/>
              </a:rPr>
              <a:t>Trigger2:</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(trigger1Seen)</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if (x2 &lt; 2)</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DoSomething</a:t>
            </a:r>
            <a:r>
              <a:rPr lang="en-US" sz="1800" dirty="0" smtClean="0">
                <a:latin typeface="Courier New" pitchFamily="49" charset="0"/>
                <a:cs typeface="Courier New" pitchFamily="49" charset="0"/>
              </a:rPr>
              <a:t>()</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else</a:t>
            </a:r>
          </a:p>
          <a:p>
            <a:pPr marL="0" indent="0">
              <a:buFont typeface="Arial" pitchFamily="34"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DoSomethingElse</a:t>
            </a:r>
            <a:r>
              <a:rPr lang="en-US" sz="1800" dirty="0" smtClean="0">
                <a:latin typeface="Courier New" pitchFamily="49" charset="0"/>
                <a:cs typeface="Courier New" pitchFamily="49"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692644178"/>
              </p:ext>
            </p:extLst>
          </p:nvPr>
        </p:nvGraphicFramePr>
        <p:xfrm>
          <a:off x="4800570" y="3655363"/>
          <a:ext cx="4038630" cy="1453440"/>
        </p:xfrm>
        <a:graphic>
          <a:graphicData uri="http://schemas.openxmlformats.org/drawingml/2006/table">
            <a:tbl>
              <a:tblPr>
                <a:tableStyleId>{5C22544A-7EE6-4342-B048-85BDC9FD1C3A}</a:tableStyleId>
              </a:tblPr>
              <a:tblGrid>
                <a:gridCol w="673105"/>
                <a:gridCol w="673105"/>
                <a:gridCol w="673105"/>
                <a:gridCol w="673105"/>
                <a:gridCol w="673105"/>
                <a:gridCol w="673105"/>
              </a:tblGrid>
              <a:tr h="484480">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484480">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484480">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cxnSp>
        <p:nvCxnSpPr>
          <p:cNvPr id="6" name="Straight Connector 5"/>
          <p:cNvCxnSpPr/>
          <p:nvPr/>
        </p:nvCxnSpPr>
        <p:spPr>
          <a:xfrm flipV="1">
            <a:off x="4800600" y="4118224"/>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60595" y="5405735"/>
            <a:ext cx="2234010" cy="461665"/>
          </a:xfrm>
          <a:prstGeom prst="rect">
            <a:avLst/>
          </a:prstGeom>
          <a:noFill/>
        </p:spPr>
        <p:txBody>
          <a:bodyPr wrap="square" rtlCol="0">
            <a:spAutoFit/>
          </a:bodyPr>
          <a:lstStyle/>
          <a:p>
            <a:pPr algn="ctr"/>
            <a:r>
              <a:rPr lang="en-US" sz="2400" dirty="0" smtClean="0"/>
              <a:t>tTrigger1</a:t>
            </a:r>
            <a:endParaRPr lang="en-US" sz="2400" dirty="0"/>
          </a:p>
        </p:txBody>
      </p:sp>
      <p:sp>
        <p:nvSpPr>
          <p:cNvPr id="8" name="TextBox 7"/>
          <p:cNvSpPr txBox="1"/>
          <p:nvPr/>
        </p:nvSpPr>
        <p:spPr>
          <a:xfrm rot="16200000">
            <a:off x="3244547" y="3887391"/>
            <a:ext cx="1844575" cy="461665"/>
          </a:xfrm>
          <a:prstGeom prst="rect">
            <a:avLst/>
          </a:prstGeom>
          <a:noFill/>
        </p:spPr>
        <p:txBody>
          <a:bodyPr wrap="square" rtlCol="0">
            <a:spAutoFit/>
          </a:bodyPr>
          <a:lstStyle/>
          <a:p>
            <a:pPr algn="ctr"/>
            <a:r>
              <a:rPr lang="en-US" sz="2400" dirty="0" smtClean="0"/>
              <a:t>tTrigger2</a:t>
            </a:r>
            <a:endParaRPr lang="en-US" sz="2400" dirty="0"/>
          </a:p>
        </p:txBody>
      </p:sp>
      <p:sp>
        <p:nvSpPr>
          <p:cNvPr id="9" name="TextBox 8"/>
          <p:cNvSpPr txBox="1"/>
          <p:nvPr/>
        </p:nvSpPr>
        <p:spPr>
          <a:xfrm>
            <a:off x="5256140" y="5108824"/>
            <a:ext cx="458860" cy="461665"/>
          </a:xfrm>
          <a:prstGeom prst="rect">
            <a:avLst/>
          </a:prstGeom>
          <a:noFill/>
        </p:spPr>
        <p:txBody>
          <a:bodyPr wrap="square" rtlCol="0">
            <a:spAutoFit/>
          </a:bodyPr>
          <a:lstStyle/>
          <a:p>
            <a:pPr algn="ctr"/>
            <a:r>
              <a:rPr lang="en-US" sz="2400" dirty="0" smtClean="0"/>
              <a:t>1</a:t>
            </a:r>
            <a:endParaRPr lang="en-US" sz="2400" dirty="0"/>
          </a:p>
        </p:txBody>
      </p:sp>
      <p:sp>
        <p:nvSpPr>
          <p:cNvPr id="10" name="TextBox 9"/>
          <p:cNvSpPr txBox="1"/>
          <p:nvPr/>
        </p:nvSpPr>
        <p:spPr>
          <a:xfrm>
            <a:off x="5941940" y="5108824"/>
            <a:ext cx="458860" cy="461665"/>
          </a:xfrm>
          <a:prstGeom prst="rect">
            <a:avLst/>
          </a:prstGeom>
          <a:noFill/>
        </p:spPr>
        <p:txBody>
          <a:bodyPr wrap="square" rtlCol="0">
            <a:spAutoFit/>
          </a:bodyPr>
          <a:lstStyle/>
          <a:p>
            <a:pPr algn="ctr"/>
            <a:r>
              <a:rPr lang="en-US" sz="2400" dirty="0"/>
              <a:t>2</a:t>
            </a:r>
          </a:p>
        </p:txBody>
      </p:sp>
      <p:sp>
        <p:nvSpPr>
          <p:cNvPr id="11" name="TextBox 10"/>
          <p:cNvSpPr txBox="1"/>
          <p:nvPr/>
        </p:nvSpPr>
        <p:spPr>
          <a:xfrm>
            <a:off x="6627740" y="5108824"/>
            <a:ext cx="458860" cy="461665"/>
          </a:xfrm>
          <a:prstGeom prst="rect">
            <a:avLst/>
          </a:prstGeom>
          <a:noFill/>
        </p:spPr>
        <p:txBody>
          <a:bodyPr wrap="square" rtlCol="0">
            <a:spAutoFit/>
          </a:bodyPr>
          <a:lstStyle/>
          <a:p>
            <a:pPr algn="ctr"/>
            <a:r>
              <a:rPr lang="en-US" sz="2400" dirty="0" smtClean="0"/>
              <a:t>3</a:t>
            </a:r>
            <a:endParaRPr lang="en-US" sz="2400" dirty="0"/>
          </a:p>
        </p:txBody>
      </p:sp>
      <p:sp>
        <p:nvSpPr>
          <p:cNvPr id="12" name="TextBox 11"/>
          <p:cNvSpPr txBox="1"/>
          <p:nvPr/>
        </p:nvSpPr>
        <p:spPr>
          <a:xfrm>
            <a:off x="7239000" y="5108824"/>
            <a:ext cx="458860" cy="461665"/>
          </a:xfrm>
          <a:prstGeom prst="rect">
            <a:avLst/>
          </a:prstGeom>
          <a:noFill/>
        </p:spPr>
        <p:txBody>
          <a:bodyPr wrap="square" rtlCol="0">
            <a:spAutoFit/>
          </a:bodyPr>
          <a:lstStyle/>
          <a:p>
            <a:pPr algn="ctr"/>
            <a:r>
              <a:rPr lang="en-US" sz="2400" dirty="0"/>
              <a:t>4</a:t>
            </a:r>
          </a:p>
        </p:txBody>
      </p:sp>
      <p:sp>
        <p:nvSpPr>
          <p:cNvPr id="13" name="TextBox 12"/>
          <p:cNvSpPr txBox="1"/>
          <p:nvPr/>
        </p:nvSpPr>
        <p:spPr>
          <a:xfrm>
            <a:off x="7924800" y="5108824"/>
            <a:ext cx="458860" cy="461665"/>
          </a:xfrm>
          <a:prstGeom prst="rect">
            <a:avLst/>
          </a:prstGeom>
          <a:noFill/>
        </p:spPr>
        <p:txBody>
          <a:bodyPr wrap="square" rtlCol="0">
            <a:spAutoFit/>
          </a:bodyPr>
          <a:lstStyle/>
          <a:p>
            <a:pPr algn="ctr"/>
            <a:r>
              <a:rPr lang="en-US" sz="2400" dirty="0" smtClean="0"/>
              <a:t>5</a:t>
            </a:r>
            <a:endParaRPr lang="en-US" sz="2400" dirty="0"/>
          </a:p>
        </p:txBody>
      </p:sp>
      <p:sp>
        <p:nvSpPr>
          <p:cNvPr id="14" name="TextBox 13"/>
          <p:cNvSpPr txBox="1"/>
          <p:nvPr/>
        </p:nvSpPr>
        <p:spPr>
          <a:xfrm>
            <a:off x="4341740" y="4351915"/>
            <a:ext cx="458860" cy="461665"/>
          </a:xfrm>
          <a:prstGeom prst="rect">
            <a:avLst/>
          </a:prstGeom>
          <a:noFill/>
        </p:spPr>
        <p:txBody>
          <a:bodyPr wrap="square" rtlCol="0">
            <a:spAutoFit/>
          </a:bodyPr>
          <a:lstStyle/>
          <a:p>
            <a:pPr algn="ctr"/>
            <a:r>
              <a:rPr lang="en-US" sz="2400" dirty="0" smtClean="0"/>
              <a:t>1</a:t>
            </a:r>
            <a:endParaRPr lang="en-US" sz="2400" dirty="0"/>
          </a:p>
        </p:txBody>
      </p:sp>
      <p:sp>
        <p:nvSpPr>
          <p:cNvPr id="15" name="TextBox 14"/>
          <p:cNvSpPr txBox="1"/>
          <p:nvPr/>
        </p:nvSpPr>
        <p:spPr>
          <a:xfrm>
            <a:off x="4343400" y="3889624"/>
            <a:ext cx="458860" cy="461665"/>
          </a:xfrm>
          <a:prstGeom prst="rect">
            <a:avLst/>
          </a:prstGeom>
          <a:noFill/>
        </p:spPr>
        <p:txBody>
          <a:bodyPr wrap="square" rtlCol="0">
            <a:spAutoFit/>
          </a:bodyPr>
          <a:lstStyle/>
          <a:p>
            <a:pPr algn="ctr"/>
            <a:r>
              <a:rPr lang="en-US" sz="2400" dirty="0"/>
              <a:t>2</a:t>
            </a:r>
          </a:p>
        </p:txBody>
      </p:sp>
      <p:sp>
        <p:nvSpPr>
          <p:cNvPr id="16" name="TextBox 15"/>
          <p:cNvSpPr txBox="1"/>
          <p:nvPr/>
        </p:nvSpPr>
        <p:spPr>
          <a:xfrm>
            <a:off x="4343400" y="5119004"/>
            <a:ext cx="458860" cy="461665"/>
          </a:xfrm>
          <a:prstGeom prst="rect">
            <a:avLst/>
          </a:prstGeom>
          <a:noFill/>
        </p:spPr>
        <p:txBody>
          <a:bodyPr wrap="square" rtlCol="0">
            <a:spAutoFit/>
          </a:bodyPr>
          <a:lstStyle/>
          <a:p>
            <a:pPr algn="ctr"/>
            <a:r>
              <a:rPr lang="en-US" sz="2400" dirty="0" smtClean="0"/>
              <a:t>0</a:t>
            </a:r>
            <a:endParaRPr lang="en-US" sz="2400" dirty="0"/>
          </a:p>
        </p:txBody>
      </p:sp>
      <p:cxnSp>
        <p:nvCxnSpPr>
          <p:cNvPr id="17" name="Straight Connector 16"/>
          <p:cNvCxnSpPr/>
          <p:nvPr/>
        </p:nvCxnSpPr>
        <p:spPr>
          <a:xfrm flipV="1">
            <a:off x="5456261" y="4118224"/>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142061" y="4118224"/>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827861" y="4118224"/>
            <a:ext cx="1325539" cy="9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467600" y="4651624"/>
            <a:ext cx="685800" cy="4572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816522" y="4145528"/>
            <a:ext cx="685800" cy="4572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24400" y="4038600"/>
            <a:ext cx="373085" cy="584775"/>
          </a:xfrm>
          <a:prstGeom prst="rect">
            <a:avLst/>
          </a:prstGeom>
          <a:noFill/>
        </p:spPr>
        <p:txBody>
          <a:bodyPr wrap="square" rtlCol="0">
            <a:spAutoFit/>
          </a:bodyPr>
          <a:lstStyle/>
          <a:p>
            <a:r>
              <a:rPr lang="en-US" sz="3200" dirty="0" smtClean="0">
                <a:solidFill>
                  <a:srgbClr val="FF0000"/>
                </a:solidFill>
              </a:rPr>
              <a:t>●</a:t>
            </a:r>
            <a:endParaRPr lang="en-US" sz="3200" dirty="0">
              <a:solidFill>
                <a:srgbClr val="FF0000"/>
              </a:solidFill>
            </a:endParaRPr>
          </a:p>
        </p:txBody>
      </p:sp>
      <p:sp>
        <p:nvSpPr>
          <p:cNvPr id="23" name="TextBox 22"/>
          <p:cNvSpPr txBox="1"/>
          <p:nvPr/>
        </p:nvSpPr>
        <p:spPr>
          <a:xfrm>
            <a:off x="5715000" y="4648200"/>
            <a:ext cx="373085" cy="584775"/>
          </a:xfrm>
          <a:prstGeom prst="rect">
            <a:avLst/>
          </a:prstGeom>
          <a:noFill/>
        </p:spPr>
        <p:txBody>
          <a:bodyPr wrap="square" rtlCol="0">
            <a:spAutoFit/>
          </a:bodyPr>
          <a:lstStyle/>
          <a:p>
            <a:r>
              <a:rPr lang="en-US" sz="3200" dirty="0" smtClean="0">
                <a:solidFill>
                  <a:schemeClr val="tx2"/>
                </a:solidFill>
              </a:rPr>
              <a:t>●</a:t>
            </a:r>
            <a:endParaRPr lang="en-US" sz="3200" dirty="0">
              <a:solidFill>
                <a:schemeClr val="tx2"/>
              </a:solidFill>
            </a:endParaRPr>
          </a:p>
        </p:txBody>
      </p:sp>
      <p:sp>
        <p:nvSpPr>
          <p:cNvPr id="24" name="Rectangle 23"/>
          <p:cNvSpPr/>
          <p:nvPr/>
        </p:nvSpPr>
        <p:spPr>
          <a:xfrm>
            <a:off x="4816522" y="4145528"/>
            <a:ext cx="3336878" cy="963296"/>
          </a:xfrm>
          <a:prstGeom prst="rect">
            <a:avLst/>
          </a:prstGeom>
          <a:solidFill>
            <a:srgbClr val="FF3300">
              <a:alpha val="50196"/>
            </a:srgbClr>
          </a:solidFill>
          <a:ln w="28575">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816522" y="3151504"/>
            <a:ext cx="3336878" cy="963296"/>
          </a:xfrm>
          <a:prstGeom prst="rect">
            <a:avLst/>
          </a:prstGeom>
          <a:solidFill>
            <a:srgbClr val="CCFF99">
              <a:alpha val="50196"/>
            </a:srgbClr>
          </a:solidFill>
          <a:ln w="28575">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169322" y="4114800"/>
            <a:ext cx="1050878" cy="990600"/>
          </a:xfrm>
          <a:prstGeom prst="rect">
            <a:avLst/>
          </a:prstGeom>
          <a:solidFill>
            <a:schemeClr val="accent1">
              <a:lumMod val="75000"/>
              <a:alpha val="50196"/>
            </a:schemeClr>
          </a:solidFill>
          <a:ln w="28575">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153400" y="3151504"/>
            <a:ext cx="1066800" cy="963296"/>
          </a:xfrm>
          <a:prstGeom prst="rect">
            <a:avLst/>
          </a:prstGeom>
          <a:solidFill>
            <a:srgbClr val="996633">
              <a:alpha val="49804"/>
            </a:srgbClr>
          </a:solidFill>
          <a:ln w="28575">
            <a:no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43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P spid="13" grpId="0"/>
      <p:bldP spid="14" grpId="0"/>
      <p:bldP spid="15" grpId="0"/>
      <p:bldP spid="16" grpId="0"/>
      <p:bldP spid="22" grpId="0"/>
      <p:bldP spid="23" grpId="0"/>
      <p:bldP spid="24" grpId="0" animBg="1"/>
      <p:bldP spid="25" grpId="0" animBg="1"/>
      <p:bldP spid="26" grpId="0" animBg="1"/>
      <p:bldP spid="2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rmAutofit fontScale="90000"/>
          </a:bodyPr>
          <a:lstStyle/>
          <a:p>
            <a:r>
              <a:rPr lang="en-US" sz="4000" dirty="0" smtClean="0"/>
              <a:t>Optimization: Predicting successor states</a:t>
            </a:r>
            <a:endParaRPr lang="en-US" sz="4000" dirty="0"/>
          </a:p>
        </p:txBody>
      </p:sp>
      <p:sp>
        <p:nvSpPr>
          <p:cNvPr id="3" name="Content Placeholder 2"/>
          <p:cNvSpPr>
            <a:spLocks noGrp="1"/>
          </p:cNvSpPr>
          <p:nvPr>
            <p:ph idx="1"/>
          </p:nvPr>
        </p:nvSpPr>
        <p:spPr>
          <a:xfrm>
            <a:off x="457200" y="1600201"/>
            <a:ext cx="8382000" cy="1981200"/>
          </a:xfrm>
        </p:spPr>
        <p:txBody>
          <a:bodyPr/>
          <a:lstStyle/>
          <a:p>
            <a:pPr marL="0" indent="0">
              <a:buNone/>
            </a:pPr>
            <a:r>
              <a:rPr lang="en-US" dirty="0">
                <a:solidFill>
                  <a:schemeClr val="tx2"/>
                </a:solidFill>
              </a:rPr>
              <a:t>Observation: </a:t>
            </a:r>
            <a:r>
              <a:rPr lang="en-US" dirty="0" smtClean="0"/>
              <a:t>Multiple region states can have identical response to a trigger</a:t>
            </a:r>
          </a:p>
          <a:p>
            <a:pPr marL="0" indent="0">
              <a:buNone/>
            </a:pPr>
            <a:endParaRPr lang="en-US" sz="1400" dirty="0"/>
          </a:p>
          <a:p>
            <a:pPr marL="0" indent="0">
              <a:buNone/>
            </a:pPr>
            <a:r>
              <a:rPr lang="en-US" sz="2800" i="1" dirty="0" smtClean="0"/>
              <a:t>Clock personality:</a:t>
            </a:r>
            <a:r>
              <a:rPr lang="en-US" sz="2800" dirty="0" smtClean="0"/>
              <a:t> region’s evaluation of clock constraints</a:t>
            </a:r>
          </a:p>
          <a:p>
            <a:pPr marL="514350" indent="-514350">
              <a:buAutoNum type="arabicPeriod"/>
            </a:pPr>
            <a:endParaRPr lang="en-US" dirty="0"/>
          </a:p>
        </p:txBody>
      </p:sp>
      <mc:AlternateContent xmlns:mc="http://schemas.openxmlformats.org/markup-compatibility/2006" xmlns:a14="http://schemas.microsoft.com/office/drawing/2010/main">
        <mc:Choice Requires="a14">
          <p:sp>
            <p:nvSpPr>
              <p:cNvPr id="31" name="Rounded Rectangle 30"/>
              <p:cNvSpPr/>
              <p:nvPr/>
            </p:nvSpPr>
            <p:spPr>
              <a:xfrm>
                <a:off x="1295401" y="3810000"/>
                <a:ext cx="533399" cy="6096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𝑆</m:t>
                          </m:r>
                        </m:e>
                        <m:sub>
                          <m:r>
                            <a:rPr lang="en-US" sz="2000" b="0" i="1" smtClean="0">
                              <a:solidFill>
                                <a:schemeClr val="tx1"/>
                              </a:solidFill>
                              <a:latin typeface="Cambria Math"/>
                            </a:rPr>
                            <m:t>1</m:t>
                          </m:r>
                        </m:sub>
                      </m:sSub>
                    </m:oMath>
                  </m:oMathPara>
                </a14:m>
                <a:endParaRPr lang="en-US" sz="2000" dirty="0">
                  <a:solidFill>
                    <a:schemeClr val="tx1"/>
                  </a:solidFill>
                </a:endParaRPr>
              </a:p>
            </p:txBody>
          </p:sp>
        </mc:Choice>
        <mc:Fallback xmlns="">
          <p:sp>
            <p:nvSpPr>
              <p:cNvPr id="31" name="Rounded Rectangle 30"/>
              <p:cNvSpPr>
                <a:spLocks noRot="1" noChangeAspect="1" noMove="1" noResize="1" noEditPoints="1" noAdjustHandles="1" noChangeArrowheads="1" noChangeShapeType="1" noTextEdit="1"/>
              </p:cNvSpPr>
              <p:nvPr/>
            </p:nvSpPr>
            <p:spPr>
              <a:xfrm>
                <a:off x="1295401" y="3810000"/>
                <a:ext cx="533399" cy="609600"/>
              </a:xfrm>
              <a:prstGeom prst="roundRect">
                <a:avLst/>
              </a:prstGeom>
              <a:blipFill rotWithShape="1">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ounded Rectangle 31"/>
              <p:cNvSpPr/>
              <p:nvPr/>
            </p:nvSpPr>
            <p:spPr>
              <a:xfrm>
                <a:off x="7391401" y="3810000"/>
                <a:ext cx="533399" cy="6096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a:rPr>
                            <m:t>𝑆</m:t>
                          </m:r>
                        </m:e>
                        <m:sub>
                          <m:r>
                            <a:rPr lang="en-US" sz="2000" b="0" i="1" smtClean="0">
                              <a:solidFill>
                                <a:schemeClr val="tx1"/>
                              </a:solidFill>
                              <a:latin typeface="Cambria Math"/>
                            </a:rPr>
                            <m:t>2</m:t>
                          </m:r>
                        </m:sub>
                      </m:sSub>
                    </m:oMath>
                  </m:oMathPara>
                </a14:m>
                <a:endParaRPr lang="en-US" sz="2000" dirty="0">
                  <a:solidFill>
                    <a:schemeClr val="tx1"/>
                  </a:solidFill>
                </a:endParaRPr>
              </a:p>
            </p:txBody>
          </p:sp>
        </mc:Choice>
        <mc:Fallback xmlns="">
          <p:sp>
            <p:nvSpPr>
              <p:cNvPr id="32" name="Rounded Rectangle 31"/>
              <p:cNvSpPr>
                <a:spLocks noRot="1" noChangeAspect="1" noMove="1" noResize="1" noEditPoints="1" noAdjustHandles="1" noChangeArrowheads="1" noChangeShapeType="1" noTextEdit="1"/>
              </p:cNvSpPr>
              <p:nvPr/>
            </p:nvSpPr>
            <p:spPr>
              <a:xfrm>
                <a:off x="7391401" y="3810000"/>
                <a:ext cx="533399" cy="609600"/>
              </a:xfrm>
              <a:prstGeom prst="roundRect">
                <a:avLst/>
              </a:prstGeom>
              <a:blipFill rotWithShape="1">
                <a:blip r:embed="rId4"/>
                <a:stretch>
                  <a:fillRect/>
                </a:stretch>
              </a:blipFill>
              <a:ln>
                <a:noFill/>
              </a:ln>
            </p:spPr>
            <p:txBody>
              <a:bodyPr/>
              <a:lstStyle/>
              <a:p>
                <a:r>
                  <a:rPr lang="en-US">
                    <a:noFill/>
                  </a:rPr>
                  <a:t> </a:t>
                </a:r>
              </a:p>
            </p:txBody>
          </p:sp>
        </mc:Fallback>
      </mc:AlternateContent>
      <p:cxnSp>
        <p:nvCxnSpPr>
          <p:cNvPr id="34" name="Straight Arrow Connector 33"/>
          <p:cNvCxnSpPr>
            <a:stCxn id="31" idx="3"/>
            <a:endCxn id="32" idx="1"/>
          </p:cNvCxnSpPr>
          <p:nvPr/>
        </p:nvCxnSpPr>
        <p:spPr>
          <a:xfrm>
            <a:off x="1828800" y="4114800"/>
            <a:ext cx="5562601" cy="0"/>
          </a:xfrm>
          <a:prstGeom prst="straightConnector1">
            <a:avLst/>
          </a:prstGeom>
          <a:ln w="28575">
            <a:solidFill>
              <a:schemeClr val="tx2"/>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828800" y="3581400"/>
            <a:ext cx="5562601" cy="461665"/>
          </a:xfrm>
          <a:prstGeom prst="rect">
            <a:avLst/>
          </a:prstGeom>
          <a:noFill/>
        </p:spPr>
        <p:txBody>
          <a:bodyPr wrap="square" rtlCol="0">
            <a:spAutoFit/>
          </a:bodyPr>
          <a:lstStyle/>
          <a:p>
            <a:pPr algn="ctr"/>
            <a:r>
              <a:rPr lang="en-US" sz="2400" dirty="0" smtClean="0"/>
              <a:t>Same variable values and ready timers </a:t>
            </a:r>
            <a:endParaRPr lang="en-US" sz="2400" dirty="0"/>
          </a:p>
        </p:txBody>
      </p:sp>
      <p:sp>
        <p:nvSpPr>
          <p:cNvPr id="36" name="TextBox 35"/>
          <p:cNvSpPr txBox="1"/>
          <p:nvPr/>
        </p:nvSpPr>
        <p:spPr>
          <a:xfrm>
            <a:off x="1828800" y="4122003"/>
            <a:ext cx="5544405" cy="461665"/>
          </a:xfrm>
          <a:prstGeom prst="rect">
            <a:avLst/>
          </a:prstGeom>
          <a:noFill/>
        </p:spPr>
        <p:txBody>
          <a:bodyPr wrap="square" rtlCol="0">
            <a:spAutoFit/>
          </a:bodyPr>
          <a:lstStyle/>
          <a:p>
            <a:pPr algn="ctr"/>
            <a:r>
              <a:rPr lang="en-US" sz="2400" dirty="0" smtClean="0"/>
              <a:t>Different regions but same personality</a:t>
            </a:r>
            <a:endParaRPr lang="en-US" sz="2400" dirty="0"/>
          </a:p>
        </p:txBody>
      </p:sp>
      <mc:AlternateContent xmlns:mc="http://schemas.openxmlformats.org/markup-compatibility/2006" xmlns:a14="http://schemas.microsoft.com/office/drawing/2010/main">
        <mc:Choice Requires="a14">
          <p:sp>
            <p:nvSpPr>
              <p:cNvPr id="37" name="Rounded Rectangle 36"/>
              <p:cNvSpPr/>
              <p:nvPr/>
            </p:nvSpPr>
            <p:spPr>
              <a:xfrm>
                <a:off x="381000" y="5562600"/>
                <a:ext cx="533399" cy="6096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1" dirty="0" smtClean="0">
                    <a:solidFill>
                      <a:schemeClr val="tx1"/>
                    </a:solidFill>
                    <a:latin typeface="Cambria Math"/>
                  </a:rPr>
                  <a:t/>
                </a:r>
                <a:br>
                  <a:rPr lang="en-US" sz="2000" b="0" i="1" dirty="0" smtClean="0">
                    <a:solidFill>
                      <a:schemeClr val="tx1"/>
                    </a:solidFill>
                    <a:latin typeface="Cambria Math"/>
                  </a:rPr>
                </a:br>
                <a:r>
                  <a:rPr lang="en-US" sz="2000" b="0" i="1" dirty="0" smtClean="0">
                    <a:solidFill>
                      <a:schemeClr val="tx1"/>
                    </a:solidFill>
                    <a:latin typeface="Cambria Math"/>
                  </a:rPr>
                  <a:t/>
                </a:r>
                <a:br>
                  <a:rPr lang="en-US" sz="2000" b="0" i="1" dirty="0" smtClean="0">
                    <a:solidFill>
                      <a:schemeClr val="tx1"/>
                    </a:solidFill>
                    <a:latin typeface="Cambria Math"/>
                  </a:rPr>
                </a:br>
                <a:endParaRPr lang="en-US" sz="2000" dirty="0">
                  <a:solidFill>
                    <a:schemeClr val="tx1"/>
                  </a:solidFill>
                </a:endParaRPr>
              </a:p>
            </p:txBody>
          </p:sp>
        </mc:Choice>
        <mc:Fallback xmlns="">
          <p:sp>
            <p:nvSpPr>
              <p:cNvPr id="37" name="Rounded Rectangle 36"/>
              <p:cNvSpPr>
                <a:spLocks noRot="1" noChangeAspect="1" noMove="1" noResize="1" noEditPoints="1" noAdjustHandles="1" noChangeArrowheads="1" noChangeShapeType="1" noTextEdit="1"/>
              </p:cNvSpPr>
              <p:nvPr/>
            </p:nvSpPr>
            <p:spPr>
              <a:xfrm>
                <a:off x="381000" y="5562600"/>
                <a:ext cx="533399" cy="609600"/>
              </a:xfrm>
              <a:prstGeom prst="roundRect">
                <a:avLst/>
              </a:prstGeom>
              <a:blipFill rotWithShape="1">
                <a:blip r:embed="rId5"/>
                <a:stretch>
                  <a:fillRect/>
                </a:stretch>
              </a:blipFill>
              <a:ln>
                <a:noFill/>
              </a:ln>
            </p:spPr>
            <p:txBody>
              <a:bodyPr/>
              <a:lstStyle/>
              <a:p>
                <a:r>
                  <a:rPr lang="en-US">
                    <a:noFill/>
                  </a:rPr>
                  <a:t> </a:t>
                </a:r>
              </a:p>
            </p:txBody>
          </p:sp>
        </mc:Fallback>
      </mc:AlternateContent>
      <p:cxnSp>
        <p:nvCxnSpPr>
          <p:cNvPr id="40" name="Straight Arrow Connector 39"/>
          <p:cNvCxnSpPr>
            <a:stCxn id="31" idx="2"/>
            <a:endCxn id="37" idx="0"/>
          </p:cNvCxnSpPr>
          <p:nvPr/>
        </p:nvCxnSpPr>
        <p:spPr>
          <a:xfrm flipH="1">
            <a:off x="647700" y="4419600"/>
            <a:ext cx="914401" cy="1143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1" idx="2"/>
            <a:endCxn id="43" idx="0"/>
          </p:cNvCxnSpPr>
          <p:nvPr/>
        </p:nvCxnSpPr>
        <p:spPr>
          <a:xfrm>
            <a:off x="1562101" y="4419600"/>
            <a:ext cx="914400" cy="1143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ounded Rectangle 42"/>
              <p:cNvSpPr/>
              <p:nvPr/>
            </p:nvSpPr>
            <p:spPr>
              <a:xfrm>
                <a:off x="2209801" y="5562600"/>
                <a:ext cx="533399" cy="6096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1" dirty="0" smtClean="0">
                    <a:solidFill>
                      <a:schemeClr val="tx1"/>
                    </a:solidFill>
                    <a:latin typeface="Cambria Math"/>
                  </a:rPr>
                  <a:t/>
                </a:r>
                <a:br>
                  <a:rPr lang="en-US" sz="2000" b="0" i="1" dirty="0" smtClean="0">
                    <a:solidFill>
                      <a:schemeClr val="tx1"/>
                    </a:solidFill>
                    <a:latin typeface="Cambria Math"/>
                  </a:rPr>
                </a:br>
                <a:endParaRPr lang="en-US" sz="2000" b="0" i="1" dirty="0" smtClean="0">
                  <a:solidFill>
                    <a:schemeClr val="tx1"/>
                  </a:solidFill>
                  <a:latin typeface="Cambria Math"/>
                </a:endParaRPr>
              </a:p>
              <a:p>
                <a:pPr algn="ctr"/>
                <a:endParaRPr lang="en-US" sz="2000" dirty="0">
                  <a:solidFill>
                    <a:schemeClr val="tx1"/>
                  </a:solidFill>
                </a:endParaRPr>
              </a:p>
            </p:txBody>
          </p:sp>
        </mc:Choice>
        <mc:Fallback xmlns="">
          <p:sp>
            <p:nvSpPr>
              <p:cNvPr id="43" name="Rounded Rectangle 42"/>
              <p:cNvSpPr>
                <a:spLocks noRot="1" noChangeAspect="1" noMove="1" noResize="1" noEditPoints="1" noAdjustHandles="1" noChangeArrowheads="1" noChangeShapeType="1" noTextEdit="1"/>
              </p:cNvSpPr>
              <p:nvPr/>
            </p:nvSpPr>
            <p:spPr>
              <a:xfrm>
                <a:off x="2209801" y="5562600"/>
                <a:ext cx="533399" cy="609600"/>
              </a:xfrm>
              <a:prstGeom prst="roundRect">
                <a:avLst/>
              </a:prstGeom>
              <a:blipFill rotWithShape="1">
                <a:blip r:embed="rId6"/>
                <a:stretch>
                  <a:fillRect/>
                </a:stretch>
              </a:blipFill>
              <a:ln>
                <a:noFill/>
              </a:ln>
            </p:spPr>
            <p:txBody>
              <a:bodyPr/>
              <a:lstStyle/>
              <a:p>
                <a:r>
                  <a:rPr lang="en-US">
                    <a:noFill/>
                  </a:rPr>
                  <a:t> </a:t>
                </a:r>
              </a:p>
            </p:txBody>
          </p:sp>
        </mc:Fallback>
      </mc:AlternateContent>
      <p:sp>
        <p:nvSpPr>
          <p:cNvPr id="45" name="TextBox 44"/>
          <p:cNvSpPr txBox="1"/>
          <p:nvPr/>
        </p:nvSpPr>
        <p:spPr>
          <a:xfrm>
            <a:off x="1066799" y="5676900"/>
            <a:ext cx="1143001" cy="381000"/>
          </a:xfrm>
          <a:prstGeom prst="rect">
            <a:avLst/>
          </a:prstGeom>
          <a:noFill/>
        </p:spPr>
        <p:txBody>
          <a:bodyPr wrap="square" rtlCol="0">
            <a:spAutoFit/>
          </a:bodyPr>
          <a:lstStyle/>
          <a:p>
            <a:r>
              <a:rPr lang="en-US" dirty="0" smtClean="0"/>
              <a:t>●  ●  ●</a:t>
            </a:r>
            <a:r>
              <a:rPr lang="en-US" dirty="0"/>
              <a:t> </a:t>
            </a:r>
            <a:r>
              <a:rPr lang="en-US" dirty="0" smtClean="0"/>
              <a:t> ●</a:t>
            </a:r>
            <a:endParaRPr lang="en-US" dirty="0"/>
          </a:p>
        </p:txBody>
      </p:sp>
      <p:sp>
        <p:nvSpPr>
          <p:cNvPr id="46" name="TextBox 45"/>
          <p:cNvSpPr txBox="1"/>
          <p:nvPr/>
        </p:nvSpPr>
        <p:spPr>
          <a:xfrm>
            <a:off x="838199" y="5100935"/>
            <a:ext cx="1524001" cy="461665"/>
          </a:xfrm>
          <a:prstGeom prst="rect">
            <a:avLst/>
          </a:prstGeom>
          <a:noFill/>
        </p:spPr>
        <p:txBody>
          <a:bodyPr wrap="square" rtlCol="0">
            <a:spAutoFit/>
          </a:bodyPr>
          <a:lstStyle/>
          <a:p>
            <a:pPr algn="ctr"/>
            <a:r>
              <a:rPr lang="en-US" sz="2400" dirty="0" smtClean="0"/>
              <a:t>Compute</a:t>
            </a:r>
            <a:endParaRPr lang="en-US" sz="2400" dirty="0"/>
          </a:p>
        </p:txBody>
      </p:sp>
      <mc:AlternateContent xmlns:mc="http://schemas.openxmlformats.org/markup-compatibility/2006" xmlns:a14="http://schemas.microsoft.com/office/drawing/2010/main">
        <mc:Choice Requires="a14">
          <p:sp>
            <p:nvSpPr>
              <p:cNvPr id="47" name="Rounded Rectangle 46"/>
              <p:cNvSpPr/>
              <p:nvPr/>
            </p:nvSpPr>
            <p:spPr>
              <a:xfrm>
                <a:off x="6477000" y="5562600"/>
                <a:ext cx="533399" cy="6096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1" dirty="0" smtClean="0">
                    <a:solidFill>
                      <a:schemeClr val="tx1"/>
                    </a:solidFill>
                    <a:latin typeface="Cambria Math"/>
                  </a:rPr>
                  <a:t/>
                </a:r>
                <a:br>
                  <a:rPr lang="en-US" sz="2000" b="0" i="1" dirty="0" smtClean="0">
                    <a:solidFill>
                      <a:schemeClr val="tx1"/>
                    </a:solidFill>
                    <a:latin typeface="Cambria Math"/>
                  </a:rPr>
                </a:br>
                <a:r>
                  <a:rPr lang="en-US" sz="2000" b="0" i="1" dirty="0" smtClean="0">
                    <a:solidFill>
                      <a:schemeClr val="tx1"/>
                    </a:solidFill>
                    <a:latin typeface="Cambria Math"/>
                  </a:rPr>
                  <a:t/>
                </a:r>
                <a:br>
                  <a:rPr lang="en-US" sz="2000" b="0" i="1" dirty="0" smtClean="0">
                    <a:solidFill>
                      <a:schemeClr val="tx1"/>
                    </a:solidFill>
                    <a:latin typeface="Cambria Math"/>
                  </a:rPr>
                </a:br>
                <a:endParaRPr lang="en-US" sz="2000" dirty="0">
                  <a:solidFill>
                    <a:schemeClr val="tx1"/>
                  </a:solidFill>
                </a:endParaRPr>
              </a:p>
            </p:txBody>
          </p:sp>
        </mc:Choice>
        <mc:Fallback xmlns="">
          <p:sp>
            <p:nvSpPr>
              <p:cNvPr id="47" name="Rounded Rectangle 46"/>
              <p:cNvSpPr>
                <a:spLocks noRot="1" noChangeAspect="1" noMove="1" noResize="1" noEditPoints="1" noAdjustHandles="1" noChangeArrowheads="1" noChangeShapeType="1" noTextEdit="1"/>
              </p:cNvSpPr>
              <p:nvPr/>
            </p:nvSpPr>
            <p:spPr>
              <a:xfrm>
                <a:off x="6477000" y="5562600"/>
                <a:ext cx="533399" cy="609600"/>
              </a:xfrm>
              <a:prstGeom prst="roundRect">
                <a:avLst/>
              </a:prstGeom>
              <a:blipFill rotWithShape="1">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ounded Rectangle 47"/>
              <p:cNvSpPr/>
              <p:nvPr/>
            </p:nvSpPr>
            <p:spPr>
              <a:xfrm>
                <a:off x="8305801" y="5562600"/>
                <a:ext cx="533399" cy="6096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i="1" dirty="0" smtClean="0">
                    <a:solidFill>
                      <a:schemeClr val="tx1"/>
                    </a:solidFill>
                    <a:latin typeface="Cambria Math"/>
                  </a:rPr>
                  <a:t/>
                </a:r>
                <a:br>
                  <a:rPr lang="en-US" sz="2000" b="0" i="1" dirty="0" smtClean="0">
                    <a:solidFill>
                      <a:schemeClr val="tx1"/>
                    </a:solidFill>
                    <a:latin typeface="Cambria Math"/>
                  </a:rPr>
                </a:br>
                <a:endParaRPr lang="en-US" sz="2000" b="0" i="1" dirty="0" smtClean="0">
                  <a:solidFill>
                    <a:schemeClr val="tx1"/>
                  </a:solidFill>
                  <a:latin typeface="Cambria Math"/>
                </a:endParaRPr>
              </a:p>
              <a:p>
                <a:pPr algn="ctr"/>
                <a:endParaRPr lang="en-US" sz="2000" dirty="0">
                  <a:solidFill>
                    <a:schemeClr val="tx1"/>
                  </a:solidFill>
                </a:endParaRPr>
              </a:p>
            </p:txBody>
          </p:sp>
        </mc:Choice>
        <mc:Fallback xmlns="">
          <p:sp>
            <p:nvSpPr>
              <p:cNvPr id="48" name="Rounded Rectangle 47"/>
              <p:cNvSpPr>
                <a:spLocks noRot="1" noChangeAspect="1" noMove="1" noResize="1" noEditPoints="1" noAdjustHandles="1" noChangeArrowheads="1" noChangeShapeType="1" noTextEdit="1"/>
              </p:cNvSpPr>
              <p:nvPr/>
            </p:nvSpPr>
            <p:spPr>
              <a:xfrm>
                <a:off x="8305801" y="5562600"/>
                <a:ext cx="533399" cy="609600"/>
              </a:xfrm>
              <a:prstGeom prst="roundRect">
                <a:avLst/>
              </a:prstGeom>
              <a:blipFill rotWithShape="1">
                <a:blip r:embed="rId8"/>
                <a:stretch>
                  <a:fillRect/>
                </a:stretch>
              </a:blipFill>
              <a:ln>
                <a:noFill/>
              </a:ln>
            </p:spPr>
            <p:txBody>
              <a:bodyPr/>
              <a:lstStyle/>
              <a:p>
                <a:r>
                  <a:rPr lang="en-US">
                    <a:noFill/>
                  </a:rPr>
                  <a:t> </a:t>
                </a:r>
              </a:p>
            </p:txBody>
          </p:sp>
        </mc:Fallback>
      </mc:AlternateContent>
      <p:sp>
        <p:nvSpPr>
          <p:cNvPr id="49" name="TextBox 48"/>
          <p:cNvSpPr txBox="1"/>
          <p:nvPr/>
        </p:nvSpPr>
        <p:spPr>
          <a:xfrm>
            <a:off x="7162799" y="5676900"/>
            <a:ext cx="1143001" cy="381000"/>
          </a:xfrm>
          <a:prstGeom prst="rect">
            <a:avLst/>
          </a:prstGeom>
          <a:noFill/>
        </p:spPr>
        <p:txBody>
          <a:bodyPr wrap="square" rtlCol="0">
            <a:spAutoFit/>
          </a:bodyPr>
          <a:lstStyle/>
          <a:p>
            <a:r>
              <a:rPr lang="en-US" dirty="0" smtClean="0"/>
              <a:t>●  ●  ●</a:t>
            </a:r>
            <a:r>
              <a:rPr lang="en-US" dirty="0"/>
              <a:t> </a:t>
            </a:r>
            <a:r>
              <a:rPr lang="en-US" dirty="0" smtClean="0"/>
              <a:t> ●</a:t>
            </a:r>
            <a:endParaRPr lang="en-US" dirty="0"/>
          </a:p>
        </p:txBody>
      </p:sp>
      <p:sp>
        <p:nvSpPr>
          <p:cNvPr id="51" name="Freeform 50"/>
          <p:cNvSpPr/>
          <p:nvPr/>
        </p:nvSpPr>
        <p:spPr>
          <a:xfrm>
            <a:off x="655093" y="6172200"/>
            <a:ext cx="6086901" cy="382221"/>
          </a:xfrm>
          <a:custGeom>
            <a:avLst/>
            <a:gdLst>
              <a:gd name="connsiteX0" fmla="*/ 0 w 6086901"/>
              <a:gd name="connsiteY0" fmla="*/ 0 h 382221"/>
              <a:gd name="connsiteX1" fmla="*/ 3261814 w 6086901"/>
              <a:gd name="connsiteY1" fmla="*/ 382137 h 382221"/>
              <a:gd name="connsiteX2" fmla="*/ 6086901 w 6086901"/>
              <a:gd name="connsiteY2" fmla="*/ 27296 h 382221"/>
            </a:gdLst>
            <a:ahLst/>
            <a:cxnLst>
              <a:cxn ang="0">
                <a:pos x="connsiteX0" y="connsiteY0"/>
              </a:cxn>
              <a:cxn ang="0">
                <a:pos x="connsiteX1" y="connsiteY1"/>
              </a:cxn>
              <a:cxn ang="0">
                <a:pos x="connsiteX2" y="connsiteY2"/>
              </a:cxn>
            </a:cxnLst>
            <a:rect l="l" t="t" r="r" b="b"/>
            <a:pathLst>
              <a:path w="6086901" h="382221">
                <a:moveTo>
                  <a:pt x="0" y="0"/>
                </a:moveTo>
                <a:cubicBezTo>
                  <a:pt x="1123665" y="188794"/>
                  <a:pt x="2247331" y="377588"/>
                  <a:pt x="3261814" y="382137"/>
                </a:cubicBezTo>
                <a:cubicBezTo>
                  <a:pt x="4276297" y="386686"/>
                  <a:pt x="5181599" y="206991"/>
                  <a:pt x="6086901" y="27296"/>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2447499" y="6170979"/>
            <a:ext cx="6086901" cy="382221"/>
          </a:xfrm>
          <a:custGeom>
            <a:avLst/>
            <a:gdLst>
              <a:gd name="connsiteX0" fmla="*/ 0 w 6086901"/>
              <a:gd name="connsiteY0" fmla="*/ 0 h 382221"/>
              <a:gd name="connsiteX1" fmla="*/ 3261814 w 6086901"/>
              <a:gd name="connsiteY1" fmla="*/ 382137 h 382221"/>
              <a:gd name="connsiteX2" fmla="*/ 6086901 w 6086901"/>
              <a:gd name="connsiteY2" fmla="*/ 27296 h 382221"/>
            </a:gdLst>
            <a:ahLst/>
            <a:cxnLst>
              <a:cxn ang="0">
                <a:pos x="connsiteX0" y="connsiteY0"/>
              </a:cxn>
              <a:cxn ang="0">
                <a:pos x="connsiteX1" y="connsiteY1"/>
              </a:cxn>
              <a:cxn ang="0">
                <a:pos x="connsiteX2" y="connsiteY2"/>
              </a:cxn>
            </a:cxnLst>
            <a:rect l="l" t="t" r="r" b="b"/>
            <a:pathLst>
              <a:path w="6086901" h="382221">
                <a:moveTo>
                  <a:pt x="0" y="0"/>
                </a:moveTo>
                <a:cubicBezTo>
                  <a:pt x="1123665" y="188794"/>
                  <a:pt x="2247331" y="377588"/>
                  <a:pt x="3261814" y="382137"/>
                </a:cubicBezTo>
                <a:cubicBezTo>
                  <a:pt x="4276297" y="386686"/>
                  <a:pt x="5181599" y="206991"/>
                  <a:pt x="6086901" y="27296"/>
                </a:cubicBezTo>
              </a:path>
            </a:pathLst>
          </a:custGeom>
          <a:noFill/>
          <a:ln w="28575">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809999" y="5862935"/>
            <a:ext cx="1524001" cy="461665"/>
          </a:xfrm>
          <a:prstGeom prst="rect">
            <a:avLst/>
          </a:prstGeom>
          <a:noFill/>
        </p:spPr>
        <p:txBody>
          <a:bodyPr wrap="square" rtlCol="0">
            <a:spAutoFit/>
          </a:bodyPr>
          <a:lstStyle/>
          <a:p>
            <a:pPr algn="ctr"/>
            <a:r>
              <a:rPr lang="en-US" sz="2400" dirty="0" smtClean="0"/>
              <a:t>Predict</a:t>
            </a:r>
            <a:endParaRPr lang="en-US" sz="2400" dirty="0"/>
          </a:p>
        </p:txBody>
      </p:sp>
    </p:spTree>
    <p:extLst>
      <p:ext uri="{BB962C8B-B14F-4D97-AF65-F5344CB8AC3E}">
        <p14:creationId xmlns:p14="http://schemas.microsoft.com/office/powerpoint/2010/main" val="97838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P spid="36" grpId="0"/>
      <p:bldP spid="37" grpId="0" animBg="1"/>
      <p:bldP spid="43" grpId="0" animBg="1"/>
      <p:bldP spid="45" grpId="0"/>
      <p:bldP spid="46" grpId="0"/>
      <p:bldP spid="47" grpId="0" animBg="1"/>
      <p:bldP spid="48" grpId="0" animBg="1"/>
      <p:bldP spid="49" grpId="0"/>
      <p:bldP spid="51" grpId="0" animBg="1"/>
      <p:bldP spid="52" grpId="0" animBg="1"/>
      <p:bldP spid="5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r>
              <a:rPr lang="en-US" sz="3600" dirty="0" smtClean="0"/>
              <a:t>Optimization: Independent control loops</a:t>
            </a:r>
            <a:endParaRPr lang="en-US" sz="3600" dirty="0"/>
          </a:p>
        </p:txBody>
      </p:sp>
      <p:sp>
        <p:nvSpPr>
          <p:cNvPr id="3" name="Content Placeholder 2"/>
          <p:cNvSpPr>
            <a:spLocks noGrp="1"/>
          </p:cNvSpPr>
          <p:nvPr>
            <p:ph idx="1"/>
          </p:nvPr>
        </p:nvSpPr>
        <p:spPr/>
        <p:txBody>
          <a:bodyPr/>
          <a:lstStyle/>
          <a:p>
            <a:pPr marL="0" indent="0">
              <a:buNone/>
            </a:pPr>
            <a:r>
              <a:rPr lang="en-US" dirty="0" smtClean="0">
                <a:solidFill>
                  <a:schemeClr val="tx2"/>
                </a:solidFill>
              </a:rPr>
              <a:t>Observation: </a:t>
            </a:r>
            <a:r>
              <a:rPr lang="en-US" dirty="0" smtClean="0"/>
              <a:t>Control programs tend to have multiple, independent control loops</a:t>
            </a:r>
            <a:endParaRPr lang="en-US" dirty="0"/>
          </a:p>
          <a:p>
            <a:pPr marL="0" indent="0">
              <a:buNone/>
            </a:pPr>
            <a:endParaRPr lang="en-US" dirty="0" smtClean="0"/>
          </a:p>
          <a:p>
            <a:pPr marL="514350" indent="-514350">
              <a:buAutoNum type="arabicPeriod"/>
            </a:pPr>
            <a:r>
              <a:rPr lang="en-US" dirty="0" smtClean="0"/>
              <a:t>Determine independent sets of variables</a:t>
            </a:r>
          </a:p>
          <a:p>
            <a:pPr marL="514350" indent="-514350">
              <a:buAutoNum type="arabicPeriod"/>
            </a:pPr>
            <a:r>
              <a:rPr lang="en-US" dirty="0" smtClean="0"/>
              <a:t>Explore independent sets independently</a:t>
            </a:r>
            <a:endParaRPr lang="en-US" dirty="0"/>
          </a:p>
        </p:txBody>
      </p:sp>
    </p:spTree>
    <p:extLst>
      <p:ext uri="{BB962C8B-B14F-4D97-AF65-F5344CB8AC3E}">
        <p14:creationId xmlns:p14="http://schemas.microsoft.com/office/powerpoint/2010/main" val="6896238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DeLorean</a:t>
            </a:r>
            <a:endParaRPr lang="en-US" dirty="0"/>
          </a:p>
        </p:txBody>
      </p:sp>
      <p:sp>
        <p:nvSpPr>
          <p:cNvPr id="5" name="Flowchart: Alternate Process 4"/>
          <p:cNvSpPr/>
          <p:nvPr/>
        </p:nvSpPr>
        <p:spPr>
          <a:xfrm>
            <a:off x="304800" y="1828800"/>
            <a:ext cx="2667000" cy="1143000"/>
          </a:xfrm>
          <a:prstGeom prst="flowChartAlternateProcess">
            <a:avLst/>
          </a:prstGeom>
          <a:solidFill>
            <a:schemeClr val="accent5">
              <a:lumMod val="60000"/>
              <a:lumOff val="40000"/>
            </a:schemeClr>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Control program</a:t>
            </a:r>
          </a:p>
          <a:p>
            <a:pPr algn="ctr"/>
            <a:r>
              <a:rPr lang="en-US" sz="2400" dirty="0" smtClean="0">
                <a:solidFill>
                  <a:schemeClr val="tx1"/>
                </a:solidFill>
              </a:rPr>
              <a:t>Safety invariants</a:t>
            </a:r>
            <a:endParaRPr lang="en-US" sz="2400" dirty="0">
              <a:solidFill>
                <a:schemeClr val="tx1"/>
              </a:solidFill>
            </a:endParaRPr>
          </a:p>
        </p:txBody>
      </p:sp>
      <p:sp>
        <p:nvSpPr>
          <p:cNvPr id="6" name="Flowchart: Process 5"/>
          <p:cNvSpPr/>
          <p:nvPr/>
        </p:nvSpPr>
        <p:spPr>
          <a:xfrm>
            <a:off x="3657600" y="1828800"/>
            <a:ext cx="1981200" cy="1143000"/>
          </a:xfrm>
          <a:prstGeom prst="flowChartProcess">
            <a:avLst/>
          </a:prstGeom>
          <a:solidFill>
            <a:srgbClr val="FF6600"/>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chemeClr val="tx1"/>
                </a:solidFill>
              </a:rPr>
              <a:t>Front </a:t>
            </a:r>
            <a:br>
              <a:rPr lang="en-US" sz="2800" dirty="0" smtClean="0">
                <a:solidFill>
                  <a:schemeClr val="tx1"/>
                </a:solidFill>
              </a:rPr>
            </a:br>
            <a:r>
              <a:rPr lang="en-US" sz="2800" dirty="0" smtClean="0">
                <a:solidFill>
                  <a:schemeClr val="tx1"/>
                </a:solidFill>
              </a:rPr>
              <a:t>end</a:t>
            </a:r>
          </a:p>
        </p:txBody>
      </p:sp>
      <p:sp>
        <p:nvSpPr>
          <p:cNvPr id="7" name="Flowchart: Alternate Process 6"/>
          <p:cNvSpPr/>
          <p:nvPr/>
        </p:nvSpPr>
        <p:spPr>
          <a:xfrm>
            <a:off x="6172200" y="1828800"/>
            <a:ext cx="2667000" cy="1143000"/>
          </a:xfrm>
          <a:prstGeom prst="flowChartAlternateProcess">
            <a:avLst/>
          </a:prstGeom>
          <a:solidFill>
            <a:schemeClr val="accent5">
              <a:lumMod val="60000"/>
              <a:lumOff val="40000"/>
            </a:schemeClr>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Program with virtualized devices</a:t>
            </a:r>
            <a:endParaRPr lang="en-US" sz="2400" dirty="0">
              <a:solidFill>
                <a:schemeClr val="tx1"/>
              </a:solidFill>
            </a:endParaRPr>
          </a:p>
        </p:txBody>
      </p:sp>
      <p:sp>
        <p:nvSpPr>
          <p:cNvPr id="8" name="Flowchart: Process 7"/>
          <p:cNvSpPr/>
          <p:nvPr/>
        </p:nvSpPr>
        <p:spPr>
          <a:xfrm>
            <a:off x="3657600" y="3429000"/>
            <a:ext cx="1981200" cy="1143000"/>
          </a:xfrm>
          <a:prstGeom prst="flowChartProcess">
            <a:avLst/>
          </a:prstGeom>
          <a:solidFill>
            <a:srgbClr val="FF6600"/>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chemeClr val="tx1"/>
                </a:solidFill>
              </a:rPr>
              <a:t>Program analyzer</a:t>
            </a:r>
          </a:p>
        </p:txBody>
      </p:sp>
      <p:sp>
        <p:nvSpPr>
          <p:cNvPr id="9" name="Flowchart: Alternate Process 8"/>
          <p:cNvSpPr/>
          <p:nvPr/>
        </p:nvSpPr>
        <p:spPr>
          <a:xfrm>
            <a:off x="304800" y="3429000"/>
            <a:ext cx="2667000" cy="1143000"/>
          </a:xfrm>
          <a:prstGeom prst="flowChartAlternateProcess">
            <a:avLst/>
          </a:prstGeom>
          <a:solidFill>
            <a:schemeClr val="accent5">
              <a:lumMod val="60000"/>
              <a:lumOff val="40000"/>
            </a:schemeClr>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Clock constraints</a:t>
            </a:r>
            <a:br>
              <a:rPr lang="en-US" sz="2400" dirty="0" smtClean="0">
                <a:solidFill>
                  <a:schemeClr val="tx1"/>
                </a:solidFill>
              </a:rPr>
            </a:br>
            <a:r>
              <a:rPr lang="en-US" sz="2400" dirty="0">
                <a:solidFill>
                  <a:schemeClr val="tx1"/>
                </a:solidFill>
              </a:rPr>
              <a:t>I</a:t>
            </a:r>
            <a:r>
              <a:rPr lang="en-US" sz="2400" dirty="0" smtClean="0">
                <a:solidFill>
                  <a:schemeClr val="tx1"/>
                </a:solidFill>
              </a:rPr>
              <a:t>nput space classes</a:t>
            </a:r>
            <a:br>
              <a:rPr lang="en-US" sz="2400" dirty="0" smtClean="0">
                <a:solidFill>
                  <a:schemeClr val="tx1"/>
                </a:solidFill>
              </a:rPr>
            </a:br>
            <a:r>
              <a:rPr lang="en-US" sz="2400" dirty="0" smtClean="0">
                <a:solidFill>
                  <a:schemeClr val="tx1"/>
                </a:solidFill>
              </a:rPr>
              <a:t>Control loops</a:t>
            </a:r>
            <a:endParaRPr lang="en-US" sz="2400" dirty="0">
              <a:solidFill>
                <a:schemeClr val="tx1"/>
              </a:solidFill>
            </a:endParaRPr>
          </a:p>
        </p:txBody>
      </p:sp>
      <p:sp>
        <p:nvSpPr>
          <p:cNvPr id="10" name="Flowchart: Alternate Process 9"/>
          <p:cNvSpPr/>
          <p:nvPr/>
        </p:nvSpPr>
        <p:spPr>
          <a:xfrm>
            <a:off x="6172200" y="5029200"/>
            <a:ext cx="2667000" cy="1143000"/>
          </a:xfrm>
          <a:prstGeom prst="flowChartAlternateProcess">
            <a:avLst/>
          </a:prstGeom>
          <a:solidFill>
            <a:schemeClr val="accent5">
              <a:lumMod val="60000"/>
              <a:lumOff val="40000"/>
            </a:schemeClr>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Region states</a:t>
            </a:r>
            <a:br>
              <a:rPr lang="en-US" sz="2400" dirty="0" smtClean="0">
                <a:solidFill>
                  <a:schemeClr val="tx1"/>
                </a:solidFill>
              </a:rPr>
            </a:br>
            <a:r>
              <a:rPr lang="en-US" sz="2400" dirty="0" smtClean="0">
                <a:solidFill>
                  <a:schemeClr val="tx1"/>
                </a:solidFill>
              </a:rPr>
              <a:t>Paths</a:t>
            </a:r>
            <a:endParaRPr lang="en-US" sz="2400" dirty="0">
              <a:solidFill>
                <a:schemeClr val="tx1"/>
              </a:solidFill>
            </a:endParaRPr>
          </a:p>
        </p:txBody>
      </p:sp>
      <p:sp>
        <p:nvSpPr>
          <p:cNvPr id="11" name="Flowchart: Process 10"/>
          <p:cNvSpPr/>
          <p:nvPr/>
        </p:nvSpPr>
        <p:spPr>
          <a:xfrm>
            <a:off x="3657600" y="5029200"/>
            <a:ext cx="1981200" cy="1143000"/>
          </a:xfrm>
          <a:prstGeom prst="flowChartProcess">
            <a:avLst/>
          </a:prstGeom>
          <a:solidFill>
            <a:srgbClr val="FF6600"/>
          </a:solid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smtClean="0">
                <a:solidFill>
                  <a:schemeClr val="tx1"/>
                </a:solidFill>
              </a:rPr>
              <a:t>Explorer</a:t>
            </a:r>
          </a:p>
        </p:txBody>
      </p:sp>
      <p:cxnSp>
        <p:nvCxnSpPr>
          <p:cNvPr id="13" name="Straight Arrow Connector 12"/>
          <p:cNvCxnSpPr>
            <a:stCxn id="5" idx="3"/>
            <a:endCxn id="6" idx="1"/>
          </p:cNvCxnSpPr>
          <p:nvPr/>
        </p:nvCxnSpPr>
        <p:spPr>
          <a:xfrm>
            <a:off x="2971800" y="2400300"/>
            <a:ext cx="685800"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7" idx="1"/>
          </p:cNvCxnSpPr>
          <p:nvPr/>
        </p:nvCxnSpPr>
        <p:spPr>
          <a:xfrm>
            <a:off x="5638800" y="2400300"/>
            <a:ext cx="533400"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2"/>
            <a:endCxn id="8" idx="3"/>
          </p:cNvCxnSpPr>
          <p:nvPr/>
        </p:nvCxnSpPr>
        <p:spPr>
          <a:xfrm rot="5400000">
            <a:off x="6057900" y="2552700"/>
            <a:ext cx="1028700" cy="1866900"/>
          </a:xfrm>
          <a:prstGeom prst="bentConnector2">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1"/>
            <a:endCxn id="9" idx="3"/>
          </p:cNvCxnSpPr>
          <p:nvPr/>
        </p:nvCxnSpPr>
        <p:spPr>
          <a:xfrm flipH="1">
            <a:off x="2971800" y="4000500"/>
            <a:ext cx="685800"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2"/>
            <a:endCxn id="11" idx="1"/>
          </p:cNvCxnSpPr>
          <p:nvPr/>
        </p:nvCxnSpPr>
        <p:spPr>
          <a:xfrm rot="16200000" flipH="1">
            <a:off x="2133600" y="4076700"/>
            <a:ext cx="1028700" cy="2019300"/>
          </a:xfrm>
          <a:prstGeom prst="bentConnector2">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0" idx="1"/>
          </p:cNvCxnSpPr>
          <p:nvPr/>
        </p:nvCxnSpPr>
        <p:spPr>
          <a:xfrm>
            <a:off x="5638800" y="5600700"/>
            <a:ext cx="533400"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311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Demo</a:t>
            </a:r>
            <a:endParaRPr lang="en-US" dirty="0"/>
          </a:p>
        </p:txBody>
      </p:sp>
    </p:spTree>
    <p:extLst>
      <p:ext uri="{BB962C8B-B14F-4D97-AF65-F5344CB8AC3E}">
        <p14:creationId xmlns:p14="http://schemas.microsoft.com/office/powerpoint/2010/main" val="35943163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Evaluation on ten real home automation </a:t>
            </a:r>
            <a:r>
              <a:rPr lang="en-US" dirty="0" smtClean="0"/>
              <a:t> </a:t>
            </a:r>
            <a:r>
              <a:rPr lang="en-US" dirty="0" err="1" smtClean="0"/>
              <a:t>rograms</a:t>
            </a:r>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38" r="13043" b="5575"/>
          <a:stretch/>
        </p:blipFill>
        <p:spPr bwMode="auto">
          <a:xfrm>
            <a:off x="745879" y="1905000"/>
            <a:ext cx="7788521"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8683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bugs</a:t>
            </a:r>
            <a:endParaRPr lang="en-US" dirty="0"/>
          </a:p>
        </p:txBody>
      </p:sp>
      <p:sp>
        <p:nvSpPr>
          <p:cNvPr id="3" name="Content Placeholder 2"/>
          <p:cNvSpPr>
            <a:spLocks noGrp="1"/>
          </p:cNvSpPr>
          <p:nvPr>
            <p:ph idx="1"/>
          </p:nvPr>
        </p:nvSpPr>
        <p:spPr>
          <a:xfrm>
            <a:off x="457200" y="1600200"/>
            <a:ext cx="8229600" cy="4648200"/>
          </a:xfrm>
        </p:spPr>
        <p:txBody>
          <a:bodyPr>
            <a:normAutofit lnSpcReduction="10000"/>
          </a:bodyPr>
          <a:lstStyle/>
          <a:p>
            <a:pPr marL="0" indent="0">
              <a:buNone/>
            </a:pPr>
            <a:r>
              <a:rPr lang="en-US" sz="2800" dirty="0" smtClean="0"/>
              <a:t>P9-1: Lights turned on even in the absence of motion</a:t>
            </a:r>
          </a:p>
          <a:p>
            <a:pPr lvl="1"/>
            <a:r>
              <a:rPr lang="en-US" sz="2400" dirty="0" smtClean="0"/>
              <a:t>Bug in conditional clause: used OR instead of AND</a:t>
            </a:r>
          </a:p>
          <a:p>
            <a:pPr lvl="4"/>
            <a:endParaRPr lang="en-US" sz="1600" dirty="0" smtClean="0"/>
          </a:p>
          <a:p>
            <a:pPr marL="0" indent="0">
              <a:buNone/>
            </a:pPr>
            <a:r>
              <a:rPr lang="en-US" sz="2800" dirty="0" smtClean="0"/>
              <a:t>P9-2: Lights turned off between sunset and 2AM</a:t>
            </a:r>
          </a:p>
          <a:p>
            <a:pPr lvl="1"/>
            <a:r>
              <a:rPr lang="en-US" sz="2400" dirty="0" smtClean="0"/>
              <a:t>Interaction between rules that turned lights on and off</a:t>
            </a:r>
          </a:p>
          <a:p>
            <a:pPr lvl="4"/>
            <a:endParaRPr lang="en-US" sz="1600" dirty="0" smtClean="0"/>
          </a:p>
          <a:p>
            <a:pPr marL="0" indent="0">
              <a:buNone/>
            </a:pPr>
            <a:r>
              <a:rPr lang="en-US" sz="2800" dirty="0" smtClean="0"/>
              <a:t>P10-1: Dimmer wouldn’t turn on despite motion</a:t>
            </a:r>
          </a:p>
          <a:p>
            <a:pPr lvl="1"/>
            <a:r>
              <a:rPr lang="en-US" sz="2400" dirty="0" smtClean="0"/>
              <a:t>No rule to cover a small time window</a:t>
            </a:r>
          </a:p>
          <a:p>
            <a:pPr lvl="4"/>
            <a:endParaRPr lang="en-US" sz="1600" dirty="0"/>
          </a:p>
          <a:p>
            <a:pPr marL="0" indent="0">
              <a:buNone/>
            </a:pPr>
            <a:r>
              <a:rPr lang="en-US" sz="2800" dirty="0" smtClean="0"/>
              <a:t>P10-2: One device in a group behaved differently</a:t>
            </a:r>
          </a:p>
          <a:p>
            <a:pPr lvl="1"/>
            <a:r>
              <a:rPr lang="en-US" sz="2400" dirty="0" smtClean="0"/>
              <a:t>Missing reference to the device in one of the rules</a:t>
            </a:r>
          </a:p>
        </p:txBody>
      </p:sp>
    </p:spTree>
    <p:extLst>
      <p:ext uri="{BB962C8B-B14F-4D97-AF65-F5344CB8AC3E}">
        <p14:creationId xmlns:p14="http://schemas.microsoft.com/office/powerpoint/2010/main" val="2175906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Buggy control programs wreak havoc</a:t>
            </a:r>
            <a:endParaRPr lang="en-US" dirty="0"/>
          </a:p>
        </p:txBody>
      </p:sp>
      <p:sp>
        <p:nvSpPr>
          <p:cNvPr id="3" name="Content Placeholder 2"/>
          <p:cNvSpPr>
            <a:spLocks noGrp="1"/>
          </p:cNvSpPr>
          <p:nvPr>
            <p:ph idx="1"/>
          </p:nvPr>
        </p:nvSpPr>
        <p:spPr/>
        <p:txBody>
          <a:bodyPr>
            <a:noAutofit/>
          </a:bodyPr>
          <a:lstStyle/>
          <a:p>
            <a:pPr marL="0" indent="0">
              <a:buNone/>
            </a:pPr>
            <a:r>
              <a:rPr lang="en-US" sz="2800" dirty="0" smtClean="0"/>
              <a:t>“I </a:t>
            </a:r>
            <a:r>
              <a:rPr lang="en-US" sz="2800" dirty="0"/>
              <a:t>had a rule that would turn on the heat, disarm the alarm, turn on some lights, etc. at 8am </a:t>
            </a:r>
            <a:r>
              <a:rPr lang="en-US" sz="2800" dirty="0" smtClean="0"/>
              <a:t>…..</a:t>
            </a:r>
          </a:p>
          <a:p>
            <a:pPr marL="0" indent="0">
              <a:buNone/>
            </a:pPr>
            <a:r>
              <a:rPr lang="en-US" sz="2800" dirty="0" smtClean="0"/>
              <a:t>I came home from vacation to find a warm, inviting, insecure, well lit house that had been that way for a week…… </a:t>
            </a:r>
          </a:p>
          <a:p>
            <a:pPr marL="0" indent="0">
              <a:buNone/>
            </a:pPr>
            <a:r>
              <a:rPr lang="en-US" sz="2800" dirty="0" smtClean="0"/>
              <a:t>That’s </a:t>
            </a:r>
            <a:r>
              <a:rPr lang="en-US" sz="2800" dirty="0"/>
              <a:t>just one example, but the point is that it has taken me literally YEARS of these types of mistakes to iron out all the kinks</a:t>
            </a:r>
            <a:r>
              <a:rPr lang="en-US" sz="2800" dirty="0" smtClean="0"/>
              <a:t>.”</a:t>
            </a:r>
            <a:endParaRPr lang="en-US" sz="2800" dirty="0"/>
          </a:p>
        </p:txBody>
      </p:sp>
    </p:spTree>
    <p:extLst>
      <p:ext uri="{BB962C8B-B14F-4D97-AF65-F5344CB8AC3E}">
        <p14:creationId xmlns:p14="http://schemas.microsoft.com/office/powerpoint/2010/main" val="18410916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exploration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1600200"/>
            <a:ext cx="652462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90600" y="5791200"/>
            <a:ext cx="7315200" cy="523220"/>
          </a:xfrm>
          <a:prstGeom prst="rect">
            <a:avLst/>
          </a:prstGeom>
          <a:noFill/>
          <a:ln>
            <a:noFill/>
          </a:ln>
        </p:spPr>
        <p:txBody>
          <a:bodyPr wrap="square" rtlCol="0">
            <a:spAutoFit/>
          </a:bodyPr>
          <a:lstStyle/>
          <a:p>
            <a:pPr algn="ctr"/>
            <a:r>
              <a:rPr lang="en-US" sz="2800" dirty="0" smtClean="0">
                <a:solidFill>
                  <a:schemeClr val="tx2"/>
                </a:solidFill>
              </a:rPr>
              <a:t>Time to “fast forward” the home by one hour</a:t>
            </a:r>
            <a:endParaRPr lang="en-US" sz="2800" dirty="0">
              <a:solidFill>
                <a:schemeClr val="tx2"/>
              </a:solidFill>
            </a:endParaRPr>
          </a:p>
        </p:txBody>
      </p:sp>
    </p:spTree>
    <p:extLst>
      <p:ext uri="{BB962C8B-B14F-4D97-AF65-F5344CB8AC3E}">
        <p14:creationId xmlns:p14="http://schemas.microsoft.com/office/powerpoint/2010/main" val="16626898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of successor prediction</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52600"/>
            <a:ext cx="64865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5811837"/>
            <a:ext cx="9143999" cy="523220"/>
          </a:xfrm>
          <a:prstGeom prst="rect">
            <a:avLst/>
          </a:prstGeom>
          <a:noFill/>
          <a:ln>
            <a:noFill/>
          </a:ln>
        </p:spPr>
        <p:txBody>
          <a:bodyPr wrap="square" rtlCol="0">
            <a:spAutoFit/>
          </a:bodyPr>
          <a:lstStyle/>
          <a:p>
            <a:pPr algn="ctr"/>
            <a:r>
              <a:rPr lang="en-US" sz="2800" dirty="0" smtClean="0">
                <a:solidFill>
                  <a:schemeClr val="tx2"/>
                </a:solidFill>
              </a:rPr>
              <a:t>Successor prediction yields significant advantage</a:t>
            </a:r>
            <a:endParaRPr lang="en-US" sz="2800" dirty="0">
              <a:solidFill>
                <a:schemeClr val="tx2"/>
              </a:solidFill>
            </a:endParaRPr>
          </a:p>
        </p:txBody>
      </p:sp>
    </p:spTree>
    <p:extLst>
      <p:ext uri="{BB962C8B-B14F-4D97-AF65-F5344CB8AC3E}">
        <p14:creationId xmlns:p14="http://schemas.microsoft.com/office/powerpoint/2010/main" val="4402277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with untimed model checking</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96114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5811837"/>
            <a:ext cx="9143999" cy="523220"/>
          </a:xfrm>
          <a:prstGeom prst="rect">
            <a:avLst/>
          </a:prstGeom>
          <a:noFill/>
          <a:ln>
            <a:noFill/>
          </a:ln>
        </p:spPr>
        <p:txBody>
          <a:bodyPr wrap="square" rtlCol="0">
            <a:spAutoFit/>
          </a:bodyPr>
          <a:lstStyle/>
          <a:p>
            <a:pPr algn="ctr"/>
            <a:r>
              <a:rPr lang="en-US" sz="2800" dirty="0" smtClean="0">
                <a:solidFill>
                  <a:schemeClr val="tx2"/>
                </a:solidFill>
              </a:rPr>
              <a:t>Untimed model checking reaches many invalid states</a:t>
            </a:r>
            <a:endParaRPr lang="en-US" sz="2800" dirty="0">
              <a:solidFill>
                <a:schemeClr val="tx2"/>
              </a:solidFill>
            </a:endParaRPr>
          </a:p>
        </p:txBody>
      </p:sp>
    </p:spTree>
    <p:extLst>
      <p:ext uri="{BB962C8B-B14F-4D97-AF65-F5344CB8AC3E}">
        <p14:creationId xmlns:p14="http://schemas.microsoft.com/office/powerpoint/2010/main" val="28439931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with randomized testing</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447800"/>
            <a:ext cx="651510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5811837"/>
            <a:ext cx="9143999" cy="523220"/>
          </a:xfrm>
          <a:prstGeom prst="rect">
            <a:avLst/>
          </a:prstGeom>
          <a:noFill/>
          <a:ln>
            <a:noFill/>
          </a:ln>
        </p:spPr>
        <p:txBody>
          <a:bodyPr wrap="square" rtlCol="0">
            <a:spAutoFit/>
          </a:bodyPr>
          <a:lstStyle/>
          <a:p>
            <a:pPr algn="ctr"/>
            <a:r>
              <a:rPr lang="en-US" sz="2800" dirty="0" smtClean="0">
                <a:solidFill>
                  <a:schemeClr val="tx2"/>
                </a:solidFill>
              </a:rPr>
              <a:t>Random testing misses many valid states</a:t>
            </a:r>
            <a:endParaRPr lang="en-US" sz="2800" dirty="0">
              <a:solidFill>
                <a:schemeClr val="tx2"/>
              </a:solidFill>
            </a:endParaRPr>
          </a:p>
        </p:txBody>
      </p:sp>
    </p:spTree>
    <p:extLst>
      <p:ext uri="{BB962C8B-B14F-4D97-AF65-F5344CB8AC3E}">
        <p14:creationId xmlns:p14="http://schemas.microsoft.com/office/powerpoint/2010/main" val="34398888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a:t>
            </a:r>
            <a:r>
              <a:rPr lang="en-US" dirty="0" err="1" smtClean="0"/>
              <a:t>OpenFlow</a:t>
            </a:r>
            <a:r>
              <a:rPr lang="en-US" dirty="0" smtClean="0"/>
              <a:t> programs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337674009"/>
              </p:ext>
            </p:extLst>
          </p:nvPr>
        </p:nvGraphicFramePr>
        <p:xfrm>
          <a:off x="685800" y="1981200"/>
          <a:ext cx="7962900" cy="2926088"/>
        </p:xfrm>
        <a:graphic>
          <a:graphicData uri="http://schemas.openxmlformats.org/drawingml/2006/table">
            <a:tbl>
              <a:tblPr firstRow="1" bandRow="1"/>
              <a:tblGrid>
                <a:gridCol w="2917102"/>
                <a:gridCol w="1692998"/>
                <a:gridCol w="1600200"/>
                <a:gridCol w="964194"/>
                <a:gridCol w="788406"/>
              </a:tblGrid>
              <a:tr h="416720">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2400" dirty="0" smtClean="0"/>
                        <a:t>#</a:t>
                      </a:r>
                      <a:r>
                        <a:rPr lang="en-US" sz="2400" dirty="0" err="1" smtClean="0"/>
                        <a:t>devs</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2400" dirty="0" err="1" smtClean="0"/>
                        <a:t>SLoC</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2400" dirty="0" smtClean="0"/>
                        <a:t>#</a:t>
                      </a:r>
                      <a:r>
                        <a:rPr lang="en-US" sz="2400" baseline="0" dirty="0" smtClean="0"/>
                        <a:t>VCs</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2400" dirty="0" smtClean="0"/>
                        <a:t>GCD</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750094">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2400" dirty="0" smtClean="0"/>
                        <a:t>MAC-Learning Switch (</a:t>
                      </a:r>
                      <a:r>
                        <a:rPr lang="en-US" sz="2400" dirty="0" err="1" smtClean="0"/>
                        <a:t>PySwitch</a:t>
                      </a:r>
                      <a:r>
                        <a:rPr lang="en-US" sz="2400" dirty="0" smtClean="0"/>
                        <a:t>)</a:t>
                      </a:r>
                      <a:endParaRPr lang="en-US" sz="2400" dirty="0"/>
                    </a:p>
                  </a:txBody>
                  <a:tcPr marT="45721" marB="457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2 hosts, 2 </a:t>
                      </a:r>
                      <a:r>
                        <a:rPr lang="en-US" sz="2400" dirty="0" err="1" smtClean="0"/>
                        <a:t>sw</a:t>
                      </a:r>
                      <a:r>
                        <a:rPr lang="en-US" sz="2400" dirty="0" smtClean="0"/>
                        <a:t>, 1 ctrl</a:t>
                      </a:r>
                      <a:endParaRPr lang="en-US" sz="2400" dirty="0"/>
                    </a:p>
                  </a:txBody>
                  <a:tcPr marT="45721" marB="457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128</a:t>
                      </a:r>
                      <a:endParaRPr lang="en-US" sz="2400" dirty="0"/>
                    </a:p>
                  </a:txBody>
                  <a:tcPr marT="45721" marB="457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&gt;=</a:t>
                      </a:r>
                      <a:r>
                        <a:rPr lang="en-US" sz="2400" baseline="0" dirty="0" smtClean="0"/>
                        <a:t> 6</a:t>
                      </a:r>
                      <a:endParaRPr lang="en-US" sz="2400" dirty="0"/>
                    </a:p>
                  </a:txBody>
                  <a:tcPr marT="45721" marB="457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1</a:t>
                      </a:r>
                      <a:endParaRPr lang="en-US" sz="2400" dirty="0"/>
                    </a:p>
                  </a:txBody>
                  <a:tcPr marT="45721" marB="457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750094">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2400" dirty="0" smtClean="0"/>
                        <a:t>Web</a:t>
                      </a:r>
                      <a:r>
                        <a:rPr lang="en-US" sz="2400" baseline="0" dirty="0" smtClean="0"/>
                        <a:t> Server Load Balancer</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3 hosts, 1 </a:t>
                      </a:r>
                      <a:r>
                        <a:rPr lang="en-US" sz="2400" dirty="0" err="1" smtClean="0"/>
                        <a:t>sw</a:t>
                      </a:r>
                      <a:r>
                        <a:rPr lang="en-US" sz="2400" dirty="0" smtClean="0"/>
                        <a:t>, 1</a:t>
                      </a:r>
                      <a:r>
                        <a:rPr lang="en-US" sz="2400" baseline="0" dirty="0" smtClean="0"/>
                        <a:t> ctrl</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1307</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&gt;= 4</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1</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750094">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2400" dirty="0" smtClean="0"/>
                        <a:t>Energy</a:t>
                      </a:r>
                      <a:r>
                        <a:rPr lang="en-US" sz="2400" baseline="0" dirty="0" smtClean="0"/>
                        <a:t>-Efficient Traffic Engineering</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3 hosts, 3 </a:t>
                      </a:r>
                      <a:r>
                        <a:rPr lang="en-US" sz="2400" dirty="0" err="1" smtClean="0"/>
                        <a:t>sw</a:t>
                      </a:r>
                      <a:r>
                        <a:rPr lang="en-US" sz="2400" dirty="0" smtClean="0"/>
                        <a:t>, 1 ctrl</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342</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&gt;= 8</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2400" dirty="0" smtClean="0"/>
                        <a:t>2</a:t>
                      </a:r>
                      <a:endParaRPr lang="en-US" sz="2400" dirty="0"/>
                    </a:p>
                  </a:txBody>
                  <a:tcPr marT="45721" marB="457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Tree>
    <p:extLst>
      <p:ext uri="{BB962C8B-B14F-4D97-AF65-F5344CB8AC3E}">
        <p14:creationId xmlns:p14="http://schemas.microsoft.com/office/powerpoint/2010/main" val="30588516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Additional challenges in OF programs</a:t>
            </a:r>
            <a:endParaRPr lang="en-US" dirty="0"/>
          </a:p>
        </p:txBody>
      </p:sp>
      <p:sp>
        <p:nvSpPr>
          <p:cNvPr id="3" name="Content Placeholder 2"/>
          <p:cNvSpPr>
            <a:spLocks noGrp="1"/>
          </p:cNvSpPr>
          <p:nvPr>
            <p:ph idx="1"/>
          </p:nvPr>
        </p:nvSpPr>
        <p:spPr>
          <a:xfrm>
            <a:off x="457200" y="4297361"/>
            <a:ext cx="8229600" cy="1874839"/>
          </a:xfrm>
        </p:spPr>
        <p:txBody>
          <a:bodyPr/>
          <a:lstStyle/>
          <a:p>
            <a:pPr marL="0" indent="0">
              <a:buNone/>
            </a:pPr>
            <a:r>
              <a:rPr lang="en-US" dirty="0" smtClean="0"/>
              <a:t>Dynamically </a:t>
            </a:r>
            <a:r>
              <a:rPr lang="en-US" dirty="0"/>
              <a:t>created </a:t>
            </a:r>
            <a:r>
              <a:rPr lang="en-US" dirty="0" smtClean="0"/>
              <a:t>VCs</a:t>
            </a:r>
          </a:p>
          <a:p>
            <a:pPr marL="0" indent="0">
              <a:buNone/>
            </a:pPr>
            <a:r>
              <a:rPr lang="en-US" dirty="0" smtClean="0"/>
              <a:t>Variable </a:t>
            </a:r>
            <a:r>
              <a:rPr lang="en-US" dirty="0"/>
              <a:t>number of VCs </a:t>
            </a:r>
            <a:r>
              <a:rPr lang="en-US" dirty="0" smtClean="0"/>
              <a:t>along </a:t>
            </a:r>
            <a:r>
              <a:rPr lang="en-US" dirty="0"/>
              <a:t>different paths</a:t>
            </a:r>
          </a:p>
          <a:p>
            <a:endParaRPr lang="en-US" dirty="0"/>
          </a:p>
        </p:txBody>
      </p:sp>
      <p:sp>
        <p:nvSpPr>
          <p:cNvPr id="5" name="Content Placeholder 2"/>
          <p:cNvSpPr txBox="1">
            <a:spLocks/>
          </p:cNvSpPr>
          <p:nvPr/>
        </p:nvSpPr>
        <p:spPr>
          <a:xfrm>
            <a:off x="1219200" y="1905000"/>
            <a:ext cx="7162800" cy="1904999"/>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err="1" smtClean="0">
                <a:latin typeface="Courier New" pitchFamily="49" charset="0"/>
                <a:cs typeface="Courier New" pitchFamily="49" charset="0"/>
              </a:rPr>
              <a:t>packetIn</a:t>
            </a:r>
            <a:r>
              <a:rPr lang="en-US" sz="2400" b="1" dirty="0" smtClean="0">
                <a:latin typeface="Courier New" pitchFamily="49" charset="0"/>
                <a:cs typeface="Courier New" pitchFamily="49" charset="0"/>
              </a:rPr>
              <a:t>:</a:t>
            </a:r>
          </a:p>
          <a:p>
            <a:pPr marL="0" indent="0">
              <a:buFont typeface="Arial" pitchFamily="34" charse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timer</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new Timer(5s)</a:t>
            </a:r>
          </a:p>
          <a:p>
            <a:pPr marL="0" indent="0">
              <a:buFont typeface="Arial" pitchFamily="34" charse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Insert(timer, </a:t>
            </a:r>
            <a:r>
              <a:rPr lang="en-US" sz="2400" dirty="0" err="1" smtClean="0">
                <a:latin typeface="Courier New" pitchFamily="49" charset="0"/>
                <a:cs typeface="Courier New" pitchFamily="49" charset="0"/>
              </a:rPr>
              <a:t>inPkt.src</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inPkt.dst</a:t>
            </a:r>
            <a:r>
              <a:rPr lang="en-US" sz="2400" dirty="0" smtClean="0">
                <a:latin typeface="Courier New" pitchFamily="49" charset="0"/>
                <a:cs typeface="Courier New" pitchFamily="49" charset="0"/>
              </a:rPr>
              <a:t>)</a:t>
            </a:r>
            <a:br>
              <a:rPr lang="en-US" sz="2400" dirty="0" smtClean="0">
                <a:latin typeface="Courier New" pitchFamily="49" charset="0"/>
                <a:cs typeface="Courier New" pitchFamily="49" charset="0"/>
              </a:rPr>
            </a:br>
            <a:r>
              <a:rPr lang="en-US" sz="2400" b="1" dirty="0" smtClean="0">
                <a:latin typeface="Courier New" pitchFamily="49" charset="0"/>
                <a:cs typeface="Courier New" pitchFamily="49" charset="0"/>
              </a:rPr>
              <a:t>  </a:t>
            </a:r>
            <a:endParaRPr lang="en-US" sz="2400" dirty="0" smtClean="0">
              <a:latin typeface="Courier New" pitchFamily="49" charset="0"/>
              <a:cs typeface="Courier New" pitchFamily="49" charset="0"/>
            </a:endParaRPr>
          </a:p>
        </p:txBody>
      </p:sp>
    </p:spTree>
    <p:extLst>
      <p:ext uri="{BB962C8B-B14F-4D97-AF65-F5344CB8AC3E}">
        <p14:creationId xmlns:p14="http://schemas.microsoft.com/office/powerpoint/2010/main" val="12221580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problems</a:t>
            </a:r>
            <a:endParaRPr lang="en-US" dirty="0"/>
          </a:p>
        </p:txBody>
      </p:sp>
      <p:sp>
        <p:nvSpPr>
          <p:cNvPr id="3" name="Content Placeholder 2"/>
          <p:cNvSpPr>
            <a:spLocks noGrp="1"/>
          </p:cNvSpPr>
          <p:nvPr>
            <p:ph idx="1"/>
          </p:nvPr>
        </p:nvSpPr>
        <p:spPr/>
        <p:txBody>
          <a:bodyPr/>
          <a:lstStyle/>
          <a:p>
            <a:pPr marL="0" indent="0">
              <a:buNone/>
            </a:pPr>
            <a:r>
              <a:rPr lang="en-US" dirty="0" smtClean="0"/>
              <a:t>Handling </a:t>
            </a:r>
            <a:r>
              <a:rPr lang="en-US" dirty="0" smtClean="0"/>
              <a:t>communicating </a:t>
            </a:r>
            <a:r>
              <a:rPr lang="en-US" dirty="0" smtClean="0"/>
              <a:t>control programs</a:t>
            </a:r>
            <a:endParaRPr lang="en-US" dirty="0" smtClean="0"/>
          </a:p>
          <a:p>
            <a:pPr marL="0" indent="0">
              <a:buNone/>
            </a:pPr>
            <a:endParaRPr lang="en-US" dirty="0" smtClean="0"/>
          </a:p>
          <a:p>
            <a:pPr marL="0" indent="0">
              <a:buNone/>
            </a:pPr>
            <a:r>
              <a:rPr lang="en-US" dirty="0" smtClean="0"/>
              <a:t>Exploring all possible topologies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46147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Control programs are tricky to debug</a:t>
            </a:r>
          </a:p>
          <a:p>
            <a:pPr lvl="1"/>
            <a:r>
              <a:rPr lang="en-US" sz="2400" dirty="0" smtClean="0"/>
              <a:t>Interaction between rules</a:t>
            </a:r>
            <a:endParaRPr lang="en-US" sz="2400" dirty="0" smtClean="0"/>
          </a:p>
          <a:p>
            <a:pPr lvl="1"/>
            <a:r>
              <a:rPr lang="en-US" sz="2400" dirty="0" smtClean="0"/>
              <a:t>Large </a:t>
            </a:r>
            <a:r>
              <a:rPr lang="en-US" sz="2400" dirty="0" smtClean="0"/>
              <a:t>space of inputs</a:t>
            </a:r>
          </a:p>
          <a:p>
            <a:pPr lvl="1"/>
            <a:r>
              <a:rPr lang="en-US" sz="2400" dirty="0" smtClean="0"/>
              <a:t>Intimate dependence on time</a:t>
            </a:r>
          </a:p>
          <a:p>
            <a:pPr marL="0" indent="0">
              <a:buNone/>
            </a:pPr>
            <a:endParaRPr lang="en-US" sz="2800" dirty="0"/>
          </a:p>
          <a:p>
            <a:pPr marL="0" indent="0">
              <a:buNone/>
            </a:pPr>
            <a:r>
              <a:rPr lang="en-US" sz="2800" dirty="0" smtClean="0"/>
              <a:t>These </a:t>
            </a:r>
            <a:r>
              <a:rPr lang="en-US" sz="2800" dirty="0" smtClean="0"/>
              <a:t>challenges </a:t>
            </a:r>
            <a:r>
              <a:rPr lang="en-US" sz="2800" dirty="0" smtClean="0"/>
              <a:t>cab be tacked using</a:t>
            </a:r>
            <a:endParaRPr lang="en-US" sz="2800" dirty="0" smtClean="0"/>
          </a:p>
          <a:p>
            <a:pPr lvl="1"/>
            <a:r>
              <a:rPr lang="en-US" sz="2400" dirty="0" smtClean="0"/>
              <a:t>Systematic exploration (model checking)</a:t>
            </a:r>
            <a:endParaRPr lang="en-US" sz="2400" dirty="0" smtClean="0"/>
          </a:p>
          <a:p>
            <a:pPr lvl="1"/>
            <a:r>
              <a:rPr lang="en-US" sz="2400" dirty="0" smtClean="0"/>
              <a:t>Symbolic </a:t>
            </a:r>
            <a:r>
              <a:rPr lang="en-US" sz="2400" dirty="0" smtClean="0"/>
              <a:t>execution to find equivalent input classes</a:t>
            </a:r>
          </a:p>
          <a:p>
            <a:pPr lvl="1"/>
            <a:r>
              <a:rPr lang="en-US" sz="2400" dirty="0" smtClean="0"/>
              <a:t>Timed automata </a:t>
            </a:r>
            <a:r>
              <a:rPr lang="en-US" sz="2400" dirty="0" smtClean="0"/>
              <a:t>based exploration (equivalent times)</a:t>
            </a:r>
            <a:endParaRPr lang="en-US" sz="2400" dirty="0" smtClean="0"/>
          </a:p>
          <a:p>
            <a:pPr lvl="1"/>
            <a:endParaRPr lang="en-US" sz="2400" dirty="0" smtClean="0"/>
          </a:p>
        </p:txBody>
      </p:sp>
    </p:spTree>
    <p:extLst>
      <p:ext uri="{BB962C8B-B14F-4D97-AF65-F5344CB8AC3E}">
        <p14:creationId xmlns:p14="http://schemas.microsoft.com/office/powerpoint/2010/main" val="4032545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Autofit/>
          </a:bodyPr>
          <a:lstStyle/>
          <a:p>
            <a:r>
              <a:rPr lang="en-US" sz="3600" dirty="0" smtClean="0"/>
              <a:t>Control programs are hard to reason about</a:t>
            </a:r>
            <a:endParaRPr lang="en-US" sz="3600" dirty="0"/>
          </a:p>
        </p:txBody>
      </p:sp>
      <p:sp>
        <p:nvSpPr>
          <p:cNvPr id="3" name="Content Placeholder 2"/>
          <p:cNvSpPr>
            <a:spLocks noGrp="1"/>
          </p:cNvSpPr>
          <p:nvPr>
            <p:ph idx="1"/>
          </p:nvPr>
        </p:nvSpPr>
        <p:spPr>
          <a:xfrm>
            <a:off x="457200" y="1371600"/>
            <a:ext cx="6781800" cy="4572000"/>
          </a:xfrm>
        </p:spPr>
        <p:txBody>
          <a:bodyPr>
            <a:noAutofit/>
          </a:bodyPr>
          <a:lstStyle/>
          <a:p>
            <a:pPr marL="0" indent="0">
              <a:buNone/>
            </a:pPr>
            <a:r>
              <a:rPr lang="en-US" sz="2000" b="1" dirty="0" err="1" smtClean="0">
                <a:latin typeface="Courier New" pitchFamily="49" charset="0"/>
                <a:cs typeface="Courier New" pitchFamily="49" charset="0"/>
              </a:rPr>
              <a:t>motionPorch.Detected</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if (</a:t>
            </a:r>
            <a:r>
              <a:rPr lang="en-US" sz="2000" dirty="0" smtClean="0">
                <a:latin typeface="Courier New" pitchFamily="49" charset="0"/>
                <a:cs typeface="Courier New" pitchFamily="49" charset="0"/>
              </a:rPr>
              <a:t>Now - </a:t>
            </a:r>
            <a:r>
              <a:rPr lang="en-US" sz="2000" dirty="0" err="1">
                <a:latin typeface="Courier New" pitchFamily="49" charset="0"/>
                <a:cs typeface="Courier New" pitchFamily="49" charset="0"/>
              </a:rPr>
              <a:t>timeLastMotion</a:t>
            </a:r>
            <a:r>
              <a:rPr lang="en-US" sz="2000" dirty="0">
                <a:latin typeface="Courier New" pitchFamily="49" charset="0"/>
                <a:cs typeface="Courier New" pitchFamily="49" charset="0"/>
              </a:rPr>
              <a:t> &lt; 1 </a:t>
            </a:r>
            <a:r>
              <a:rPr lang="en-US" sz="2000" dirty="0" err="1">
                <a:latin typeface="Courier New" pitchFamily="49" charset="0"/>
                <a:cs typeface="Courier New" pitchFamily="49" charset="0"/>
              </a:rPr>
              <a:t>secs</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&amp;&amp; </a:t>
            </a:r>
            <a:r>
              <a:rPr lang="en-US" sz="2000" dirty="0" err="1" smtClean="0">
                <a:latin typeface="Courier New" pitchFamily="49" charset="0"/>
                <a:cs typeface="Courier New" pitchFamily="49" charset="0"/>
              </a:rPr>
              <a:t>lightMeter.Level</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&lt; 20)</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a:t>
            </a:r>
            <a:r>
              <a:rPr lang="en-US" sz="2000" dirty="0" err="1" smtClean="0">
                <a:latin typeface="Courier New" pitchFamily="49" charset="0"/>
                <a:cs typeface="Courier New" pitchFamily="49" charset="0"/>
              </a:rPr>
              <a:t>orchLight.Set</a:t>
            </a:r>
            <a:r>
              <a:rPr lang="en-US" sz="2000" dirty="0" smtClean="0">
                <a:latin typeface="Courier New" pitchFamily="49" charset="0"/>
                <a:cs typeface="Courier New" pitchFamily="49" charset="0"/>
              </a:rPr>
              <a:t>(On</a:t>
            </a:r>
            <a:r>
              <a:rPr lang="en-US" sz="2000"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timeLastMotion</a:t>
            </a:r>
            <a:r>
              <a:rPr lang="en-US" sz="2000" dirty="0">
                <a:latin typeface="Courier New" pitchFamily="49" charset="0"/>
                <a:cs typeface="Courier New" pitchFamily="49" charset="0"/>
              </a:rPr>
              <a:t> = Now</a:t>
            </a:r>
            <a:r>
              <a:rPr lang="en-US" sz="2000" dirty="0" smtClean="0">
                <a:latin typeface="Courier New" pitchFamily="49" charset="0"/>
                <a:cs typeface="Courier New" pitchFamily="49" charset="0"/>
              </a:rPr>
              <a:t>;</a:t>
            </a:r>
          </a:p>
          <a:p>
            <a:pPr marL="0" indent="0">
              <a:buNone/>
            </a:pPr>
            <a:endParaRPr lang="en-US" sz="1000" dirty="0" smtClean="0">
              <a:latin typeface="Courier New" pitchFamily="49" charset="0"/>
              <a:cs typeface="Courier New" pitchFamily="49" charset="0"/>
            </a:endParaRPr>
          </a:p>
          <a:p>
            <a:pPr marL="0" indent="0">
              <a:buNone/>
            </a:pPr>
            <a:r>
              <a:rPr lang="en-US" sz="2000" b="1" dirty="0" err="1">
                <a:latin typeface="Courier New" pitchFamily="49" charset="0"/>
                <a:cs typeface="Courier New" pitchFamily="49" charset="0"/>
              </a:rPr>
              <a:t>p</a:t>
            </a:r>
            <a:r>
              <a:rPr lang="en-US" sz="2000" b="1" dirty="0" err="1" smtClean="0">
                <a:latin typeface="Courier New" pitchFamily="49" charset="0"/>
                <a:cs typeface="Courier New" pitchFamily="49" charset="0"/>
              </a:rPr>
              <a:t>orchLight.StateChange</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if </a:t>
            </a:r>
            <a:r>
              <a:rPr lang="en-US" sz="2000" dirty="0" smtClean="0">
                <a:latin typeface="Courier New" pitchFamily="49" charset="0"/>
                <a:cs typeface="Courier New" pitchFamily="49" charset="0"/>
              </a:rPr>
              <a:t>(</a:t>
            </a:r>
            <a:r>
              <a:rPr lang="en-US" sz="2000" dirty="0" err="1">
                <a:latin typeface="Courier New" pitchFamily="49" charset="0"/>
                <a:cs typeface="Courier New" pitchFamily="49" charset="0"/>
              </a:rPr>
              <a:t>p</a:t>
            </a:r>
            <a:r>
              <a:rPr lang="en-US" sz="2000" dirty="0" err="1" smtClean="0">
                <a:latin typeface="Courier New" pitchFamily="49" charset="0"/>
                <a:cs typeface="Courier New" pitchFamily="49" charset="0"/>
              </a:rPr>
              <a:t>orchLight.State</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 On)</a:t>
            </a:r>
          </a:p>
          <a:p>
            <a:pPr marL="0" indent="0">
              <a:buNone/>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timerPorchLight.Reset</a:t>
            </a:r>
            <a:r>
              <a:rPr lang="en-US" sz="2000" dirty="0" smtClean="0">
                <a:latin typeface="Courier New" pitchFamily="49" charset="0"/>
                <a:cs typeface="Courier New" pitchFamily="49" charset="0"/>
              </a:rPr>
              <a:t>(5 </a:t>
            </a:r>
            <a:r>
              <a:rPr lang="en-US" sz="2000" dirty="0" err="1">
                <a:latin typeface="Courier New" pitchFamily="49" charset="0"/>
                <a:cs typeface="Courier New" pitchFamily="49" charset="0"/>
              </a:rPr>
              <a:t>mins</a:t>
            </a:r>
            <a:r>
              <a:rPr lang="en-US" sz="2000" dirty="0">
                <a:latin typeface="Courier New" pitchFamily="49" charset="0"/>
                <a:cs typeface="Courier New" pitchFamily="49" charset="0"/>
              </a:rPr>
              <a:t>);</a:t>
            </a:r>
          </a:p>
          <a:p>
            <a:pPr marL="0" indent="0">
              <a:buNone/>
            </a:pPr>
            <a:endParaRPr lang="en-US" sz="1000" dirty="0">
              <a:latin typeface="Courier New" pitchFamily="49" charset="0"/>
              <a:cs typeface="Courier New" pitchFamily="49" charset="0"/>
            </a:endParaRPr>
          </a:p>
          <a:p>
            <a:pPr marL="0" indent="0">
              <a:buNone/>
            </a:pPr>
            <a:r>
              <a:rPr lang="en-US" sz="2000" b="1" dirty="0" err="1" smtClean="0">
                <a:latin typeface="Courier New" pitchFamily="49" charset="0"/>
                <a:cs typeface="Courier New" pitchFamily="49" charset="0"/>
              </a:rPr>
              <a:t>timerPorchLight.Fired</a:t>
            </a:r>
            <a:r>
              <a:rPr lang="en-US" sz="2000" b="1" dirty="0">
                <a:latin typeface="Courier New" pitchFamily="49" charset="0"/>
                <a:cs typeface="Courier New" pitchFamily="49" charset="0"/>
              </a:rPr>
              <a:t>:</a:t>
            </a:r>
          </a:p>
          <a:p>
            <a:pPr marL="0" indent="0">
              <a:buNone/>
            </a:pPr>
            <a:r>
              <a:rPr lang="en-US" sz="2000" dirty="0">
                <a:latin typeface="Courier New" pitchFamily="49" charset="0"/>
                <a:cs typeface="Courier New" pitchFamily="49" charset="0"/>
              </a:rPr>
              <a:t>	if (</a:t>
            </a:r>
            <a:r>
              <a:rPr lang="en-US" sz="2000" dirty="0" err="1">
                <a:latin typeface="Courier New" pitchFamily="49" charset="0"/>
                <a:cs typeface="Courier New" pitchFamily="49" charset="0"/>
              </a:rPr>
              <a:t>Now.Hour</a:t>
            </a:r>
            <a:r>
              <a:rPr lang="en-US" sz="2000" dirty="0">
                <a:latin typeface="Courier New" pitchFamily="49" charset="0"/>
                <a:cs typeface="Courier New" pitchFamily="49" charset="0"/>
              </a:rPr>
              <a:t> &gt; 6AM &amp;&amp; </a:t>
            </a:r>
            <a:r>
              <a:rPr lang="en-US" sz="2000" dirty="0" err="1">
                <a:latin typeface="Courier New" pitchFamily="49" charset="0"/>
                <a:cs typeface="Courier New" pitchFamily="49" charset="0"/>
              </a:rPr>
              <a:t>Now.Hour</a:t>
            </a:r>
            <a:r>
              <a:rPr lang="en-US" sz="2000" dirty="0">
                <a:latin typeface="Courier New" pitchFamily="49" charset="0"/>
                <a:cs typeface="Courier New" pitchFamily="49" charset="0"/>
              </a:rPr>
              <a:t> &lt; 6PM)</a:t>
            </a:r>
          </a:p>
          <a:p>
            <a:pPr marL="0"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a:t>
            </a:r>
            <a:r>
              <a:rPr lang="en-US" sz="2000" dirty="0" err="1" smtClean="0">
                <a:latin typeface="Courier New" pitchFamily="49" charset="0"/>
                <a:cs typeface="Courier New" pitchFamily="49" charset="0"/>
              </a:rPr>
              <a:t>orchLight.Set</a:t>
            </a:r>
            <a:r>
              <a:rPr lang="en-US" sz="2000" dirty="0" smtClean="0">
                <a:latin typeface="Courier New" pitchFamily="49" charset="0"/>
                <a:cs typeface="Courier New" pitchFamily="49" charset="0"/>
              </a:rPr>
              <a:t>(Off</a:t>
            </a:r>
            <a:r>
              <a:rPr lang="en-US" sz="2000" dirty="0">
                <a:latin typeface="Courier New" pitchFamily="49" charset="0"/>
                <a:cs typeface="Courier New" pitchFamily="49" charset="0"/>
              </a:rPr>
              <a:t>);</a:t>
            </a:r>
          </a:p>
        </p:txBody>
      </p:sp>
      <p:sp>
        <p:nvSpPr>
          <p:cNvPr id="9" name="Rectangle 8"/>
          <p:cNvSpPr/>
          <p:nvPr/>
        </p:nvSpPr>
        <p:spPr>
          <a:xfrm>
            <a:off x="3352800" y="5971308"/>
            <a:ext cx="2362200" cy="88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Dependence on time</a:t>
            </a:r>
            <a:endParaRPr lang="en-US" sz="2400" b="1" dirty="0"/>
          </a:p>
        </p:txBody>
      </p:sp>
      <p:sp>
        <p:nvSpPr>
          <p:cNvPr id="30" name="Rectangle 29"/>
          <p:cNvSpPr/>
          <p:nvPr/>
        </p:nvSpPr>
        <p:spPr>
          <a:xfrm>
            <a:off x="6400800" y="5943600"/>
            <a:ext cx="2362200" cy="914400"/>
          </a:xfrm>
          <a:prstGeom prst="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Rule </a:t>
            </a:r>
            <a:br>
              <a:rPr lang="en-US" sz="2400" b="1" dirty="0" smtClean="0"/>
            </a:br>
            <a:r>
              <a:rPr lang="en-US" sz="2400" b="1" dirty="0" smtClean="0"/>
              <a:t>interaction</a:t>
            </a:r>
            <a:endParaRPr lang="en-US" sz="2400" b="1" dirty="0"/>
          </a:p>
        </p:txBody>
      </p:sp>
      <p:sp>
        <p:nvSpPr>
          <p:cNvPr id="11" name="Rectangle 10"/>
          <p:cNvSpPr/>
          <p:nvPr/>
        </p:nvSpPr>
        <p:spPr>
          <a:xfrm>
            <a:off x="381000" y="5981700"/>
            <a:ext cx="2362200" cy="876300"/>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Large input space</a:t>
            </a:r>
            <a:endParaRPr lang="en-US" sz="2400" b="1" dirty="0"/>
          </a:p>
        </p:txBody>
      </p:sp>
      <p:cxnSp>
        <p:nvCxnSpPr>
          <p:cNvPr id="5" name="Straight Arrow Connector 4"/>
          <p:cNvCxnSpPr/>
          <p:nvPr/>
        </p:nvCxnSpPr>
        <p:spPr>
          <a:xfrm>
            <a:off x="7772400" y="2133600"/>
            <a:ext cx="0" cy="266700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543800" y="2590800"/>
            <a:ext cx="457200" cy="0"/>
          </a:xfrm>
          <a:prstGeom prst="line">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29400" y="2362200"/>
            <a:ext cx="1142999" cy="381000"/>
          </a:xfrm>
          <a:prstGeom prst="rect">
            <a:avLst/>
          </a:prstGeom>
          <a:noFill/>
        </p:spPr>
        <p:txBody>
          <a:bodyPr wrap="square" rtlCol="0">
            <a:spAutoFit/>
          </a:bodyPr>
          <a:lstStyle/>
          <a:p>
            <a:r>
              <a:rPr lang="en-US" dirty="0" smtClean="0"/>
              <a:t>9:00 PM</a:t>
            </a:r>
            <a:endParaRPr lang="en-US" dirty="0"/>
          </a:p>
        </p:txBody>
      </p:sp>
      <p:sp>
        <p:nvSpPr>
          <p:cNvPr id="12" name="TextBox 11"/>
          <p:cNvSpPr txBox="1"/>
          <p:nvPr/>
        </p:nvSpPr>
        <p:spPr>
          <a:xfrm>
            <a:off x="8077200" y="2249269"/>
            <a:ext cx="1143000" cy="646331"/>
          </a:xfrm>
          <a:prstGeom prst="rect">
            <a:avLst/>
          </a:prstGeom>
          <a:noFill/>
        </p:spPr>
        <p:txBody>
          <a:bodyPr wrap="square" rtlCol="0">
            <a:spAutoFit/>
          </a:bodyPr>
          <a:lstStyle/>
          <a:p>
            <a:r>
              <a:rPr lang="en-US" dirty="0" smtClean="0"/>
              <a:t>Physical actuation</a:t>
            </a:r>
            <a:endParaRPr lang="en-US" dirty="0"/>
          </a:p>
        </p:txBody>
      </p:sp>
      <p:cxnSp>
        <p:nvCxnSpPr>
          <p:cNvPr id="13" name="Straight Connector 12"/>
          <p:cNvCxnSpPr/>
          <p:nvPr/>
        </p:nvCxnSpPr>
        <p:spPr>
          <a:xfrm>
            <a:off x="7543800" y="3581400"/>
            <a:ext cx="457200" cy="0"/>
          </a:xfrm>
          <a:prstGeom prst="line">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29400" y="3352800"/>
            <a:ext cx="1142999" cy="381000"/>
          </a:xfrm>
          <a:prstGeom prst="rect">
            <a:avLst/>
          </a:prstGeom>
          <a:noFill/>
        </p:spPr>
        <p:txBody>
          <a:bodyPr wrap="square" rtlCol="0">
            <a:spAutoFit/>
          </a:bodyPr>
          <a:lstStyle/>
          <a:p>
            <a:r>
              <a:rPr lang="en-US" dirty="0" smtClean="0"/>
              <a:t>9:04 PM</a:t>
            </a:r>
            <a:endParaRPr lang="en-US" dirty="0"/>
          </a:p>
        </p:txBody>
      </p:sp>
      <p:sp>
        <p:nvSpPr>
          <p:cNvPr id="15" name="TextBox 14"/>
          <p:cNvSpPr txBox="1"/>
          <p:nvPr/>
        </p:nvSpPr>
        <p:spPr>
          <a:xfrm>
            <a:off x="8001000" y="3352800"/>
            <a:ext cx="1143000" cy="369332"/>
          </a:xfrm>
          <a:prstGeom prst="rect">
            <a:avLst/>
          </a:prstGeom>
          <a:noFill/>
        </p:spPr>
        <p:txBody>
          <a:bodyPr wrap="square" rtlCol="0">
            <a:spAutoFit/>
          </a:bodyPr>
          <a:lstStyle/>
          <a:p>
            <a:r>
              <a:rPr lang="en-US" dirty="0" smtClean="0"/>
              <a:t>Motion</a:t>
            </a:r>
            <a:endParaRPr lang="en-US" dirty="0"/>
          </a:p>
        </p:txBody>
      </p:sp>
      <p:sp>
        <p:nvSpPr>
          <p:cNvPr id="16" name="TextBox 15"/>
          <p:cNvSpPr txBox="1"/>
          <p:nvPr/>
        </p:nvSpPr>
        <p:spPr>
          <a:xfrm>
            <a:off x="6629401" y="3657600"/>
            <a:ext cx="1142999" cy="381000"/>
          </a:xfrm>
          <a:prstGeom prst="rect">
            <a:avLst/>
          </a:prstGeom>
          <a:noFill/>
        </p:spPr>
        <p:txBody>
          <a:bodyPr wrap="square" rtlCol="0">
            <a:spAutoFit/>
          </a:bodyPr>
          <a:lstStyle/>
          <a:p>
            <a:r>
              <a:rPr lang="en-US" dirty="0" smtClean="0"/>
              <a:t>9:05 PM</a:t>
            </a:r>
            <a:endParaRPr lang="en-US" dirty="0"/>
          </a:p>
        </p:txBody>
      </p:sp>
      <p:cxnSp>
        <p:nvCxnSpPr>
          <p:cNvPr id="17" name="Straight Connector 16"/>
          <p:cNvCxnSpPr/>
          <p:nvPr/>
        </p:nvCxnSpPr>
        <p:spPr>
          <a:xfrm>
            <a:off x="7543800" y="3886200"/>
            <a:ext cx="457200" cy="0"/>
          </a:xfrm>
          <a:prstGeom prst="line">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001000" y="3657600"/>
            <a:ext cx="1143000" cy="369332"/>
          </a:xfrm>
          <a:prstGeom prst="rect">
            <a:avLst/>
          </a:prstGeom>
          <a:noFill/>
        </p:spPr>
        <p:txBody>
          <a:bodyPr wrap="square" rtlCol="0">
            <a:spAutoFit/>
          </a:bodyPr>
          <a:lstStyle/>
          <a:p>
            <a:r>
              <a:rPr lang="en-US" dirty="0" smtClean="0"/>
              <a:t>Lights off</a:t>
            </a:r>
            <a:endParaRPr lang="en-US" dirty="0"/>
          </a:p>
        </p:txBody>
      </p:sp>
    </p:spTree>
    <p:extLst>
      <p:ext uri="{BB962C8B-B14F-4D97-AF65-F5344CB8AC3E}">
        <p14:creationId xmlns:p14="http://schemas.microsoft.com/office/powerpoint/2010/main" val="352626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2" end="2"/>
                                            </p:txEl>
                                          </p:spTgt>
                                        </p:tgtEl>
                                        <p:attrNameLst>
                                          <p:attrName>style.color</p:attrName>
                                        </p:attrNameLst>
                                      </p:cBhvr>
                                      <p:to>
                                        <p:clrVal>
                                          <a:srgbClr val="006600"/>
                                        </p:clrVal>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5" presetClass="emph" presetSubtype="0" nodeType="withEffect">
                                  <p:stCondLst>
                                    <p:cond delay="0"/>
                                  </p:stCondLst>
                                  <p:childTnLst>
                                    <p:set>
                                      <p:cBhvr override="childStyle">
                                        <p:cTn id="10" dur="indefinite"/>
                                        <p:tgtEl>
                                          <p:spTgt spid="3">
                                            <p:txEl>
                                              <p:pRg st="2" end="2"/>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3" presetClass="emph" presetSubtype="1" nodeType="withEffect">
                                  <p:stCondLst>
                                    <p:cond delay="0"/>
                                  </p:stCondLst>
                                  <p:childTnLst>
                                    <p:set>
                                      <p:cBhvr override="childStyle">
                                        <p:cTn id="16" dur="indefinite"/>
                                        <p:tgtEl>
                                          <p:spTgt spid="3">
                                            <p:txEl>
                                              <p:pRg st="1" end="1"/>
                                            </p:txEl>
                                          </p:spTgt>
                                        </p:tgtEl>
                                        <p:attrNameLst>
                                          <p:attrName>style.color</p:attrName>
                                        </p:attrNameLst>
                                      </p:cBhvr>
                                      <p:to>
                                        <p:clrVal>
                                          <a:schemeClr val="hlink"/>
                                        </p:clrVal>
                                      </p:to>
                                    </p:set>
                                  </p:childTnLst>
                                </p:cTn>
                              </p:par>
                              <p:par>
                                <p:cTn id="17" presetID="3" presetClass="emph" presetSubtype="1" nodeType="withEffect">
                                  <p:stCondLst>
                                    <p:cond delay="0"/>
                                  </p:stCondLst>
                                  <p:childTnLst>
                                    <p:set>
                                      <p:cBhvr override="childStyle">
                                        <p:cTn id="18" dur="indefinite"/>
                                        <p:tgtEl>
                                          <p:spTgt spid="3">
                                            <p:txEl>
                                              <p:pRg st="8" end="8"/>
                                            </p:txEl>
                                          </p:spTgt>
                                        </p:tgtEl>
                                        <p:attrNameLst>
                                          <p:attrName>style.color</p:attrName>
                                        </p:attrNameLst>
                                      </p:cBhvr>
                                      <p:to>
                                        <p:clrVal>
                                          <a:schemeClr val="hlink"/>
                                        </p:clrVal>
                                      </p:to>
                                    </p:set>
                                  </p:childTnLst>
                                </p:cTn>
                              </p:par>
                              <p:par>
                                <p:cTn id="19" presetID="3" presetClass="emph" presetSubtype="1" nodeType="withEffect">
                                  <p:stCondLst>
                                    <p:cond delay="0"/>
                                  </p:stCondLst>
                                  <p:childTnLst>
                                    <p:set>
                                      <p:cBhvr override="childStyle">
                                        <p:cTn id="20" dur="indefinite"/>
                                        <p:tgtEl>
                                          <p:spTgt spid="3">
                                            <p:txEl>
                                              <p:pRg st="11" end="11"/>
                                            </p:txEl>
                                          </p:spTgt>
                                        </p:tgtEl>
                                        <p:attrNameLst>
                                          <p:attrName>style.color</p:attrName>
                                        </p:attrNameLst>
                                      </p:cBhvr>
                                      <p:to>
                                        <p:clrVal>
                                          <a:schemeClr val="hlink"/>
                                        </p:clrVal>
                                      </p:to>
                                    </p:set>
                                  </p:childTnLst>
                                </p:cTn>
                              </p:par>
                              <p:par>
                                <p:cTn id="21" presetID="15" presetClass="emph" presetSubtype="0" nodeType="withEffect">
                                  <p:stCondLst>
                                    <p:cond delay="0"/>
                                  </p:stCondLst>
                                  <p:childTnLst>
                                    <p:set>
                                      <p:cBhvr override="childStyle">
                                        <p:cTn id="22" dur="indefinite"/>
                                        <p:tgtEl>
                                          <p:spTgt spid="3">
                                            <p:txEl>
                                              <p:pRg st="1" end="1"/>
                                            </p:txEl>
                                          </p:spTgt>
                                        </p:tgtEl>
                                        <p:attrNameLst>
                                          <p:attrName>style.fontWeight</p:attrName>
                                        </p:attrNameLst>
                                      </p:cBhvr>
                                      <p:to>
                                        <p:strVal val="bold"/>
                                      </p:to>
                                    </p:set>
                                  </p:childTnLst>
                                </p:cTn>
                              </p:par>
                              <p:par>
                                <p:cTn id="23" presetID="15" presetClass="emph" presetSubtype="0" nodeType="withEffect">
                                  <p:stCondLst>
                                    <p:cond delay="0"/>
                                  </p:stCondLst>
                                  <p:childTnLst>
                                    <p:set>
                                      <p:cBhvr override="childStyle">
                                        <p:cTn id="24" dur="indefinite"/>
                                        <p:tgtEl>
                                          <p:spTgt spid="3">
                                            <p:txEl>
                                              <p:pRg st="11" end="11"/>
                                            </p:txEl>
                                          </p:spTgt>
                                        </p:tgtEl>
                                        <p:attrNameLst>
                                          <p:attrName>style.fontWeight</p:attrName>
                                        </p:attrNameLst>
                                      </p:cBhvr>
                                      <p:to>
                                        <p:strVal val="bold"/>
                                      </p:to>
                                    </p:set>
                                  </p:childTnLst>
                                </p:cTn>
                              </p:par>
                              <p:par>
                                <p:cTn id="25" presetID="15" presetClass="emph" presetSubtype="0" nodeType="withEffect">
                                  <p:stCondLst>
                                    <p:cond delay="0"/>
                                  </p:stCondLst>
                                  <p:childTnLst>
                                    <p:set>
                                      <p:cBhvr override="childStyle">
                                        <p:cTn id="26" dur="indefinite"/>
                                        <p:tgtEl>
                                          <p:spTgt spid="3">
                                            <p:txEl>
                                              <p:pRg st="8" end="8"/>
                                            </p:txEl>
                                          </p:spTgt>
                                        </p:tgtEl>
                                        <p:attrNameLst>
                                          <p:attrName>style.fontWeight</p:attrName>
                                        </p:attrNameLst>
                                      </p:cBhvr>
                                      <p:to>
                                        <p:strVal val="bold"/>
                                      </p:to>
                                    </p:set>
                                  </p:childTnLst>
                                </p:cTn>
                              </p:par>
                              <p:par>
                                <p:cTn id="27" presetID="15" presetClass="emph" presetSubtype="0" nodeType="withEffect">
                                  <p:stCondLst>
                                    <p:cond delay="0"/>
                                  </p:stCondLst>
                                  <p:childTnLst>
                                    <p:set>
                                      <p:cBhvr override="childStyle">
                                        <p:cTn id="28" dur="indefinite"/>
                                        <p:tgtEl>
                                          <p:spTgt spid="3">
                                            <p:txEl>
                                              <p:pRg st="4" end="4"/>
                                            </p:txEl>
                                          </p:spTgt>
                                        </p:tgtEl>
                                        <p:attrNameLst>
                                          <p:attrName>style.fontWeight</p:attrName>
                                        </p:attrNameLst>
                                      </p:cBhvr>
                                      <p:to>
                                        <p:strVal val="bold"/>
                                      </p:to>
                                    </p:set>
                                  </p:childTnLst>
                                </p:cTn>
                              </p:par>
                              <p:par>
                                <p:cTn id="29" presetID="3" presetClass="emph" presetSubtype="1" nodeType="withEffect">
                                  <p:stCondLst>
                                    <p:cond delay="0"/>
                                  </p:stCondLst>
                                  <p:childTnLst>
                                    <p:set>
                                      <p:cBhvr override="childStyle">
                                        <p:cTn id="30" dur="indefinite"/>
                                        <p:tgtEl>
                                          <p:spTgt spid="3">
                                            <p:txEl>
                                              <p:pRg st="4" end="4"/>
                                            </p:txEl>
                                          </p:spTgt>
                                        </p:tgtEl>
                                        <p:attrNameLst>
                                          <p:attrName>style.color</p:attrName>
                                        </p:attrNameLst>
                                      </p:cBhvr>
                                      <p:to>
                                        <p:clrVal>
                                          <a:schemeClr val="hlink"/>
                                        </p:clrVal>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3" presetClass="emph" presetSubtype="1" nodeType="withEffect">
                                  <p:stCondLst>
                                    <p:cond delay="0"/>
                                  </p:stCondLst>
                                  <p:childTnLst>
                                    <p:set>
                                      <p:cBhvr override="childStyle">
                                        <p:cTn id="36" dur="indefinite"/>
                                        <p:tgtEl>
                                          <p:spTgt spid="3">
                                            <p:txEl>
                                              <p:pRg st="3" end="3"/>
                                            </p:txEl>
                                          </p:spTgt>
                                        </p:tgtEl>
                                        <p:attrNameLst>
                                          <p:attrName>style.color</p:attrName>
                                        </p:attrNameLst>
                                      </p:cBhvr>
                                      <p:to>
                                        <p:clrVal>
                                          <a:schemeClr val="folHlink"/>
                                        </p:clrVal>
                                      </p:to>
                                    </p:set>
                                  </p:childTnLst>
                                </p:cTn>
                              </p:par>
                              <p:par>
                                <p:cTn id="37" presetID="3" presetClass="emph" presetSubtype="1" nodeType="withEffect">
                                  <p:stCondLst>
                                    <p:cond delay="0"/>
                                  </p:stCondLst>
                                  <p:childTnLst>
                                    <p:set>
                                      <p:cBhvr override="childStyle">
                                        <p:cTn id="38" dur="indefinite"/>
                                        <p:tgtEl>
                                          <p:spTgt spid="3">
                                            <p:txEl>
                                              <p:pRg st="12" end="12"/>
                                            </p:txEl>
                                          </p:spTgt>
                                        </p:tgtEl>
                                        <p:attrNameLst>
                                          <p:attrName>style.color</p:attrName>
                                        </p:attrNameLst>
                                      </p:cBhvr>
                                      <p:to>
                                        <p:clrVal>
                                          <a:schemeClr val="folHlink"/>
                                        </p:clrVal>
                                      </p:to>
                                    </p:set>
                                  </p:childTnLst>
                                </p:cTn>
                              </p:par>
                              <p:par>
                                <p:cTn id="39" presetID="15" presetClass="emph" presetSubtype="0" nodeType="withEffect">
                                  <p:stCondLst>
                                    <p:cond delay="0"/>
                                  </p:stCondLst>
                                  <p:childTnLst>
                                    <p:set>
                                      <p:cBhvr override="childStyle">
                                        <p:cTn id="40" dur="indefinite"/>
                                        <p:tgtEl>
                                          <p:spTgt spid="3">
                                            <p:txEl>
                                              <p:pRg st="3" end="3"/>
                                            </p:txEl>
                                          </p:spTgt>
                                        </p:tgtEl>
                                        <p:attrNameLst>
                                          <p:attrName>style.fontWeight</p:attrName>
                                        </p:attrNameLst>
                                      </p:cBhvr>
                                      <p:to>
                                        <p:strVal val="bold"/>
                                      </p:to>
                                    </p:set>
                                  </p:childTnLst>
                                </p:cTn>
                              </p:par>
                              <p:par>
                                <p:cTn id="41" presetID="15" presetClass="emph" presetSubtype="0" nodeType="withEffect">
                                  <p:stCondLst>
                                    <p:cond delay="0"/>
                                  </p:stCondLst>
                                  <p:childTnLst>
                                    <p:set>
                                      <p:cBhvr override="childStyle">
                                        <p:cTn id="42" dur="indefinite"/>
                                        <p:tgtEl>
                                          <p:spTgt spid="3">
                                            <p:txEl>
                                              <p:pRg st="12" end="12"/>
                                            </p:txEl>
                                          </p:spTgt>
                                        </p:tgtEl>
                                        <p:attrNameLst>
                                          <p:attrName>style.fontWeight</p:attrName>
                                        </p:attrNameLst>
                                      </p:cBhvr>
                                      <p:to>
                                        <p:strVal val="bold"/>
                                      </p:to>
                                    </p:set>
                                  </p:childTnLst>
                                </p:cTn>
                              </p:par>
                            </p:childTnLst>
                          </p:cTn>
                        </p:par>
                        <p:par>
                          <p:cTn id="43" fill="hold">
                            <p:stCondLst>
                              <p:cond delay="0"/>
                            </p:stCondLst>
                            <p:childTnLst>
                              <p:par>
                                <p:cTn id="44" presetID="3" presetClass="emph" presetSubtype="1" nodeType="afterEffect">
                                  <p:stCondLst>
                                    <p:cond delay="0"/>
                                  </p:stCondLst>
                                  <p:childTnLst>
                                    <p:set>
                                      <p:cBhvr override="childStyle">
                                        <p:cTn id="45" dur="indefinite"/>
                                        <p:tgtEl>
                                          <p:spTgt spid="3">
                                            <p:txEl>
                                              <p:pRg st="6" end="6"/>
                                            </p:txEl>
                                          </p:spTgt>
                                        </p:tgtEl>
                                        <p:attrNameLst>
                                          <p:attrName>style.color</p:attrName>
                                        </p:attrNameLst>
                                      </p:cBhvr>
                                      <p:to>
                                        <p:clrVal>
                                          <a:schemeClr val="folHlink"/>
                                        </p:clrVal>
                                      </p:to>
                                    </p:set>
                                  </p:childTnLst>
                                </p:cTn>
                              </p:par>
                            </p:childTnLst>
                          </p:cTn>
                        </p:par>
                        <p:par>
                          <p:cTn id="46" fill="hold">
                            <p:stCondLst>
                              <p:cond delay="0"/>
                            </p:stCondLst>
                            <p:childTnLst>
                              <p:par>
                                <p:cTn id="47" presetID="15" presetClass="emph" presetSubtype="0" nodeType="afterEffect">
                                  <p:stCondLst>
                                    <p:cond delay="0"/>
                                  </p:stCondLst>
                                  <p:childTnLst>
                                    <p:set>
                                      <p:cBhvr override="childStyle">
                                        <p:cTn id="48" dur="indefinite"/>
                                        <p:tgtEl>
                                          <p:spTgt spid="3">
                                            <p:txEl>
                                              <p:pRg st="6" end="6"/>
                                            </p:txEl>
                                          </p:spTgt>
                                        </p:tgtEl>
                                        <p:attrNameLst>
                                          <p:attrName>style.fontWeight</p:attrName>
                                        </p:attrNameLst>
                                      </p:cBhvr>
                                      <p:to>
                                        <p:strVal val="bold"/>
                                      </p:to>
                                    </p:set>
                                  </p:childTnLst>
                                </p:cTn>
                              </p:par>
                              <p:par>
                                <p:cTn id="49" presetID="15" presetClass="emph" presetSubtype="0" nodeType="withEffect">
                                  <p:stCondLst>
                                    <p:cond delay="0"/>
                                  </p:stCondLst>
                                  <p:childTnLst>
                                    <p:set>
                                      <p:cBhvr override="childStyle">
                                        <p:cTn id="50" dur="indefinite"/>
                                        <p:tgtEl>
                                          <p:spTgt spid="3">
                                            <p:txEl>
                                              <p:pRg st="10" end="10"/>
                                            </p:txEl>
                                          </p:spTgt>
                                        </p:tgtEl>
                                        <p:attrNameLst>
                                          <p:attrName>style.fontWeight</p:attrName>
                                        </p:attrNameLst>
                                      </p:cBhvr>
                                      <p:to>
                                        <p:strVal val="bold"/>
                                      </p:to>
                                    </p:set>
                                  </p:childTnLst>
                                </p:cTn>
                              </p:par>
                              <p:par>
                                <p:cTn id="51" presetID="3" presetClass="emph" presetSubtype="1" nodeType="withEffect">
                                  <p:stCondLst>
                                    <p:cond delay="0"/>
                                  </p:stCondLst>
                                  <p:childTnLst>
                                    <p:set>
                                      <p:cBhvr override="childStyle">
                                        <p:cTn id="52" dur="indefinite"/>
                                        <p:tgtEl>
                                          <p:spTgt spid="3">
                                            <p:txEl>
                                              <p:pRg st="10" end="10"/>
                                            </p:txEl>
                                          </p:spTgt>
                                        </p:tgtEl>
                                        <p:attrNameLst>
                                          <p:attrName>style.color</p:attrName>
                                        </p:attrNameLst>
                                      </p:cBhvr>
                                      <p:to>
                                        <p:clrVal>
                                          <a:schemeClr val="folHlink"/>
                                        </p:clrVal>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0" grpId="0" animBg="1"/>
      <p:bldP spid="11" grpId="0" animBg="1"/>
      <p:bldP spid="8" grpId="0"/>
      <p:bldP spid="12" grpId="0"/>
      <p:bldP spid="14" grpId="0"/>
      <p:bldP spid="15"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Desirable properties for bug finders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2645359"/>
            <a:ext cx="1776679" cy="156728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7940" y="2455862"/>
            <a:ext cx="1728120" cy="175677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2044" y="2645358"/>
            <a:ext cx="2324757" cy="1567283"/>
          </a:xfrm>
          <a:prstGeom prst="rect">
            <a:avLst/>
          </a:prstGeom>
        </p:spPr>
      </p:pic>
      <p:sp>
        <p:nvSpPr>
          <p:cNvPr id="7" name="Content Placeholder 4"/>
          <p:cNvSpPr>
            <a:spLocks noGrp="1"/>
          </p:cNvSpPr>
          <p:nvPr>
            <p:ph idx="1"/>
          </p:nvPr>
        </p:nvSpPr>
        <p:spPr>
          <a:xfrm>
            <a:off x="914400" y="4495801"/>
            <a:ext cx="1776679" cy="762000"/>
          </a:xfrm>
        </p:spPr>
        <p:txBody>
          <a:bodyPr>
            <a:normAutofit/>
          </a:bodyPr>
          <a:lstStyle/>
          <a:p>
            <a:pPr marL="0" indent="0" algn="ctr">
              <a:buNone/>
            </a:pPr>
            <a:r>
              <a:rPr lang="en-US" dirty="0" smtClean="0">
                <a:solidFill>
                  <a:schemeClr val="tx2"/>
                </a:solidFill>
              </a:rPr>
              <a:t>Sound</a:t>
            </a:r>
            <a:endParaRPr lang="en-US" dirty="0">
              <a:solidFill>
                <a:schemeClr val="tx2"/>
              </a:solidFill>
            </a:endParaRPr>
          </a:p>
        </p:txBody>
      </p:sp>
      <p:sp>
        <p:nvSpPr>
          <p:cNvPr id="8" name="Content Placeholder 4"/>
          <p:cNvSpPr txBox="1">
            <a:spLocks/>
          </p:cNvSpPr>
          <p:nvPr/>
        </p:nvSpPr>
        <p:spPr>
          <a:xfrm>
            <a:off x="3641300" y="4495801"/>
            <a:ext cx="1776679" cy="7620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solidFill>
                  <a:schemeClr val="tx2"/>
                </a:solidFill>
              </a:rPr>
              <a:t>Complete</a:t>
            </a:r>
            <a:endParaRPr lang="en-US" dirty="0">
              <a:solidFill>
                <a:schemeClr val="tx2"/>
              </a:solidFill>
            </a:endParaRPr>
          </a:p>
        </p:txBody>
      </p:sp>
      <p:sp>
        <p:nvSpPr>
          <p:cNvPr id="9" name="Content Placeholder 4"/>
          <p:cNvSpPr txBox="1">
            <a:spLocks/>
          </p:cNvSpPr>
          <p:nvPr/>
        </p:nvSpPr>
        <p:spPr>
          <a:xfrm>
            <a:off x="6681521" y="4495800"/>
            <a:ext cx="1776679"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solidFill>
                  <a:schemeClr val="tx2"/>
                </a:solidFill>
              </a:rPr>
              <a:t>Fast</a:t>
            </a:r>
            <a:endParaRPr lang="en-US" dirty="0">
              <a:solidFill>
                <a:schemeClr val="tx2"/>
              </a:solidFill>
            </a:endParaRPr>
          </a:p>
        </p:txBody>
      </p:sp>
    </p:spTree>
    <p:extLst>
      <p:ext uri="{BB962C8B-B14F-4D97-AF65-F5344CB8AC3E}">
        <p14:creationId xmlns:p14="http://schemas.microsoft.com/office/powerpoint/2010/main" val="1388289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Two bug finding methods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951" y="1828800"/>
            <a:ext cx="2310063" cy="21336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98999">
            <a:off x="3237280" y="3579544"/>
            <a:ext cx="1473637" cy="129986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006114">
            <a:off x="20039" y="3626402"/>
            <a:ext cx="1332997" cy="10858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1828800"/>
            <a:ext cx="2310063" cy="2133600"/>
          </a:xfrm>
          <a:prstGeom prst="rect">
            <a:avLst/>
          </a:prstGeom>
        </p:spPr>
      </p:pic>
      <p:sp>
        <p:nvSpPr>
          <p:cNvPr id="10" name="Rectangle 9"/>
          <p:cNvSpPr/>
          <p:nvPr/>
        </p:nvSpPr>
        <p:spPr>
          <a:xfrm>
            <a:off x="6096000" y="2264329"/>
            <a:ext cx="1600200" cy="1621871"/>
          </a:xfrm>
          <a:prstGeom prst="rect">
            <a:avLst/>
          </a:prstGeom>
          <a:solidFill>
            <a:srgbClr val="FFCC66">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135845">
            <a:off x="7769962" y="3770343"/>
            <a:ext cx="856446" cy="984839"/>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691355">
            <a:off x="5320099" y="3846368"/>
            <a:ext cx="738369" cy="968834"/>
          </a:xfrm>
          <a:prstGeom prst="rect">
            <a:avLst/>
          </a:prstGeom>
        </p:spPr>
      </p:pic>
      <p:sp>
        <p:nvSpPr>
          <p:cNvPr id="23" name="TextBox 22"/>
          <p:cNvSpPr txBox="1"/>
          <p:nvPr/>
        </p:nvSpPr>
        <p:spPr>
          <a:xfrm>
            <a:off x="1447800" y="5130225"/>
            <a:ext cx="1752600" cy="584775"/>
          </a:xfrm>
          <a:prstGeom prst="rect">
            <a:avLst/>
          </a:prstGeom>
          <a:noFill/>
        </p:spPr>
        <p:txBody>
          <a:bodyPr wrap="square" rtlCol="0">
            <a:spAutoFit/>
          </a:bodyPr>
          <a:lstStyle/>
          <a:p>
            <a:pPr algn="ctr"/>
            <a:r>
              <a:rPr lang="en-US" sz="3200" dirty="0" smtClean="0">
                <a:solidFill>
                  <a:schemeClr val="tx2"/>
                </a:solidFill>
              </a:rPr>
              <a:t>Testing</a:t>
            </a:r>
            <a:endParaRPr lang="en-US" sz="3200" dirty="0">
              <a:solidFill>
                <a:schemeClr val="tx2"/>
              </a:solidFill>
            </a:endParaRPr>
          </a:p>
        </p:txBody>
      </p:sp>
      <p:sp>
        <p:nvSpPr>
          <p:cNvPr id="24" name="TextBox 23"/>
          <p:cNvSpPr txBox="1"/>
          <p:nvPr/>
        </p:nvSpPr>
        <p:spPr>
          <a:xfrm>
            <a:off x="5206367" y="5130225"/>
            <a:ext cx="3328033" cy="584775"/>
          </a:xfrm>
          <a:prstGeom prst="rect">
            <a:avLst/>
          </a:prstGeom>
          <a:noFill/>
        </p:spPr>
        <p:txBody>
          <a:bodyPr wrap="square" rtlCol="0">
            <a:spAutoFit/>
          </a:bodyPr>
          <a:lstStyle/>
          <a:p>
            <a:pPr algn="ctr"/>
            <a:r>
              <a:rPr lang="en-US" sz="3200" dirty="0" smtClean="0">
                <a:solidFill>
                  <a:schemeClr val="tx2"/>
                </a:solidFill>
              </a:rPr>
              <a:t>Model checking</a:t>
            </a:r>
            <a:endParaRPr lang="en-US" sz="3200" dirty="0">
              <a:solidFill>
                <a:schemeClr val="tx2"/>
              </a:solidFill>
            </a:endParaRPr>
          </a:p>
        </p:txBody>
      </p:sp>
    </p:spTree>
    <p:extLst>
      <p:ext uri="{BB962C8B-B14F-4D97-AF65-F5344CB8AC3E}">
        <p14:creationId xmlns:p14="http://schemas.microsoft.com/office/powerpoint/2010/main" val="204883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4" grpId="0"/>
    </p:bldLst>
  </p:timing>
</p:sld>
</file>

<file path=ppt/theme/theme1.xml><?xml version="1.0" encoding="utf-8"?>
<a:theme xmlns:a="http://schemas.openxmlformats.org/drawingml/2006/main" name="homeos-nsdi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rgbClr val="C00000"/>
          </a:solidFill>
          <a:headEnd type="none" w="med" len="med"/>
          <a:tailEnd type="arrow" w="med" len="med"/>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USCMG_template">
  <a:themeElements>
    <a:clrScheme name="8-00267_Jenna O'Connell">
      <a:dk1>
        <a:srgbClr val="000000"/>
      </a:dk1>
      <a:lt1>
        <a:srgbClr val="FFFFFF"/>
      </a:lt1>
      <a:dk2>
        <a:srgbClr val="050595"/>
      </a:dk2>
      <a:lt2>
        <a:srgbClr val="FFFF99"/>
      </a:lt2>
      <a:accent1>
        <a:srgbClr val="FFCC00"/>
      </a:accent1>
      <a:accent2>
        <a:srgbClr val="1E4986"/>
      </a:accent2>
      <a:accent3>
        <a:srgbClr val="DF8045"/>
      </a:accent3>
      <a:accent4>
        <a:srgbClr val="0F729D"/>
      </a:accent4>
      <a:accent5>
        <a:srgbClr val="FF9929"/>
      </a:accent5>
      <a:accent6>
        <a:srgbClr val="66CC33"/>
      </a:accent6>
      <a:hlink>
        <a:srgbClr val="3F8AEB"/>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4.xml><?xml version="1.0" encoding="utf-8"?>
<a:theme xmlns:a="http://schemas.openxmlformats.org/drawingml/2006/main" name="1_USCMG_template">
  <a:themeElements>
    <a:clrScheme name="8-00267_Jenna O'Connell">
      <a:dk1>
        <a:srgbClr val="000000"/>
      </a:dk1>
      <a:lt1>
        <a:srgbClr val="FFFFFF"/>
      </a:lt1>
      <a:dk2>
        <a:srgbClr val="050595"/>
      </a:dk2>
      <a:lt2>
        <a:srgbClr val="FFFF99"/>
      </a:lt2>
      <a:accent1>
        <a:srgbClr val="FFCC00"/>
      </a:accent1>
      <a:accent2>
        <a:srgbClr val="1E4986"/>
      </a:accent2>
      <a:accent3>
        <a:srgbClr val="DF8045"/>
      </a:accent3>
      <a:accent4>
        <a:srgbClr val="0F729D"/>
      </a:accent4>
      <a:accent5>
        <a:srgbClr val="FF9929"/>
      </a:accent5>
      <a:accent6>
        <a:srgbClr val="66CC33"/>
      </a:accent6>
      <a:hlink>
        <a:srgbClr val="3F8AEB"/>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homeos-thinktank-apr2013</Template>
  <TotalTime>10699</TotalTime>
  <Words>4173</Words>
  <Application>Microsoft Office PowerPoint</Application>
  <PresentationFormat>On-screen Show (4:3)</PresentationFormat>
  <Paragraphs>1144</Paragraphs>
  <Slides>67</Slides>
  <Notes>46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67</vt:i4>
      </vt:variant>
    </vt:vector>
  </HeadingPairs>
  <TitlesOfParts>
    <vt:vector size="82" baseType="lpstr">
      <vt:lpstr>Andalus</vt:lpstr>
      <vt:lpstr>Arial</vt:lpstr>
      <vt:lpstr>Calibri</vt:lpstr>
      <vt:lpstr>Cambria Math</vt:lpstr>
      <vt:lpstr>Courier New</vt:lpstr>
      <vt:lpstr>Segoe</vt:lpstr>
      <vt:lpstr>Segoe Light</vt:lpstr>
      <vt:lpstr>Segoe Semibold</vt:lpstr>
      <vt:lpstr>Segoe UI</vt:lpstr>
      <vt:lpstr>Segoe UI Light</vt:lpstr>
      <vt:lpstr>Wingdings</vt:lpstr>
      <vt:lpstr>homeos-nsdi2012</vt:lpstr>
      <vt:lpstr>Metro Template Colored Titles Segoe UI 16x9</vt:lpstr>
      <vt:lpstr>USCMG_template</vt:lpstr>
      <vt:lpstr>1_USCMG_template</vt:lpstr>
      <vt:lpstr>Systematically exploring  control programs (Lecture I)</vt:lpstr>
      <vt:lpstr>Control programs are everywhere</vt:lpstr>
      <vt:lpstr>Control programs are everywhere</vt:lpstr>
      <vt:lpstr>The nature of control programs</vt:lpstr>
      <vt:lpstr>Buggy control programs wreak havoc</vt:lpstr>
      <vt:lpstr>Buggy control programs wreak havoc</vt:lpstr>
      <vt:lpstr>Control programs are hard to reason about</vt:lpstr>
      <vt:lpstr>Desirable properties for bug finders</vt:lpstr>
      <vt:lpstr>Two bug finding methods</vt:lpstr>
      <vt:lpstr>Two threads in model checking</vt:lpstr>
      <vt:lpstr>Model checking code </vt:lpstr>
      <vt:lpstr>Model checking code </vt:lpstr>
      <vt:lpstr>Model checking code </vt:lpstr>
      <vt:lpstr>Example</vt:lpstr>
      <vt:lpstr>Exploring input space</vt:lpstr>
      <vt:lpstr>Symbolic execution</vt:lpstr>
      <vt:lpstr>Finding equivalent inputs using symbolic execution</vt:lpstr>
      <vt:lpstr>Finding equivalent inputs using symbolic execution</vt:lpstr>
      <vt:lpstr>Efficiently exploring the input space</vt:lpstr>
      <vt:lpstr>Use symbolic execution alone?</vt:lpstr>
      <vt:lpstr>Exploring temporal behavior: soundness</vt:lpstr>
      <vt:lpstr>Exploring temporal behavior: completeness</vt:lpstr>
      <vt:lpstr>PowerPoint Presentation</vt:lpstr>
      <vt:lpstr>PowerPoint Presentation</vt:lpstr>
      <vt:lpstr>The tyranny of “all possible times”</vt:lpstr>
      <vt:lpstr>Timed automata</vt:lpstr>
      <vt:lpstr>PowerPoint Presentation</vt:lpstr>
      <vt:lpstr>Properties of timed automata</vt:lpstr>
      <vt:lpstr>PowerPoint Presentation</vt:lpstr>
      <vt:lpstr>Why regions are fine-grained</vt:lpstr>
      <vt:lpstr>Region construction</vt:lpstr>
      <vt:lpstr>Why this construction works</vt:lpstr>
      <vt:lpstr>Why this construction works</vt:lpstr>
      <vt:lpstr>Exploring a TA</vt:lpstr>
      <vt:lpstr>Exploring a TA</vt:lpstr>
      <vt:lpstr>Systematically exploring  control programs (Lecture II)</vt:lpstr>
      <vt:lpstr>Recap: The nature of control programs</vt:lpstr>
      <vt:lpstr>Recap: Timed automata</vt:lpstr>
      <vt:lpstr>Recap: Properties of timed automata</vt:lpstr>
      <vt:lpstr>Recap: Region construction</vt:lpstr>
      <vt:lpstr>Recap: Exploring a TA</vt:lpstr>
      <vt:lpstr>Exploring control programs with TAs</vt:lpstr>
      <vt:lpstr>Mapping to VCs (1/4): Delay measurers</vt:lpstr>
      <vt:lpstr>Mapping to VCs (2/4): Periodic timers</vt:lpstr>
      <vt:lpstr>Mapping to VCs (2/4): Delayed actions</vt:lpstr>
      <vt:lpstr>Mapping to VCs (4/4): Sleep calls</vt:lpstr>
      <vt:lpstr>Reducing the number of VCs: Combining periodic timers</vt:lpstr>
      <vt:lpstr>Reducing the number of VCs: Combining sleep calls</vt:lpstr>
      <vt:lpstr>Modeling devices</vt:lpstr>
      <vt:lpstr>Limitations of device modeling</vt:lpstr>
      <vt:lpstr>Constructing time regions</vt:lpstr>
      <vt:lpstr>Exploration using TA</vt:lpstr>
      <vt:lpstr>Optimization: Predicting successor states</vt:lpstr>
      <vt:lpstr>Optimization: Predicting successor states</vt:lpstr>
      <vt:lpstr>Optimization: Independent control loops</vt:lpstr>
      <vt:lpstr>DeLorean</vt:lpstr>
      <vt:lpstr>Demo</vt:lpstr>
      <vt:lpstr>Evaluation on ten real home automation  rograms</vt:lpstr>
      <vt:lpstr>Example bugs</vt:lpstr>
      <vt:lpstr>Performance of exploration</vt:lpstr>
      <vt:lpstr>Benefit of successor prediction</vt:lpstr>
      <vt:lpstr>Comparison with untimed model checking</vt:lpstr>
      <vt:lpstr>Comparison with randomized testing</vt:lpstr>
      <vt:lpstr>Exploring OpenFlow programs</vt:lpstr>
      <vt:lpstr>Additional challenges in OF programs</vt:lpstr>
      <vt:lpstr>Open problems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Ratul Mahajan</dc:creator>
  <cp:lastModifiedBy>Ratul Mahajan</cp:lastModifiedBy>
  <cp:revision>350</cp:revision>
  <dcterms:created xsi:type="dcterms:W3CDTF">2006-08-16T00:00:00Z</dcterms:created>
  <dcterms:modified xsi:type="dcterms:W3CDTF">2013-06-14T13:01:53Z</dcterms:modified>
</cp:coreProperties>
</file>