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4" r:id="rId3"/>
    <p:sldMasterId id="2147483695" r:id="rId4"/>
    <p:sldMasterId id="2147483705" r:id="rId5"/>
    <p:sldMasterId id="2147483719" r:id="rId6"/>
  </p:sldMasterIdLst>
  <p:notesMasterIdLst>
    <p:notesMasterId r:id="rId66"/>
  </p:notesMasterIdLst>
  <p:sldIdLst>
    <p:sldId id="256" r:id="rId7"/>
    <p:sldId id="258" r:id="rId8"/>
    <p:sldId id="259" r:id="rId9"/>
    <p:sldId id="260" r:id="rId10"/>
    <p:sldId id="261" r:id="rId11"/>
    <p:sldId id="262" r:id="rId12"/>
    <p:sldId id="263" r:id="rId13"/>
    <p:sldId id="267" r:id="rId14"/>
    <p:sldId id="268" r:id="rId15"/>
    <p:sldId id="269" r:id="rId16"/>
    <p:sldId id="278" r:id="rId17"/>
    <p:sldId id="281" r:id="rId18"/>
    <p:sldId id="282" r:id="rId19"/>
    <p:sldId id="283" r:id="rId20"/>
    <p:sldId id="284" r:id="rId21"/>
    <p:sldId id="287" r:id="rId22"/>
    <p:sldId id="290" r:id="rId23"/>
    <p:sldId id="350" r:id="rId24"/>
    <p:sldId id="351" r:id="rId25"/>
    <p:sldId id="352" r:id="rId26"/>
    <p:sldId id="354" r:id="rId27"/>
    <p:sldId id="298" r:id="rId28"/>
    <p:sldId id="299" r:id="rId29"/>
    <p:sldId id="301" r:id="rId30"/>
    <p:sldId id="349" r:id="rId31"/>
    <p:sldId id="305" r:id="rId32"/>
    <p:sldId id="306" r:id="rId33"/>
    <p:sldId id="308" r:id="rId34"/>
    <p:sldId id="309" r:id="rId35"/>
    <p:sldId id="310" r:id="rId36"/>
    <p:sldId id="314" r:id="rId37"/>
    <p:sldId id="315" r:id="rId38"/>
    <p:sldId id="316" r:id="rId39"/>
    <p:sldId id="317" r:id="rId40"/>
    <p:sldId id="321" r:id="rId41"/>
    <p:sldId id="334" r:id="rId42"/>
    <p:sldId id="323" r:id="rId43"/>
    <p:sldId id="330" r:id="rId44"/>
    <p:sldId id="355" r:id="rId45"/>
    <p:sldId id="270" r:id="rId46"/>
    <p:sldId id="331" r:id="rId47"/>
    <p:sldId id="329" r:id="rId48"/>
    <p:sldId id="332" r:id="rId49"/>
    <p:sldId id="333" r:id="rId50"/>
    <p:sldId id="335" r:id="rId51"/>
    <p:sldId id="346" r:id="rId52"/>
    <p:sldId id="347" r:id="rId53"/>
    <p:sldId id="336" r:id="rId54"/>
    <p:sldId id="353" r:id="rId55"/>
    <p:sldId id="343" r:id="rId56"/>
    <p:sldId id="344" r:id="rId57"/>
    <p:sldId id="348" r:id="rId58"/>
    <p:sldId id="307" r:id="rId59"/>
    <p:sldId id="356" r:id="rId60"/>
    <p:sldId id="318" r:id="rId61"/>
    <p:sldId id="345" r:id="rId62"/>
    <p:sldId id="337" r:id="rId63"/>
    <p:sldId id="319" r:id="rId64"/>
    <p:sldId id="32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3626" autoAdjust="0"/>
  </p:normalViewPr>
  <p:slideViewPr>
    <p:cSldViewPr snapToGrid="0" showGuides="1">
      <p:cViewPr varScale="1">
        <p:scale>
          <a:sx n="72" d="100"/>
          <a:sy n="72" d="100"/>
        </p:scale>
        <p:origin x="312" y="54"/>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24CB2-B50E-4B94-B03D-80C70FA9CCF7}" type="datetimeFigureOut">
              <a:rPr lang="en-US" smtClean="0"/>
              <a:t>7/27/2013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A4117-DA1E-4279-8A9C-CC50386FD276}" type="slidenum">
              <a:rPr lang="en-US" smtClean="0"/>
              <a:t>‹#›</a:t>
            </a:fld>
            <a:endParaRPr lang="en-US"/>
          </a:p>
        </p:txBody>
      </p:sp>
    </p:spTree>
    <p:extLst>
      <p:ext uri="{BB962C8B-B14F-4D97-AF65-F5344CB8AC3E}">
        <p14:creationId xmlns:p14="http://schemas.microsoft.com/office/powerpoint/2010/main" val="172181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n.wikipedia.org/wiki/Process_algebra" TargetMode="External"/><Relationship Id="rId13" Type="http://schemas.openxmlformats.org/officeDocument/2006/relationships/hyperlink" Target="http://en.wikipedia.org/wiki/Wikipedia:Citation_needed" TargetMode="External"/><Relationship Id="rId3" Type="http://schemas.openxmlformats.org/officeDocument/2006/relationships/hyperlink" Target="http://en.wikipedia.org/wiki/Finite_state_machine" TargetMode="External"/><Relationship Id="rId7" Type="http://schemas.openxmlformats.org/officeDocument/2006/relationships/hyperlink" Target="http://en.wikipedia.org/wiki/Hybrid_automata" TargetMode="External"/><Relationship Id="rId12" Type="http://schemas.openxmlformats.org/officeDocument/2006/relationships/hyperlink" Target="http://en.wikipedia.org/wiki/Hoare_logic"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en.wikipedia.org/wiki/Timed_automaton" TargetMode="External"/><Relationship Id="rId11" Type="http://schemas.openxmlformats.org/officeDocument/2006/relationships/hyperlink" Target="http://en.wikipedia.org/wiki/Axiomatic_semantics" TargetMode="External"/><Relationship Id="rId5" Type="http://schemas.openxmlformats.org/officeDocument/2006/relationships/hyperlink" Target="http://en.wikipedia.org/wiki/Petri_net" TargetMode="External"/><Relationship Id="rId10" Type="http://schemas.openxmlformats.org/officeDocument/2006/relationships/hyperlink" Target="http://en.wikipedia.org/wiki/Denotational_semantics" TargetMode="External"/><Relationship Id="rId4" Type="http://schemas.openxmlformats.org/officeDocument/2006/relationships/hyperlink" Target="http://en.wikipedia.org/wiki/Labelled_transition_system" TargetMode="External"/><Relationship Id="rId9" Type="http://schemas.openxmlformats.org/officeDocument/2006/relationships/hyperlink" Target="http://en.wikipedia.org/wiki/Operational_semantic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Process_algebra" TargetMode="External"/><Relationship Id="rId13" Type="http://schemas.openxmlformats.org/officeDocument/2006/relationships/hyperlink" Target="http://en.wikipedia.org/wiki/Wikipedia:Citation_needed" TargetMode="External"/><Relationship Id="rId3" Type="http://schemas.openxmlformats.org/officeDocument/2006/relationships/hyperlink" Target="http://en.wikipedia.org/wiki/Finite_state_machine" TargetMode="External"/><Relationship Id="rId7" Type="http://schemas.openxmlformats.org/officeDocument/2006/relationships/hyperlink" Target="http://en.wikipedia.org/wiki/Hybrid_automata" TargetMode="External"/><Relationship Id="rId12" Type="http://schemas.openxmlformats.org/officeDocument/2006/relationships/hyperlink" Target="http://en.wikipedia.org/wiki/Hoare_logic"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Timed_automaton" TargetMode="External"/><Relationship Id="rId11" Type="http://schemas.openxmlformats.org/officeDocument/2006/relationships/hyperlink" Target="http://en.wikipedia.org/wiki/Axiomatic_semantics" TargetMode="External"/><Relationship Id="rId5" Type="http://schemas.openxmlformats.org/officeDocument/2006/relationships/hyperlink" Target="http://en.wikipedia.org/wiki/Petri_net" TargetMode="External"/><Relationship Id="rId10" Type="http://schemas.openxmlformats.org/officeDocument/2006/relationships/hyperlink" Target="http://en.wikipedia.org/wiki/Denotational_semantics" TargetMode="External"/><Relationship Id="rId4" Type="http://schemas.openxmlformats.org/officeDocument/2006/relationships/hyperlink" Target="http://en.wikipedia.org/wiki/Labelled_transition_system" TargetMode="External"/><Relationship Id="rId9" Type="http://schemas.openxmlformats.org/officeDocument/2006/relationships/hyperlink" Target="http://en.wikipedia.org/wiki/Operational_semantics"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a:t>
            </a:fld>
            <a:endParaRPr lang="en-US"/>
          </a:p>
        </p:txBody>
      </p:sp>
    </p:spTree>
    <p:extLst>
      <p:ext uri="{BB962C8B-B14F-4D97-AF65-F5344CB8AC3E}">
        <p14:creationId xmlns:p14="http://schemas.microsoft.com/office/powerpoint/2010/main" val="124915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Regions</a:t>
            </a:r>
            <a:r>
              <a:rPr lang="en-US" baseline="0" dirty="0" smtClean="0"/>
              <a:t> are line segments, open segments, and corner points ….</a:t>
            </a:r>
            <a:endParaRPr lang="en-US" dirty="0" smtClean="0"/>
          </a:p>
          <a:p>
            <a:endParaRPr lang="en-US" dirty="0" smtClean="0"/>
          </a:p>
          <a:p>
            <a:r>
              <a:rPr lang="en-US" dirty="0" smtClean="0"/>
              <a:t>Instead</a:t>
            </a:r>
            <a:r>
              <a:rPr lang="en-US" baseline="0" dirty="0" smtClean="0"/>
              <a:t> of steps of 1, we can go in steps of </a:t>
            </a:r>
            <a:r>
              <a:rPr lang="en-US" dirty="0" smtClean="0"/>
              <a:t>GCD </a:t>
            </a:r>
          </a:p>
          <a:p>
            <a:endParaRPr lang="en-US" dirty="0" smtClean="0"/>
          </a:p>
          <a:p>
            <a:r>
              <a:rPr lang="en-US" dirty="0" smtClean="0"/>
              <a:t>The number of regions grows exponentially</a:t>
            </a:r>
            <a:r>
              <a:rPr lang="en-US" baseline="0" dirty="0" smtClean="0"/>
              <a:t> in the number of VCs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16</a:t>
            </a:fld>
            <a:endParaRPr lang="en-US"/>
          </a:p>
        </p:txBody>
      </p:sp>
    </p:spTree>
    <p:extLst>
      <p:ext uri="{BB962C8B-B14F-4D97-AF65-F5344CB8AC3E}">
        <p14:creationId xmlns:p14="http://schemas.microsoft.com/office/powerpoint/2010/main" val="120831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Along with program state,</a:t>
            </a:r>
            <a:r>
              <a:rPr lang="en-US" baseline="0" dirty="0" smtClean="0"/>
              <a:t> track the values of VCs</a:t>
            </a:r>
          </a:p>
          <a:p>
            <a:pPr marL="0" indent="0">
              <a:buNone/>
            </a:pPr>
            <a:endParaRPr lang="en-US" dirty="0" smtClean="0"/>
          </a:p>
          <a:p>
            <a:pPr marL="0" indent="0">
              <a:buNone/>
            </a:pPr>
            <a:r>
              <a:rPr lang="en-US" dirty="0" smtClean="0"/>
              <a:t>From a state</a:t>
            </a:r>
          </a:p>
          <a:p>
            <a:pPr lvl="1"/>
            <a:r>
              <a:rPr lang="en-US" dirty="0" smtClean="0"/>
              <a:t>Explore all outgoing transitions</a:t>
            </a:r>
          </a:p>
          <a:p>
            <a:pPr lvl="1"/>
            <a:r>
              <a:rPr lang="en-US" dirty="0" smtClean="0"/>
              <a:t>Explore exactly one delay transition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Reachability </a:t>
            </a:r>
            <a:r>
              <a:rPr lang="en-US" dirty="0" smtClean="0"/>
              <a:t>is decidable;</a:t>
            </a:r>
            <a:r>
              <a:rPr lang="en-US" baseline="0" dirty="0" smtClean="0"/>
              <a:t> PSPACE complete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state space size if a function of the number of regions, which is a function of the number of VCs.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17</a:t>
            </a:fld>
            <a:endParaRPr lang="en-US"/>
          </a:p>
        </p:txBody>
      </p:sp>
    </p:spTree>
    <p:extLst>
      <p:ext uri="{BB962C8B-B14F-4D97-AF65-F5344CB8AC3E}">
        <p14:creationId xmlns:p14="http://schemas.microsoft.com/office/powerpoint/2010/main" val="35350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A4117-DA1E-4279-8A9C-CC50386FD276}" type="slidenum">
              <a:rPr lang="en-US" smtClean="0"/>
              <a:t>18</a:t>
            </a:fld>
            <a:endParaRPr lang="en-US"/>
          </a:p>
        </p:txBody>
      </p:sp>
    </p:spTree>
    <p:extLst>
      <p:ext uri="{BB962C8B-B14F-4D97-AF65-F5344CB8AC3E}">
        <p14:creationId xmlns:p14="http://schemas.microsoft.com/office/powerpoint/2010/main" val="2386894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Explores all feasible</a:t>
            </a:r>
            <a:r>
              <a:rPr lang="en-US" baseline="0" dirty="0" smtClean="0"/>
              <a:t> paths symbolically</a:t>
            </a:r>
          </a:p>
          <a:p>
            <a:pPr marL="171450" indent="-171450">
              <a:buFontTx/>
              <a:buChar char="-"/>
            </a:pPr>
            <a:r>
              <a:rPr lang="en-US" baseline="0" dirty="0" smtClean="0"/>
              <a:t>Along the way collect constraints on variables that are required to take that path</a:t>
            </a:r>
          </a:p>
          <a:p>
            <a:pPr marL="0" indent="0">
              <a:buFontTx/>
              <a:buNone/>
            </a:pPr>
            <a:endParaRPr lang="en-US" baseline="0" dirty="0" smtClean="0"/>
          </a:p>
          <a:p>
            <a:pPr marL="0" indent="0">
              <a:buFontTx/>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19</a:t>
            </a:fld>
            <a:endParaRPr lang="en-US"/>
          </a:p>
        </p:txBody>
      </p:sp>
    </p:spTree>
    <p:extLst>
      <p:ext uri="{BB962C8B-B14F-4D97-AF65-F5344CB8AC3E}">
        <p14:creationId xmlns:p14="http://schemas.microsoft.com/office/powerpoint/2010/main" val="216382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20</a:t>
            </a:fld>
            <a:endParaRPr lang="en-US"/>
          </a:p>
        </p:txBody>
      </p:sp>
    </p:spTree>
    <p:extLst>
      <p:ext uri="{BB962C8B-B14F-4D97-AF65-F5344CB8AC3E}">
        <p14:creationId xmlns:p14="http://schemas.microsoft.com/office/powerpoint/2010/main" val="4062875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name </a:t>
            </a:r>
            <a:r>
              <a:rPr lang="en-US" dirty="0" err="1" smtClean="0"/>
              <a:t>DeLorean</a:t>
            </a:r>
            <a:endParaRPr lang="en-US" dirty="0" smtClean="0"/>
          </a:p>
          <a:p>
            <a:endParaRPr lang="en-US" dirty="0" smtClean="0"/>
          </a:p>
          <a:p>
            <a:r>
              <a:rPr lang="en-US" dirty="0" smtClean="0"/>
              <a:t>The</a:t>
            </a:r>
            <a:r>
              <a:rPr lang="en-US" baseline="0" dirty="0" smtClean="0"/>
              <a:t> program in not written in terms of VCs</a:t>
            </a:r>
          </a:p>
          <a:p>
            <a:endParaRPr lang="en-US" baseline="0" dirty="0" smtClean="0"/>
          </a:p>
          <a:p>
            <a:r>
              <a:rPr lang="en-US" baseline="0" dirty="0" smtClean="0"/>
              <a:t>The program sends and receives messages from devices</a:t>
            </a:r>
          </a:p>
          <a:p>
            <a:endParaRPr lang="en-US" baseline="0" dirty="0" smtClean="0"/>
          </a:p>
          <a:p>
            <a:r>
              <a:rPr lang="en-US" baseline="0" dirty="0" smtClean="0"/>
              <a:t>Symbolic execution yields</a:t>
            </a:r>
          </a:p>
          <a:p>
            <a:pPr marL="914400" lvl="1" indent="-514350">
              <a:buFont typeface="+mj-lt"/>
              <a:buAutoNum type="alphaLcParenR"/>
            </a:pPr>
            <a:r>
              <a:rPr lang="en-US" dirty="0" smtClean="0"/>
              <a:t>Compute equivalent classes for </a:t>
            </a:r>
            <a:r>
              <a:rPr lang="en-US" dirty="0" smtClean="0"/>
              <a:t>environmental</a:t>
            </a:r>
            <a:r>
              <a:rPr lang="en-US" baseline="0" dirty="0" smtClean="0"/>
              <a:t> conditions</a:t>
            </a:r>
            <a:endParaRPr lang="en-US" dirty="0" smtClean="0"/>
          </a:p>
          <a:p>
            <a:pPr marL="914400" lvl="1" indent="-514350">
              <a:buFont typeface="+mj-lt"/>
              <a:buAutoNum type="alphaLcParenR"/>
            </a:pPr>
            <a:r>
              <a:rPr lang="en-US" dirty="0" smtClean="0"/>
              <a:t>Construct time regions</a:t>
            </a:r>
          </a:p>
          <a:p>
            <a:endParaRPr lang="en-US" dirty="0" smtClean="0"/>
          </a:p>
          <a:p>
            <a:r>
              <a:rPr lang="en-US" dirty="0" smtClean="0"/>
              <a:t>Check invariants for</a:t>
            </a:r>
            <a:r>
              <a:rPr lang="en-US" baseline="0" dirty="0" smtClean="0"/>
              <a:t> each state reached during exploration</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22</a:t>
            </a:fld>
            <a:endParaRPr lang="en-US"/>
          </a:p>
        </p:txBody>
      </p:sp>
    </p:spTree>
    <p:extLst>
      <p:ext uri="{BB962C8B-B14F-4D97-AF65-F5344CB8AC3E}">
        <p14:creationId xmlns:p14="http://schemas.microsoft.com/office/powerpoint/2010/main" val="1333368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23</a:t>
            </a:fld>
            <a:endParaRPr lang="en-US"/>
          </a:p>
        </p:txBody>
      </p:sp>
    </p:spTree>
    <p:extLst>
      <p:ext uri="{BB962C8B-B14F-4D97-AF65-F5344CB8AC3E}">
        <p14:creationId xmlns:p14="http://schemas.microsoft.com/office/powerpoint/2010/main" val="1957315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These</a:t>
            </a:r>
            <a:r>
              <a:rPr lang="en-US" baseline="0" dirty="0" smtClean="0"/>
              <a:t> two are the basic. </a:t>
            </a:r>
          </a:p>
          <a:p>
            <a:endParaRPr lang="en-US" baseline="0" dirty="0" smtClean="0"/>
          </a:p>
          <a:p>
            <a:r>
              <a:rPr lang="en-US" baseline="0" dirty="0" smtClean="0"/>
              <a:t>There are variations of these such as periodic timers and sleep calls, which we also convert using a similar translation.</a:t>
            </a:r>
          </a:p>
          <a:p>
            <a:endParaRPr lang="en-US" baseline="0"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24</a:t>
            </a:fld>
            <a:endParaRPr lang="en-US"/>
          </a:p>
        </p:txBody>
      </p:sp>
    </p:spTree>
    <p:extLst>
      <p:ext uri="{BB962C8B-B14F-4D97-AF65-F5344CB8AC3E}">
        <p14:creationId xmlns:p14="http://schemas.microsoft.com/office/powerpoint/2010/main" val="424798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optimizations can</a:t>
            </a:r>
            <a:r>
              <a:rPr lang="en-US" baseline="0" dirty="0" smtClean="0"/>
              <a:t> be done for sleep calls and actions at a set point in the day or week.</a:t>
            </a:r>
            <a:endParaRPr lang="en-US" dirty="0"/>
          </a:p>
        </p:txBody>
      </p:sp>
      <p:sp>
        <p:nvSpPr>
          <p:cNvPr id="4" name="Slide Number Placeholder 3"/>
          <p:cNvSpPr>
            <a:spLocks noGrp="1"/>
          </p:cNvSpPr>
          <p:nvPr>
            <p:ph type="sldNum" sz="quarter" idx="10"/>
          </p:nvPr>
        </p:nvSpPr>
        <p:spPr/>
        <p:txBody>
          <a:bodyPr/>
          <a:lstStyle/>
          <a:p>
            <a:fld id="{645A4117-DA1E-4279-8A9C-CC50386FD276}" type="slidenum">
              <a:rPr lang="en-US" smtClean="0"/>
              <a:t>25</a:t>
            </a:fld>
            <a:endParaRPr lang="en-US"/>
          </a:p>
        </p:txBody>
      </p:sp>
    </p:spTree>
    <p:extLst>
      <p:ext uri="{BB962C8B-B14F-4D97-AF65-F5344CB8AC3E}">
        <p14:creationId xmlns:p14="http://schemas.microsoft.com/office/powerpoint/2010/main" val="31342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model externally observable</a:t>
            </a:r>
            <a:r>
              <a:rPr lang="en-US" baseline="0" dirty="0" smtClean="0"/>
              <a:t> state and actions, not the internal behavior, which can be arbitrarily complex.</a:t>
            </a:r>
          </a:p>
          <a:p>
            <a:endParaRPr lang="en-US" baseline="0" dirty="0" smtClean="0"/>
          </a:p>
          <a:p>
            <a:pPr marL="0" indent="0">
              <a:buNone/>
            </a:pPr>
            <a:r>
              <a:rPr lang="en-US" sz="1200" dirty="0" smtClean="0"/>
              <a:t>Each device is captured by one or more key-value pairs</a:t>
            </a:r>
          </a:p>
          <a:p>
            <a:pPr marL="0" inden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26</a:t>
            </a:fld>
            <a:endParaRPr lang="en-US"/>
          </a:p>
        </p:txBody>
      </p:sp>
    </p:spTree>
    <p:extLst>
      <p:ext uri="{BB962C8B-B14F-4D97-AF65-F5344CB8AC3E}">
        <p14:creationId xmlns:p14="http://schemas.microsoft.com/office/powerpoint/2010/main" val="92455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one point I had a rule that would turn on the heat, disarm the alarm, turn on some lights, etc. at 8am in the morning on weekdays. What I didn’t consider was the fact that I wouldn’t want this to happen when I was on vacation. I came home from vacation to find a warm, inviting, insecure, well lit house that had been that way for a week. I didn’t realize until then that I needed the morning setup process to only apply when the alarm was set in sleep mode which I set every night before I go to bed. That’s just one example, but the point is that it has taken me literally YEARS of these types of mistakes to iron out all the kinks.”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a:t>
            </a:fld>
            <a:endParaRPr lang="en-US"/>
          </a:p>
        </p:txBody>
      </p:sp>
    </p:spTree>
    <p:extLst>
      <p:ext uri="{BB962C8B-B14F-4D97-AF65-F5344CB8AC3E}">
        <p14:creationId xmlns:p14="http://schemas.microsoft.com/office/powerpoint/2010/main" val="3721595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Andalus" panose="02020603050405020304" pitchFamily="18" charset="-78"/>
                <a:cs typeface="Andalus" panose="02020603050405020304" pitchFamily="18" charset="-78"/>
              </a:rPr>
              <a:t>AdvanceRegion</a:t>
            </a:r>
            <a:r>
              <a:rPr lang="en-US" sz="1200" baseline="0" dirty="0" smtClean="0">
                <a:latin typeface="Andalus" panose="02020603050405020304" pitchFamily="18" charset="-78"/>
                <a:cs typeface="Andalus" panose="02020603050405020304" pitchFamily="18" charset="-78"/>
              </a:rPr>
              <a:t> </a:t>
            </a:r>
            <a:r>
              <a:rPr lang="en-US" sz="1200" dirty="0" smtClean="0">
                <a:latin typeface="Andalus" panose="02020603050405020304" pitchFamily="18" charset="-78"/>
                <a:cs typeface="Andalus" panose="02020603050405020304" pitchFamily="18" charset="-78"/>
              </a:rPr>
              <a:t>also marks </a:t>
            </a:r>
            <a:r>
              <a:rPr lang="en-US" sz="1200" dirty="0" err="1" smtClean="0">
                <a:latin typeface="Andalus" panose="02020603050405020304" pitchFamily="18" charset="-78"/>
                <a:cs typeface="Andalus" panose="02020603050405020304" pitchFamily="18" charset="-78"/>
              </a:rPr>
              <a:t>ReadyTimers</a:t>
            </a:r>
            <a:endParaRPr lang="en-US" sz="1200" dirty="0" smtClean="0">
              <a:latin typeface="Andalus" panose="02020603050405020304" pitchFamily="18" charset="-78"/>
              <a:cs typeface="Andalus" panose="02020603050405020304" pitchFamily="18" charset="-78"/>
            </a:endParaRPr>
          </a:p>
          <a:p>
            <a:endParaRPr lang="en-US" dirty="0" smtClean="0"/>
          </a:p>
          <a:p>
            <a:r>
              <a:rPr lang="en-US" dirty="0" smtClean="0"/>
              <a:t>Assumes</a:t>
            </a:r>
            <a:r>
              <a:rPr lang="en-US" baseline="0" dirty="0" smtClean="0"/>
              <a:t> </a:t>
            </a:r>
            <a:r>
              <a:rPr lang="en-US" baseline="0" dirty="0" smtClean="0"/>
              <a:t>instantaneous processing of triggers.</a:t>
            </a:r>
          </a:p>
          <a:p>
            <a:r>
              <a:rPr lang="en-US" baseline="0" dirty="0" smtClean="0"/>
              <a:t>  - typically true</a:t>
            </a:r>
          </a:p>
          <a:p>
            <a:r>
              <a:rPr lang="en-US" baseline="0" dirty="0" smtClean="0"/>
              <a:t>  - assumed by most other work as </a:t>
            </a:r>
            <a:r>
              <a:rPr lang="en-US" baseline="0" dirty="0" smtClean="0"/>
              <a:t>well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28</a:t>
            </a:fld>
            <a:endParaRPr lang="en-US"/>
          </a:p>
        </p:txBody>
      </p:sp>
    </p:spTree>
    <p:extLst>
      <p:ext uri="{BB962C8B-B14F-4D97-AF65-F5344CB8AC3E}">
        <p14:creationId xmlns:p14="http://schemas.microsoft.com/office/powerpoint/2010/main" val="749136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program</a:t>
            </a:r>
            <a:r>
              <a:rPr lang="en-US" baseline="0" dirty="0" smtClean="0"/>
              <a:t> as before, except that</a:t>
            </a:r>
          </a:p>
          <a:p>
            <a:r>
              <a:rPr lang="en-US" baseline="0" dirty="0" smtClean="0"/>
              <a:t>  -  I’ve just take out Trigger 0, as it didn’t matter to this example.</a:t>
            </a:r>
          </a:p>
          <a:p>
            <a:r>
              <a:rPr lang="en-US" baseline="0" dirty="0" smtClean="0"/>
              <a:t>  - I’ve transformed the program to VC </a:t>
            </a:r>
            <a:r>
              <a:rPr lang="en-US" baseline="0" dirty="0" err="1" smtClean="0"/>
              <a:t>termonology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29</a:t>
            </a:fld>
            <a:endParaRPr lang="en-US"/>
          </a:p>
        </p:txBody>
      </p:sp>
    </p:spTree>
    <p:extLst>
      <p:ext uri="{BB962C8B-B14F-4D97-AF65-F5344CB8AC3E}">
        <p14:creationId xmlns:p14="http://schemas.microsoft.com/office/powerpoint/2010/main" val="5133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program</a:t>
            </a:r>
            <a:r>
              <a:rPr lang="en-US" baseline="0" dirty="0" smtClean="0"/>
              <a:t> as before, except that</a:t>
            </a:r>
          </a:p>
          <a:p>
            <a:r>
              <a:rPr lang="en-US" baseline="0" dirty="0" smtClean="0"/>
              <a:t>  -  I’ve just take out Trigger 0, as it didn’t matter to this example.</a:t>
            </a:r>
          </a:p>
          <a:p>
            <a:r>
              <a:rPr lang="en-US" baseline="0" dirty="0" smtClean="0"/>
              <a:t>  - I’ve transformed the program to VC </a:t>
            </a:r>
            <a:r>
              <a:rPr lang="en-US" baseline="0" dirty="0" err="1" smtClean="0"/>
              <a:t>termonology</a:t>
            </a:r>
            <a:endParaRPr lang="en-US" baseline="0" dirty="0" smtClean="0"/>
          </a:p>
          <a:p>
            <a:endParaRPr lang="en-US" baseline="0" dirty="0" smtClean="0"/>
          </a:p>
          <a:p>
            <a:r>
              <a:rPr lang="en-US" dirty="0" smtClean="0"/>
              <a:t>Different</a:t>
            </a:r>
            <a:r>
              <a:rPr lang="en-US" baseline="0" dirty="0" smtClean="0"/>
              <a:t> regions can have the same personality</a:t>
            </a:r>
          </a:p>
          <a:p>
            <a:endParaRPr lang="en-US" baseline="0" dirty="0" smtClean="0"/>
          </a:p>
          <a:p>
            <a:r>
              <a:rPr lang="en-US" dirty="0" smtClean="0"/>
              <a:t>Prediction basically</a:t>
            </a:r>
            <a:r>
              <a:rPr lang="en-US" baseline="0" dirty="0" smtClean="0"/>
              <a:t> requires appropriate extrapolation of VC values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30</a:t>
            </a:fld>
            <a:endParaRPr lang="en-US"/>
          </a:p>
        </p:txBody>
      </p:sp>
    </p:spTree>
    <p:extLst>
      <p:ext uri="{BB962C8B-B14F-4D97-AF65-F5344CB8AC3E}">
        <p14:creationId xmlns:p14="http://schemas.microsoft.com/office/powerpoint/2010/main" val="432374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Scripts solicited</a:t>
            </a:r>
            <a:r>
              <a:rPr lang="en-US" baseline="0" dirty="0" smtClean="0"/>
              <a:t> using a mailing list</a:t>
            </a:r>
          </a:p>
          <a:p>
            <a:endParaRPr lang="en-US" baseline="0" dirty="0" smtClean="0"/>
          </a:p>
          <a:p>
            <a:r>
              <a:rPr lang="en-US" baseline="0" dirty="0" smtClean="0"/>
              <a:t>Many rules and devices</a:t>
            </a:r>
          </a:p>
          <a:p>
            <a:endParaRPr lang="en-US" baseline="0" dirty="0" smtClean="0"/>
          </a:p>
          <a:p>
            <a:r>
              <a:rPr lang="en-US" baseline="0" dirty="0" smtClean="0"/>
              <a:t>5+ VCs for most homes, indicating a heavy reliance on time</a:t>
            </a:r>
          </a:p>
          <a:p>
            <a:endParaRPr lang="en-US" baseline="0" dirty="0" smtClean="0"/>
          </a:p>
          <a:p>
            <a:r>
              <a:rPr lang="en-US" baseline="0" dirty="0" smtClean="0"/>
              <a:t>GCD indicates the granularity at which we explore actions</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31</a:t>
            </a:fld>
            <a:endParaRPr lang="en-US"/>
          </a:p>
        </p:txBody>
      </p:sp>
    </p:spTree>
    <p:extLst>
      <p:ext uri="{BB962C8B-B14F-4D97-AF65-F5344CB8AC3E}">
        <p14:creationId xmlns:p14="http://schemas.microsoft.com/office/powerpoint/2010/main" val="1070265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32</a:t>
            </a:fld>
            <a:endParaRPr lang="en-US"/>
          </a:p>
        </p:txBody>
      </p:sp>
    </p:spTree>
    <p:extLst>
      <p:ext uri="{BB962C8B-B14F-4D97-AF65-F5344CB8AC3E}">
        <p14:creationId xmlns:p14="http://schemas.microsoft.com/office/powerpoint/2010/main" val="3758349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core 2.5 GHz Intel</a:t>
            </a:r>
            <a:r>
              <a:rPr lang="en-US" baseline="0" dirty="0" smtClean="0"/>
              <a:t> Xeon PC, 16 GB RAM</a:t>
            </a:r>
            <a:endParaRPr lang="en-US" dirty="0" smtClean="0"/>
          </a:p>
          <a:p>
            <a:endParaRPr lang="en-US" dirty="0" smtClean="0"/>
          </a:p>
          <a:p>
            <a:r>
              <a:rPr lang="en-US" dirty="0" smtClean="0"/>
              <a:t>Speed-up factor: 3.6 – 36K</a:t>
            </a:r>
            <a:r>
              <a:rPr lang="en-US" baseline="0" dirty="0" smtClean="0"/>
              <a:t> </a:t>
            </a:r>
            <a:endParaRPr lang="en-US" dirty="0" smtClean="0"/>
          </a:p>
          <a:p>
            <a:endParaRPr lang="en-US" dirty="0" smtClean="0"/>
          </a:p>
          <a:p>
            <a:r>
              <a:rPr lang="en-US" dirty="0" smtClean="0"/>
              <a:t>P4 is slower despite</a:t>
            </a:r>
            <a:r>
              <a:rPr lang="en-US" baseline="0" dirty="0" smtClean="0"/>
              <a:t> having fewer </a:t>
            </a:r>
            <a:r>
              <a:rPr lang="en-US" baseline="0" dirty="0" err="1" smtClean="0"/>
              <a:t>SLoC</a:t>
            </a:r>
            <a:r>
              <a:rPr lang="en-US" baseline="0" dirty="0" smtClean="0"/>
              <a:t> because it has more VCs in its biggest control loop</a:t>
            </a:r>
          </a:p>
          <a:p>
            <a:endParaRPr lang="en-US" dirty="0" smtClean="0"/>
          </a:p>
          <a:p>
            <a:r>
              <a:rPr lang="en-US" dirty="0" smtClean="0"/>
              <a:t>200K transitions</a:t>
            </a:r>
            <a:r>
              <a:rPr lang="en-US" baseline="0" dirty="0" smtClean="0"/>
              <a:t> per second</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33</a:t>
            </a:fld>
            <a:endParaRPr lang="en-US"/>
          </a:p>
        </p:txBody>
      </p:sp>
    </p:spTree>
    <p:extLst>
      <p:ext uri="{BB962C8B-B14F-4D97-AF65-F5344CB8AC3E}">
        <p14:creationId xmlns:p14="http://schemas.microsoft.com/office/powerpoint/2010/main" val="1943274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advantage of successor prediction depends on how often similar states are encountered. If</a:t>
            </a:r>
            <a:r>
              <a:rPr lang="en-US" baseline="0" dirty="0" smtClean="0"/>
              <a:t> not a lot, it can actually be a disadvantage because of the overhead of looking for them.</a:t>
            </a:r>
          </a:p>
          <a:p>
            <a:endParaRPr lang="en-US" baseline="0" dirty="0" smtClean="0"/>
          </a:p>
          <a:p>
            <a:r>
              <a:rPr lang="en-US" baseline="0" dirty="0" smtClean="0"/>
              <a:t>In practice, significant benefit for complex programs.</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34</a:t>
            </a:fld>
            <a:endParaRPr lang="en-US"/>
          </a:p>
        </p:txBody>
      </p:sp>
    </p:spTree>
    <p:extLst>
      <p:ext uri="{BB962C8B-B14F-4D97-AF65-F5344CB8AC3E}">
        <p14:creationId xmlns:p14="http://schemas.microsoft.com/office/powerpoint/2010/main" val="2687057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mathematical objects often used to model systems are: </a:t>
            </a:r>
            <a:r>
              <a:rPr lang="en-US" dirty="0" smtClean="0">
                <a:hlinkClick r:id="rId3" action="ppaction://hlinkfile" tooltip="Finite state machine"/>
              </a:rPr>
              <a:t>finite state machines</a:t>
            </a:r>
            <a:r>
              <a:rPr lang="en-US" dirty="0" smtClean="0"/>
              <a:t>, </a:t>
            </a:r>
            <a:r>
              <a:rPr lang="en-US" dirty="0" err="1" smtClean="0">
                <a:hlinkClick r:id="rId4" action="ppaction://hlinkfile" tooltip="Labelled transition system"/>
              </a:rPr>
              <a:t>labelled</a:t>
            </a:r>
            <a:r>
              <a:rPr lang="en-US" dirty="0" smtClean="0">
                <a:hlinkClick r:id="rId4" action="ppaction://hlinkfile" tooltip="Labelled transition system"/>
              </a:rPr>
              <a:t> transition systems</a:t>
            </a:r>
            <a:r>
              <a:rPr lang="en-US" dirty="0" smtClean="0"/>
              <a:t>, </a:t>
            </a:r>
            <a:r>
              <a:rPr lang="en-US" dirty="0" smtClean="0">
                <a:hlinkClick r:id="rId5" action="ppaction://hlinkfile" tooltip="Petri net"/>
              </a:rPr>
              <a:t>Petri nets</a:t>
            </a:r>
            <a:r>
              <a:rPr lang="en-US" dirty="0" smtClean="0"/>
              <a:t>, </a:t>
            </a:r>
            <a:r>
              <a:rPr lang="en-US" dirty="0" smtClean="0">
                <a:hlinkClick r:id="rId6" action="ppaction://hlinkfile" tooltip="Timed automaton"/>
              </a:rPr>
              <a:t>timed automata</a:t>
            </a:r>
            <a:r>
              <a:rPr lang="en-US" dirty="0" smtClean="0"/>
              <a:t>, </a:t>
            </a:r>
            <a:r>
              <a:rPr lang="en-US" dirty="0" smtClean="0">
                <a:hlinkClick r:id="rId7" action="ppaction://hlinkfile" tooltip="Hybrid automata"/>
              </a:rPr>
              <a:t>hybrid automata</a:t>
            </a:r>
            <a:r>
              <a:rPr lang="en-US" dirty="0" smtClean="0"/>
              <a:t>, </a:t>
            </a:r>
            <a:r>
              <a:rPr lang="en-US" dirty="0" smtClean="0">
                <a:hlinkClick r:id="rId8" action="ppaction://hlinkfile" tooltip="Process algebra"/>
              </a:rPr>
              <a:t>process algebra</a:t>
            </a:r>
            <a:r>
              <a:rPr lang="en-US" dirty="0" smtClean="0"/>
              <a:t>, formal semantics of programming languages such as </a:t>
            </a:r>
            <a:r>
              <a:rPr lang="en-US" dirty="0" smtClean="0">
                <a:hlinkClick r:id="rId9" action="ppaction://hlinkfile" tooltip="Operational semantics"/>
              </a:rPr>
              <a:t>operational semantics</a:t>
            </a:r>
            <a:r>
              <a:rPr lang="en-US" dirty="0" smtClean="0"/>
              <a:t>, </a:t>
            </a:r>
            <a:r>
              <a:rPr lang="en-US" dirty="0" err="1" smtClean="0">
                <a:hlinkClick r:id="rId10" action="ppaction://hlinkfile" tooltip="Denotational semantics"/>
              </a:rPr>
              <a:t>denotational</a:t>
            </a:r>
            <a:r>
              <a:rPr lang="en-US" dirty="0" smtClean="0">
                <a:hlinkClick r:id="rId10" action="ppaction://hlinkfile" tooltip="Denotational semantics"/>
              </a:rPr>
              <a:t> semantics</a:t>
            </a:r>
            <a:r>
              <a:rPr lang="en-US" dirty="0" smtClean="0"/>
              <a:t>, </a:t>
            </a:r>
            <a:r>
              <a:rPr lang="en-US" dirty="0" smtClean="0">
                <a:hlinkClick r:id="rId11" action="ppaction://hlinkfile" tooltip="Axiomatic semantics"/>
              </a:rPr>
              <a:t>axiomatic semantics</a:t>
            </a:r>
            <a:r>
              <a:rPr lang="en-US" dirty="0" smtClean="0"/>
              <a:t> and </a:t>
            </a:r>
            <a:r>
              <a:rPr lang="en-US" dirty="0" smtClean="0">
                <a:hlinkClick r:id="rId12" action="ppaction://hlinkfile" tooltip="Hoare logic"/>
              </a:rPr>
              <a:t>Hoare logic</a:t>
            </a:r>
            <a:r>
              <a:rPr lang="en-US" dirty="0" smtClean="0"/>
              <a:t>.</a:t>
            </a:r>
            <a:r>
              <a:rPr lang="en-US" baseline="30000" dirty="0" smtClean="0">
                <a:effectLst/>
              </a:rPr>
              <a:t>[</a:t>
            </a:r>
            <a:r>
              <a:rPr lang="en-US" i="1" baseline="30000" dirty="0" smtClean="0">
                <a:effectLst/>
                <a:hlinkClick r:id="rId13" action="ppaction://hlinkfile" tooltip="Wikipedia:Citation needed"/>
              </a:rPr>
              <a:t>citation needed</a:t>
            </a:r>
            <a:r>
              <a:rPr lang="en-US" baseline="30000" dirty="0" smtClean="0">
                <a:effectLst/>
              </a:rPr>
              <a:t>]</a:t>
            </a:r>
          </a:p>
          <a:p>
            <a:endParaRPr lang="en-US" baseline="30000" dirty="0" smtClean="0">
              <a:effectLst/>
            </a:endParaRP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39</a:t>
            </a:fld>
            <a:endParaRPr lang="en-US"/>
          </a:p>
        </p:txBody>
      </p:sp>
    </p:spTree>
    <p:extLst>
      <p:ext uri="{BB962C8B-B14F-4D97-AF65-F5344CB8AC3E}">
        <p14:creationId xmlns:p14="http://schemas.microsoft.com/office/powerpoint/2010/main" val="2925452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 check certain properties, such as the timer</a:t>
            </a:r>
            <a:r>
              <a:rPr lang="en-US" baseline="0" dirty="0" smtClean="0"/>
              <a:t> is always on when then light is on.</a:t>
            </a:r>
          </a:p>
          <a:p>
            <a:r>
              <a:rPr lang="en-US" baseline="0" dirty="0" smtClean="0"/>
              <a:t>  - Does not let us check certain properties, e.g., the light is never on for more than 5 minutes.</a:t>
            </a:r>
          </a:p>
          <a:p>
            <a:endParaRPr lang="en-US" baseline="0" dirty="0" smtClean="0"/>
          </a:p>
          <a:p>
            <a:r>
              <a:rPr lang="en-US" dirty="0" smtClean="0"/>
              <a:t>This was a basic introduction to model checking. How</a:t>
            </a:r>
            <a:r>
              <a:rPr lang="en-US" baseline="0" dirty="0" smtClean="0"/>
              <a:t> different tools differ is in how they extract program state and possible events. </a:t>
            </a:r>
          </a:p>
          <a:p>
            <a:r>
              <a:rPr lang="en-US" baseline="0" dirty="0" smtClean="0"/>
              <a:t>  - some tools uses developer input to define these things</a:t>
            </a:r>
          </a:p>
          <a:p>
            <a:r>
              <a:rPr lang="en-US" baseline="0" dirty="0" smtClean="0"/>
              <a:t>  - others use the entire memory as state and capture the inputs coming into them as events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40</a:t>
            </a:fld>
            <a:endParaRPr lang="en-US"/>
          </a:p>
        </p:txBody>
      </p:sp>
    </p:spTree>
    <p:extLst>
      <p:ext uri="{BB962C8B-B14F-4D97-AF65-F5344CB8AC3E}">
        <p14:creationId xmlns:p14="http://schemas.microsoft.com/office/powerpoint/2010/main" val="1221270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False</a:t>
            </a:r>
            <a:r>
              <a:rPr lang="en-US" baseline="0" dirty="0" smtClean="0"/>
              <a:t> positive: </a:t>
            </a:r>
            <a:r>
              <a:rPr lang="en-US" baseline="0" dirty="0" err="1" smtClean="0"/>
              <a:t>timerDim</a:t>
            </a:r>
            <a:r>
              <a:rPr lang="en-US" baseline="0" dirty="0" smtClean="0"/>
              <a:t> is on but </a:t>
            </a:r>
            <a:r>
              <a:rPr lang="en-US" baseline="0" dirty="0" err="1" smtClean="0"/>
              <a:t>timerOff</a:t>
            </a:r>
            <a:r>
              <a:rPr lang="en-US" baseline="0" dirty="0" smtClean="0"/>
              <a:t> is not.</a:t>
            </a:r>
          </a:p>
          <a:p>
            <a:r>
              <a:rPr lang="en-US" baseline="0" dirty="0" smtClean="0"/>
              <a:t>  - on </a:t>
            </a:r>
            <a:r>
              <a:rPr lang="en-US" baseline="0" dirty="0" smtClean="0">
                <a:sym typeface="Wingdings" panose="05000000000000000000" pitchFamily="2" charset="2"/>
              </a:rPr>
              <a:t></a:t>
            </a:r>
            <a:r>
              <a:rPr lang="en-US" baseline="0" dirty="0" smtClean="0"/>
              <a:t> off </a:t>
            </a:r>
            <a:r>
              <a:rPr lang="en-US" baseline="0" dirty="0" smtClean="0">
                <a:sym typeface="Wingdings" panose="05000000000000000000" pitchFamily="2" charset="2"/>
              </a:rPr>
              <a:t></a:t>
            </a:r>
            <a:r>
              <a:rPr lang="en-US" baseline="0" dirty="0" smtClean="0"/>
              <a:t> dim is a possible sequence in exploration</a:t>
            </a:r>
          </a:p>
          <a:p>
            <a:r>
              <a:rPr lang="en-US" baseline="0" dirty="0" smtClean="0"/>
              <a:t>  - in reality, only on </a:t>
            </a:r>
            <a:r>
              <a:rPr lang="en-US" baseline="0" dirty="0" smtClean="0">
                <a:sym typeface="Wingdings" panose="05000000000000000000" pitchFamily="2" charset="2"/>
              </a:rPr>
              <a:t></a:t>
            </a:r>
            <a:r>
              <a:rPr lang="en-US" baseline="0" dirty="0" smtClean="0"/>
              <a:t> dim </a:t>
            </a:r>
            <a:r>
              <a:rPr lang="en-US" baseline="0" dirty="0" smtClean="0">
                <a:sym typeface="Wingdings" panose="05000000000000000000" pitchFamily="2" charset="2"/>
              </a:rPr>
              <a:t> off will occur</a:t>
            </a:r>
            <a:endParaRPr lang="en-US" baseline="0" dirty="0" smtClean="0"/>
          </a:p>
          <a:p>
            <a:endParaRPr lang="en-US" baseline="0" dirty="0" smtClean="0"/>
          </a:p>
          <a:p>
            <a:r>
              <a:rPr lang="en-US" baseline="0" dirty="0" smtClean="0"/>
              <a:t>The fix is not that hard (conceptually):</a:t>
            </a:r>
          </a:p>
          <a:p>
            <a:r>
              <a:rPr lang="en-US" baseline="0" dirty="0" smtClean="0"/>
              <a:t>  - Maintain a list of timer values and fire them in order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41</a:t>
            </a:fld>
            <a:endParaRPr lang="en-US"/>
          </a:p>
        </p:txBody>
      </p:sp>
    </p:spTree>
    <p:extLst>
      <p:ext uri="{BB962C8B-B14F-4D97-AF65-F5344CB8AC3E}">
        <p14:creationId xmlns:p14="http://schemas.microsoft.com/office/powerpoint/2010/main" val="268786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truth</a:t>
            </a:r>
            <a:r>
              <a:rPr lang="en-US" baseline="0" dirty="0" smtClean="0"/>
              <a:t> is that control programs tend to not be very big.</a:t>
            </a:r>
          </a:p>
          <a:p>
            <a:endParaRPr lang="en-US" baseline="0" dirty="0" smtClean="0"/>
          </a:p>
          <a:p>
            <a:r>
              <a:rPr lang="en-US" baseline="0" dirty="0" smtClean="0"/>
              <a:t>But there are reasons why these programs are still hard to debug.</a:t>
            </a:r>
          </a:p>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7</a:t>
            </a:fld>
            <a:endParaRPr lang="en-US"/>
          </a:p>
        </p:txBody>
      </p:sp>
    </p:spTree>
    <p:extLst>
      <p:ext uri="{BB962C8B-B14F-4D97-AF65-F5344CB8AC3E}">
        <p14:creationId xmlns:p14="http://schemas.microsoft.com/office/powerpoint/2010/main" val="930608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execution is imprecise</a:t>
            </a:r>
          </a:p>
          <a:p>
            <a:r>
              <a:rPr lang="en-US" dirty="0" smtClean="0"/>
              <a:t>Too</a:t>
            </a:r>
            <a:r>
              <a:rPr lang="en-US" baseline="0" dirty="0" smtClean="0"/>
              <a:t> many paths</a:t>
            </a:r>
          </a:p>
          <a:p>
            <a:endParaRPr lang="en-US" baseline="0" dirty="0" smtClean="0"/>
          </a:p>
          <a:p>
            <a:r>
              <a:rPr lang="en-US" baseline="0" dirty="0" smtClean="0"/>
              <a:t>The two dimensions are independent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42</a:t>
            </a:fld>
            <a:endParaRPr lang="en-US"/>
          </a:p>
        </p:txBody>
      </p:sp>
    </p:spTree>
    <p:extLst>
      <p:ext uri="{BB962C8B-B14F-4D97-AF65-F5344CB8AC3E}">
        <p14:creationId xmlns:p14="http://schemas.microsoft.com/office/powerpoint/2010/main" val="3758892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virtual clocks and why those constraints meet the conditions</a:t>
            </a:r>
          </a:p>
          <a:p>
            <a:endParaRPr lang="en-US" baseline="0" dirty="0" smtClean="0"/>
          </a:p>
          <a:p>
            <a:r>
              <a:rPr lang="en-US" sz="1200" dirty="0" smtClean="0"/>
              <a:t>28 open spaces</a:t>
            </a:r>
          </a:p>
          <a:p>
            <a:r>
              <a:rPr lang="en-US" sz="1200" dirty="0" smtClean="0"/>
              <a:t>18 corners</a:t>
            </a:r>
          </a:p>
          <a:p>
            <a:r>
              <a:rPr lang="en-US" sz="1200" dirty="0" smtClean="0"/>
              <a:t>46 line segments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45</a:t>
            </a:fld>
            <a:endParaRPr lang="en-US"/>
          </a:p>
        </p:txBody>
      </p:sp>
    </p:spTree>
    <p:extLst>
      <p:ext uri="{BB962C8B-B14F-4D97-AF65-F5344CB8AC3E}">
        <p14:creationId xmlns:p14="http://schemas.microsoft.com/office/powerpoint/2010/main" val="2246514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the definition of equivalence: reachable states are identical</a:t>
            </a:r>
          </a:p>
          <a:p>
            <a:endParaRPr lang="en-US" dirty="0" smtClean="0"/>
          </a:p>
          <a:p>
            <a:r>
              <a:rPr lang="en-US" dirty="0" smtClean="0"/>
              <a:t>The</a:t>
            </a:r>
            <a:r>
              <a:rPr lang="en-US" baseline="0" dirty="0" smtClean="0"/>
              <a:t> main consideration is that a</a:t>
            </a:r>
            <a:r>
              <a:rPr lang="en-US" dirty="0" smtClean="0"/>
              <a:t>rbitrary things can happen when</a:t>
            </a:r>
            <a:r>
              <a:rPr lang="en-US" baseline="0" dirty="0" smtClean="0"/>
              <a:t> VCs reach constant boundaries.</a:t>
            </a:r>
          </a:p>
          <a:p>
            <a:endParaRPr lang="en-US" dirty="0" smtClean="0"/>
          </a:p>
          <a:p>
            <a:r>
              <a:rPr lang="en-US" dirty="0" smtClean="0"/>
              <a:t>So,</a:t>
            </a:r>
            <a:r>
              <a:rPr lang="en-US" baseline="0" dirty="0" smtClean="0"/>
              <a:t> we get the straight lines.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46</a:t>
            </a:fld>
            <a:endParaRPr lang="en-US"/>
          </a:p>
        </p:txBody>
      </p:sp>
    </p:spTree>
    <p:extLst>
      <p:ext uri="{BB962C8B-B14F-4D97-AF65-F5344CB8AC3E}">
        <p14:creationId xmlns:p14="http://schemas.microsoft.com/office/powerpoint/2010/main" val="382576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about diagonal lines?</a:t>
            </a:r>
          </a:p>
          <a:p>
            <a:endParaRPr lang="en-US" baseline="0" dirty="0" smtClean="0"/>
          </a:p>
          <a:p>
            <a:r>
              <a:rPr lang="en-US" baseline="0" dirty="0" smtClean="0"/>
              <a:t>They ensure that, for two sets of VC values, the same VC reaches the constant boundary.</a:t>
            </a:r>
          </a:p>
          <a:p>
            <a:endParaRPr lang="en-US" baseline="0" dirty="0" smtClean="0"/>
          </a:p>
          <a:p>
            <a:r>
              <a:rPr lang="en-US" dirty="0" smtClean="0"/>
              <a:t>This construction is not minimal. Folks have proposed this concept of zones,</a:t>
            </a:r>
            <a:r>
              <a:rPr lang="en-US" baseline="0" dirty="0" smtClean="0"/>
              <a:t> which are coarser than regions, and they combine regions for which behaviors are equivalent.</a:t>
            </a:r>
          </a:p>
          <a:p>
            <a:endParaRPr lang="en-US" baseline="0" dirty="0" smtClean="0"/>
          </a:p>
          <a:p>
            <a:r>
              <a:rPr lang="en-US" baseline="0" dirty="0" smtClean="0"/>
              <a:t>But we’ll focus on regions for the purposes of this talk.</a:t>
            </a:r>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47</a:t>
            </a:fld>
            <a:endParaRPr lang="en-US"/>
          </a:p>
        </p:txBody>
      </p:sp>
    </p:spTree>
    <p:extLst>
      <p:ext uri="{BB962C8B-B14F-4D97-AF65-F5344CB8AC3E}">
        <p14:creationId xmlns:p14="http://schemas.microsoft.com/office/powerpoint/2010/main" val="2506687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two dots take you to differen</a:t>
            </a:r>
            <a:r>
              <a:rPr lang="en-US" baseline="0" dirty="0" smtClean="0"/>
              <a:t>t regions, and hence are not equivalent.</a:t>
            </a:r>
          </a:p>
          <a:p>
            <a:endParaRPr lang="en-US" baseline="0" dirty="0" smtClean="0"/>
          </a:p>
          <a:p>
            <a:r>
              <a:rPr lang="en-US" baseline="0" dirty="0" smtClean="0"/>
              <a:t>In that sense, region construction is future proof. Equivalent means equivalent. </a:t>
            </a:r>
          </a:p>
          <a:p>
            <a:r>
              <a:rPr lang="en-US" baseline="0" dirty="0" smtClean="0"/>
              <a:t>  - I’ll get to how these magic is preserved in the next slide</a:t>
            </a:r>
          </a:p>
          <a:p>
            <a:endParaRPr lang="en-US" baseline="0" dirty="0" smtClean="0"/>
          </a:p>
          <a:p>
            <a:r>
              <a:rPr lang="en-US" baseline="0" dirty="0" smtClean="0"/>
              <a:t>But in our exploration, I show how we can counter some of the inefficiency that arises out of small regions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48</a:t>
            </a:fld>
            <a:endParaRPr lang="en-US"/>
          </a:p>
        </p:txBody>
      </p:sp>
    </p:spTree>
    <p:extLst>
      <p:ext uri="{BB962C8B-B14F-4D97-AF65-F5344CB8AC3E}">
        <p14:creationId xmlns:p14="http://schemas.microsoft.com/office/powerpoint/2010/main" val="1572076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49</a:t>
            </a:fld>
            <a:endParaRPr lang="en-US"/>
          </a:p>
        </p:txBody>
      </p:sp>
    </p:spTree>
    <p:extLst>
      <p:ext uri="{BB962C8B-B14F-4D97-AF65-F5344CB8AC3E}">
        <p14:creationId xmlns:p14="http://schemas.microsoft.com/office/powerpoint/2010/main" val="162922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50</a:t>
            </a:fld>
            <a:endParaRPr lang="en-US"/>
          </a:p>
        </p:txBody>
      </p:sp>
    </p:spTree>
    <p:extLst>
      <p:ext uri="{BB962C8B-B14F-4D97-AF65-F5344CB8AC3E}">
        <p14:creationId xmlns:p14="http://schemas.microsoft.com/office/powerpoint/2010/main" val="1517410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51</a:t>
            </a:fld>
            <a:endParaRPr lang="en-US"/>
          </a:p>
        </p:txBody>
      </p:sp>
    </p:spTree>
    <p:extLst>
      <p:ext uri="{BB962C8B-B14F-4D97-AF65-F5344CB8AC3E}">
        <p14:creationId xmlns:p14="http://schemas.microsoft.com/office/powerpoint/2010/main" val="3429158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optimizations can</a:t>
            </a:r>
            <a:r>
              <a:rPr lang="en-US" baseline="0" dirty="0" smtClean="0"/>
              <a:t> be done for sleep calls and actions at a set point in the day or week.</a:t>
            </a:r>
            <a:endParaRPr lang="en-US" dirty="0"/>
          </a:p>
        </p:txBody>
      </p:sp>
      <p:sp>
        <p:nvSpPr>
          <p:cNvPr id="4" name="Slide Number Placeholder 3"/>
          <p:cNvSpPr>
            <a:spLocks noGrp="1"/>
          </p:cNvSpPr>
          <p:nvPr>
            <p:ph type="sldNum" sz="quarter" idx="10"/>
          </p:nvPr>
        </p:nvSpPr>
        <p:spPr/>
        <p:txBody>
          <a:bodyPr/>
          <a:lstStyle/>
          <a:p>
            <a:fld id="{645A4117-DA1E-4279-8A9C-CC50386FD276}" type="slidenum">
              <a:rPr lang="en-US" smtClean="0"/>
              <a:t>52</a:t>
            </a:fld>
            <a:endParaRPr lang="en-US"/>
          </a:p>
        </p:txBody>
      </p:sp>
    </p:spTree>
    <p:extLst>
      <p:ext uri="{BB962C8B-B14F-4D97-AF65-F5344CB8AC3E}">
        <p14:creationId xmlns:p14="http://schemas.microsoft.com/office/powerpoint/2010/main" val="3466545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Invalid</a:t>
            </a:r>
            <a:r>
              <a:rPr lang="en-US" baseline="0" dirty="0" smtClean="0"/>
              <a:t> examples:</a:t>
            </a:r>
          </a:p>
          <a:p>
            <a:r>
              <a:rPr lang="en-US" baseline="0" dirty="0" smtClean="0"/>
              <a:t>   - Lights programmed to turn on at specific times such as evenings. They can appear on/off anytime.</a:t>
            </a:r>
          </a:p>
          <a:p>
            <a:r>
              <a:rPr lang="en-US" baseline="0" dirty="0" smtClean="0"/>
              <a:t>   - Things supposed to occur in sequence (on key press, open garage door, then close after five minutes). Untimed can predict that the door will be left in open state if it fires the close timer early.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55</a:t>
            </a:fld>
            <a:endParaRPr lang="en-US"/>
          </a:p>
        </p:txBody>
      </p:sp>
    </p:spTree>
    <p:extLst>
      <p:ext uri="{BB962C8B-B14F-4D97-AF65-F5344CB8AC3E}">
        <p14:creationId xmlns:p14="http://schemas.microsoft.com/office/powerpoint/2010/main" val="283554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Assume that the programs obey a model</a:t>
            </a:r>
          </a:p>
          <a:p>
            <a:r>
              <a:rPr lang="en-US" baseline="0" dirty="0" smtClean="0"/>
              <a:t>  - </a:t>
            </a:r>
            <a:r>
              <a:rPr lang="en-US" dirty="0" smtClean="0"/>
              <a:t>Examples </a:t>
            </a:r>
            <a:r>
              <a:rPr lang="en-US" dirty="0" smtClean="0"/>
              <a:t>of mathematical objects often used to model systems are: </a:t>
            </a:r>
            <a:r>
              <a:rPr lang="en-US" dirty="0" smtClean="0">
                <a:hlinkClick r:id="rId3" action="ppaction://hlinkfile" tooltip="Finite state machine"/>
              </a:rPr>
              <a:t>finite state machines</a:t>
            </a:r>
            <a:r>
              <a:rPr lang="en-US" dirty="0" smtClean="0"/>
              <a:t>, </a:t>
            </a:r>
            <a:r>
              <a:rPr lang="en-US" dirty="0" smtClean="0">
                <a:hlinkClick r:id="rId4" action="ppaction://hlinkfile" tooltip="Labelled transition system"/>
              </a:rPr>
              <a:t>labelled transition systems</a:t>
            </a:r>
            <a:r>
              <a:rPr lang="en-US" dirty="0" smtClean="0"/>
              <a:t>, </a:t>
            </a:r>
            <a:r>
              <a:rPr lang="en-US" dirty="0" smtClean="0">
                <a:hlinkClick r:id="rId5" action="ppaction://hlinkfile" tooltip="Petri net"/>
              </a:rPr>
              <a:t>Petri nets</a:t>
            </a:r>
            <a:r>
              <a:rPr lang="en-US" dirty="0" smtClean="0"/>
              <a:t>, </a:t>
            </a:r>
            <a:r>
              <a:rPr lang="en-US" dirty="0" smtClean="0">
                <a:hlinkClick r:id="rId6" action="ppaction://hlinkfile" tooltip="Timed automaton"/>
              </a:rPr>
              <a:t>timed automata</a:t>
            </a:r>
            <a:r>
              <a:rPr lang="en-US" dirty="0" smtClean="0"/>
              <a:t>, </a:t>
            </a:r>
            <a:r>
              <a:rPr lang="en-US" dirty="0" smtClean="0">
                <a:hlinkClick r:id="rId7" action="ppaction://hlinkfile" tooltip="Hybrid automata"/>
              </a:rPr>
              <a:t>hybrid automata</a:t>
            </a:r>
            <a:r>
              <a:rPr lang="en-US" dirty="0" smtClean="0"/>
              <a:t>, </a:t>
            </a:r>
            <a:r>
              <a:rPr lang="en-US" dirty="0" smtClean="0">
                <a:hlinkClick r:id="rId8" action="ppaction://hlinkfile" tooltip="Process algebra"/>
              </a:rPr>
              <a:t>process algebra</a:t>
            </a:r>
            <a:r>
              <a:rPr lang="en-US" dirty="0" smtClean="0"/>
              <a:t>, formal semantics of programming languages such as </a:t>
            </a:r>
            <a:r>
              <a:rPr lang="en-US" dirty="0" smtClean="0">
                <a:hlinkClick r:id="rId9" action="ppaction://hlinkfile" tooltip="Operational semantics"/>
              </a:rPr>
              <a:t>operational semantics</a:t>
            </a:r>
            <a:r>
              <a:rPr lang="en-US" dirty="0" smtClean="0"/>
              <a:t>, </a:t>
            </a:r>
            <a:r>
              <a:rPr lang="en-US" dirty="0" err="1" smtClean="0">
                <a:hlinkClick r:id="rId10" action="ppaction://hlinkfile" tooltip="Denotational semantics"/>
              </a:rPr>
              <a:t>denotational</a:t>
            </a:r>
            <a:r>
              <a:rPr lang="en-US" dirty="0" smtClean="0">
                <a:hlinkClick r:id="rId10" action="ppaction://hlinkfile" tooltip="Denotational semantics"/>
              </a:rPr>
              <a:t> semantics</a:t>
            </a:r>
            <a:r>
              <a:rPr lang="en-US" dirty="0" smtClean="0"/>
              <a:t>, </a:t>
            </a:r>
            <a:r>
              <a:rPr lang="en-US" dirty="0" smtClean="0">
                <a:hlinkClick r:id="rId11" action="ppaction://hlinkfile" tooltip="Axiomatic semantics"/>
              </a:rPr>
              <a:t>axiomatic semantics</a:t>
            </a:r>
            <a:r>
              <a:rPr lang="en-US" dirty="0" smtClean="0"/>
              <a:t> and </a:t>
            </a:r>
            <a:r>
              <a:rPr lang="en-US" dirty="0" smtClean="0">
                <a:hlinkClick r:id="rId12" action="ppaction://hlinkfile" tooltip="Hoare logic"/>
              </a:rPr>
              <a:t>Hoare logic</a:t>
            </a:r>
            <a:r>
              <a:rPr lang="en-US" dirty="0" smtClean="0"/>
              <a:t>.</a:t>
            </a:r>
            <a:r>
              <a:rPr lang="en-US" baseline="30000" dirty="0" smtClean="0">
                <a:effectLst/>
              </a:rPr>
              <a:t>[</a:t>
            </a:r>
            <a:r>
              <a:rPr lang="en-US" i="1" baseline="30000" dirty="0" smtClean="0">
                <a:effectLst/>
                <a:hlinkClick r:id="rId13" action="ppaction://hlinkfile" tooltip="Wikipedia:Citation needed"/>
              </a:rPr>
              <a:t>citation needed</a:t>
            </a:r>
            <a:r>
              <a:rPr lang="en-US" baseline="30000" dirty="0" smtClean="0">
                <a:effectLst/>
              </a:rPr>
              <a:t>]</a:t>
            </a:r>
          </a:p>
          <a:p>
            <a:endParaRPr lang="en-US" baseline="30000" dirty="0" smtClean="0">
              <a:effectLst/>
            </a:endParaRPr>
          </a:p>
          <a:p>
            <a:pPr marL="0" indent="0">
              <a:buNone/>
            </a:pPr>
            <a:r>
              <a:rPr lang="en-US" dirty="0" smtClean="0"/>
              <a:t>Explore this model</a:t>
            </a:r>
          </a:p>
          <a:p>
            <a:pPr marL="0" indent="0">
              <a:buNone/>
            </a:pPr>
            <a:r>
              <a:rPr lang="en-US" dirty="0" smtClean="0"/>
              <a:t>FSM is the most popular model</a:t>
            </a:r>
          </a:p>
          <a:p>
            <a:endParaRPr lang="en-US" dirty="0"/>
          </a:p>
        </p:txBody>
      </p:sp>
      <p:sp>
        <p:nvSpPr>
          <p:cNvPr id="4" name="Slide Number Placeholder 3"/>
          <p:cNvSpPr>
            <a:spLocks noGrp="1"/>
          </p:cNvSpPr>
          <p:nvPr>
            <p:ph type="sldNum" sz="quarter" idx="10"/>
          </p:nvPr>
        </p:nvSpPr>
        <p:spPr/>
        <p:txBody>
          <a:bodyPr/>
          <a:lstStyle/>
          <a:p>
            <a:fld id="{645A4117-DA1E-4279-8A9C-CC50386FD276}" type="slidenum">
              <a:rPr lang="en-US" smtClean="0"/>
              <a:t>8</a:t>
            </a:fld>
            <a:endParaRPr lang="en-US"/>
          </a:p>
        </p:txBody>
      </p:sp>
    </p:spTree>
    <p:extLst>
      <p:ext uri="{BB962C8B-B14F-4D97-AF65-F5344CB8AC3E}">
        <p14:creationId xmlns:p14="http://schemas.microsoft.com/office/powerpoint/2010/main" val="1125314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do this because the two sleeps can never be active at the same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56</a:t>
            </a:fld>
            <a:endParaRPr lang="en-US"/>
          </a:p>
        </p:txBody>
      </p:sp>
    </p:spTree>
    <p:extLst>
      <p:ext uri="{BB962C8B-B14F-4D97-AF65-F5344CB8AC3E}">
        <p14:creationId xmlns:p14="http://schemas.microsoft.com/office/powerpoint/2010/main" val="1404906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Independent</a:t>
            </a:r>
            <a:r>
              <a:rPr lang="en-US" baseline="0" dirty="0" smtClean="0"/>
              <a:t> control loops:</a:t>
            </a:r>
          </a:p>
          <a:p>
            <a:r>
              <a:rPr lang="en-US" baseline="0" dirty="0" smtClean="0"/>
              <a:t>   - security loop: locks and alarms</a:t>
            </a:r>
          </a:p>
          <a:p>
            <a:r>
              <a:rPr lang="en-US" baseline="0" dirty="0" smtClean="0"/>
              <a:t>   - climate control loop: </a:t>
            </a:r>
          </a:p>
          <a:p>
            <a:r>
              <a:rPr lang="en-US" baseline="0" dirty="0" smtClean="0"/>
              <a:t>   - lighting loop</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57</a:t>
            </a:fld>
            <a:endParaRPr lang="en-US"/>
          </a:p>
        </p:txBody>
      </p:sp>
    </p:spTree>
    <p:extLst>
      <p:ext uri="{BB962C8B-B14F-4D97-AF65-F5344CB8AC3E}">
        <p14:creationId xmlns:p14="http://schemas.microsoft.com/office/powerpoint/2010/main" val="3124985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Generated random sequences of events,</a:t>
            </a:r>
            <a:r>
              <a:rPr lang="en-US" baseline="0" dirty="0" smtClean="0"/>
              <a:t> including delay events.</a:t>
            </a:r>
          </a:p>
          <a:p>
            <a:endParaRPr lang="en-US" baseline="0" dirty="0" smtClean="0"/>
          </a:p>
          <a:p>
            <a:r>
              <a:rPr lang="en-US" baseline="0" dirty="0" smtClean="0"/>
              <a:t>Same CPU time for exploration as </a:t>
            </a:r>
            <a:r>
              <a:rPr lang="en-US" baseline="0" dirty="0" err="1" smtClean="0"/>
              <a:t>DeLorean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58</a:t>
            </a:fld>
            <a:endParaRPr lang="en-US"/>
          </a:p>
        </p:txBody>
      </p:sp>
    </p:spTree>
    <p:extLst>
      <p:ext uri="{BB962C8B-B14F-4D97-AF65-F5344CB8AC3E}">
        <p14:creationId xmlns:p14="http://schemas.microsoft.com/office/powerpoint/2010/main" val="152051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t>Start with an initial state</a:t>
            </a:r>
          </a:p>
          <a:p>
            <a:pPr marL="514350" indent="-514350">
              <a:buFont typeface="+mj-lt"/>
              <a:buAutoNum type="arabicPeriod"/>
            </a:pPr>
            <a:r>
              <a:rPr lang="en-US" dirty="0" smtClean="0"/>
              <a:t>Fire all transitions to reveal new states</a:t>
            </a:r>
          </a:p>
          <a:p>
            <a:pPr marL="514350" indent="-514350">
              <a:buFont typeface="+mj-lt"/>
              <a:buAutoNum type="arabicPeriod"/>
            </a:pPr>
            <a:r>
              <a:rPr lang="en-US" dirty="0" smtClean="0"/>
              <a:t>Repeat until no new states are revealed</a:t>
            </a:r>
          </a:p>
          <a:p>
            <a:pPr marL="0" indent="0">
              <a:buFont typeface="+mj-lt"/>
              <a:buNone/>
            </a:pPr>
            <a:endParaRPr lang="en-US" baseline="0" dirty="0" smtClean="0"/>
          </a:p>
          <a:p>
            <a:pPr marL="0" indent="0">
              <a:buFont typeface="+mj-lt"/>
              <a:buNone/>
            </a:pPr>
            <a:r>
              <a:rPr lang="en-US" baseline="0" dirty="0" smtClean="0"/>
              <a:t>Invariants on states used to find bugs</a:t>
            </a:r>
          </a:p>
          <a:p>
            <a:pPr marL="0" indent="0">
              <a:buFont typeface="+mj-lt"/>
              <a:buNone/>
            </a:pPr>
            <a:endParaRPr lang="en-US" baseline="0" dirty="0" smtClean="0"/>
          </a:p>
          <a:p>
            <a:r>
              <a:rPr lang="en-US" dirty="0" smtClean="0"/>
              <a:t>This was a basic introduction to model checking. How</a:t>
            </a:r>
            <a:r>
              <a:rPr lang="en-US" baseline="0" dirty="0" smtClean="0"/>
              <a:t> different tools differ is in how they extract program state and possible events. </a:t>
            </a:r>
          </a:p>
          <a:p>
            <a:r>
              <a:rPr lang="en-US" baseline="0" dirty="0" smtClean="0"/>
              <a:t>  - some tools uses developer input to define these things</a:t>
            </a:r>
          </a:p>
          <a:p>
            <a:r>
              <a:rPr lang="en-US" baseline="0" dirty="0" smtClean="0"/>
              <a:t>  - others use the entire memory as state and capture the inputs coming into them as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different search strategies</a:t>
            </a:r>
          </a:p>
          <a:p>
            <a:endParaRPr lang="en-US" baseline="0" dirty="0" smtClean="0"/>
          </a:p>
          <a:p>
            <a:endParaRPr lang="en-US" baseline="0" dirty="0" smtClean="0"/>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10</a:t>
            </a:fld>
            <a:endParaRPr lang="en-US"/>
          </a:p>
        </p:txBody>
      </p:sp>
    </p:spTree>
    <p:extLst>
      <p:ext uri="{BB962C8B-B14F-4D97-AF65-F5344CB8AC3E}">
        <p14:creationId xmlns:p14="http://schemas.microsoft.com/office/powerpoint/2010/main" val="218000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you say</a:t>
            </a:r>
            <a:r>
              <a:rPr lang="en-US" baseline="0" dirty="0" smtClean="0"/>
              <a:t> when to fire things?</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11</a:t>
            </a:fld>
            <a:endParaRPr lang="en-US"/>
          </a:p>
        </p:txBody>
      </p:sp>
    </p:spTree>
    <p:extLst>
      <p:ext uri="{BB962C8B-B14F-4D97-AF65-F5344CB8AC3E}">
        <p14:creationId xmlns:p14="http://schemas.microsoft.com/office/powerpoint/2010/main" val="282221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Must discretize time but no suitable</a:t>
            </a:r>
            <a:r>
              <a:rPr lang="en-US" baseline="0" dirty="0" smtClean="0"/>
              <a:t> discretization interval</a:t>
            </a:r>
            <a:endParaRPr lang="en-US" dirty="0" smtClean="0"/>
          </a:p>
          <a:p>
            <a:pPr marL="0" indent="0">
              <a:buNone/>
            </a:pPr>
            <a:endParaRPr lang="en-US" dirty="0" smtClean="0"/>
          </a:p>
          <a:p>
            <a:pPr marL="0" indent="0">
              <a:buNone/>
            </a:pPr>
            <a:r>
              <a:rPr lang="en-US" dirty="0" smtClean="0"/>
              <a:t>Trade-off between overhead and completeness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12</a:t>
            </a:fld>
            <a:endParaRPr lang="en-US"/>
          </a:p>
        </p:txBody>
      </p:sp>
    </p:spTree>
    <p:extLst>
      <p:ext uri="{BB962C8B-B14F-4D97-AF65-F5344CB8AC3E}">
        <p14:creationId xmlns:p14="http://schemas.microsoft.com/office/powerpoint/2010/main" val="137283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x1 and x2 are VCs</a:t>
            </a:r>
            <a:r>
              <a:rPr lang="en-US" baseline="0" dirty="0" smtClean="0"/>
              <a:t> for tTrigger1 and tTrigger2</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14</a:t>
            </a:fld>
            <a:endParaRPr lang="en-US"/>
          </a:p>
        </p:txBody>
      </p:sp>
    </p:spTree>
    <p:extLst>
      <p:ext uri="{BB962C8B-B14F-4D97-AF65-F5344CB8AC3E}">
        <p14:creationId xmlns:p14="http://schemas.microsoft.com/office/powerpoint/2010/main" val="53353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Regions</a:t>
            </a:r>
            <a:r>
              <a:rPr lang="en-US" baseline="0" dirty="0" smtClean="0"/>
              <a:t> are multi-dimensional spaces, where each dimension corresponds to a VC.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a:t>
            </a:r>
            <a:r>
              <a:rPr lang="en-US" baseline="0" dirty="0" smtClean="0"/>
              <a:t> of equivalence: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exact time in the region does not matter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2. all states reachable from one concrete time in a region should be reachable from another.</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15</a:t>
            </a:fld>
            <a:endParaRPr lang="en-US"/>
          </a:p>
        </p:txBody>
      </p:sp>
    </p:spTree>
    <p:extLst>
      <p:ext uri="{BB962C8B-B14F-4D97-AF65-F5344CB8AC3E}">
        <p14:creationId xmlns:p14="http://schemas.microsoft.com/office/powerpoint/2010/main" val="415282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36A698-4534-42DB-93B1-0C7048C6309D}" type="datetimeFigureOut">
              <a:rPr lang="en-US" smtClean="0"/>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305675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6A698-4534-42DB-93B1-0C7048C6309D}" type="datetimeFigureOut">
              <a:rPr lang="en-US" smtClean="0"/>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3757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6A698-4534-42DB-93B1-0C7048C6309D}" type="datetimeFigureOut">
              <a:rPr lang="en-US" smtClean="0"/>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168843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ext slide BLU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24549" r="1017" b="69178"/>
          <a:stretch/>
        </p:blipFill>
        <p:spPr>
          <a:xfrm>
            <a:off x="1" y="6408004"/>
            <a:ext cx="12191999" cy="449997"/>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A3D7E9F5-CDAB-4A14-9333-6DF0AFB6D948}" type="slidenum">
              <a:rPr lang="en-US" smtClean="0"/>
              <a:t>‹#›</a:t>
            </a:fld>
            <a:endParaRPr lang="en-US"/>
          </a:p>
        </p:txBody>
      </p:sp>
      <p:sp>
        <p:nvSpPr>
          <p:cNvPr id="9" name="Title 8"/>
          <p:cNvSpPr>
            <a:spLocks noGrp="1"/>
          </p:cNvSpPr>
          <p:nvPr>
            <p:ph type="title" hasCustomPrompt="1"/>
          </p:nvPr>
        </p:nvSpPr>
        <p:spPr>
          <a:xfrm>
            <a:off x="160867" y="449184"/>
            <a:ext cx="10972800" cy="1143000"/>
          </a:xfrm>
        </p:spPr>
        <p:txBody>
          <a:bodyPr/>
          <a:lstStyle>
            <a:lvl1pPr>
              <a:defRPr sz="4800">
                <a:solidFill>
                  <a:srgbClr val="003F8F"/>
                </a:solidFill>
              </a:defRPr>
            </a:lvl1pPr>
          </a:lstStyle>
          <a:p>
            <a:r>
              <a:rPr lang="en-US" dirty="0" smtClean="0"/>
              <a:t>headline</a:t>
            </a:r>
            <a:endParaRPr lang="en-US" dirty="0"/>
          </a:p>
        </p:txBody>
      </p:sp>
      <p:sp>
        <p:nvSpPr>
          <p:cNvPr id="11" name="Text Placeholder 10"/>
          <p:cNvSpPr>
            <a:spLocks noGrp="1"/>
          </p:cNvSpPr>
          <p:nvPr>
            <p:ph type="body" sz="quarter" idx="11" hasCustomPrompt="1"/>
          </p:nvPr>
        </p:nvSpPr>
        <p:spPr>
          <a:xfrm>
            <a:off x="160867" y="2220538"/>
            <a:ext cx="10972800" cy="806795"/>
          </a:xfrm>
        </p:spPr>
        <p:txBody>
          <a:bodyPr/>
          <a:lstStyle>
            <a:lvl1pPr marL="0" indent="0">
              <a:buNone/>
              <a:defRPr sz="3600" b="0" i="0">
                <a:solidFill>
                  <a:srgbClr val="003F8F"/>
                </a:solidFill>
                <a:latin typeface="Segoe Light"/>
                <a:cs typeface="Segoe Light"/>
              </a:defRPr>
            </a:lvl1pPr>
          </a:lstStyle>
          <a:p>
            <a:pPr lvl="0"/>
            <a:r>
              <a:rPr lang="en-US" dirty="0" smtClean="0"/>
              <a:t>subhead</a:t>
            </a:r>
          </a:p>
        </p:txBody>
      </p:sp>
      <p:sp>
        <p:nvSpPr>
          <p:cNvPr id="4" name="Text Placeholder 3"/>
          <p:cNvSpPr>
            <a:spLocks noGrp="1"/>
          </p:cNvSpPr>
          <p:nvPr>
            <p:ph type="body" sz="quarter" idx="15" hasCustomPrompt="1"/>
          </p:nvPr>
        </p:nvSpPr>
        <p:spPr>
          <a:xfrm>
            <a:off x="166213" y="2950831"/>
            <a:ext cx="10967455" cy="2867027"/>
          </a:xfrm>
        </p:spPr>
        <p:txBody>
          <a:bodyPr/>
          <a:lstStyle>
            <a:lvl1pPr marL="0" indent="0">
              <a:buNone/>
              <a:defRPr>
                <a:solidFill>
                  <a:srgbClr val="003F8F"/>
                </a:solidFill>
              </a:defRPr>
            </a:lvl1pPr>
          </a:lstStyle>
          <a:p>
            <a:pPr lvl="0"/>
            <a:r>
              <a:rPr lang="en-US" dirty="0" smtClean="0"/>
              <a:t>Click to add text</a:t>
            </a:r>
          </a:p>
        </p:txBody>
      </p:sp>
    </p:spTree>
    <p:extLst>
      <p:ext uri="{BB962C8B-B14F-4D97-AF65-F5344CB8AC3E}">
        <p14:creationId xmlns:p14="http://schemas.microsoft.com/office/powerpoint/2010/main" val="2957839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7"/>
            <a:ext cx="11231365" cy="914417"/>
          </a:xfrm>
        </p:spPr>
        <p:txBody>
          <a:bodyPr/>
          <a:lstStyle>
            <a:lvl1pPr marL="0" indent="0">
              <a:buNone/>
              <a:defRPr sz="6602"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6"/>
            <a:ext cx="7515595" cy="332527"/>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665" y="6307019"/>
            <a:ext cx="1065860" cy="305517"/>
          </a:xfrm>
          <a:prstGeom prst="rect">
            <a:avLst/>
          </a:prstGeom>
        </p:spPr>
      </p:pic>
    </p:spTree>
    <p:extLst>
      <p:ext uri="{BB962C8B-B14F-4D97-AF65-F5344CB8AC3E}">
        <p14:creationId xmlns:p14="http://schemas.microsoft.com/office/powerpoint/2010/main" val="295637261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7"/>
            <a:ext cx="11231365" cy="914417"/>
          </a:xfrm>
        </p:spPr>
        <p:txBody>
          <a:bodyPr/>
          <a:lstStyle>
            <a:lvl1pPr marL="0" indent="0">
              <a:buNone/>
              <a:defRPr sz="6602"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897" y="3219167"/>
            <a:ext cx="7515595"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665" y="6307019"/>
            <a:ext cx="1065860" cy="305517"/>
          </a:xfrm>
          <a:prstGeom prst="rect">
            <a:avLst/>
          </a:prstGeom>
        </p:spPr>
      </p:pic>
    </p:spTree>
    <p:extLst>
      <p:ext uri="{BB962C8B-B14F-4D97-AF65-F5344CB8AC3E}">
        <p14:creationId xmlns:p14="http://schemas.microsoft.com/office/powerpoint/2010/main" val="184994206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7"/>
            <a:ext cx="11231365"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219167"/>
            <a:ext cx="7515595"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665" y="6307019"/>
            <a:ext cx="1065860" cy="305517"/>
          </a:xfrm>
          <a:prstGeom prst="rect">
            <a:avLst/>
          </a:prstGeom>
        </p:spPr>
      </p:pic>
    </p:spTree>
    <p:extLst>
      <p:ext uri="{BB962C8B-B14F-4D97-AF65-F5344CB8AC3E}">
        <p14:creationId xmlns:p14="http://schemas.microsoft.com/office/powerpoint/2010/main" val="17090940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7"/>
            <a:ext cx="11231365"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219167"/>
            <a:ext cx="7515595"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665" y="6307019"/>
            <a:ext cx="1065860" cy="305517"/>
          </a:xfrm>
          <a:prstGeom prst="rect">
            <a:avLst/>
          </a:prstGeom>
        </p:spPr>
      </p:pic>
    </p:spTree>
    <p:extLst>
      <p:ext uri="{BB962C8B-B14F-4D97-AF65-F5344CB8AC3E}">
        <p14:creationId xmlns:p14="http://schemas.microsoft.com/office/powerpoint/2010/main" val="158789175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7"/>
            <a:ext cx="11231365"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897" y="3219167"/>
            <a:ext cx="7515595"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665" y="6307019"/>
            <a:ext cx="1065860" cy="305517"/>
          </a:xfrm>
          <a:prstGeom prst="rect">
            <a:avLst/>
          </a:prstGeom>
        </p:spPr>
      </p:pic>
    </p:spTree>
    <p:extLst>
      <p:ext uri="{BB962C8B-B14F-4D97-AF65-F5344CB8AC3E}">
        <p14:creationId xmlns:p14="http://schemas.microsoft.com/office/powerpoint/2010/main" val="192867931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82680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698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36A698-4534-42DB-93B1-0C7048C6309D}" type="datetimeFigureOut">
              <a:rPr lang="en-US" smtClean="0"/>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3559696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87289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7767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48135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12192000" cy="6858000"/>
          </a:xfrm>
          <a:prstGeom prst="rect">
            <a:avLst/>
          </a:prstGeom>
        </p:spPr>
      </p:pic>
      <p:sp>
        <p:nvSpPr>
          <p:cNvPr id="2" name="Title 1"/>
          <p:cNvSpPr>
            <a:spLocks noGrp="1"/>
          </p:cNvSpPr>
          <p:nvPr>
            <p:ph type="ctrTitle"/>
          </p:nvPr>
        </p:nvSpPr>
        <p:spPr>
          <a:xfrm>
            <a:off x="1826698" y="3200408"/>
            <a:ext cx="10242551" cy="1523495"/>
          </a:xfrm>
        </p:spPr>
        <p:txBody>
          <a:bodyPr>
            <a:noAutofit/>
          </a:bodyPr>
          <a:lstStyle>
            <a:lvl1pPr>
              <a:lnSpc>
                <a:spcPct val="90000"/>
              </a:lnSpc>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6698" y="4953007"/>
            <a:ext cx="10242551" cy="461665"/>
          </a:xfrm>
        </p:spPr>
        <p:txBody>
          <a:bodyPr>
            <a:noAutofit/>
          </a:bodyPr>
          <a:lstStyle>
            <a:lvl1pPr marL="0" indent="0" algn="l">
              <a:lnSpc>
                <a:spcPct val="90000"/>
              </a:lnSpc>
              <a:spcBef>
                <a:spcPts val="0"/>
              </a:spcBef>
              <a:buNone/>
              <a:defRPr sz="26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154897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60"/>
            <a:ext cx="11176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49041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54989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61012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75897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637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62"/>
            <a:ext cx="11176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0368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6A698-4534-42DB-93B1-0C7048C6309D}" type="datetimeFigureOut">
              <a:rPr lang="en-US" smtClean="0"/>
              <a:t>7/27/2013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287948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62"/>
            <a:ext cx="11176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7"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1263881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6348251"/>
            <a:ext cx="1807779"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2483945" y="6356353"/>
            <a:ext cx="38608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6425325" y="6356353"/>
            <a:ext cx="28448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238000808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6348251"/>
            <a:ext cx="1807779"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2483945" y="6356353"/>
            <a:ext cx="38608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6425325" y="6356353"/>
            <a:ext cx="28448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107022593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12192000" cy="6858000"/>
          </a:xfrm>
          <a:prstGeom prst="rect">
            <a:avLst/>
          </a:prstGeom>
        </p:spPr>
      </p:pic>
      <p:sp>
        <p:nvSpPr>
          <p:cNvPr id="2" name="Title 1"/>
          <p:cNvSpPr>
            <a:spLocks noGrp="1"/>
          </p:cNvSpPr>
          <p:nvPr>
            <p:ph type="ctrTitle"/>
          </p:nvPr>
        </p:nvSpPr>
        <p:spPr>
          <a:xfrm>
            <a:off x="1826693" y="3200405"/>
            <a:ext cx="10242551" cy="1523495"/>
          </a:xfrm>
        </p:spPr>
        <p:txBody>
          <a:bodyPr>
            <a:noAutofit/>
          </a:bodyPr>
          <a:lstStyle>
            <a:lvl1pPr>
              <a:lnSpc>
                <a:spcPct val="90000"/>
              </a:lnSpc>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6693" y="4953005"/>
            <a:ext cx="10242551" cy="461665"/>
          </a:xfrm>
        </p:spPr>
        <p:txBody>
          <a:bodyPr>
            <a:noAutofit/>
          </a:bodyPr>
          <a:lstStyle>
            <a:lvl1pPr marL="0" indent="0" algn="l">
              <a:lnSpc>
                <a:spcPct val="90000"/>
              </a:lnSpc>
              <a:spcBef>
                <a:spcPts val="0"/>
              </a:spcBef>
              <a:buNone/>
              <a:defRPr sz="26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96727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8"/>
            <a:ext cx="11176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438384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50669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823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60086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08466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9"/>
            <a:ext cx="11176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6283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36A698-4534-42DB-93B1-0C7048C6309D}" type="datetimeFigureOut">
              <a:rPr lang="en-US" smtClean="0"/>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886032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9"/>
            <a:ext cx="11176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2"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64121561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6348251"/>
            <a:ext cx="1807779"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2483945" y="6356353"/>
            <a:ext cx="38608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6425325" y="6356353"/>
            <a:ext cx="28448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269111918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811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954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6766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759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80920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93022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363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26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36A698-4534-42DB-93B1-0C7048C6309D}" type="datetimeFigureOut">
              <a:rPr lang="en-US" smtClean="0"/>
              <a:t>7/27/2013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34698884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66378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82977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38589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_text slide BLUE">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EEF83519-0986-6A4F-9867-35DB47F5FA02}" type="slidenum">
              <a:rPr lang="en-US" smtClean="0">
                <a:solidFill>
                  <a:prstClr val="white"/>
                </a:solidFill>
              </a:rPr>
              <a:pPr/>
              <a:t>‹#›</a:t>
            </a:fld>
            <a:endParaRPr lang="en-US" dirty="0">
              <a:solidFill>
                <a:prstClr val="white"/>
              </a:solidFill>
            </a:endParaRPr>
          </a:p>
        </p:txBody>
      </p:sp>
      <p:sp>
        <p:nvSpPr>
          <p:cNvPr id="9" name="Title 8"/>
          <p:cNvSpPr>
            <a:spLocks noGrp="1"/>
          </p:cNvSpPr>
          <p:nvPr>
            <p:ph type="title" hasCustomPrompt="1"/>
          </p:nvPr>
        </p:nvSpPr>
        <p:spPr>
          <a:xfrm>
            <a:off x="160867" y="449184"/>
            <a:ext cx="10972800" cy="1143000"/>
          </a:xfrm>
        </p:spPr>
        <p:txBody>
          <a:bodyPr/>
          <a:lstStyle>
            <a:lvl1pPr>
              <a:defRPr sz="4800">
                <a:solidFill>
                  <a:srgbClr val="003F8F"/>
                </a:solidFill>
              </a:defRPr>
            </a:lvl1pPr>
          </a:lstStyle>
          <a:p>
            <a:r>
              <a:rPr lang="en-US" dirty="0" smtClean="0"/>
              <a:t>headline</a:t>
            </a:r>
            <a:endParaRPr lang="en-US" dirty="0"/>
          </a:p>
        </p:txBody>
      </p:sp>
      <p:sp>
        <p:nvSpPr>
          <p:cNvPr id="11" name="Text Placeholder 10"/>
          <p:cNvSpPr>
            <a:spLocks noGrp="1"/>
          </p:cNvSpPr>
          <p:nvPr>
            <p:ph type="body" sz="quarter" idx="11" hasCustomPrompt="1"/>
          </p:nvPr>
        </p:nvSpPr>
        <p:spPr>
          <a:xfrm>
            <a:off x="160867" y="2220538"/>
            <a:ext cx="10972800" cy="806795"/>
          </a:xfrm>
        </p:spPr>
        <p:txBody>
          <a:bodyPr/>
          <a:lstStyle>
            <a:lvl1pPr marL="0" indent="0">
              <a:buNone/>
              <a:defRPr sz="3600" b="0" i="0">
                <a:solidFill>
                  <a:srgbClr val="003F8F"/>
                </a:solidFill>
                <a:latin typeface="Segoe Light"/>
                <a:cs typeface="Segoe Light"/>
              </a:defRPr>
            </a:lvl1pPr>
          </a:lstStyle>
          <a:p>
            <a:pPr lvl="0"/>
            <a:r>
              <a:rPr lang="en-US" dirty="0" smtClean="0"/>
              <a:t>subhead</a:t>
            </a:r>
          </a:p>
        </p:txBody>
      </p:sp>
      <p:sp>
        <p:nvSpPr>
          <p:cNvPr id="4" name="Text Placeholder 3"/>
          <p:cNvSpPr>
            <a:spLocks noGrp="1"/>
          </p:cNvSpPr>
          <p:nvPr>
            <p:ph type="body" sz="quarter" idx="15" hasCustomPrompt="1"/>
          </p:nvPr>
        </p:nvSpPr>
        <p:spPr>
          <a:xfrm>
            <a:off x="166213" y="2950831"/>
            <a:ext cx="10967455" cy="2867027"/>
          </a:xfrm>
        </p:spPr>
        <p:txBody>
          <a:bodyPr/>
          <a:lstStyle>
            <a:lvl1pPr marL="0" indent="0">
              <a:buNone/>
              <a:defRPr>
                <a:solidFill>
                  <a:srgbClr val="003F8F"/>
                </a:solidFill>
              </a:defRPr>
            </a:lvl1pPr>
          </a:lstStyle>
          <a:p>
            <a:pPr lvl="0"/>
            <a:r>
              <a:rPr lang="en-US" dirty="0" smtClean="0"/>
              <a:t>Click to add text</a:t>
            </a:r>
          </a:p>
        </p:txBody>
      </p:sp>
    </p:spTree>
    <p:extLst>
      <p:ext uri="{BB962C8B-B14F-4D97-AF65-F5344CB8AC3E}">
        <p14:creationId xmlns:p14="http://schemas.microsoft.com/office/powerpoint/2010/main" val="42326535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584997"/>
            <a:ext cx="11653523" cy="1656210"/>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sz="1471"/>
            </a:lvl3pPr>
            <a:lvl4pPr marL="336179" indent="0">
              <a:buNone/>
              <a:defRPr sz="1324"/>
            </a:lvl4pPr>
            <a:lvl5pPr marL="504269"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19177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7996997" y="5708882"/>
            <a:ext cx="2446493" cy="882544"/>
          </a:xfrm>
          <a:custGeom>
            <a:avLst/>
            <a:gdLst>
              <a:gd name="T0" fmla="*/ 188 w 203"/>
              <a:gd name="T1" fmla="*/ 35 h 73"/>
              <a:gd name="T2" fmla="*/ 201 w 203"/>
              <a:gd name="T3" fmla="*/ 17 h 73"/>
              <a:gd name="T4" fmla="*/ 179 w 203"/>
              <a:gd name="T5" fmla="*/ 0 h 73"/>
              <a:gd name="T6" fmla="*/ 163 w 203"/>
              <a:gd name="T7" fmla="*/ 16 h 73"/>
              <a:gd name="T8" fmla="*/ 186 w 203"/>
              <a:gd name="T9" fmla="*/ 20 h 73"/>
              <a:gd name="T10" fmla="*/ 167 w 203"/>
              <a:gd name="T11" fmla="*/ 30 h 73"/>
              <a:gd name="T12" fmla="*/ 173 w 203"/>
              <a:gd name="T13" fmla="*/ 42 h 73"/>
              <a:gd name="T14" fmla="*/ 188 w 203"/>
              <a:gd name="T15" fmla="*/ 51 h 73"/>
              <a:gd name="T16" fmla="*/ 176 w 203"/>
              <a:gd name="T17" fmla="*/ 61 h 73"/>
              <a:gd name="T18" fmla="*/ 160 w 203"/>
              <a:gd name="T19" fmla="*/ 70 h 73"/>
              <a:gd name="T20" fmla="*/ 197 w 203"/>
              <a:gd name="T21" fmla="*/ 67 h 73"/>
              <a:gd name="T22" fmla="*/ 199 w 203"/>
              <a:gd name="T23" fmla="*/ 41 h 73"/>
              <a:gd name="T24" fmla="*/ 138 w 203"/>
              <a:gd name="T25" fmla="*/ 60 h 73"/>
              <a:gd name="T26" fmla="*/ 108 w 203"/>
              <a:gd name="T27" fmla="*/ 6 h 73"/>
              <a:gd name="T28" fmla="*/ 123 w 203"/>
              <a:gd name="T29" fmla="*/ 15 h 73"/>
              <a:gd name="T30" fmla="*/ 109 w 203"/>
              <a:gd name="T31" fmla="*/ 60 h 73"/>
              <a:gd name="T32" fmla="*/ 151 w 203"/>
              <a:gd name="T33" fmla="*/ 72 h 73"/>
              <a:gd name="T34" fmla="*/ 76 w 203"/>
              <a:gd name="T35" fmla="*/ 61 h 73"/>
              <a:gd name="T36" fmla="*/ 76 w 203"/>
              <a:gd name="T37" fmla="*/ 12 h 73"/>
              <a:gd name="T38" fmla="*/ 76 w 203"/>
              <a:gd name="T39" fmla="*/ 61 h 73"/>
              <a:gd name="T40" fmla="*/ 58 w 203"/>
              <a:gd name="T41" fmla="*/ 9 h 73"/>
              <a:gd name="T42" fmla="*/ 75 w 203"/>
              <a:gd name="T43" fmla="*/ 73 h 73"/>
              <a:gd name="T44" fmla="*/ 100 w 203"/>
              <a:gd name="T45" fmla="*/ 36 h 73"/>
              <a:gd name="T46" fmla="*/ 45 w 203"/>
              <a:gd name="T47" fmla="*/ 59 h 73"/>
              <a:gd name="T48" fmla="*/ 18 w 203"/>
              <a:gd name="T49" fmla="*/ 59 h 73"/>
              <a:gd name="T50" fmla="*/ 46 w 203"/>
              <a:gd name="T51" fmla="*/ 20 h 73"/>
              <a:gd name="T52" fmla="*/ 24 w 203"/>
              <a:gd name="T53" fmla="*/ 0 h 73"/>
              <a:gd name="T54" fmla="*/ 4 w 203"/>
              <a:gd name="T55" fmla="*/ 20 h 73"/>
              <a:gd name="T56" fmla="*/ 30 w 203"/>
              <a:gd name="T57" fmla="*/ 22 h 73"/>
              <a:gd name="T58" fmla="*/ 20 w 203"/>
              <a:gd name="T59" fmla="*/ 40 h 73"/>
              <a:gd name="T60" fmla="*/ 0 w 203"/>
              <a:gd name="T61" fmla="*/ 72 h 73"/>
              <a:gd name="T62" fmla="*/ 45 w 203"/>
              <a:gd name="T63"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73">
                <a:moveTo>
                  <a:pt x="199" y="41"/>
                </a:moveTo>
                <a:cubicBezTo>
                  <a:pt x="197" y="38"/>
                  <a:pt x="193" y="36"/>
                  <a:pt x="188" y="35"/>
                </a:cubicBezTo>
                <a:cubicBezTo>
                  <a:pt x="188" y="35"/>
                  <a:pt x="188" y="35"/>
                  <a:pt x="188" y="35"/>
                </a:cubicBezTo>
                <a:cubicBezTo>
                  <a:pt x="197" y="33"/>
                  <a:pt x="201" y="27"/>
                  <a:pt x="201" y="17"/>
                </a:cubicBezTo>
                <a:cubicBezTo>
                  <a:pt x="201" y="13"/>
                  <a:pt x="200" y="9"/>
                  <a:pt x="196" y="6"/>
                </a:cubicBezTo>
                <a:cubicBezTo>
                  <a:pt x="192" y="2"/>
                  <a:pt x="187" y="0"/>
                  <a:pt x="179" y="0"/>
                </a:cubicBezTo>
                <a:cubicBezTo>
                  <a:pt x="173" y="0"/>
                  <a:pt x="168" y="1"/>
                  <a:pt x="163" y="4"/>
                </a:cubicBezTo>
                <a:cubicBezTo>
                  <a:pt x="163" y="16"/>
                  <a:pt x="163" y="16"/>
                  <a:pt x="163" y="16"/>
                </a:cubicBezTo>
                <a:cubicBezTo>
                  <a:pt x="167" y="13"/>
                  <a:pt x="171" y="12"/>
                  <a:pt x="176" y="12"/>
                </a:cubicBezTo>
                <a:cubicBezTo>
                  <a:pt x="183" y="12"/>
                  <a:pt x="186" y="15"/>
                  <a:pt x="186" y="20"/>
                </a:cubicBezTo>
                <a:cubicBezTo>
                  <a:pt x="186" y="27"/>
                  <a:pt x="182" y="30"/>
                  <a:pt x="173" y="30"/>
                </a:cubicBezTo>
                <a:cubicBezTo>
                  <a:pt x="167" y="30"/>
                  <a:pt x="167" y="30"/>
                  <a:pt x="167" y="30"/>
                </a:cubicBezTo>
                <a:cubicBezTo>
                  <a:pt x="167" y="42"/>
                  <a:pt x="167" y="42"/>
                  <a:pt x="167" y="42"/>
                </a:cubicBezTo>
                <a:cubicBezTo>
                  <a:pt x="173" y="42"/>
                  <a:pt x="173" y="42"/>
                  <a:pt x="173" y="42"/>
                </a:cubicBezTo>
                <a:cubicBezTo>
                  <a:pt x="178" y="42"/>
                  <a:pt x="181" y="42"/>
                  <a:pt x="184" y="44"/>
                </a:cubicBezTo>
                <a:cubicBezTo>
                  <a:pt x="187" y="46"/>
                  <a:pt x="188" y="48"/>
                  <a:pt x="188" y="51"/>
                </a:cubicBezTo>
                <a:cubicBezTo>
                  <a:pt x="188" y="54"/>
                  <a:pt x="187" y="57"/>
                  <a:pt x="185" y="59"/>
                </a:cubicBezTo>
                <a:cubicBezTo>
                  <a:pt x="183" y="60"/>
                  <a:pt x="180" y="61"/>
                  <a:pt x="176" y="61"/>
                </a:cubicBezTo>
                <a:cubicBezTo>
                  <a:pt x="170" y="61"/>
                  <a:pt x="165" y="59"/>
                  <a:pt x="160" y="56"/>
                </a:cubicBezTo>
                <a:cubicBezTo>
                  <a:pt x="160" y="70"/>
                  <a:pt x="160" y="70"/>
                  <a:pt x="160" y="70"/>
                </a:cubicBezTo>
                <a:cubicBezTo>
                  <a:pt x="165" y="72"/>
                  <a:pt x="170" y="73"/>
                  <a:pt x="177" y="73"/>
                </a:cubicBezTo>
                <a:cubicBezTo>
                  <a:pt x="186" y="73"/>
                  <a:pt x="192" y="71"/>
                  <a:pt x="197" y="67"/>
                </a:cubicBezTo>
                <a:cubicBezTo>
                  <a:pt x="201" y="63"/>
                  <a:pt x="203" y="58"/>
                  <a:pt x="203" y="52"/>
                </a:cubicBezTo>
                <a:cubicBezTo>
                  <a:pt x="203" y="47"/>
                  <a:pt x="202" y="44"/>
                  <a:pt x="199" y="41"/>
                </a:cubicBezTo>
                <a:moveTo>
                  <a:pt x="151" y="60"/>
                </a:moveTo>
                <a:cubicBezTo>
                  <a:pt x="138" y="60"/>
                  <a:pt x="138" y="60"/>
                  <a:pt x="138" y="60"/>
                </a:cubicBezTo>
                <a:cubicBezTo>
                  <a:pt x="138" y="0"/>
                  <a:pt x="138" y="0"/>
                  <a:pt x="138" y="0"/>
                </a:cubicBezTo>
                <a:cubicBezTo>
                  <a:pt x="108" y="6"/>
                  <a:pt x="108" y="6"/>
                  <a:pt x="108" y="6"/>
                </a:cubicBezTo>
                <a:cubicBezTo>
                  <a:pt x="108" y="19"/>
                  <a:pt x="108" y="19"/>
                  <a:pt x="108" y="19"/>
                </a:cubicBezTo>
                <a:cubicBezTo>
                  <a:pt x="123" y="15"/>
                  <a:pt x="123" y="15"/>
                  <a:pt x="123" y="15"/>
                </a:cubicBezTo>
                <a:cubicBezTo>
                  <a:pt x="123" y="60"/>
                  <a:pt x="123" y="60"/>
                  <a:pt x="123" y="60"/>
                </a:cubicBezTo>
                <a:cubicBezTo>
                  <a:pt x="109" y="60"/>
                  <a:pt x="109" y="60"/>
                  <a:pt x="109" y="60"/>
                </a:cubicBezTo>
                <a:cubicBezTo>
                  <a:pt x="109" y="72"/>
                  <a:pt x="109" y="72"/>
                  <a:pt x="109" y="72"/>
                </a:cubicBezTo>
                <a:cubicBezTo>
                  <a:pt x="151" y="72"/>
                  <a:pt x="151" y="72"/>
                  <a:pt x="151" y="72"/>
                </a:cubicBezTo>
                <a:lnTo>
                  <a:pt x="151" y="60"/>
                </a:lnTo>
                <a:close/>
                <a:moveTo>
                  <a:pt x="76" y="61"/>
                </a:moveTo>
                <a:cubicBezTo>
                  <a:pt x="70" y="61"/>
                  <a:pt x="66" y="53"/>
                  <a:pt x="66" y="37"/>
                </a:cubicBezTo>
                <a:cubicBezTo>
                  <a:pt x="66" y="20"/>
                  <a:pt x="70" y="12"/>
                  <a:pt x="76" y="12"/>
                </a:cubicBezTo>
                <a:cubicBezTo>
                  <a:pt x="82" y="12"/>
                  <a:pt x="85" y="20"/>
                  <a:pt x="85" y="36"/>
                </a:cubicBezTo>
                <a:cubicBezTo>
                  <a:pt x="85" y="53"/>
                  <a:pt x="82" y="61"/>
                  <a:pt x="76" y="61"/>
                </a:cubicBezTo>
                <a:moveTo>
                  <a:pt x="77" y="0"/>
                </a:moveTo>
                <a:cubicBezTo>
                  <a:pt x="69" y="0"/>
                  <a:pt x="62" y="3"/>
                  <a:pt x="58" y="9"/>
                </a:cubicBezTo>
                <a:cubicBezTo>
                  <a:pt x="54" y="16"/>
                  <a:pt x="51" y="25"/>
                  <a:pt x="51" y="38"/>
                </a:cubicBezTo>
                <a:cubicBezTo>
                  <a:pt x="51" y="61"/>
                  <a:pt x="59" y="73"/>
                  <a:pt x="75" y="73"/>
                </a:cubicBezTo>
                <a:cubicBezTo>
                  <a:pt x="83" y="73"/>
                  <a:pt x="89" y="70"/>
                  <a:pt x="94" y="64"/>
                </a:cubicBezTo>
                <a:cubicBezTo>
                  <a:pt x="98" y="57"/>
                  <a:pt x="100" y="48"/>
                  <a:pt x="100" y="36"/>
                </a:cubicBezTo>
                <a:cubicBezTo>
                  <a:pt x="100" y="12"/>
                  <a:pt x="92" y="0"/>
                  <a:pt x="77" y="0"/>
                </a:cubicBezTo>
                <a:moveTo>
                  <a:pt x="45" y="59"/>
                </a:moveTo>
                <a:cubicBezTo>
                  <a:pt x="18" y="59"/>
                  <a:pt x="18" y="59"/>
                  <a:pt x="18" y="59"/>
                </a:cubicBezTo>
                <a:cubicBezTo>
                  <a:pt x="18" y="59"/>
                  <a:pt x="18" y="59"/>
                  <a:pt x="18" y="59"/>
                </a:cubicBezTo>
                <a:cubicBezTo>
                  <a:pt x="31" y="46"/>
                  <a:pt x="31" y="46"/>
                  <a:pt x="31" y="46"/>
                </a:cubicBezTo>
                <a:cubicBezTo>
                  <a:pt x="41" y="37"/>
                  <a:pt x="46" y="28"/>
                  <a:pt x="46" y="20"/>
                </a:cubicBezTo>
                <a:cubicBezTo>
                  <a:pt x="46" y="14"/>
                  <a:pt x="44" y="9"/>
                  <a:pt x="40" y="6"/>
                </a:cubicBezTo>
                <a:cubicBezTo>
                  <a:pt x="36" y="2"/>
                  <a:pt x="31" y="0"/>
                  <a:pt x="24" y="0"/>
                </a:cubicBezTo>
                <a:cubicBezTo>
                  <a:pt x="16" y="0"/>
                  <a:pt x="10" y="2"/>
                  <a:pt x="4" y="6"/>
                </a:cubicBezTo>
                <a:cubicBezTo>
                  <a:pt x="4" y="20"/>
                  <a:pt x="4" y="20"/>
                  <a:pt x="4" y="20"/>
                </a:cubicBezTo>
                <a:cubicBezTo>
                  <a:pt x="9" y="15"/>
                  <a:pt x="15" y="12"/>
                  <a:pt x="20" y="12"/>
                </a:cubicBezTo>
                <a:cubicBezTo>
                  <a:pt x="27" y="12"/>
                  <a:pt x="30" y="16"/>
                  <a:pt x="30" y="22"/>
                </a:cubicBezTo>
                <a:cubicBezTo>
                  <a:pt x="30" y="25"/>
                  <a:pt x="30" y="28"/>
                  <a:pt x="28" y="30"/>
                </a:cubicBezTo>
                <a:cubicBezTo>
                  <a:pt x="27" y="33"/>
                  <a:pt x="24" y="36"/>
                  <a:pt x="20" y="40"/>
                </a:cubicBezTo>
                <a:cubicBezTo>
                  <a:pt x="0" y="60"/>
                  <a:pt x="0" y="60"/>
                  <a:pt x="0" y="60"/>
                </a:cubicBezTo>
                <a:cubicBezTo>
                  <a:pt x="0" y="72"/>
                  <a:pt x="0" y="72"/>
                  <a:pt x="0" y="72"/>
                </a:cubicBezTo>
                <a:cubicBezTo>
                  <a:pt x="45" y="72"/>
                  <a:pt x="45" y="72"/>
                  <a:pt x="45" y="72"/>
                </a:cubicBezTo>
                <a:lnTo>
                  <a:pt x="45" y="59"/>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8" name="Freeform 7"/>
          <p:cNvSpPr>
            <a:spLocks noEditPoints="1"/>
          </p:cNvSpPr>
          <p:nvPr userDrawn="1"/>
        </p:nvSpPr>
        <p:spPr bwMode="auto">
          <a:xfrm>
            <a:off x="5623651" y="4104117"/>
            <a:ext cx="4832291" cy="1256107"/>
          </a:xfrm>
          <a:custGeom>
            <a:avLst/>
            <a:gdLst>
              <a:gd name="T0" fmla="*/ 392 w 401"/>
              <a:gd name="T1" fmla="*/ 97 h 104"/>
              <a:gd name="T2" fmla="*/ 382 w 401"/>
              <a:gd name="T3" fmla="*/ 83 h 104"/>
              <a:gd name="T4" fmla="*/ 401 w 401"/>
              <a:gd name="T5" fmla="*/ 36 h 104"/>
              <a:gd name="T6" fmla="*/ 382 w 401"/>
              <a:gd name="T7" fmla="*/ 31 h 104"/>
              <a:gd name="T8" fmla="*/ 379 w 401"/>
              <a:gd name="T9" fmla="*/ 11 h 104"/>
              <a:gd name="T10" fmla="*/ 376 w 401"/>
              <a:gd name="T11" fmla="*/ 31 h 104"/>
              <a:gd name="T12" fmla="*/ 363 w 401"/>
              <a:gd name="T13" fmla="*/ 36 h 104"/>
              <a:gd name="T14" fmla="*/ 376 w 401"/>
              <a:gd name="T15" fmla="*/ 84 h 104"/>
              <a:gd name="T16" fmla="*/ 401 w 401"/>
              <a:gd name="T17" fmla="*/ 101 h 104"/>
              <a:gd name="T18" fmla="*/ 355 w 401"/>
              <a:gd name="T19" fmla="*/ 31 h 104"/>
              <a:gd name="T20" fmla="*/ 349 w 401"/>
              <a:gd name="T21" fmla="*/ 102 h 104"/>
              <a:gd name="T22" fmla="*/ 355 w 401"/>
              <a:gd name="T23" fmla="*/ 31 h 104"/>
              <a:gd name="T24" fmla="*/ 358 w 401"/>
              <a:gd name="T25" fmla="*/ 7 h 104"/>
              <a:gd name="T26" fmla="*/ 352 w 401"/>
              <a:gd name="T27" fmla="*/ 2 h 104"/>
              <a:gd name="T28" fmla="*/ 347 w 401"/>
              <a:gd name="T29" fmla="*/ 7 h 104"/>
              <a:gd name="T30" fmla="*/ 352 w 401"/>
              <a:gd name="T31" fmla="*/ 13 h 104"/>
              <a:gd name="T32" fmla="*/ 336 w 401"/>
              <a:gd name="T33" fmla="*/ 102 h 104"/>
              <a:gd name="T34" fmla="*/ 313 w 401"/>
              <a:gd name="T35" fmla="*/ 29 h 104"/>
              <a:gd name="T36" fmla="*/ 290 w 401"/>
              <a:gd name="T37" fmla="*/ 45 h 104"/>
              <a:gd name="T38" fmla="*/ 269 w 401"/>
              <a:gd name="T39" fmla="*/ 29 h 104"/>
              <a:gd name="T40" fmla="*/ 247 w 401"/>
              <a:gd name="T41" fmla="*/ 42 h 104"/>
              <a:gd name="T42" fmla="*/ 240 w 401"/>
              <a:gd name="T43" fmla="*/ 31 h 104"/>
              <a:gd name="T44" fmla="*/ 247 w 401"/>
              <a:gd name="T45" fmla="*/ 102 h 104"/>
              <a:gd name="T46" fmla="*/ 253 w 401"/>
              <a:gd name="T47" fmla="*/ 42 h 104"/>
              <a:gd name="T48" fmla="*/ 285 w 401"/>
              <a:gd name="T49" fmla="*/ 58 h 104"/>
              <a:gd name="T50" fmla="*/ 292 w 401"/>
              <a:gd name="T51" fmla="*/ 102 h 104"/>
              <a:gd name="T52" fmla="*/ 298 w 401"/>
              <a:gd name="T53" fmla="*/ 42 h 104"/>
              <a:gd name="T54" fmla="*/ 326 w 401"/>
              <a:gd name="T55" fmla="*/ 40 h 104"/>
              <a:gd name="T56" fmla="*/ 330 w 401"/>
              <a:gd name="T57" fmla="*/ 102 h 104"/>
              <a:gd name="T58" fmla="*/ 228 w 401"/>
              <a:gd name="T59" fmla="*/ 102 h 104"/>
              <a:gd name="T60" fmla="*/ 204 w 401"/>
              <a:gd name="T61" fmla="*/ 29 h 104"/>
              <a:gd name="T62" fmla="*/ 181 w 401"/>
              <a:gd name="T63" fmla="*/ 45 h 104"/>
              <a:gd name="T64" fmla="*/ 160 w 401"/>
              <a:gd name="T65" fmla="*/ 29 h 104"/>
              <a:gd name="T66" fmla="*/ 138 w 401"/>
              <a:gd name="T67" fmla="*/ 42 h 104"/>
              <a:gd name="T68" fmla="*/ 132 w 401"/>
              <a:gd name="T69" fmla="*/ 31 h 104"/>
              <a:gd name="T70" fmla="*/ 138 w 401"/>
              <a:gd name="T71" fmla="*/ 102 h 104"/>
              <a:gd name="T72" fmla="*/ 144 w 401"/>
              <a:gd name="T73" fmla="*/ 42 h 104"/>
              <a:gd name="T74" fmla="*/ 177 w 401"/>
              <a:gd name="T75" fmla="*/ 58 h 104"/>
              <a:gd name="T76" fmla="*/ 183 w 401"/>
              <a:gd name="T77" fmla="*/ 102 h 104"/>
              <a:gd name="T78" fmla="*/ 189 w 401"/>
              <a:gd name="T79" fmla="*/ 42 h 104"/>
              <a:gd name="T80" fmla="*/ 217 w 401"/>
              <a:gd name="T81" fmla="*/ 40 h 104"/>
              <a:gd name="T82" fmla="*/ 221 w 401"/>
              <a:gd name="T83" fmla="*/ 102 h 104"/>
              <a:gd name="T84" fmla="*/ 118 w 401"/>
              <a:gd name="T85" fmla="*/ 102 h 104"/>
              <a:gd name="T86" fmla="*/ 111 w 401"/>
              <a:gd name="T87" fmla="*/ 31 h 104"/>
              <a:gd name="T88" fmla="*/ 105 w 401"/>
              <a:gd name="T89" fmla="*/ 90 h 104"/>
              <a:gd name="T90" fmla="*/ 74 w 401"/>
              <a:gd name="T91" fmla="*/ 91 h 104"/>
              <a:gd name="T92" fmla="*/ 69 w 401"/>
              <a:gd name="T93" fmla="*/ 31 h 104"/>
              <a:gd name="T94" fmla="*/ 63 w 401"/>
              <a:gd name="T95" fmla="*/ 72 h 104"/>
              <a:gd name="T96" fmla="*/ 111 w 401"/>
              <a:gd name="T97" fmla="*/ 89 h 104"/>
              <a:gd name="T98" fmla="*/ 111 w 401"/>
              <a:gd name="T99" fmla="*/ 102 h 104"/>
              <a:gd name="T100" fmla="*/ 10 w 401"/>
              <a:gd name="T101" fmla="*/ 102 h 104"/>
              <a:gd name="T102" fmla="*/ 45 w 401"/>
              <a:gd name="T103" fmla="*/ 96 h 104"/>
              <a:gd name="T104" fmla="*/ 48 w 401"/>
              <a:gd name="T105" fmla="*/ 63 h 104"/>
              <a:gd name="T106" fmla="*/ 12 w 401"/>
              <a:gd name="T107" fmla="*/ 37 h 104"/>
              <a:gd name="T108" fmla="*/ 14 w 401"/>
              <a:gd name="T109" fmla="*/ 12 h 104"/>
              <a:gd name="T110" fmla="*/ 49 w 401"/>
              <a:gd name="T111" fmla="*/ 11 h 104"/>
              <a:gd name="T112" fmla="*/ 31 w 401"/>
              <a:gd name="T113" fmla="*/ 0 h 104"/>
              <a:gd name="T114" fmla="*/ 1 w 401"/>
              <a:gd name="T115" fmla="*/ 26 h 104"/>
              <a:gd name="T116" fmla="*/ 24 w 401"/>
              <a:gd name="T117" fmla="*/ 54 h 104"/>
              <a:gd name="T118" fmla="*/ 46 w 401"/>
              <a:gd name="T119" fmla="*/ 79 h 104"/>
              <a:gd name="T120" fmla="*/ 22 w 401"/>
              <a:gd name="T121" fmla="*/ 97 h 104"/>
              <a:gd name="T122" fmla="*/ 0 w 401"/>
              <a:gd name="T123"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1" h="104">
                <a:moveTo>
                  <a:pt x="401" y="95"/>
                </a:moveTo>
                <a:cubicBezTo>
                  <a:pt x="398" y="97"/>
                  <a:pt x="395" y="97"/>
                  <a:pt x="392" y="97"/>
                </a:cubicBezTo>
                <a:cubicBezTo>
                  <a:pt x="388" y="97"/>
                  <a:pt x="386" y="96"/>
                  <a:pt x="384" y="94"/>
                </a:cubicBezTo>
                <a:cubicBezTo>
                  <a:pt x="383" y="92"/>
                  <a:pt x="382" y="88"/>
                  <a:pt x="382" y="83"/>
                </a:cubicBezTo>
                <a:cubicBezTo>
                  <a:pt x="382" y="36"/>
                  <a:pt x="382" y="36"/>
                  <a:pt x="382" y="36"/>
                </a:cubicBezTo>
                <a:cubicBezTo>
                  <a:pt x="401" y="36"/>
                  <a:pt x="401" y="36"/>
                  <a:pt x="401" y="36"/>
                </a:cubicBezTo>
                <a:cubicBezTo>
                  <a:pt x="401" y="31"/>
                  <a:pt x="401" y="31"/>
                  <a:pt x="401" y="31"/>
                </a:cubicBezTo>
                <a:cubicBezTo>
                  <a:pt x="382" y="31"/>
                  <a:pt x="382" y="31"/>
                  <a:pt x="382" y="31"/>
                </a:cubicBezTo>
                <a:cubicBezTo>
                  <a:pt x="382" y="10"/>
                  <a:pt x="382" y="10"/>
                  <a:pt x="382" y="10"/>
                </a:cubicBezTo>
                <a:cubicBezTo>
                  <a:pt x="381" y="10"/>
                  <a:pt x="380" y="11"/>
                  <a:pt x="379" y="11"/>
                </a:cubicBezTo>
                <a:cubicBezTo>
                  <a:pt x="378" y="11"/>
                  <a:pt x="377" y="12"/>
                  <a:pt x="376" y="12"/>
                </a:cubicBezTo>
                <a:cubicBezTo>
                  <a:pt x="376" y="31"/>
                  <a:pt x="376" y="31"/>
                  <a:pt x="376" y="31"/>
                </a:cubicBezTo>
                <a:cubicBezTo>
                  <a:pt x="363" y="31"/>
                  <a:pt x="363" y="31"/>
                  <a:pt x="363" y="31"/>
                </a:cubicBezTo>
                <a:cubicBezTo>
                  <a:pt x="363" y="36"/>
                  <a:pt x="363" y="36"/>
                  <a:pt x="363" y="36"/>
                </a:cubicBezTo>
                <a:cubicBezTo>
                  <a:pt x="376" y="36"/>
                  <a:pt x="376" y="36"/>
                  <a:pt x="376" y="36"/>
                </a:cubicBezTo>
                <a:cubicBezTo>
                  <a:pt x="376" y="84"/>
                  <a:pt x="376" y="84"/>
                  <a:pt x="376" y="84"/>
                </a:cubicBezTo>
                <a:cubicBezTo>
                  <a:pt x="376" y="97"/>
                  <a:pt x="381" y="103"/>
                  <a:pt x="391" y="103"/>
                </a:cubicBezTo>
                <a:cubicBezTo>
                  <a:pt x="394" y="103"/>
                  <a:pt x="397" y="102"/>
                  <a:pt x="401" y="101"/>
                </a:cubicBezTo>
                <a:lnTo>
                  <a:pt x="401" y="95"/>
                </a:lnTo>
                <a:close/>
                <a:moveTo>
                  <a:pt x="355" y="31"/>
                </a:moveTo>
                <a:cubicBezTo>
                  <a:pt x="349" y="31"/>
                  <a:pt x="349" y="31"/>
                  <a:pt x="349" y="31"/>
                </a:cubicBezTo>
                <a:cubicBezTo>
                  <a:pt x="349" y="102"/>
                  <a:pt x="349" y="102"/>
                  <a:pt x="349" y="102"/>
                </a:cubicBezTo>
                <a:cubicBezTo>
                  <a:pt x="355" y="102"/>
                  <a:pt x="355" y="102"/>
                  <a:pt x="355" y="102"/>
                </a:cubicBezTo>
                <a:lnTo>
                  <a:pt x="355" y="31"/>
                </a:lnTo>
                <a:close/>
                <a:moveTo>
                  <a:pt x="356" y="11"/>
                </a:moveTo>
                <a:cubicBezTo>
                  <a:pt x="357" y="10"/>
                  <a:pt x="358" y="9"/>
                  <a:pt x="358" y="7"/>
                </a:cubicBezTo>
                <a:cubicBezTo>
                  <a:pt x="358" y="6"/>
                  <a:pt x="357" y="4"/>
                  <a:pt x="356" y="3"/>
                </a:cubicBezTo>
                <a:cubicBezTo>
                  <a:pt x="355" y="3"/>
                  <a:pt x="354" y="2"/>
                  <a:pt x="352" y="2"/>
                </a:cubicBezTo>
                <a:cubicBezTo>
                  <a:pt x="351" y="2"/>
                  <a:pt x="350" y="3"/>
                  <a:pt x="348" y="3"/>
                </a:cubicBezTo>
                <a:cubicBezTo>
                  <a:pt x="347" y="4"/>
                  <a:pt x="347" y="6"/>
                  <a:pt x="347" y="7"/>
                </a:cubicBezTo>
                <a:cubicBezTo>
                  <a:pt x="347" y="9"/>
                  <a:pt x="347" y="10"/>
                  <a:pt x="348" y="11"/>
                </a:cubicBezTo>
                <a:cubicBezTo>
                  <a:pt x="350" y="12"/>
                  <a:pt x="351" y="13"/>
                  <a:pt x="352" y="13"/>
                </a:cubicBezTo>
                <a:cubicBezTo>
                  <a:pt x="354" y="13"/>
                  <a:pt x="355" y="12"/>
                  <a:pt x="356" y="11"/>
                </a:cubicBezTo>
                <a:moveTo>
                  <a:pt x="336" y="102"/>
                </a:moveTo>
                <a:cubicBezTo>
                  <a:pt x="336" y="58"/>
                  <a:pt x="336" y="58"/>
                  <a:pt x="336" y="58"/>
                </a:cubicBezTo>
                <a:cubicBezTo>
                  <a:pt x="336" y="38"/>
                  <a:pt x="328" y="29"/>
                  <a:pt x="313" y="29"/>
                </a:cubicBezTo>
                <a:cubicBezTo>
                  <a:pt x="308" y="29"/>
                  <a:pt x="303" y="30"/>
                  <a:pt x="299" y="33"/>
                </a:cubicBezTo>
                <a:cubicBezTo>
                  <a:pt x="295" y="36"/>
                  <a:pt x="292" y="40"/>
                  <a:pt x="290" y="45"/>
                </a:cubicBezTo>
                <a:cubicBezTo>
                  <a:pt x="288" y="40"/>
                  <a:pt x="286" y="36"/>
                  <a:pt x="282" y="33"/>
                </a:cubicBezTo>
                <a:cubicBezTo>
                  <a:pt x="279" y="30"/>
                  <a:pt x="274" y="29"/>
                  <a:pt x="269" y="29"/>
                </a:cubicBezTo>
                <a:cubicBezTo>
                  <a:pt x="259" y="29"/>
                  <a:pt x="252" y="33"/>
                  <a:pt x="247" y="42"/>
                </a:cubicBezTo>
                <a:cubicBezTo>
                  <a:pt x="247" y="42"/>
                  <a:pt x="247" y="42"/>
                  <a:pt x="247" y="42"/>
                </a:cubicBezTo>
                <a:cubicBezTo>
                  <a:pt x="247" y="31"/>
                  <a:pt x="247" y="31"/>
                  <a:pt x="247" y="31"/>
                </a:cubicBezTo>
                <a:cubicBezTo>
                  <a:pt x="240" y="31"/>
                  <a:pt x="240" y="31"/>
                  <a:pt x="240" y="31"/>
                </a:cubicBezTo>
                <a:cubicBezTo>
                  <a:pt x="240" y="102"/>
                  <a:pt x="240" y="102"/>
                  <a:pt x="240" y="102"/>
                </a:cubicBezTo>
                <a:cubicBezTo>
                  <a:pt x="247" y="102"/>
                  <a:pt x="247" y="102"/>
                  <a:pt x="247" y="102"/>
                </a:cubicBezTo>
                <a:cubicBezTo>
                  <a:pt x="247" y="61"/>
                  <a:pt x="247" y="61"/>
                  <a:pt x="247" y="61"/>
                </a:cubicBezTo>
                <a:cubicBezTo>
                  <a:pt x="247" y="53"/>
                  <a:pt x="249" y="47"/>
                  <a:pt x="253" y="42"/>
                </a:cubicBezTo>
                <a:cubicBezTo>
                  <a:pt x="256" y="37"/>
                  <a:pt x="261" y="35"/>
                  <a:pt x="267" y="35"/>
                </a:cubicBezTo>
                <a:cubicBezTo>
                  <a:pt x="279" y="35"/>
                  <a:pt x="285" y="43"/>
                  <a:pt x="285" y="58"/>
                </a:cubicBezTo>
                <a:cubicBezTo>
                  <a:pt x="285" y="102"/>
                  <a:pt x="285" y="102"/>
                  <a:pt x="285" y="102"/>
                </a:cubicBezTo>
                <a:cubicBezTo>
                  <a:pt x="292" y="102"/>
                  <a:pt x="292" y="102"/>
                  <a:pt x="292" y="102"/>
                </a:cubicBezTo>
                <a:cubicBezTo>
                  <a:pt x="292" y="60"/>
                  <a:pt x="292" y="60"/>
                  <a:pt x="292" y="60"/>
                </a:cubicBezTo>
                <a:cubicBezTo>
                  <a:pt x="292" y="53"/>
                  <a:pt x="294" y="47"/>
                  <a:pt x="298" y="42"/>
                </a:cubicBezTo>
                <a:cubicBezTo>
                  <a:pt x="302" y="37"/>
                  <a:pt x="307" y="35"/>
                  <a:pt x="312" y="35"/>
                </a:cubicBezTo>
                <a:cubicBezTo>
                  <a:pt x="318" y="35"/>
                  <a:pt x="323" y="36"/>
                  <a:pt x="326" y="40"/>
                </a:cubicBezTo>
                <a:cubicBezTo>
                  <a:pt x="328" y="44"/>
                  <a:pt x="330" y="50"/>
                  <a:pt x="330" y="59"/>
                </a:cubicBezTo>
                <a:cubicBezTo>
                  <a:pt x="330" y="102"/>
                  <a:pt x="330" y="102"/>
                  <a:pt x="330" y="102"/>
                </a:cubicBezTo>
                <a:lnTo>
                  <a:pt x="336" y="102"/>
                </a:lnTo>
                <a:close/>
                <a:moveTo>
                  <a:pt x="228" y="102"/>
                </a:moveTo>
                <a:cubicBezTo>
                  <a:pt x="228" y="58"/>
                  <a:pt x="228" y="58"/>
                  <a:pt x="228" y="58"/>
                </a:cubicBezTo>
                <a:cubicBezTo>
                  <a:pt x="228" y="38"/>
                  <a:pt x="220" y="29"/>
                  <a:pt x="204" y="29"/>
                </a:cubicBezTo>
                <a:cubicBezTo>
                  <a:pt x="199" y="29"/>
                  <a:pt x="195" y="30"/>
                  <a:pt x="191" y="33"/>
                </a:cubicBezTo>
                <a:cubicBezTo>
                  <a:pt x="187" y="36"/>
                  <a:pt x="183" y="40"/>
                  <a:pt x="181" y="45"/>
                </a:cubicBezTo>
                <a:cubicBezTo>
                  <a:pt x="180" y="40"/>
                  <a:pt x="177" y="36"/>
                  <a:pt x="174" y="33"/>
                </a:cubicBezTo>
                <a:cubicBezTo>
                  <a:pt x="170" y="30"/>
                  <a:pt x="166" y="29"/>
                  <a:pt x="160" y="29"/>
                </a:cubicBezTo>
                <a:cubicBezTo>
                  <a:pt x="151" y="29"/>
                  <a:pt x="144" y="33"/>
                  <a:pt x="139" y="42"/>
                </a:cubicBezTo>
                <a:cubicBezTo>
                  <a:pt x="138" y="42"/>
                  <a:pt x="138" y="42"/>
                  <a:pt x="138" y="42"/>
                </a:cubicBezTo>
                <a:cubicBezTo>
                  <a:pt x="138" y="31"/>
                  <a:pt x="138" y="31"/>
                  <a:pt x="138" y="31"/>
                </a:cubicBezTo>
                <a:cubicBezTo>
                  <a:pt x="132" y="31"/>
                  <a:pt x="132" y="31"/>
                  <a:pt x="132" y="31"/>
                </a:cubicBezTo>
                <a:cubicBezTo>
                  <a:pt x="132" y="102"/>
                  <a:pt x="132" y="102"/>
                  <a:pt x="132" y="102"/>
                </a:cubicBezTo>
                <a:cubicBezTo>
                  <a:pt x="138" y="102"/>
                  <a:pt x="138" y="102"/>
                  <a:pt x="138" y="102"/>
                </a:cubicBezTo>
                <a:cubicBezTo>
                  <a:pt x="138" y="61"/>
                  <a:pt x="138" y="61"/>
                  <a:pt x="138" y="61"/>
                </a:cubicBezTo>
                <a:cubicBezTo>
                  <a:pt x="138" y="53"/>
                  <a:pt x="140" y="47"/>
                  <a:pt x="144" y="42"/>
                </a:cubicBezTo>
                <a:cubicBezTo>
                  <a:pt x="148" y="37"/>
                  <a:pt x="153" y="35"/>
                  <a:pt x="159" y="35"/>
                </a:cubicBezTo>
                <a:cubicBezTo>
                  <a:pt x="171" y="35"/>
                  <a:pt x="177" y="43"/>
                  <a:pt x="177" y="58"/>
                </a:cubicBezTo>
                <a:cubicBezTo>
                  <a:pt x="177" y="102"/>
                  <a:pt x="177" y="102"/>
                  <a:pt x="177" y="102"/>
                </a:cubicBezTo>
                <a:cubicBezTo>
                  <a:pt x="183" y="102"/>
                  <a:pt x="183" y="102"/>
                  <a:pt x="183" y="102"/>
                </a:cubicBezTo>
                <a:cubicBezTo>
                  <a:pt x="183" y="60"/>
                  <a:pt x="183" y="60"/>
                  <a:pt x="183" y="60"/>
                </a:cubicBezTo>
                <a:cubicBezTo>
                  <a:pt x="183" y="53"/>
                  <a:pt x="185" y="47"/>
                  <a:pt x="189" y="42"/>
                </a:cubicBezTo>
                <a:cubicBezTo>
                  <a:pt x="193" y="37"/>
                  <a:pt x="198" y="35"/>
                  <a:pt x="204" y="35"/>
                </a:cubicBezTo>
                <a:cubicBezTo>
                  <a:pt x="210" y="35"/>
                  <a:pt x="214" y="36"/>
                  <a:pt x="217" y="40"/>
                </a:cubicBezTo>
                <a:cubicBezTo>
                  <a:pt x="220" y="44"/>
                  <a:pt x="221" y="50"/>
                  <a:pt x="221" y="59"/>
                </a:cubicBezTo>
                <a:cubicBezTo>
                  <a:pt x="221" y="102"/>
                  <a:pt x="221" y="102"/>
                  <a:pt x="221" y="102"/>
                </a:cubicBezTo>
                <a:lnTo>
                  <a:pt x="228" y="102"/>
                </a:lnTo>
                <a:close/>
                <a:moveTo>
                  <a:pt x="118" y="102"/>
                </a:moveTo>
                <a:cubicBezTo>
                  <a:pt x="118" y="31"/>
                  <a:pt x="118" y="31"/>
                  <a:pt x="118" y="31"/>
                </a:cubicBezTo>
                <a:cubicBezTo>
                  <a:pt x="111" y="31"/>
                  <a:pt x="111" y="31"/>
                  <a:pt x="111" y="31"/>
                </a:cubicBezTo>
                <a:cubicBezTo>
                  <a:pt x="111" y="71"/>
                  <a:pt x="111" y="71"/>
                  <a:pt x="111" y="71"/>
                </a:cubicBezTo>
                <a:cubicBezTo>
                  <a:pt x="111" y="79"/>
                  <a:pt x="109" y="86"/>
                  <a:pt x="105" y="90"/>
                </a:cubicBezTo>
                <a:cubicBezTo>
                  <a:pt x="101" y="95"/>
                  <a:pt x="96" y="98"/>
                  <a:pt x="89" y="98"/>
                </a:cubicBezTo>
                <a:cubicBezTo>
                  <a:pt x="82" y="98"/>
                  <a:pt x="77" y="96"/>
                  <a:pt x="74" y="91"/>
                </a:cubicBezTo>
                <a:cubicBezTo>
                  <a:pt x="71" y="87"/>
                  <a:pt x="69" y="80"/>
                  <a:pt x="69" y="70"/>
                </a:cubicBezTo>
                <a:cubicBezTo>
                  <a:pt x="69" y="31"/>
                  <a:pt x="69" y="31"/>
                  <a:pt x="69" y="31"/>
                </a:cubicBezTo>
                <a:cubicBezTo>
                  <a:pt x="63" y="31"/>
                  <a:pt x="63" y="31"/>
                  <a:pt x="63" y="31"/>
                </a:cubicBezTo>
                <a:cubicBezTo>
                  <a:pt x="63" y="72"/>
                  <a:pt x="63" y="72"/>
                  <a:pt x="63" y="72"/>
                </a:cubicBezTo>
                <a:cubicBezTo>
                  <a:pt x="63" y="93"/>
                  <a:pt x="71" y="104"/>
                  <a:pt x="88" y="104"/>
                </a:cubicBezTo>
                <a:cubicBezTo>
                  <a:pt x="98" y="104"/>
                  <a:pt x="106" y="99"/>
                  <a:pt x="111" y="89"/>
                </a:cubicBezTo>
                <a:cubicBezTo>
                  <a:pt x="111" y="89"/>
                  <a:pt x="111" y="89"/>
                  <a:pt x="111" y="89"/>
                </a:cubicBezTo>
                <a:cubicBezTo>
                  <a:pt x="111" y="102"/>
                  <a:pt x="111" y="102"/>
                  <a:pt x="111" y="102"/>
                </a:cubicBezTo>
                <a:lnTo>
                  <a:pt x="118" y="102"/>
                </a:lnTo>
                <a:close/>
                <a:moveTo>
                  <a:pt x="10" y="102"/>
                </a:moveTo>
                <a:cubicBezTo>
                  <a:pt x="15" y="103"/>
                  <a:pt x="19" y="104"/>
                  <a:pt x="22" y="104"/>
                </a:cubicBezTo>
                <a:cubicBezTo>
                  <a:pt x="32" y="104"/>
                  <a:pt x="40" y="101"/>
                  <a:pt x="45" y="96"/>
                </a:cubicBezTo>
                <a:cubicBezTo>
                  <a:pt x="50" y="91"/>
                  <a:pt x="53" y="85"/>
                  <a:pt x="53" y="78"/>
                </a:cubicBezTo>
                <a:cubicBezTo>
                  <a:pt x="53" y="72"/>
                  <a:pt x="51" y="68"/>
                  <a:pt x="48" y="63"/>
                </a:cubicBezTo>
                <a:cubicBezTo>
                  <a:pt x="45" y="59"/>
                  <a:pt x="39" y="55"/>
                  <a:pt x="30" y="49"/>
                </a:cubicBezTo>
                <a:cubicBezTo>
                  <a:pt x="21" y="44"/>
                  <a:pt x="15" y="40"/>
                  <a:pt x="12" y="37"/>
                </a:cubicBezTo>
                <a:cubicBezTo>
                  <a:pt x="9" y="34"/>
                  <a:pt x="8" y="30"/>
                  <a:pt x="8" y="25"/>
                </a:cubicBezTo>
                <a:cubicBezTo>
                  <a:pt x="8" y="20"/>
                  <a:pt x="10" y="15"/>
                  <a:pt x="14" y="12"/>
                </a:cubicBezTo>
                <a:cubicBezTo>
                  <a:pt x="18" y="8"/>
                  <a:pt x="23" y="7"/>
                  <a:pt x="30" y="7"/>
                </a:cubicBezTo>
                <a:cubicBezTo>
                  <a:pt x="37" y="7"/>
                  <a:pt x="43" y="8"/>
                  <a:pt x="49" y="11"/>
                </a:cubicBezTo>
                <a:cubicBezTo>
                  <a:pt x="49" y="3"/>
                  <a:pt x="49" y="3"/>
                  <a:pt x="49" y="3"/>
                </a:cubicBezTo>
                <a:cubicBezTo>
                  <a:pt x="43" y="1"/>
                  <a:pt x="37" y="0"/>
                  <a:pt x="31" y="0"/>
                </a:cubicBezTo>
                <a:cubicBezTo>
                  <a:pt x="22" y="0"/>
                  <a:pt x="14" y="3"/>
                  <a:pt x="9" y="8"/>
                </a:cubicBezTo>
                <a:cubicBezTo>
                  <a:pt x="4" y="13"/>
                  <a:pt x="1" y="19"/>
                  <a:pt x="1" y="26"/>
                </a:cubicBezTo>
                <a:cubicBezTo>
                  <a:pt x="1" y="31"/>
                  <a:pt x="2" y="35"/>
                  <a:pt x="5" y="39"/>
                </a:cubicBezTo>
                <a:cubicBezTo>
                  <a:pt x="8" y="43"/>
                  <a:pt x="14" y="48"/>
                  <a:pt x="24" y="54"/>
                </a:cubicBezTo>
                <a:cubicBezTo>
                  <a:pt x="33" y="59"/>
                  <a:pt x="39" y="64"/>
                  <a:pt x="42" y="67"/>
                </a:cubicBezTo>
                <a:cubicBezTo>
                  <a:pt x="44" y="70"/>
                  <a:pt x="46" y="74"/>
                  <a:pt x="46" y="79"/>
                </a:cubicBezTo>
                <a:cubicBezTo>
                  <a:pt x="46" y="85"/>
                  <a:pt x="44" y="89"/>
                  <a:pt x="40" y="92"/>
                </a:cubicBezTo>
                <a:cubicBezTo>
                  <a:pt x="36" y="96"/>
                  <a:pt x="30" y="97"/>
                  <a:pt x="22" y="97"/>
                </a:cubicBezTo>
                <a:cubicBezTo>
                  <a:pt x="15" y="97"/>
                  <a:pt x="7" y="95"/>
                  <a:pt x="0" y="90"/>
                </a:cubicBezTo>
                <a:cubicBezTo>
                  <a:pt x="0" y="98"/>
                  <a:pt x="0" y="98"/>
                  <a:pt x="0" y="98"/>
                </a:cubicBezTo>
                <a:cubicBezTo>
                  <a:pt x="3" y="100"/>
                  <a:pt x="6" y="101"/>
                  <a:pt x="10" y="10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9" name="Freeform 8"/>
          <p:cNvSpPr>
            <a:spLocks noEditPoints="1"/>
          </p:cNvSpPr>
          <p:nvPr userDrawn="1"/>
        </p:nvSpPr>
        <p:spPr bwMode="auto">
          <a:xfrm>
            <a:off x="5659446" y="2570951"/>
            <a:ext cx="4230005" cy="1677922"/>
          </a:xfrm>
          <a:custGeom>
            <a:avLst/>
            <a:gdLst>
              <a:gd name="T0" fmla="*/ 344 w 351"/>
              <a:gd name="T1" fmla="*/ 34 h 139"/>
              <a:gd name="T2" fmla="*/ 319 w 351"/>
              <a:gd name="T3" fmla="*/ 97 h 139"/>
              <a:gd name="T4" fmla="*/ 318 w 351"/>
              <a:gd name="T5" fmla="*/ 95 h 139"/>
              <a:gd name="T6" fmla="*/ 296 w 351"/>
              <a:gd name="T7" fmla="*/ 34 h 139"/>
              <a:gd name="T8" fmla="*/ 316 w 351"/>
              <a:gd name="T9" fmla="*/ 105 h 139"/>
              <a:gd name="T10" fmla="*/ 296 w 351"/>
              <a:gd name="T11" fmla="*/ 133 h 139"/>
              <a:gd name="T12" fmla="*/ 290 w 351"/>
              <a:gd name="T13" fmla="*/ 138 h 139"/>
              <a:gd name="T14" fmla="*/ 307 w 351"/>
              <a:gd name="T15" fmla="*/ 134 h 139"/>
              <a:gd name="T16" fmla="*/ 351 w 351"/>
              <a:gd name="T17" fmla="*/ 34 h 139"/>
              <a:gd name="T18" fmla="*/ 282 w 351"/>
              <a:gd name="T19" fmla="*/ 101 h 139"/>
              <a:gd name="T20" fmla="*/ 272 w 351"/>
              <a:gd name="T21" fmla="*/ 87 h 139"/>
              <a:gd name="T22" fmla="*/ 290 w 351"/>
              <a:gd name="T23" fmla="*/ 40 h 139"/>
              <a:gd name="T24" fmla="*/ 272 w 351"/>
              <a:gd name="T25" fmla="*/ 34 h 139"/>
              <a:gd name="T26" fmla="*/ 268 w 351"/>
              <a:gd name="T27" fmla="*/ 15 h 139"/>
              <a:gd name="T28" fmla="*/ 265 w 351"/>
              <a:gd name="T29" fmla="*/ 34 h 139"/>
              <a:gd name="T30" fmla="*/ 252 w 351"/>
              <a:gd name="T31" fmla="*/ 40 h 139"/>
              <a:gd name="T32" fmla="*/ 265 w 351"/>
              <a:gd name="T33" fmla="*/ 88 h 139"/>
              <a:gd name="T34" fmla="*/ 290 w 351"/>
              <a:gd name="T35" fmla="*/ 104 h 139"/>
              <a:gd name="T36" fmla="*/ 245 w 351"/>
              <a:gd name="T37" fmla="*/ 0 h 139"/>
              <a:gd name="T38" fmla="*/ 239 w 351"/>
              <a:gd name="T39" fmla="*/ 105 h 139"/>
              <a:gd name="T40" fmla="*/ 245 w 351"/>
              <a:gd name="T41" fmla="*/ 0 h 139"/>
              <a:gd name="T42" fmla="*/ 224 w 351"/>
              <a:gd name="T43" fmla="*/ 34 h 139"/>
              <a:gd name="T44" fmla="*/ 218 w 351"/>
              <a:gd name="T45" fmla="*/ 75 h 139"/>
              <a:gd name="T46" fmla="*/ 196 w 351"/>
              <a:gd name="T47" fmla="*/ 101 h 139"/>
              <a:gd name="T48" fmla="*/ 176 w 351"/>
              <a:gd name="T49" fmla="*/ 74 h 139"/>
              <a:gd name="T50" fmla="*/ 169 w 351"/>
              <a:gd name="T51" fmla="*/ 34 h 139"/>
              <a:gd name="T52" fmla="*/ 195 w 351"/>
              <a:gd name="T53" fmla="*/ 107 h 139"/>
              <a:gd name="T54" fmla="*/ 218 w 351"/>
              <a:gd name="T55" fmla="*/ 93 h 139"/>
              <a:gd name="T56" fmla="*/ 224 w 351"/>
              <a:gd name="T57" fmla="*/ 105 h 139"/>
              <a:gd name="T58" fmla="*/ 138 w 351"/>
              <a:gd name="T59" fmla="*/ 101 h 139"/>
              <a:gd name="T60" fmla="*/ 112 w 351"/>
              <a:gd name="T61" fmla="*/ 71 h 139"/>
              <a:gd name="T62" fmla="*/ 140 w 351"/>
              <a:gd name="T63" fmla="*/ 38 h 139"/>
              <a:gd name="T64" fmla="*/ 157 w 351"/>
              <a:gd name="T65" fmla="*/ 36 h 139"/>
              <a:gd name="T66" fmla="*/ 115 w 351"/>
              <a:gd name="T67" fmla="*/ 43 h 139"/>
              <a:gd name="T68" fmla="*/ 114 w 351"/>
              <a:gd name="T69" fmla="*/ 97 h 139"/>
              <a:gd name="T70" fmla="*/ 157 w 351"/>
              <a:gd name="T71" fmla="*/ 102 h 139"/>
              <a:gd name="T72" fmla="*/ 91 w 351"/>
              <a:gd name="T73" fmla="*/ 67 h 139"/>
              <a:gd name="T74" fmla="*/ 84 w 351"/>
              <a:gd name="T75" fmla="*/ 94 h 139"/>
              <a:gd name="T76" fmla="*/ 56 w 351"/>
              <a:gd name="T77" fmla="*/ 97 h 139"/>
              <a:gd name="T78" fmla="*/ 56 w 351"/>
              <a:gd name="T79" fmla="*/ 75 h 139"/>
              <a:gd name="T80" fmla="*/ 91 w 351"/>
              <a:gd name="T81" fmla="*/ 67 h 139"/>
              <a:gd name="T82" fmla="*/ 98 w 351"/>
              <a:gd name="T83" fmla="*/ 59 h 139"/>
              <a:gd name="T84" fmla="*/ 75 w 351"/>
              <a:gd name="T85" fmla="*/ 32 h 139"/>
              <a:gd name="T86" fmla="*/ 51 w 351"/>
              <a:gd name="T87" fmla="*/ 40 h 139"/>
              <a:gd name="T88" fmla="*/ 74 w 351"/>
              <a:gd name="T89" fmla="*/ 38 h 139"/>
              <a:gd name="T90" fmla="*/ 69 w 351"/>
              <a:gd name="T91" fmla="*/ 65 h 139"/>
              <a:gd name="T92" fmla="*/ 51 w 351"/>
              <a:gd name="T93" fmla="*/ 101 h 139"/>
              <a:gd name="T94" fmla="*/ 81 w 351"/>
              <a:gd name="T95" fmla="*/ 103 h 139"/>
              <a:gd name="T96" fmla="*/ 91 w 351"/>
              <a:gd name="T97" fmla="*/ 91 h 139"/>
              <a:gd name="T98" fmla="*/ 98 w 351"/>
              <a:gd name="T99" fmla="*/ 105 h 139"/>
              <a:gd name="T100" fmla="*/ 47 w 351"/>
              <a:gd name="T101" fmla="*/ 6 h 139"/>
              <a:gd name="T102" fmla="*/ 0 w 351"/>
              <a:gd name="T103" fmla="*/ 105 h 139"/>
              <a:gd name="T104" fmla="*/ 7 w 351"/>
              <a:gd name="T105" fmla="*/ 59 h 139"/>
              <a:gd name="T106" fmla="*/ 44 w 351"/>
              <a:gd name="T107" fmla="*/ 53 h 139"/>
              <a:gd name="T108" fmla="*/ 7 w 351"/>
              <a:gd name="T109"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1" h="139">
                <a:moveTo>
                  <a:pt x="351" y="34"/>
                </a:moveTo>
                <a:cubicBezTo>
                  <a:pt x="344" y="34"/>
                  <a:pt x="344" y="34"/>
                  <a:pt x="344" y="34"/>
                </a:cubicBezTo>
                <a:cubicBezTo>
                  <a:pt x="321" y="93"/>
                  <a:pt x="321" y="93"/>
                  <a:pt x="321" y="93"/>
                </a:cubicBezTo>
                <a:cubicBezTo>
                  <a:pt x="319" y="97"/>
                  <a:pt x="319" y="97"/>
                  <a:pt x="319" y="97"/>
                </a:cubicBezTo>
                <a:cubicBezTo>
                  <a:pt x="319" y="97"/>
                  <a:pt x="319" y="97"/>
                  <a:pt x="319" y="97"/>
                </a:cubicBezTo>
                <a:cubicBezTo>
                  <a:pt x="319" y="97"/>
                  <a:pt x="319" y="96"/>
                  <a:pt x="318" y="95"/>
                </a:cubicBezTo>
                <a:cubicBezTo>
                  <a:pt x="318" y="94"/>
                  <a:pt x="318" y="93"/>
                  <a:pt x="317" y="92"/>
                </a:cubicBezTo>
                <a:cubicBezTo>
                  <a:pt x="296" y="34"/>
                  <a:pt x="296" y="34"/>
                  <a:pt x="296" y="34"/>
                </a:cubicBezTo>
                <a:cubicBezTo>
                  <a:pt x="289" y="34"/>
                  <a:pt x="289" y="34"/>
                  <a:pt x="289" y="34"/>
                </a:cubicBezTo>
                <a:cubicBezTo>
                  <a:pt x="316" y="105"/>
                  <a:pt x="316" y="105"/>
                  <a:pt x="316" y="105"/>
                </a:cubicBezTo>
                <a:cubicBezTo>
                  <a:pt x="309" y="121"/>
                  <a:pt x="309" y="121"/>
                  <a:pt x="309" y="121"/>
                </a:cubicBezTo>
                <a:cubicBezTo>
                  <a:pt x="306" y="129"/>
                  <a:pt x="301" y="133"/>
                  <a:pt x="296" y="133"/>
                </a:cubicBezTo>
                <a:cubicBezTo>
                  <a:pt x="293" y="133"/>
                  <a:pt x="291" y="132"/>
                  <a:pt x="290" y="132"/>
                </a:cubicBezTo>
                <a:cubicBezTo>
                  <a:pt x="290" y="138"/>
                  <a:pt x="290" y="138"/>
                  <a:pt x="290" y="138"/>
                </a:cubicBezTo>
                <a:cubicBezTo>
                  <a:pt x="291" y="139"/>
                  <a:pt x="293" y="139"/>
                  <a:pt x="295" y="139"/>
                </a:cubicBezTo>
                <a:cubicBezTo>
                  <a:pt x="300" y="139"/>
                  <a:pt x="304" y="137"/>
                  <a:pt x="307" y="134"/>
                </a:cubicBezTo>
                <a:cubicBezTo>
                  <a:pt x="311" y="131"/>
                  <a:pt x="314" y="126"/>
                  <a:pt x="316" y="120"/>
                </a:cubicBezTo>
                <a:lnTo>
                  <a:pt x="351" y="34"/>
                </a:lnTo>
                <a:close/>
                <a:moveTo>
                  <a:pt x="290" y="98"/>
                </a:moveTo>
                <a:cubicBezTo>
                  <a:pt x="287" y="100"/>
                  <a:pt x="284" y="101"/>
                  <a:pt x="282" y="101"/>
                </a:cubicBezTo>
                <a:cubicBezTo>
                  <a:pt x="278" y="101"/>
                  <a:pt x="275" y="100"/>
                  <a:pt x="274" y="98"/>
                </a:cubicBezTo>
                <a:cubicBezTo>
                  <a:pt x="272" y="96"/>
                  <a:pt x="272" y="92"/>
                  <a:pt x="272" y="87"/>
                </a:cubicBezTo>
                <a:cubicBezTo>
                  <a:pt x="272" y="40"/>
                  <a:pt x="272" y="40"/>
                  <a:pt x="272" y="40"/>
                </a:cubicBezTo>
                <a:cubicBezTo>
                  <a:pt x="290" y="40"/>
                  <a:pt x="290" y="40"/>
                  <a:pt x="290" y="40"/>
                </a:cubicBezTo>
                <a:cubicBezTo>
                  <a:pt x="290" y="34"/>
                  <a:pt x="290" y="34"/>
                  <a:pt x="290" y="34"/>
                </a:cubicBezTo>
                <a:cubicBezTo>
                  <a:pt x="272" y="34"/>
                  <a:pt x="272" y="34"/>
                  <a:pt x="272" y="34"/>
                </a:cubicBezTo>
                <a:cubicBezTo>
                  <a:pt x="272" y="14"/>
                  <a:pt x="272" y="14"/>
                  <a:pt x="272" y="14"/>
                </a:cubicBezTo>
                <a:cubicBezTo>
                  <a:pt x="270" y="14"/>
                  <a:pt x="269" y="14"/>
                  <a:pt x="268" y="15"/>
                </a:cubicBezTo>
                <a:cubicBezTo>
                  <a:pt x="267" y="15"/>
                  <a:pt x="266" y="15"/>
                  <a:pt x="265" y="16"/>
                </a:cubicBezTo>
                <a:cubicBezTo>
                  <a:pt x="265" y="34"/>
                  <a:pt x="265" y="34"/>
                  <a:pt x="265" y="34"/>
                </a:cubicBezTo>
                <a:cubicBezTo>
                  <a:pt x="252" y="34"/>
                  <a:pt x="252" y="34"/>
                  <a:pt x="252" y="34"/>
                </a:cubicBezTo>
                <a:cubicBezTo>
                  <a:pt x="252" y="40"/>
                  <a:pt x="252" y="40"/>
                  <a:pt x="252" y="40"/>
                </a:cubicBezTo>
                <a:cubicBezTo>
                  <a:pt x="265" y="40"/>
                  <a:pt x="265" y="40"/>
                  <a:pt x="265" y="40"/>
                </a:cubicBezTo>
                <a:cubicBezTo>
                  <a:pt x="265" y="88"/>
                  <a:pt x="265" y="88"/>
                  <a:pt x="265" y="88"/>
                </a:cubicBezTo>
                <a:cubicBezTo>
                  <a:pt x="265" y="101"/>
                  <a:pt x="270" y="107"/>
                  <a:pt x="281" y="107"/>
                </a:cubicBezTo>
                <a:cubicBezTo>
                  <a:pt x="284" y="107"/>
                  <a:pt x="287" y="106"/>
                  <a:pt x="290" y="104"/>
                </a:cubicBezTo>
                <a:lnTo>
                  <a:pt x="290" y="98"/>
                </a:lnTo>
                <a:close/>
                <a:moveTo>
                  <a:pt x="245" y="0"/>
                </a:moveTo>
                <a:cubicBezTo>
                  <a:pt x="239" y="0"/>
                  <a:pt x="239" y="0"/>
                  <a:pt x="239" y="0"/>
                </a:cubicBezTo>
                <a:cubicBezTo>
                  <a:pt x="239" y="105"/>
                  <a:pt x="239" y="105"/>
                  <a:pt x="239" y="105"/>
                </a:cubicBezTo>
                <a:cubicBezTo>
                  <a:pt x="245" y="105"/>
                  <a:pt x="245" y="105"/>
                  <a:pt x="245" y="105"/>
                </a:cubicBezTo>
                <a:lnTo>
                  <a:pt x="245" y="0"/>
                </a:lnTo>
                <a:close/>
                <a:moveTo>
                  <a:pt x="224" y="105"/>
                </a:moveTo>
                <a:cubicBezTo>
                  <a:pt x="224" y="34"/>
                  <a:pt x="224" y="34"/>
                  <a:pt x="224" y="34"/>
                </a:cubicBezTo>
                <a:cubicBezTo>
                  <a:pt x="218" y="34"/>
                  <a:pt x="218" y="34"/>
                  <a:pt x="218" y="34"/>
                </a:cubicBezTo>
                <a:cubicBezTo>
                  <a:pt x="218" y="75"/>
                  <a:pt x="218" y="75"/>
                  <a:pt x="218" y="75"/>
                </a:cubicBezTo>
                <a:cubicBezTo>
                  <a:pt x="218" y="83"/>
                  <a:pt x="216" y="89"/>
                  <a:pt x="212" y="94"/>
                </a:cubicBezTo>
                <a:cubicBezTo>
                  <a:pt x="208" y="99"/>
                  <a:pt x="202" y="101"/>
                  <a:pt x="196" y="101"/>
                </a:cubicBezTo>
                <a:cubicBezTo>
                  <a:pt x="189" y="101"/>
                  <a:pt x="184" y="99"/>
                  <a:pt x="181" y="95"/>
                </a:cubicBezTo>
                <a:cubicBezTo>
                  <a:pt x="177" y="90"/>
                  <a:pt x="176" y="83"/>
                  <a:pt x="176" y="74"/>
                </a:cubicBezTo>
                <a:cubicBezTo>
                  <a:pt x="176" y="34"/>
                  <a:pt x="176" y="34"/>
                  <a:pt x="176" y="34"/>
                </a:cubicBezTo>
                <a:cubicBezTo>
                  <a:pt x="169" y="34"/>
                  <a:pt x="169" y="34"/>
                  <a:pt x="169" y="34"/>
                </a:cubicBezTo>
                <a:cubicBezTo>
                  <a:pt x="169" y="75"/>
                  <a:pt x="169" y="75"/>
                  <a:pt x="169" y="75"/>
                </a:cubicBezTo>
                <a:cubicBezTo>
                  <a:pt x="169" y="97"/>
                  <a:pt x="178" y="107"/>
                  <a:pt x="195" y="107"/>
                </a:cubicBezTo>
                <a:cubicBezTo>
                  <a:pt x="205" y="107"/>
                  <a:pt x="213" y="102"/>
                  <a:pt x="218" y="93"/>
                </a:cubicBezTo>
                <a:cubicBezTo>
                  <a:pt x="218" y="93"/>
                  <a:pt x="218" y="93"/>
                  <a:pt x="218" y="93"/>
                </a:cubicBezTo>
                <a:cubicBezTo>
                  <a:pt x="218" y="105"/>
                  <a:pt x="218" y="105"/>
                  <a:pt x="218" y="105"/>
                </a:cubicBezTo>
                <a:lnTo>
                  <a:pt x="224" y="105"/>
                </a:lnTo>
                <a:close/>
                <a:moveTo>
                  <a:pt x="157" y="96"/>
                </a:moveTo>
                <a:cubicBezTo>
                  <a:pt x="151" y="99"/>
                  <a:pt x="145" y="101"/>
                  <a:pt x="138" y="101"/>
                </a:cubicBezTo>
                <a:cubicBezTo>
                  <a:pt x="130" y="101"/>
                  <a:pt x="124" y="99"/>
                  <a:pt x="119" y="93"/>
                </a:cubicBezTo>
                <a:cubicBezTo>
                  <a:pt x="114" y="87"/>
                  <a:pt x="112" y="80"/>
                  <a:pt x="112" y="71"/>
                </a:cubicBezTo>
                <a:cubicBezTo>
                  <a:pt x="112" y="61"/>
                  <a:pt x="115" y="53"/>
                  <a:pt x="120" y="47"/>
                </a:cubicBezTo>
                <a:cubicBezTo>
                  <a:pt x="125" y="41"/>
                  <a:pt x="132" y="38"/>
                  <a:pt x="140" y="38"/>
                </a:cubicBezTo>
                <a:cubicBezTo>
                  <a:pt x="146" y="38"/>
                  <a:pt x="152" y="40"/>
                  <a:pt x="157" y="43"/>
                </a:cubicBezTo>
                <a:cubicBezTo>
                  <a:pt x="157" y="36"/>
                  <a:pt x="157" y="36"/>
                  <a:pt x="157" y="36"/>
                </a:cubicBezTo>
                <a:cubicBezTo>
                  <a:pt x="152" y="34"/>
                  <a:pt x="147" y="32"/>
                  <a:pt x="141" y="32"/>
                </a:cubicBezTo>
                <a:cubicBezTo>
                  <a:pt x="131" y="32"/>
                  <a:pt x="122" y="36"/>
                  <a:pt x="115" y="43"/>
                </a:cubicBezTo>
                <a:cubicBezTo>
                  <a:pt x="109" y="51"/>
                  <a:pt x="105" y="60"/>
                  <a:pt x="105" y="71"/>
                </a:cubicBezTo>
                <a:cubicBezTo>
                  <a:pt x="105" y="82"/>
                  <a:pt x="108" y="91"/>
                  <a:pt x="114" y="97"/>
                </a:cubicBezTo>
                <a:cubicBezTo>
                  <a:pt x="120" y="104"/>
                  <a:pt x="128" y="107"/>
                  <a:pt x="138" y="107"/>
                </a:cubicBezTo>
                <a:cubicBezTo>
                  <a:pt x="145" y="107"/>
                  <a:pt x="151" y="106"/>
                  <a:pt x="157" y="102"/>
                </a:cubicBezTo>
                <a:lnTo>
                  <a:pt x="157" y="96"/>
                </a:lnTo>
                <a:close/>
                <a:moveTo>
                  <a:pt x="91" y="67"/>
                </a:moveTo>
                <a:cubicBezTo>
                  <a:pt x="91" y="74"/>
                  <a:pt x="91" y="74"/>
                  <a:pt x="91" y="74"/>
                </a:cubicBezTo>
                <a:cubicBezTo>
                  <a:pt x="91" y="82"/>
                  <a:pt x="89" y="89"/>
                  <a:pt x="84" y="94"/>
                </a:cubicBezTo>
                <a:cubicBezTo>
                  <a:pt x="80" y="99"/>
                  <a:pt x="74" y="101"/>
                  <a:pt x="67" y="101"/>
                </a:cubicBezTo>
                <a:cubicBezTo>
                  <a:pt x="62" y="101"/>
                  <a:pt x="58" y="100"/>
                  <a:pt x="56" y="97"/>
                </a:cubicBezTo>
                <a:cubicBezTo>
                  <a:pt x="53" y="95"/>
                  <a:pt x="51" y="91"/>
                  <a:pt x="51" y="87"/>
                </a:cubicBezTo>
                <a:cubicBezTo>
                  <a:pt x="51" y="81"/>
                  <a:pt x="53" y="78"/>
                  <a:pt x="56" y="75"/>
                </a:cubicBezTo>
                <a:cubicBezTo>
                  <a:pt x="59" y="73"/>
                  <a:pt x="64" y="71"/>
                  <a:pt x="72" y="70"/>
                </a:cubicBezTo>
                <a:lnTo>
                  <a:pt x="91" y="67"/>
                </a:lnTo>
                <a:close/>
                <a:moveTo>
                  <a:pt x="98" y="105"/>
                </a:moveTo>
                <a:cubicBezTo>
                  <a:pt x="98" y="59"/>
                  <a:pt x="98" y="59"/>
                  <a:pt x="98" y="59"/>
                </a:cubicBezTo>
                <a:cubicBezTo>
                  <a:pt x="98" y="50"/>
                  <a:pt x="96" y="44"/>
                  <a:pt x="92" y="39"/>
                </a:cubicBezTo>
                <a:cubicBezTo>
                  <a:pt x="88" y="35"/>
                  <a:pt x="82" y="32"/>
                  <a:pt x="75" y="32"/>
                </a:cubicBezTo>
                <a:cubicBezTo>
                  <a:pt x="71" y="32"/>
                  <a:pt x="66" y="33"/>
                  <a:pt x="62" y="35"/>
                </a:cubicBezTo>
                <a:cubicBezTo>
                  <a:pt x="57" y="36"/>
                  <a:pt x="54" y="38"/>
                  <a:pt x="51" y="40"/>
                </a:cubicBezTo>
                <a:cubicBezTo>
                  <a:pt x="51" y="48"/>
                  <a:pt x="51" y="48"/>
                  <a:pt x="51" y="48"/>
                </a:cubicBezTo>
                <a:cubicBezTo>
                  <a:pt x="59" y="41"/>
                  <a:pt x="66" y="38"/>
                  <a:pt x="74" y="38"/>
                </a:cubicBezTo>
                <a:cubicBezTo>
                  <a:pt x="85" y="38"/>
                  <a:pt x="91" y="46"/>
                  <a:pt x="91" y="61"/>
                </a:cubicBezTo>
                <a:cubicBezTo>
                  <a:pt x="69" y="65"/>
                  <a:pt x="69" y="65"/>
                  <a:pt x="69" y="65"/>
                </a:cubicBezTo>
                <a:cubicBezTo>
                  <a:pt x="53" y="67"/>
                  <a:pt x="45" y="75"/>
                  <a:pt x="45" y="87"/>
                </a:cubicBezTo>
                <a:cubicBezTo>
                  <a:pt x="45" y="93"/>
                  <a:pt x="47" y="98"/>
                  <a:pt x="51" y="101"/>
                </a:cubicBezTo>
                <a:cubicBezTo>
                  <a:pt x="54" y="105"/>
                  <a:pt x="60" y="107"/>
                  <a:pt x="67" y="107"/>
                </a:cubicBezTo>
                <a:cubicBezTo>
                  <a:pt x="72" y="107"/>
                  <a:pt x="77" y="106"/>
                  <a:pt x="81" y="103"/>
                </a:cubicBezTo>
                <a:cubicBezTo>
                  <a:pt x="85" y="100"/>
                  <a:pt x="89" y="96"/>
                  <a:pt x="91" y="91"/>
                </a:cubicBezTo>
                <a:cubicBezTo>
                  <a:pt x="91" y="91"/>
                  <a:pt x="91" y="91"/>
                  <a:pt x="91" y="91"/>
                </a:cubicBezTo>
                <a:cubicBezTo>
                  <a:pt x="91" y="105"/>
                  <a:pt x="91" y="105"/>
                  <a:pt x="91" y="105"/>
                </a:cubicBezTo>
                <a:lnTo>
                  <a:pt x="98" y="105"/>
                </a:lnTo>
                <a:close/>
                <a:moveTo>
                  <a:pt x="47" y="12"/>
                </a:moveTo>
                <a:cubicBezTo>
                  <a:pt x="47" y="6"/>
                  <a:pt x="47" y="6"/>
                  <a:pt x="47" y="6"/>
                </a:cubicBezTo>
                <a:cubicBezTo>
                  <a:pt x="0" y="6"/>
                  <a:pt x="0" y="6"/>
                  <a:pt x="0" y="6"/>
                </a:cubicBezTo>
                <a:cubicBezTo>
                  <a:pt x="0" y="105"/>
                  <a:pt x="0" y="105"/>
                  <a:pt x="0" y="105"/>
                </a:cubicBezTo>
                <a:cubicBezTo>
                  <a:pt x="7" y="105"/>
                  <a:pt x="7" y="105"/>
                  <a:pt x="7" y="105"/>
                </a:cubicBezTo>
                <a:cubicBezTo>
                  <a:pt x="7" y="59"/>
                  <a:pt x="7" y="59"/>
                  <a:pt x="7" y="59"/>
                </a:cubicBezTo>
                <a:cubicBezTo>
                  <a:pt x="44" y="59"/>
                  <a:pt x="44" y="59"/>
                  <a:pt x="44" y="59"/>
                </a:cubicBezTo>
                <a:cubicBezTo>
                  <a:pt x="44" y="53"/>
                  <a:pt x="44" y="53"/>
                  <a:pt x="44" y="53"/>
                </a:cubicBezTo>
                <a:cubicBezTo>
                  <a:pt x="7" y="53"/>
                  <a:pt x="7" y="53"/>
                  <a:pt x="7" y="53"/>
                </a:cubicBezTo>
                <a:cubicBezTo>
                  <a:pt x="7" y="12"/>
                  <a:pt x="7" y="12"/>
                  <a:pt x="7" y="12"/>
                </a:cubicBezTo>
                <a:lnTo>
                  <a:pt x="4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0" name="Rectangle 9"/>
          <p:cNvSpPr>
            <a:spLocks noChangeArrowheads="1"/>
          </p:cNvSpPr>
          <p:nvPr userDrawn="1"/>
        </p:nvSpPr>
        <p:spPr bwMode="auto">
          <a:xfrm>
            <a:off x="-2349" y="686011"/>
            <a:ext cx="1108081" cy="1824234"/>
          </a:xfrm>
          <a:prstGeom prst="rect">
            <a:avLst/>
          </a:prstGeom>
          <a:solidFill>
            <a:srgbClr val="E90C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44" name="Freeform 43"/>
          <p:cNvSpPr>
            <a:spLocks/>
          </p:cNvSpPr>
          <p:nvPr userDrawn="1"/>
        </p:nvSpPr>
        <p:spPr bwMode="auto">
          <a:xfrm>
            <a:off x="-2348" y="1048680"/>
            <a:ext cx="843511" cy="1207855"/>
          </a:xfrm>
          <a:custGeom>
            <a:avLst/>
            <a:gdLst>
              <a:gd name="connsiteX0" fmla="*/ 1193800 w 2054225"/>
              <a:gd name="connsiteY0" fmla="*/ 147639 h 1379539"/>
              <a:gd name="connsiteX1" fmla="*/ 1209130 w 2054225"/>
              <a:gd name="connsiteY1" fmla="*/ 147639 h 1379539"/>
              <a:gd name="connsiteX2" fmla="*/ 1906588 w 2054225"/>
              <a:gd name="connsiteY2" fmla="*/ 147639 h 1379539"/>
              <a:gd name="connsiteX3" fmla="*/ 2054225 w 2054225"/>
              <a:gd name="connsiteY3" fmla="*/ 320105 h 1379539"/>
              <a:gd name="connsiteX4" fmla="*/ 2054225 w 2054225"/>
              <a:gd name="connsiteY4" fmla="*/ 899098 h 1379539"/>
              <a:gd name="connsiteX5" fmla="*/ 1906588 w 2054225"/>
              <a:gd name="connsiteY5" fmla="*/ 1071564 h 1379539"/>
              <a:gd name="connsiteX6" fmla="*/ 1574403 w 2054225"/>
              <a:gd name="connsiteY6" fmla="*/ 1071564 h 1379539"/>
              <a:gd name="connsiteX7" fmla="*/ 1685131 w 2054225"/>
              <a:gd name="connsiteY7" fmla="*/ 1379539 h 1379539"/>
              <a:gd name="connsiteX8" fmla="*/ 1205309 w 2054225"/>
              <a:gd name="connsiteY8" fmla="*/ 1071564 h 1379539"/>
              <a:gd name="connsiteX9" fmla="*/ 1201849 w 2054225"/>
              <a:gd name="connsiteY9" fmla="*/ 1071564 h 1379539"/>
              <a:gd name="connsiteX10" fmla="*/ 1193800 w 2054225"/>
              <a:gd name="connsiteY10" fmla="*/ 1071564 h 1379539"/>
              <a:gd name="connsiteX11" fmla="*/ 0 w 2054225"/>
              <a:gd name="connsiteY11" fmla="*/ 0 h 1379539"/>
              <a:gd name="connsiteX12" fmla="*/ 1193800 w 2054225"/>
              <a:gd name="connsiteY12" fmla="*/ 0 h 1379539"/>
              <a:gd name="connsiteX13" fmla="*/ 1193800 w 2054225"/>
              <a:gd name="connsiteY13" fmla="*/ 147639 h 1379539"/>
              <a:gd name="connsiteX14" fmla="*/ 1148080 w 2054225"/>
              <a:gd name="connsiteY14" fmla="*/ 147639 h 1379539"/>
              <a:gd name="connsiteX15" fmla="*/ 983853 w 2054225"/>
              <a:gd name="connsiteY15" fmla="*/ 147639 h 1379539"/>
              <a:gd name="connsiteX16" fmla="*/ 823912 w 2054225"/>
              <a:gd name="connsiteY16" fmla="*/ 320105 h 1379539"/>
              <a:gd name="connsiteX17" fmla="*/ 823912 w 2054225"/>
              <a:gd name="connsiteY17" fmla="*/ 899098 h 1379539"/>
              <a:gd name="connsiteX18" fmla="*/ 983853 w 2054225"/>
              <a:gd name="connsiteY18" fmla="*/ 1071564 h 1379539"/>
              <a:gd name="connsiteX19" fmla="*/ 1177627 w 2054225"/>
              <a:gd name="connsiteY19" fmla="*/ 1071564 h 1379539"/>
              <a:gd name="connsiteX20" fmla="*/ 1193800 w 2054225"/>
              <a:gd name="connsiteY20" fmla="*/ 1071564 h 1379539"/>
              <a:gd name="connsiteX21" fmla="*/ 1193800 w 2054225"/>
              <a:gd name="connsiteY21" fmla="*/ 1203745 h 1379539"/>
              <a:gd name="connsiteX22" fmla="*/ 0 w 2054225"/>
              <a:gd name="connsiteY22" fmla="*/ 1203745 h 1379539"/>
              <a:gd name="connsiteX0" fmla="*/ 1193800 w 2054225"/>
              <a:gd name="connsiteY0" fmla="*/ 147639 h 1379539"/>
              <a:gd name="connsiteX1" fmla="*/ 1209130 w 2054225"/>
              <a:gd name="connsiteY1" fmla="*/ 147639 h 1379539"/>
              <a:gd name="connsiteX2" fmla="*/ 1906588 w 2054225"/>
              <a:gd name="connsiteY2" fmla="*/ 147639 h 1379539"/>
              <a:gd name="connsiteX3" fmla="*/ 2054225 w 2054225"/>
              <a:gd name="connsiteY3" fmla="*/ 320105 h 1379539"/>
              <a:gd name="connsiteX4" fmla="*/ 2054225 w 2054225"/>
              <a:gd name="connsiteY4" fmla="*/ 899098 h 1379539"/>
              <a:gd name="connsiteX5" fmla="*/ 1906588 w 2054225"/>
              <a:gd name="connsiteY5" fmla="*/ 1071564 h 1379539"/>
              <a:gd name="connsiteX6" fmla="*/ 1574403 w 2054225"/>
              <a:gd name="connsiteY6" fmla="*/ 1071564 h 1379539"/>
              <a:gd name="connsiteX7" fmla="*/ 1685131 w 2054225"/>
              <a:gd name="connsiteY7" fmla="*/ 1379539 h 1379539"/>
              <a:gd name="connsiteX8" fmla="*/ 1205309 w 2054225"/>
              <a:gd name="connsiteY8" fmla="*/ 1071564 h 1379539"/>
              <a:gd name="connsiteX9" fmla="*/ 1201849 w 2054225"/>
              <a:gd name="connsiteY9" fmla="*/ 1071564 h 1379539"/>
              <a:gd name="connsiteX10" fmla="*/ 1193800 w 2054225"/>
              <a:gd name="connsiteY10" fmla="*/ 1071564 h 1379539"/>
              <a:gd name="connsiteX11" fmla="*/ 1193800 w 2054225"/>
              <a:gd name="connsiteY11" fmla="*/ 147639 h 1379539"/>
              <a:gd name="connsiteX12" fmla="*/ 0 w 2054225"/>
              <a:gd name="connsiteY12" fmla="*/ 1203745 h 1379539"/>
              <a:gd name="connsiteX13" fmla="*/ 1193800 w 2054225"/>
              <a:gd name="connsiteY13" fmla="*/ 0 h 1379539"/>
              <a:gd name="connsiteX14" fmla="*/ 1193800 w 2054225"/>
              <a:gd name="connsiteY14" fmla="*/ 147639 h 1379539"/>
              <a:gd name="connsiteX15" fmla="*/ 1148080 w 2054225"/>
              <a:gd name="connsiteY15" fmla="*/ 147639 h 1379539"/>
              <a:gd name="connsiteX16" fmla="*/ 983853 w 2054225"/>
              <a:gd name="connsiteY16" fmla="*/ 147639 h 1379539"/>
              <a:gd name="connsiteX17" fmla="*/ 823912 w 2054225"/>
              <a:gd name="connsiteY17" fmla="*/ 320105 h 1379539"/>
              <a:gd name="connsiteX18" fmla="*/ 823912 w 2054225"/>
              <a:gd name="connsiteY18" fmla="*/ 899098 h 1379539"/>
              <a:gd name="connsiteX19" fmla="*/ 983853 w 2054225"/>
              <a:gd name="connsiteY19" fmla="*/ 1071564 h 1379539"/>
              <a:gd name="connsiteX20" fmla="*/ 1177627 w 2054225"/>
              <a:gd name="connsiteY20" fmla="*/ 1071564 h 1379539"/>
              <a:gd name="connsiteX21" fmla="*/ 1193800 w 2054225"/>
              <a:gd name="connsiteY21" fmla="*/ 1071564 h 1379539"/>
              <a:gd name="connsiteX22" fmla="*/ 1193800 w 2054225"/>
              <a:gd name="connsiteY22" fmla="*/ 1203745 h 1379539"/>
              <a:gd name="connsiteX23" fmla="*/ 0 w 2054225"/>
              <a:gd name="connsiteY23" fmla="*/ 1203745 h 1379539"/>
              <a:gd name="connsiteX0" fmla="*/ 369888 w 1230313"/>
              <a:gd name="connsiteY0" fmla="*/ 147639 h 1379539"/>
              <a:gd name="connsiteX1" fmla="*/ 385218 w 1230313"/>
              <a:gd name="connsiteY1" fmla="*/ 147639 h 1379539"/>
              <a:gd name="connsiteX2" fmla="*/ 1082676 w 1230313"/>
              <a:gd name="connsiteY2" fmla="*/ 147639 h 1379539"/>
              <a:gd name="connsiteX3" fmla="*/ 1230313 w 1230313"/>
              <a:gd name="connsiteY3" fmla="*/ 320105 h 1379539"/>
              <a:gd name="connsiteX4" fmla="*/ 1230313 w 1230313"/>
              <a:gd name="connsiteY4" fmla="*/ 899098 h 1379539"/>
              <a:gd name="connsiteX5" fmla="*/ 1082676 w 1230313"/>
              <a:gd name="connsiteY5" fmla="*/ 1071564 h 1379539"/>
              <a:gd name="connsiteX6" fmla="*/ 750491 w 1230313"/>
              <a:gd name="connsiteY6" fmla="*/ 1071564 h 1379539"/>
              <a:gd name="connsiteX7" fmla="*/ 861219 w 1230313"/>
              <a:gd name="connsiteY7" fmla="*/ 1379539 h 1379539"/>
              <a:gd name="connsiteX8" fmla="*/ 381397 w 1230313"/>
              <a:gd name="connsiteY8" fmla="*/ 1071564 h 1379539"/>
              <a:gd name="connsiteX9" fmla="*/ 377937 w 1230313"/>
              <a:gd name="connsiteY9" fmla="*/ 1071564 h 1379539"/>
              <a:gd name="connsiteX10" fmla="*/ 369888 w 1230313"/>
              <a:gd name="connsiteY10" fmla="*/ 1071564 h 1379539"/>
              <a:gd name="connsiteX11" fmla="*/ 369888 w 1230313"/>
              <a:gd name="connsiteY11" fmla="*/ 147639 h 1379539"/>
              <a:gd name="connsiteX12" fmla="*/ 369888 w 1230313"/>
              <a:gd name="connsiteY12" fmla="*/ 1203745 h 1379539"/>
              <a:gd name="connsiteX13" fmla="*/ 369888 w 1230313"/>
              <a:gd name="connsiteY13" fmla="*/ 0 h 1379539"/>
              <a:gd name="connsiteX14" fmla="*/ 369888 w 1230313"/>
              <a:gd name="connsiteY14" fmla="*/ 147639 h 1379539"/>
              <a:gd name="connsiteX15" fmla="*/ 324168 w 1230313"/>
              <a:gd name="connsiteY15" fmla="*/ 147639 h 1379539"/>
              <a:gd name="connsiteX16" fmla="*/ 159941 w 1230313"/>
              <a:gd name="connsiteY16" fmla="*/ 147639 h 1379539"/>
              <a:gd name="connsiteX17" fmla="*/ 0 w 1230313"/>
              <a:gd name="connsiteY17" fmla="*/ 320105 h 1379539"/>
              <a:gd name="connsiteX18" fmla="*/ 0 w 1230313"/>
              <a:gd name="connsiteY18" fmla="*/ 899098 h 1379539"/>
              <a:gd name="connsiteX19" fmla="*/ 159941 w 1230313"/>
              <a:gd name="connsiteY19" fmla="*/ 1071564 h 1379539"/>
              <a:gd name="connsiteX20" fmla="*/ 353715 w 1230313"/>
              <a:gd name="connsiteY20" fmla="*/ 1071564 h 1379539"/>
              <a:gd name="connsiteX21" fmla="*/ 369888 w 1230313"/>
              <a:gd name="connsiteY21" fmla="*/ 1071564 h 1379539"/>
              <a:gd name="connsiteX22" fmla="*/ 369888 w 1230313"/>
              <a:gd name="connsiteY22" fmla="*/ 1203745 h 1379539"/>
              <a:gd name="connsiteX0" fmla="*/ 369888 w 1230313"/>
              <a:gd name="connsiteY0" fmla="*/ 147639 h 1379539"/>
              <a:gd name="connsiteX1" fmla="*/ 385218 w 1230313"/>
              <a:gd name="connsiteY1" fmla="*/ 147639 h 1379539"/>
              <a:gd name="connsiteX2" fmla="*/ 1082676 w 1230313"/>
              <a:gd name="connsiteY2" fmla="*/ 147639 h 1379539"/>
              <a:gd name="connsiteX3" fmla="*/ 1230313 w 1230313"/>
              <a:gd name="connsiteY3" fmla="*/ 320105 h 1379539"/>
              <a:gd name="connsiteX4" fmla="*/ 1230313 w 1230313"/>
              <a:gd name="connsiteY4" fmla="*/ 899098 h 1379539"/>
              <a:gd name="connsiteX5" fmla="*/ 1082676 w 1230313"/>
              <a:gd name="connsiteY5" fmla="*/ 1071564 h 1379539"/>
              <a:gd name="connsiteX6" fmla="*/ 750491 w 1230313"/>
              <a:gd name="connsiteY6" fmla="*/ 1071564 h 1379539"/>
              <a:gd name="connsiteX7" fmla="*/ 861219 w 1230313"/>
              <a:gd name="connsiteY7" fmla="*/ 1379539 h 1379539"/>
              <a:gd name="connsiteX8" fmla="*/ 381397 w 1230313"/>
              <a:gd name="connsiteY8" fmla="*/ 1071564 h 1379539"/>
              <a:gd name="connsiteX9" fmla="*/ 377937 w 1230313"/>
              <a:gd name="connsiteY9" fmla="*/ 1071564 h 1379539"/>
              <a:gd name="connsiteX10" fmla="*/ 369888 w 1230313"/>
              <a:gd name="connsiteY10" fmla="*/ 1071564 h 1379539"/>
              <a:gd name="connsiteX11" fmla="*/ 369888 w 1230313"/>
              <a:gd name="connsiteY11" fmla="*/ 147639 h 1379539"/>
              <a:gd name="connsiteX12" fmla="*/ 369888 w 1230313"/>
              <a:gd name="connsiteY12" fmla="*/ 1203745 h 1379539"/>
              <a:gd name="connsiteX13" fmla="*/ 369888 w 1230313"/>
              <a:gd name="connsiteY13" fmla="*/ 0 h 1379539"/>
              <a:gd name="connsiteX14" fmla="*/ 369888 w 1230313"/>
              <a:gd name="connsiteY14" fmla="*/ 147639 h 1379539"/>
              <a:gd name="connsiteX15" fmla="*/ 159941 w 1230313"/>
              <a:gd name="connsiteY15" fmla="*/ 147639 h 1379539"/>
              <a:gd name="connsiteX16" fmla="*/ 0 w 1230313"/>
              <a:gd name="connsiteY16" fmla="*/ 320105 h 1379539"/>
              <a:gd name="connsiteX17" fmla="*/ 0 w 1230313"/>
              <a:gd name="connsiteY17" fmla="*/ 899098 h 1379539"/>
              <a:gd name="connsiteX18" fmla="*/ 159941 w 1230313"/>
              <a:gd name="connsiteY18" fmla="*/ 1071564 h 1379539"/>
              <a:gd name="connsiteX19" fmla="*/ 353715 w 1230313"/>
              <a:gd name="connsiteY19" fmla="*/ 1071564 h 1379539"/>
              <a:gd name="connsiteX20" fmla="*/ 369888 w 1230313"/>
              <a:gd name="connsiteY20" fmla="*/ 1071564 h 1379539"/>
              <a:gd name="connsiteX21" fmla="*/ 369888 w 1230313"/>
              <a:gd name="connsiteY21" fmla="*/ 1203745 h 1379539"/>
              <a:gd name="connsiteX0" fmla="*/ 369888 w 1230313"/>
              <a:gd name="connsiteY0" fmla="*/ 0 h 1231900"/>
              <a:gd name="connsiteX1" fmla="*/ 385218 w 1230313"/>
              <a:gd name="connsiteY1" fmla="*/ 0 h 1231900"/>
              <a:gd name="connsiteX2" fmla="*/ 1082676 w 1230313"/>
              <a:gd name="connsiteY2" fmla="*/ 0 h 1231900"/>
              <a:gd name="connsiteX3" fmla="*/ 1230313 w 1230313"/>
              <a:gd name="connsiteY3" fmla="*/ 172466 h 1231900"/>
              <a:gd name="connsiteX4" fmla="*/ 1230313 w 1230313"/>
              <a:gd name="connsiteY4" fmla="*/ 751459 h 1231900"/>
              <a:gd name="connsiteX5" fmla="*/ 1082676 w 1230313"/>
              <a:gd name="connsiteY5" fmla="*/ 923925 h 1231900"/>
              <a:gd name="connsiteX6" fmla="*/ 750491 w 1230313"/>
              <a:gd name="connsiteY6" fmla="*/ 923925 h 1231900"/>
              <a:gd name="connsiteX7" fmla="*/ 861219 w 1230313"/>
              <a:gd name="connsiteY7" fmla="*/ 1231900 h 1231900"/>
              <a:gd name="connsiteX8" fmla="*/ 381397 w 1230313"/>
              <a:gd name="connsiteY8" fmla="*/ 923925 h 1231900"/>
              <a:gd name="connsiteX9" fmla="*/ 377937 w 1230313"/>
              <a:gd name="connsiteY9" fmla="*/ 923925 h 1231900"/>
              <a:gd name="connsiteX10" fmla="*/ 369888 w 1230313"/>
              <a:gd name="connsiteY10" fmla="*/ 923925 h 1231900"/>
              <a:gd name="connsiteX11" fmla="*/ 369888 w 1230313"/>
              <a:gd name="connsiteY11" fmla="*/ 0 h 1231900"/>
              <a:gd name="connsiteX12" fmla="*/ 369888 w 1230313"/>
              <a:gd name="connsiteY12" fmla="*/ 1056106 h 1231900"/>
              <a:gd name="connsiteX13" fmla="*/ 369888 w 1230313"/>
              <a:gd name="connsiteY13" fmla="*/ 0 h 1231900"/>
              <a:gd name="connsiteX14" fmla="*/ 159941 w 1230313"/>
              <a:gd name="connsiteY14" fmla="*/ 0 h 1231900"/>
              <a:gd name="connsiteX15" fmla="*/ 0 w 1230313"/>
              <a:gd name="connsiteY15" fmla="*/ 172466 h 1231900"/>
              <a:gd name="connsiteX16" fmla="*/ 0 w 1230313"/>
              <a:gd name="connsiteY16" fmla="*/ 751459 h 1231900"/>
              <a:gd name="connsiteX17" fmla="*/ 159941 w 1230313"/>
              <a:gd name="connsiteY17" fmla="*/ 923925 h 1231900"/>
              <a:gd name="connsiteX18" fmla="*/ 353715 w 1230313"/>
              <a:gd name="connsiteY18" fmla="*/ 923925 h 1231900"/>
              <a:gd name="connsiteX19" fmla="*/ 369888 w 1230313"/>
              <a:gd name="connsiteY19" fmla="*/ 923925 h 1231900"/>
              <a:gd name="connsiteX20" fmla="*/ 369888 w 1230313"/>
              <a:gd name="connsiteY20" fmla="*/ 1056106 h 1231900"/>
              <a:gd name="connsiteX0" fmla="*/ 369888 w 1230313"/>
              <a:gd name="connsiteY0" fmla="*/ 0 h 1231900"/>
              <a:gd name="connsiteX1" fmla="*/ 385218 w 1230313"/>
              <a:gd name="connsiteY1" fmla="*/ 0 h 1231900"/>
              <a:gd name="connsiteX2" fmla="*/ 1082676 w 1230313"/>
              <a:gd name="connsiteY2" fmla="*/ 0 h 1231900"/>
              <a:gd name="connsiteX3" fmla="*/ 1230313 w 1230313"/>
              <a:gd name="connsiteY3" fmla="*/ 172466 h 1231900"/>
              <a:gd name="connsiteX4" fmla="*/ 1230313 w 1230313"/>
              <a:gd name="connsiteY4" fmla="*/ 751459 h 1231900"/>
              <a:gd name="connsiteX5" fmla="*/ 1082676 w 1230313"/>
              <a:gd name="connsiteY5" fmla="*/ 923925 h 1231900"/>
              <a:gd name="connsiteX6" fmla="*/ 750491 w 1230313"/>
              <a:gd name="connsiteY6" fmla="*/ 923925 h 1231900"/>
              <a:gd name="connsiteX7" fmla="*/ 861219 w 1230313"/>
              <a:gd name="connsiteY7" fmla="*/ 1231900 h 1231900"/>
              <a:gd name="connsiteX8" fmla="*/ 381397 w 1230313"/>
              <a:gd name="connsiteY8" fmla="*/ 923925 h 1231900"/>
              <a:gd name="connsiteX9" fmla="*/ 377937 w 1230313"/>
              <a:gd name="connsiteY9" fmla="*/ 923925 h 1231900"/>
              <a:gd name="connsiteX10" fmla="*/ 369888 w 1230313"/>
              <a:gd name="connsiteY10" fmla="*/ 923925 h 1231900"/>
              <a:gd name="connsiteX11" fmla="*/ 369888 w 1230313"/>
              <a:gd name="connsiteY11" fmla="*/ 0 h 1231900"/>
              <a:gd name="connsiteX12" fmla="*/ 369888 w 1230313"/>
              <a:gd name="connsiteY12" fmla="*/ 923925 h 1231900"/>
              <a:gd name="connsiteX13" fmla="*/ 369888 w 1230313"/>
              <a:gd name="connsiteY13" fmla="*/ 0 h 1231900"/>
              <a:gd name="connsiteX14" fmla="*/ 159941 w 1230313"/>
              <a:gd name="connsiteY14" fmla="*/ 0 h 1231900"/>
              <a:gd name="connsiteX15" fmla="*/ 0 w 1230313"/>
              <a:gd name="connsiteY15" fmla="*/ 172466 h 1231900"/>
              <a:gd name="connsiteX16" fmla="*/ 0 w 1230313"/>
              <a:gd name="connsiteY16" fmla="*/ 751459 h 1231900"/>
              <a:gd name="connsiteX17" fmla="*/ 159941 w 1230313"/>
              <a:gd name="connsiteY17" fmla="*/ 923925 h 1231900"/>
              <a:gd name="connsiteX18" fmla="*/ 353715 w 1230313"/>
              <a:gd name="connsiteY18" fmla="*/ 923925 h 1231900"/>
              <a:gd name="connsiteX19" fmla="*/ 369888 w 1230313"/>
              <a:gd name="connsiteY19" fmla="*/ 923925 h 1231900"/>
              <a:gd name="connsiteX0" fmla="*/ 369888 w 1230313"/>
              <a:gd name="connsiteY0" fmla="*/ 0 h 1231900"/>
              <a:gd name="connsiteX1" fmla="*/ 385218 w 1230313"/>
              <a:gd name="connsiteY1" fmla="*/ 0 h 1231900"/>
              <a:gd name="connsiteX2" fmla="*/ 1082676 w 1230313"/>
              <a:gd name="connsiteY2" fmla="*/ 0 h 1231900"/>
              <a:gd name="connsiteX3" fmla="*/ 1230313 w 1230313"/>
              <a:gd name="connsiteY3" fmla="*/ 172466 h 1231900"/>
              <a:gd name="connsiteX4" fmla="*/ 1230313 w 1230313"/>
              <a:gd name="connsiteY4" fmla="*/ 751459 h 1231900"/>
              <a:gd name="connsiteX5" fmla="*/ 1082676 w 1230313"/>
              <a:gd name="connsiteY5" fmla="*/ 923925 h 1231900"/>
              <a:gd name="connsiteX6" fmla="*/ 750491 w 1230313"/>
              <a:gd name="connsiteY6" fmla="*/ 923925 h 1231900"/>
              <a:gd name="connsiteX7" fmla="*/ 861219 w 1230313"/>
              <a:gd name="connsiteY7" fmla="*/ 1231900 h 1231900"/>
              <a:gd name="connsiteX8" fmla="*/ 381397 w 1230313"/>
              <a:gd name="connsiteY8" fmla="*/ 923925 h 1231900"/>
              <a:gd name="connsiteX9" fmla="*/ 377937 w 1230313"/>
              <a:gd name="connsiteY9" fmla="*/ 923925 h 1231900"/>
              <a:gd name="connsiteX10" fmla="*/ 369888 w 1230313"/>
              <a:gd name="connsiteY10" fmla="*/ 923925 h 1231900"/>
              <a:gd name="connsiteX11" fmla="*/ 369888 w 1230313"/>
              <a:gd name="connsiteY11" fmla="*/ 0 h 1231900"/>
              <a:gd name="connsiteX12" fmla="*/ 369888 w 1230313"/>
              <a:gd name="connsiteY12" fmla="*/ 923925 h 1231900"/>
              <a:gd name="connsiteX13" fmla="*/ 369888 w 1230313"/>
              <a:gd name="connsiteY13" fmla="*/ 0 h 1231900"/>
              <a:gd name="connsiteX14" fmla="*/ 159941 w 1230313"/>
              <a:gd name="connsiteY14" fmla="*/ 0 h 1231900"/>
              <a:gd name="connsiteX15" fmla="*/ 0 w 1230313"/>
              <a:gd name="connsiteY15" fmla="*/ 172466 h 1231900"/>
              <a:gd name="connsiteX16" fmla="*/ 159941 w 1230313"/>
              <a:gd name="connsiteY16" fmla="*/ 923925 h 1231900"/>
              <a:gd name="connsiteX17" fmla="*/ 353715 w 1230313"/>
              <a:gd name="connsiteY17" fmla="*/ 923925 h 1231900"/>
              <a:gd name="connsiteX18" fmla="*/ 369888 w 1230313"/>
              <a:gd name="connsiteY18" fmla="*/ 923925 h 1231900"/>
              <a:gd name="connsiteX0" fmla="*/ 235190 w 1095615"/>
              <a:gd name="connsiteY0" fmla="*/ 68438 h 1300338"/>
              <a:gd name="connsiteX1" fmla="*/ 250520 w 1095615"/>
              <a:gd name="connsiteY1" fmla="*/ 68438 h 1300338"/>
              <a:gd name="connsiteX2" fmla="*/ 947978 w 1095615"/>
              <a:gd name="connsiteY2" fmla="*/ 68438 h 1300338"/>
              <a:gd name="connsiteX3" fmla="*/ 1095615 w 1095615"/>
              <a:gd name="connsiteY3" fmla="*/ 240904 h 1300338"/>
              <a:gd name="connsiteX4" fmla="*/ 1095615 w 1095615"/>
              <a:gd name="connsiteY4" fmla="*/ 819897 h 1300338"/>
              <a:gd name="connsiteX5" fmla="*/ 947978 w 1095615"/>
              <a:gd name="connsiteY5" fmla="*/ 992363 h 1300338"/>
              <a:gd name="connsiteX6" fmla="*/ 615793 w 1095615"/>
              <a:gd name="connsiteY6" fmla="*/ 992363 h 1300338"/>
              <a:gd name="connsiteX7" fmla="*/ 726521 w 1095615"/>
              <a:gd name="connsiteY7" fmla="*/ 1300338 h 1300338"/>
              <a:gd name="connsiteX8" fmla="*/ 246699 w 1095615"/>
              <a:gd name="connsiteY8" fmla="*/ 992363 h 1300338"/>
              <a:gd name="connsiteX9" fmla="*/ 243239 w 1095615"/>
              <a:gd name="connsiteY9" fmla="*/ 992363 h 1300338"/>
              <a:gd name="connsiteX10" fmla="*/ 235190 w 1095615"/>
              <a:gd name="connsiteY10" fmla="*/ 992363 h 1300338"/>
              <a:gd name="connsiteX11" fmla="*/ 235190 w 1095615"/>
              <a:gd name="connsiteY11" fmla="*/ 68438 h 1300338"/>
              <a:gd name="connsiteX12" fmla="*/ 235190 w 1095615"/>
              <a:gd name="connsiteY12" fmla="*/ 992363 h 1300338"/>
              <a:gd name="connsiteX13" fmla="*/ 235190 w 1095615"/>
              <a:gd name="connsiteY13" fmla="*/ 68438 h 1300338"/>
              <a:gd name="connsiteX14" fmla="*/ 25243 w 1095615"/>
              <a:gd name="connsiteY14" fmla="*/ 68438 h 1300338"/>
              <a:gd name="connsiteX15" fmla="*/ 25243 w 1095615"/>
              <a:gd name="connsiteY15" fmla="*/ 992363 h 1300338"/>
              <a:gd name="connsiteX16" fmla="*/ 219017 w 1095615"/>
              <a:gd name="connsiteY16" fmla="*/ 992363 h 1300338"/>
              <a:gd name="connsiteX17" fmla="*/ 235190 w 1095615"/>
              <a:gd name="connsiteY17" fmla="*/ 992363 h 1300338"/>
              <a:gd name="connsiteX0" fmla="*/ 209988 w 1070413"/>
              <a:gd name="connsiteY0" fmla="*/ 0 h 1231900"/>
              <a:gd name="connsiteX1" fmla="*/ 225318 w 1070413"/>
              <a:gd name="connsiteY1" fmla="*/ 0 h 1231900"/>
              <a:gd name="connsiteX2" fmla="*/ 922776 w 1070413"/>
              <a:gd name="connsiteY2" fmla="*/ 0 h 1231900"/>
              <a:gd name="connsiteX3" fmla="*/ 1070413 w 1070413"/>
              <a:gd name="connsiteY3" fmla="*/ 172466 h 1231900"/>
              <a:gd name="connsiteX4" fmla="*/ 1070413 w 1070413"/>
              <a:gd name="connsiteY4" fmla="*/ 751459 h 1231900"/>
              <a:gd name="connsiteX5" fmla="*/ 922776 w 1070413"/>
              <a:gd name="connsiteY5" fmla="*/ 923925 h 1231900"/>
              <a:gd name="connsiteX6" fmla="*/ 590591 w 1070413"/>
              <a:gd name="connsiteY6" fmla="*/ 923925 h 1231900"/>
              <a:gd name="connsiteX7" fmla="*/ 701319 w 1070413"/>
              <a:gd name="connsiteY7" fmla="*/ 1231900 h 1231900"/>
              <a:gd name="connsiteX8" fmla="*/ 221497 w 1070413"/>
              <a:gd name="connsiteY8" fmla="*/ 923925 h 1231900"/>
              <a:gd name="connsiteX9" fmla="*/ 218037 w 1070413"/>
              <a:gd name="connsiteY9" fmla="*/ 923925 h 1231900"/>
              <a:gd name="connsiteX10" fmla="*/ 209988 w 1070413"/>
              <a:gd name="connsiteY10" fmla="*/ 923925 h 1231900"/>
              <a:gd name="connsiteX11" fmla="*/ 209988 w 1070413"/>
              <a:gd name="connsiteY11" fmla="*/ 0 h 1231900"/>
              <a:gd name="connsiteX12" fmla="*/ 209988 w 1070413"/>
              <a:gd name="connsiteY12" fmla="*/ 923925 h 1231900"/>
              <a:gd name="connsiteX13" fmla="*/ 209988 w 1070413"/>
              <a:gd name="connsiteY13" fmla="*/ 0 h 1231900"/>
              <a:gd name="connsiteX14" fmla="*/ 41 w 1070413"/>
              <a:gd name="connsiteY14" fmla="*/ 923925 h 1231900"/>
              <a:gd name="connsiteX15" fmla="*/ 193815 w 1070413"/>
              <a:gd name="connsiteY15" fmla="*/ 923925 h 1231900"/>
              <a:gd name="connsiteX16" fmla="*/ 209988 w 1070413"/>
              <a:gd name="connsiteY16" fmla="*/ 923925 h 1231900"/>
              <a:gd name="connsiteX0" fmla="*/ 16173 w 876598"/>
              <a:gd name="connsiteY0" fmla="*/ 0 h 1231900"/>
              <a:gd name="connsiteX1" fmla="*/ 31503 w 876598"/>
              <a:gd name="connsiteY1" fmla="*/ 0 h 1231900"/>
              <a:gd name="connsiteX2" fmla="*/ 728961 w 876598"/>
              <a:gd name="connsiteY2" fmla="*/ 0 h 1231900"/>
              <a:gd name="connsiteX3" fmla="*/ 876598 w 876598"/>
              <a:gd name="connsiteY3" fmla="*/ 172466 h 1231900"/>
              <a:gd name="connsiteX4" fmla="*/ 876598 w 876598"/>
              <a:gd name="connsiteY4" fmla="*/ 751459 h 1231900"/>
              <a:gd name="connsiteX5" fmla="*/ 728961 w 876598"/>
              <a:gd name="connsiteY5" fmla="*/ 923925 h 1231900"/>
              <a:gd name="connsiteX6" fmla="*/ 396776 w 876598"/>
              <a:gd name="connsiteY6" fmla="*/ 923925 h 1231900"/>
              <a:gd name="connsiteX7" fmla="*/ 507504 w 876598"/>
              <a:gd name="connsiteY7" fmla="*/ 1231900 h 1231900"/>
              <a:gd name="connsiteX8" fmla="*/ 27682 w 876598"/>
              <a:gd name="connsiteY8" fmla="*/ 923925 h 1231900"/>
              <a:gd name="connsiteX9" fmla="*/ 24222 w 876598"/>
              <a:gd name="connsiteY9" fmla="*/ 923925 h 1231900"/>
              <a:gd name="connsiteX10" fmla="*/ 16173 w 876598"/>
              <a:gd name="connsiteY10" fmla="*/ 923925 h 1231900"/>
              <a:gd name="connsiteX11" fmla="*/ 16173 w 876598"/>
              <a:gd name="connsiteY11" fmla="*/ 0 h 1231900"/>
              <a:gd name="connsiteX12" fmla="*/ 16173 w 876598"/>
              <a:gd name="connsiteY12" fmla="*/ 923925 h 1231900"/>
              <a:gd name="connsiteX13" fmla="*/ 16173 w 876598"/>
              <a:gd name="connsiteY13" fmla="*/ 0 h 1231900"/>
              <a:gd name="connsiteX14" fmla="*/ 0 w 876598"/>
              <a:gd name="connsiteY14" fmla="*/ 923925 h 1231900"/>
              <a:gd name="connsiteX15" fmla="*/ 16173 w 876598"/>
              <a:gd name="connsiteY15" fmla="*/ 923925 h 1231900"/>
              <a:gd name="connsiteX0" fmla="*/ 16173 w 876598"/>
              <a:gd name="connsiteY0" fmla="*/ 0 h 1231900"/>
              <a:gd name="connsiteX1" fmla="*/ 31503 w 876598"/>
              <a:gd name="connsiteY1" fmla="*/ 0 h 1231900"/>
              <a:gd name="connsiteX2" fmla="*/ 728961 w 876598"/>
              <a:gd name="connsiteY2" fmla="*/ 0 h 1231900"/>
              <a:gd name="connsiteX3" fmla="*/ 876598 w 876598"/>
              <a:gd name="connsiteY3" fmla="*/ 172466 h 1231900"/>
              <a:gd name="connsiteX4" fmla="*/ 876598 w 876598"/>
              <a:gd name="connsiteY4" fmla="*/ 751459 h 1231900"/>
              <a:gd name="connsiteX5" fmla="*/ 728961 w 876598"/>
              <a:gd name="connsiteY5" fmla="*/ 923925 h 1231900"/>
              <a:gd name="connsiteX6" fmla="*/ 396776 w 876598"/>
              <a:gd name="connsiteY6" fmla="*/ 923925 h 1231900"/>
              <a:gd name="connsiteX7" fmla="*/ 507504 w 876598"/>
              <a:gd name="connsiteY7" fmla="*/ 1231900 h 1231900"/>
              <a:gd name="connsiteX8" fmla="*/ 27682 w 876598"/>
              <a:gd name="connsiteY8" fmla="*/ 923925 h 1231900"/>
              <a:gd name="connsiteX9" fmla="*/ 24222 w 876598"/>
              <a:gd name="connsiteY9" fmla="*/ 923925 h 1231900"/>
              <a:gd name="connsiteX10" fmla="*/ 16173 w 876598"/>
              <a:gd name="connsiteY10" fmla="*/ 923925 h 1231900"/>
              <a:gd name="connsiteX11" fmla="*/ 16173 w 876598"/>
              <a:gd name="connsiteY11" fmla="*/ 0 h 1231900"/>
              <a:gd name="connsiteX12" fmla="*/ 0 w 876598"/>
              <a:gd name="connsiteY12" fmla="*/ 923925 h 1231900"/>
              <a:gd name="connsiteX13" fmla="*/ 16173 w 876598"/>
              <a:gd name="connsiteY13" fmla="*/ 0 h 1231900"/>
              <a:gd name="connsiteX14" fmla="*/ 0 w 876598"/>
              <a:gd name="connsiteY14" fmla="*/ 923925 h 1231900"/>
              <a:gd name="connsiteX0" fmla="*/ 0 w 860425"/>
              <a:gd name="connsiteY0" fmla="*/ 0 h 1231900"/>
              <a:gd name="connsiteX1" fmla="*/ 15330 w 860425"/>
              <a:gd name="connsiteY1" fmla="*/ 0 h 1231900"/>
              <a:gd name="connsiteX2" fmla="*/ 712788 w 860425"/>
              <a:gd name="connsiteY2" fmla="*/ 0 h 1231900"/>
              <a:gd name="connsiteX3" fmla="*/ 860425 w 860425"/>
              <a:gd name="connsiteY3" fmla="*/ 172466 h 1231900"/>
              <a:gd name="connsiteX4" fmla="*/ 860425 w 860425"/>
              <a:gd name="connsiteY4" fmla="*/ 751459 h 1231900"/>
              <a:gd name="connsiteX5" fmla="*/ 712788 w 860425"/>
              <a:gd name="connsiteY5" fmla="*/ 923925 h 1231900"/>
              <a:gd name="connsiteX6" fmla="*/ 380603 w 860425"/>
              <a:gd name="connsiteY6" fmla="*/ 923925 h 1231900"/>
              <a:gd name="connsiteX7" fmla="*/ 491331 w 860425"/>
              <a:gd name="connsiteY7" fmla="*/ 1231900 h 1231900"/>
              <a:gd name="connsiteX8" fmla="*/ 11509 w 860425"/>
              <a:gd name="connsiteY8" fmla="*/ 923925 h 1231900"/>
              <a:gd name="connsiteX9" fmla="*/ 8049 w 860425"/>
              <a:gd name="connsiteY9" fmla="*/ 923925 h 1231900"/>
              <a:gd name="connsiteX10" fmla="*/ 0 w 860425"/>
              <a:gd name="connsiteY10" fmla="*/ 923925 h 1231900"/>
              <a:gd name="connsiteX11" fmla="*/ 0 w 860425"/>
              <a:gd name="connsiteY11" fmla="*/ 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0425" h="1231900">
                <a:moveTo>
                  <a:pt x="0" y="0"/>
                </a:moveTo>
                <a:lnTo>
                  <a:pt x="15330" y="0"/>
                </a:lnTo>
                <a:lnTo>
                  <a:pt x="712788" y="0"/>
                </a:lnTo>
                <a:cubicBezTo>
                  <a:pt x="786606" y="0"/>
                  <a:pt x="860425" y="73914"/>
                  <a:pt x="860425" y="172466"/>
                </a:cubicBezTo>
                <a:lnTo>
                  <a:pt x="860425" y="751459"/>
                </a:lnTo>
                <a:cubicBezTo>
                  <a:pt x="860425" y="850011"/>
                  <a:pt x="786606" y="923925"/>
                  <a:pt x="712788" y="923925"/>
                </a:cubicBezTo>
                <a:lnTo>
                  <a:pt x="380603" y="923925"/>
                </a:lnTo>
                <a:lnTo>
                  <a:pt x="491331" y="1231900"/>
                </a:lnTo>
                <a:lnTo>
                  <a:pt x="11509" y="923925"/>
                </a:lnTo>
                <a:lnTo>
                  <a:pt x="8049" y="923925"/>
                </a:lnTo>
                <a:lnTo>
                  <a:pt x="0" y="9239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defTabSz="914367"/>
            <a:endParaRPr lang="en-US" sz="1765">
              <a:solidFill>
                <a:srgbClr val="505050"/>
              </a:solidFill>
            </a:endParaRPr>
          </a:p>
        </p:txBody>
      </p:sp>
      <p:sp>
        <p:nvSpPr>
          <p:cNvPr id="12" name="Rectangle 11"/>
          <p:cNvSpPr>
            <a:spLocks noChangeArrowheads="1"/>
          </p:cNvSpPr>
          <p:nvPr userDrawn="1"/>
        </p:nvSpPr>
        <p:spPr bwMode="auto">
          <a:xfrm>
            <a:off x="1250468" y="-1967"/>
            <a:ext cx="2505632" cy="2512213"/>
          </a:xfrm>
          <a:prstGeom prst="rect">
            <a:avLst/>
          </a:prstGeom>
          <a:solidFill>
            <a:srgbClr val="FBD0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3" name="Freeform 12"/>
          <p:cNvSpPr>
            <a:spLocks noEditPoints="1"/>
          </p:cNvSpPr>
          <p:nvPr userDrawn="1"/>
        </p:nvSpPr>
        <p:spPr bwMode="auto">
          <a:xfrm>
            <a:off x="1611528" y="432300"/>
            <a:ext cx="1518942" cy="1860035"/>
          </a:xfrm>
          <a:custGeom>
            <a:avLst/>
            <a:gdLst>
              <a:gd name="T0" fmla="*/ 85 w 126"/>
              <a:gd name="T1" fmla="*/ 141 h 154"/>
              <a:gd name="T2" fmla="*/ 112 w 126"/>
              <a:gd name="T3" fmla="*/ 149 h 154"/>
              <a:gd name="T4" fmla="*/ 119 w 126"/>
              <a:gd name="T5" fmla="*/ 122 h 154"/>
              <a:gd name="T6" fmla="*/ 94 w 126"/>
              <a:gd name="T7" fmla="*/ 114 h 154"/>
              <a:gd name="T8" fmla="*/ 84 w 126"/>
              <a:gd name="T9" fmla="*/ 96 h 154"/>
              <a:gd name="T10" fmla="*/ 80 w 126"/>
              <a:gd name="T11" fmla="*/ 98 h 154"/>
              <a:gd name="T12" fmla="*/ 91 w 126"/>
              <a:gd name="T13" fmla="*/ 116 h 154"/>
              <a:gd name="T14" fmla="*/ 85 w 126"/>
              <a:gd name="T15" fmla="*/ 141 h 154"/>
              <a:gd name="T16" fmla="*/ 20 w 126"/>
              <a:gd name="T17" fmla="*/ 95 h 154"/>
              <a:gd name="T18" fmla="*/ 38 w 126"/>
              <a:gd name="T19" fmla="*/ 105 h 154"/>
              <a:gd name="T20" fmla="*/ 48 w 126"/>
              <a:gd name="T21" fmla="*/ 89 h 154"/>
              <a:gd name="T22" fmla="*/ 58 w 126"/>
              <a:gd name="T23" fmla="*/ 86 h 154"/>
              <a:gd name="T24" fmla="*/ 58 w 126"/>
              <a:gd name="T25" fmla="*/ 83 h 154"/>
              <a:gd name="T26" fmla="*/ 47 w 126"/>
              <a:gd name="T27" fmla="*/ 86 h 154"/>
              <a:gd name="T28" fmla="*/ 30 w 126"/>
              <a:gd name="T29" fmla="*/ 78 h 154"/>
              <a:gd name="T30" fmla="*/ 20 w 126"/>
              <a:gd name="T31" fmla="*/ 95 h 154"/>
              <a:gd name="T32" fmla="*/ 58 w 126"/>
              <a:gd name="T33" fmla="*/ 39 h 154"/>
              <a:gd name="T34" fmla="*/ 36 w 126"/>
              <a:gd name="T35" fmla="*/ 6 h 154"/>
              <a:gd name="T36" fmla="*/ 3 w 126"/>
              <a:gd name="T37" fmla="*/ 28 h 154"/>
              <a:gd name="T38" fmla="*/ 25 w 126"/>
              <a:gd name="T39" fmla="*/ 61 h 154"/>
              <a:gd name="T40" fmla="*/ 46 w 126"/>
              <a:gd name="T41" fmla="*/ 57 h 154"/>
              <a:gd name="T42" fmla="*/ 60 w 126"/>
              <a:gd name="T43" fmla="*/ 70 h 154"/>
              <a:gd name="T44" fmla="*/ 66 w 126"/>
              <a:gd name="T45" fmla="*/ 64 h 154"/>
              <a:gd name="T46" fmla="*/ 52 w 126"/>
              <a:gd name="T47" fmla="*/ 51 h 154"/>
              <a:gd name="T48" fmla="*/ 58 w 126"/>
              <a:gd name="T49" fmla="*/ 39 h 154"/>
              <a:gd name="T50" fmla="*/ 83 w 126"/>
              <a:gd name="T51" fmla="*/ 66 h 154"/>
              <a:gd name="T52" fmla="*/ 63 w 126"/>
              <a:gd name="T53" fmla="*/ 73 h 154"/>
              <a:gd name="T54" fmla="*/ 69 w 126"/>
              <a:gd name="T55" fmla="*/ 93 h 154"/>
              <a:gd name="T56" fmla="*/ 90 w 126"/>
              <a:gd name="T57" fmla="*/ 87 h 154"/>
              <a:gd name="T58" fmla="*/ 83 w 126"/>
              <a:gd name="T59" fmla="*/ 66 h 154"/>
              <a:gd name="T60" fmla="*/ 113 w 126"/>
              <a:gd name="T61" fmla="*/ 5 h 154"/>
              <a:gd name="T62" fmla="*/ 87 w 126"/>
              <a:gd name="T63" fmla="*/ 13 h 154"/>
              <a:gd name="T64" fmla="*/ 93 w 126"/>
              <a:gd name="T65" fmla="*/ 39 h 154"/>
              <a:gd name="T66" fmla="*/ 82 w 126"/>
              <a:gd name="T67" fmla="*/ 62 h 154"/>
              <a:gd name="T68" fmla="*/ 85 w 126"/>
              <a:gd name="T69" fmla="*/ 63 h 154"/>
              <a:gd name="T70" fmla="*/ 86 w 126"/>
              <a:gd name="T71" fmla="*/ 63 h 154"/>
              <a:gd name="T72" fmla="*/ 97 w 126"/>
              <a:gd name="T73" fmla="*/ 40 h 154"/>
              <a:gd name="T74" fmla="*/ 121 w 126"/>
              <a:gd name="T75" fmla="*/ 31 h 154"/>
              <a:gd name="T76" fmla="*/ 113 w 126"/>
              <a:gd name="T77"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 h="154">
                <a:moveTo>
                  <a:pt x="85" y="141"/>
                </a:moveTo>
                <a:cubicBezTo>
                  <a:pt x="90" y="151"/>
                  <a:pt x="102" y="154"/>
                  <a:pt x="112" y="149"/>
                </a:cubicBezTo>
                <a:cubicBezTo>
                  <a:pt x="121" y="143"/>
                  <a:pt x="124" y="131"/>
                  <a:pt x="119" y="122"/>
                </a:cubicBezTo>
                <a:cubicBezTo>
                  <a:pt x="114" y="113"/>
                  <a:pt x="103" y="110"/>
                  <a:pt x="94" y="114"/>
                </a:cubicBezTo>
                <a:cubicBezTo>
                  <a:pt x="84" y="96"/>
                  <a:pt x="84" y="96"/>
                  <a:pt x="84" y="96"/>
                </a:cubicBezTo>
                <a:cubicBezTo>
                  <a:pt x="83" y="97"/>
                  <a:pt x="82" y="97"/>
                  <a:pt x="80" y="98"/>
                </a:cubicBezTo>
                <a:cubicBezTo>
                  <a:pt x="91" y="116"/>
                  <a:pt x="91" y="116"/>
                  <a:pt x="91" y="116"/>
                </a:cubicBezTo>
                <a:cubicBezTo>
                  <a:pt x="83" y="122"/>
                  <a:pt x="80" y="133"/>
                  <a:pt x="85" y="141"/>
                </a:cubicBezTo>
                <a:moveTo>
                  <a:pt x="20" y="95"/>
                </a:moveTo>
                <a:cubicBezTo>
                  <a:pt x="22" y="103"/>
                  <a:pt x="30" y="108"/>
                  <a:pt x="38" y="105"/>
                </a:cubicBezTo>
                <a:cubicBezTo>
                  <a:pt x="45" y="103"/>
                  <a:pt x="49" y="96"/>
                  <a:pt x="48" y="89"/>
                </a:cubicBezTo>
                <a:cubicBezTo>
                  <a:pt x="58" y="86"/>
                  <a:pt x="58" y="86"/>
                  <a:pt x="58" y="86"/>
                </a:cubicBezTo>
                <a:cubicBezTo>
                  <a:pt x="58" y="85"/>
                  <a:pt x="58" y="84"/>
                  <a:pt x="58" y="83"/>
                </a:cubicBezTo>
                <a:cubicBezTo>
                  <a:pt x="47" y="86"/>
                  <a:pt x="47" y="86"/>
                  <a:pt x="47" y="86"/>
                </a:cubicBezTo>
                <a:cubicBezTo>
                  <a:pt x="44" y="80"/>
                  <a:pt x="37" y="76"/>
                  <a:pt x="30" y="78"/>
                </a:cubicBezTo>
                <a:cubicBezTo>
                  <a:pt x="22" y="80"/>
                  <a:pt x="18" y="88"/>
                  <a:pt x="20" y="95"/>
                </a:cubicBezTo>
                <a:moveTo>
                  <a:pt x="58" y="39"/>
                </a:moveTo>
                <a:cubicBezTo>
                  <a:pt x="61" y="24"/>
                  <a:pt x="51" y="9"/>
                  <a:pt x="36" y="6"/>
                </a:cubicBezTo>
                <a:cubicBezTo>
                  <a:pt x="21" y="3"/>
                  <a:pt x="6" y="13"/>
                  <a:pt x="3" y="28"/>
                </a:cubicBezTo>
                <a:cubicBezTo>
                  <a:pt x="0" y="43"/>
                  <a:pt x="10" y="58"/>
                  <a:pt x="25" y="61"/>
                </a:cubicBezTo>
                <a:cubicBezTo>
                  <a:pt x="33" y="62"/>
                  <a:pt x="40" y="61"/>
                  <a:pt x="46" y="57"/>
                </a:cubicBezTo>
                <a:cubicBezTo>
                  <a:pt x="60" y="70"/>
                  <a:pt x="60" y="70"/>
                  <a:pt x="60" y="70"/>
                </a:cubicBezTo>
                <a:cubicBezTo>
                  <a:pt x="61" y="68"/>
                  <a:pt x="63" y="66"/>
                  <a:pt x="66" y="64"/>
                </a:cubicBezTo>
                <a:cubicBezTo>
                  <a:pt x="52" y="51"/>
                  <a:pt x="52" y="51"/>
                  <a:pt x="52" y="51"/>
                </a:cubicBezTo>
                <a:cubicBezTo>
                  <a:pt x="55" y="47"/>
                  <a:pt x="57" y="43"/>
                  <a:pt x="58" y="39"/>
                </a:cubicBezTo>
                <a:moveTo>
                  <a:pt x="83" y="66"/>
                </a:moveTo>
                <a:cubicBezTo>
                  <a:pt x="76" y="63"/>
                  <a:pt x="67" y="66"/>
                  <a:pt x="63" y="73"/>
                </a:cubicBezTo>
                <a:cubicBezTo>
                  <a:pt x="59" y="80"/>
                  <a:pt x="62" y="89"/>
                  <a:pt x="69" y="93"/>
                </a:cubicBezTo>
                <a:cubicBezTo>
                  <a:pt x="77" y="97"/>
                  <a:pt x="86" y="94"/>
                  <a:pt x="90" y="87"/>
                </a:cubicBezTo>
                <a:cubicBezTo>
                  <a:pt x="93" y="79"/>
                  <a:pt x="90" y="70"/>
                  <a:pt x="83" y="66"/>
                </a:cubicBezTo>
                <a:moveTo>
                  <a:pt x="113" y="5"/>
                </a:moveTo>
                <a:cubicBezTo>
                  <a:pt x="103" y="0"/>
                  <a:pt x="92" y="4"/>
                  <a:pt x="87" y="13"/>
                </a:cubicBezTo>
                <a:cubicBezTo>
                  <a:pt x="82" y="22"/>
                  <a:pt x="85" y="33"/>
                  <a:pt x="93" y="39"/>
                </a:cubicBezTo>
                <a:cubicBezTo>
                  <a:pt x="82" y="62"/>
                  <a:pt x="82" y="62"/>
                  <a:pt x="82" y="62"/>
                </a:cubicBezTo>
                <a:cubicBezTo>
                  <a:pt x="83" y="62"/>
                  <a:pt x="84" y="62"/>
                  <a:pt x="85" y="63"/>
                </a:cubicBezTo>
                <a:cubicBezTo>
                  <a:pt x="85" y="63"/>
                  <a:pt x="85" y="63"/>
                  <a:pt x="86" y="63"/>
                </a:cubicBezTo>
                <a:cubicBezTo>
                  <a:pt x="97" y="40"/>
                  <a:pt x="97" y="40"/>
                  <a:pt x="97" y="40"/>
                </a:cubicBezTo>
                <a:cubicBezTo>
                  <a:pt x="106" y="44"/>
                  <a:pt x="117" y="40"/>
                  <a:pt x="121" y="31"/>
                </a:cubicBezTo>
                <a:cubicBezTo>
                  <a:pt x="126" y="22"/>
                  <a:pt x="122" y="10"/>
                  <a:pt x="113"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4" name="Rectangle 13"/>
          <p:cNvSpPr>
            <a:spLocks noChangeArrowheads="1"/>
          </p:cNvSpPr>
          <p:nvPr userDrawn="1"/>
        </p:nvSpPr>
        <p:spPr bwMode="auto">
          <a:xfrm>
            <a:off x="1238017" y="2655002"/>
            <a:ext cx="3770899" cy="3779217"/>
          </a:xfrm>
          <a:prstGeom prst="rect">
            <a:avLst/>
          </a:prstGeom>
          <a:solidFill>
            <a:schemeClr val="accent2"/>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5" name="Rectangle 14"/>
          <p:cNvSpPr>
            <a:spLocks noChangeArrowheads="1"/>
          </p:cNvSpPr>
          <p:nvPr userDrawn="1"/>
        </p:nvSpPr>
        <p:spPr bwMode="auto">
          <a:xfrm>
            <a:off x="-2349" y="2655002"/>
            <a:ext cx="1108081" cy="1111351"/>
          </a:xfrm>
          <a:prstGeom prst="rect">
            <a:avLst/>
          </a:prstGeom>
          <a:solidFill>
            <a:srgbClr val="0054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6" name="Freeform 15"/>
          <p:cNvSpPr>
            <a:spLocks noEditPoints="1"/>
          </p:cNvSpPr>
          <p:nvPr userDrawn="1"/>
        </p:nvSpPr>
        <p:spPr bwMode="auto">
          <a:xfrm>
            <a:off x="5659446" y="1954571"/>
            <a:ext cx="4808946" cy="459172"/>
          </a:xfrm>
          <a:custGeom>
            <a:avLst/>
            <a:gdLst>
              <a:gd name="T0" fmla="*/ 18 w 399"/>
              <a:gd name="T1" fmla="*/ 31 h 38"/>
              <a:gd name="T2" fmla="*/ 4 w 399"/>
              <a:gd name="T3" fmla="*/ 37 h 38"/>
              <a:gd name="T4" fmla="*/ 17 w 399"/>
              <a:gd name="T5" fmla="*/ 37 h 38"/>
              <a:gd name="T6" fmla="*/ 32 w 399"/>
              <a:gd name="T7" fmla="*/ 14 h 38"/>
              <a:gd name="T8" fmla="*/ 46 w 399"/>
              <a:gd name="T9" fmla="*/ 1 h 38"/>
              <a:gd name="T10" fmla="*/ 48 w 399"/>
              <a:gd name="T11" fmla="*/ 5 h 38"/>
              <a:gd name="T12" fmla="*/ 44 w 399"/>
              <a:gd name="T13" fmla="*/ 37 h 38"/>
              <a:gd name="T14" fmla="*/ 60 w 399"/>
              <a:gd name="T15" fmla="*/ 32 h 38"/>
              <a:gd name="T16" fmla="*/ 73 w 399"/>
              <a:gd name="T17" fmla="*/ 13 h 38"/>
              <a:gd name="T18" fmla="*/ 66 w 399"/>
              <a:gd name="T19" fmla="*/ 38 h 38"/>
              <a:gd name="T20" fmla="*/ 85 w 399"/>
              <a:gd name="T21" fmla="*/ 13 h 38"/>
              <a:gd name="T22" fmla="*/ 78 w 399"/>
              <a:gd name="T23" fmla="*/ 37 h 38"/>
              <a:gd name="T24" fmla="*/ 91 w 399"/>
              <a:gd name="T25" fmla="*/ 17 h 38"/>
              <a:gd name="T26" fmla="*/ 93 w 399"/>
              <a:gd name="T27" fmla="*/ 25 h 38"/>
              <a:gd name="T28" fmla="*/ 114 w 399"/>
              <a:gd name="T29" fmla="*/ 15 h 38"/>
              <a:gd name="T30" fmla="*/ 99 w 399"/>
              <a:gd name="T31" fmla="*/ 18 h 38"/>
              <a:gd name="T32" fmla="*/ 135 w 399"/>
              <a:gd name="T33" fmla="*/ 26 h 38"/>
              <a:gd name="T34" fmla="*/ 130 w 399"/>
              <a:gd name="T35" fmla="*/ 15 h 38"/>
              <a:gd name="T36" fmla="*/ 122 w 399"/>
              <a:gd name="T37" fmla="*/ 19 h 38"/>
              <a:gd name="T38" fmla="*/ 128 w 399"/>
              <a:gd name="T39" fmla="*/ 35 h 38"/>
              <a:gd name="T40" fmla="*/ 137 w 399"/>
              <a:gd name="T41" fmla="*/ 31 h 38"/>
              <a:gd name="T42" fmla="*/ 140 w 399"/>
              <a:gd name="T43" fmla="*/ 25 h 38"/>
              <a:gd name="T44" fmla="*/ 162 w 399"/>
              <a:gd name="T45" fmla="*/ 15 h 38"/>
              <a:gd name="T46" fmla="*/ 147 w 399"/>
              <a:gd name="T47" fmla="*/ 18 h 38"/>
              <a:gd name="T48" fmla="*/ 182 w 399"/>
              <a:gd name="T49" fmla="*/ 1 h 38"/>
              <a:gd name="T50" fmla="*/ 167 w 399"/>
              <a:gd name="T51" fmla="*/ 13 h 38"/>
              <a:gd name="T52" fmla="*/ 175 w 399"/>
              <a:gd name="T53" fmla="*/ 16 h 38"/>
              <a:gd name="T54" fmla="*/ 180 w 399"/>
              <a:gd name="T55" fmla="*/ 3 h 38"/>
              <a:gd name="T56" fmla="*/ 192 w 399"/>
              <a:gd name="T57" fmla="*/ 33 h 38"/>
              <a:gd name="T58" fmla="*/ 191 w 399"/>
              <a:gd name="T59" fmla="*/ 13 h 38"/>
              <a:gd name="T60" fmla="*/ 183 w 399"/>
              <a:gd name="T61" fmla="*/ 16 h 38"/>
              <a:gd name="T62" fmla="*/ 198 w 399"/>
              <a:gd name="T63" fmla="*/ 34 h 38"/>
              <a:gd name="T64" fmla="*/ 238 w 399"/>
              <a:gd name="T65" fmla="*/ 12 h 38"/>
              <a:gd name="T66" fmla="*/ 221 w 399"/>
              <a:gd name="T67" fmla="*/ 37 h 38"/>
              <a:gd name="T68" fmla="*/ 239 w 399"/>
              <a:gd name="T69" fmla="*/ 37 h 38"/>
              <a:gd name="T70" fmla="*/ 221 w 399"/>
              <a:gd name="T71" fmla="*/ 6 h 38"/>
              <a:gd name="T72" fmla="*/ 264 w 399"/>
              <a:gd name="T73" fmla="*/ 24 h 38"/>
              <a:gd name="T74" fmla="*/ 246 w 399"/>
              <a:gd name="T75" fmla="*/ 35 h 38"/>
              <a:gd name="T76" fmla="*/ 249 w 399"/>
              <a:gd name="T77" fmla="*/ 32 h 38"/>
              <a:gd name="T78" fmla="*/ 249 w 399"/>
              <a:gd name="T79" fmla="*/ 17 h 38"/>
              <a:gd name="T80" fmla="*/ 282 w 399"/>
              <a:gd name="T81" fmla="*/ 26 h 38"/>
              <a:gd name="T82" fmla="*/ 277 w 399"/>
              <a:gd name="T83" fmla="*/ 15 h 38"/>
              <a:gd name="T84" fmla="*/ 268 w 399"/>
              <a:gd name="T85" fmla="*/ 19 h 38"/>
              <a:gd name="T86" fmla="*/ 275 w 399"/>
              <a:gd name="T87" fmla="*/ 35 h 38"/>
              <a:gd name="T88" fmla="*/ 283 w 399"/>
              <a:gd name="T89" fmla="*/ 31 h 38"/>
              <a:gd name="T90" fmla="*/ 291 w 399"/>
              <a:gd name="T91" fmla="*/ 15 h 38"/>
              <a:gd name="T92" fmla="*/ 307 w 399"/>
              <a:gd name="T93" fmla="*/ 32 h 38"/>
              <a:gd name="T94" fmla="*/ 309 w 399"/>
              <a:gd name="T95" fmla="*/ 24 h 38"/>
              <a:gd name="T96" fmla="*/ 305 w 399"/>
              <a:gd name="T97" fmla="*/ 23 h 38"/>
              <a:gd name="T98" fmla="*/ 315 w 399"/>
              <a:gd name="T99" fmla="*/ 14 h 38"/>
              <a:gd name="T100" fmla="*/ 312 w 399"/>
              <a:gd name="T101" fmla="*/ 31 h 38"/>
              <a:gd name="T102" fmla="*/ 328 w 399"/>
              <a:gd name="T103" fmla="*/ 37 h 38"/>
              <a:gd name="T104" fmla="*/ 321 w 399"/>
              <a:gd name="T105" fmla="*/ 35 h 38"/>
              <a:gd name="T106" fmla="*/ 328 w 399"/>
              <a:gd name="T107" fmla="*/ 25 h 38"/>
              <a:gd name="T108" fmla="*/ 343 w 399"/>
              <a:gd name="T109" fmla="*/ 18 h 38"/>
              <a:gd name="T110" fmla="*/ 343 w 399"/>
              <a:gd name="T111" fmla="*/ 37 h 38"/>
              <a:gd name="T112" fmla="*/ 352 w 399"/>
              <a:gd name="T113" fmla="*/ 12 h 38"/>
              <a:gd name="T114" fmla="*/ 360 w 399"/>
              <a:gd name="T115" fmla="*/ 18 h 38"/>
              <a:gd name="T116" fmla="*/ 357 w 399"/>
              <a:gd name="T117" fmla="*/ 16 h 38"/>
              <a:gd name="T118" fmla="*/ 372 w 399"/>
              <a:gd name="T119" fmla="*/ 32 h 38"/>
              <a:gd name="T120" fmla="*/ 382 w 399"/>
              <a:gd name="T121" fmla="*/ 1 h 38"/>
              <a:gd name="T122" fmla="*/ 384 w 399"/>
              <a:gd name="T123" fmla="*/ 17 h 38"/>
              <a:gd name="T124" fmla="*/ 399 w 399"/>
              <a:gd name="T125"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9" h="38">
                <a:moveTo>
                  <a:pt x="36" y="3"/>
                </a:moveTo>
                <a:cubicBezTo>
                  <a:pt x="31" y="3"/>
                  <a:pt x="31" y="3"/>
                  <a:pt x="31" y="3"/>
                </a:cubicBezTo>
                <a:cubicBezTo>
                  <a:pt x="20" y="27"/>
                  <a:pt x="20" y="27"/>
                  <a:pt x="20" y="27"/>
                </a:cubicBezTo>
                <a:cubicBezTo>
                  <a:pt x="19" y="28"/>
                  <a:pt x="19" y="29"/>
                  <a:pt x="18" y="31"/>
                </a:cubicBezTo>
                <a:cubicBezTo>
                  <a:pt x="18" y="31"/>
                  <a:pt x="18" y="31"/>
                  <a:pt x="18" y="31"/>
                </a:cubicBezTo>
                <a:cubicBezTo>
                  <a:pt x="18" y="30"/>
                  <a:pt x="17" y="29"/>
                  <a:pt x="16" y="27"/>
                </a:cubicBezTo>
                <a:cubicBezTo>
                  <a:pt x="6" y="3"/>
                  <a:pt x="6" y="3"/>
                  <a:pt x="6" y="3"/>
                </a:cubicBezTo>
                <a:cubicBezTo>
                  <a:pt x="0" y="3"/>
                  <a:pt x="0" y="3"/>
                  <a:pt x="0" y="3"/>
                </a:cubicBezTo>
                <a:cubicBezTo>
                  <a:pt x="0" y="37"/>
                  <a:pt x="0" y="37"/>
                  <a:pt x="0" y="37"/>
                </a:cubicBezTo>
                <a:cubicBezTo>
                  <a:pt x="4" y="37"/>
                  <a:pt x="4" y="37"/>
                  <a:pt x="4" y="37"/>
                </a:cubicBezTo>
                <a:cubicBezTo>
                  <a:pt x="4" y="14"/>
                  <a:pt x="4" y="14"/>
                  <a:pt x="4" y="14"/>
                </a:cubicBezTo>
                <a:cubicBezTo>
                  <a:pt x="4" y="11"/>
                  <a:pt x="4" y="9"/>
                  <a:pt x="4" y="7"/>
                </a:cubicBezTo>
                <a:cubicBezTo>
                  <a:pt x="4" y="7"/>
                  <a:pt x="4" y="7"/>
                  <a:pt x="4" y="7"/>
                </a:cubicBezTo>
                <a:cubicBezTo>
                  <a:pt x="4" y="9"/>
                  <a:pt x="5" y="10"/>
                  <a:pt x="5" y="11"/>
                </a:cubicBezTo>
                <a:cubicBezTo>
                  <a:pt x="17" y="37"/>
                  <a:pt x="17" y="37"/>
                  <a:pt x="17" y="37"/>
                </a:cubicBezTo>
                <a:cubicBezTo>
                  <a:pt x="19" y="37"/>
                  <a:pt x="19" y="37"/>
                  <a:pt x="19" y="37"/>
                </a:cubicBezTo>
                <a:cubicBezTo>
                  <a:pt x="31" y="11"/>
                  <a:pt x="31" y="11"/>
                  <a:pt x="31" y="11"/>
                </a:cubicBezTo>
                <a:cubicBezTo>
                  <a:pt x="31" y="10"/>
                  <a:pt x="31" y="9"/>
                  <a:pt x="32" y="7"/>
                </a:cubicBezTo>
                <a:cubicBezTo>
                  <a:pt x="32" y="7"/>
                  <a:pt x="32" y="7"/>
                  <a:pt x="32" y="7"/>
                </a:cubicBezTo>
                <a:cubicBezTo>
                  <a:pt x="32" y="10"/>
                  <a:pt x="32" y="12"/>
                  <a:pt x="32" y="14"/>
                </a:cubicBezTo>
                <a:cubicBezTo>
                  <a:pt x="32" y="37"/>
                  <a:pt x="32" y="37"/>
                  <a:pt x="32" y="37"/>
                </a:cubicBezTo>
                <a:cubicBezTo>
                  <a:pt x="36" y="37"/>
                  <a:pt x="36" y="37"/>
                  <a:pt x="36" y="37"/>
                </a:cubicBezTo>
                <a:lnTo>
                  <a:pt x="36" y="3"/>
                </a:lnTo>
                <a:close/>
                <a:moveTo>
                  <a:pt x="48" y="2"/>
                </a:moveTo>
                <a:cubicBezTo>
                  <a:pt x="47" y="1"/>
                  <a:pt x="47" y="1"/>
                  <a:pt x="46" y="1"/>
                </a:cubicBezTo>
                <a:cubicBezTo>
                  <a:pt x="45" y="1"/>
                  <a:pt x="45" y="1"/>
                  <a:pt x="44" y="2"/>
                </a:cubicBezTo>
                <a:cubicBezTo>
                  <a:pt x="44" y="2"/>
                  <a:pt x="43" y="3"/>
                  <a:pt x="43" y="4"/>
                </a:cubicBezTo>
                <a:cubicBezTo>
                  <a:pt x="43" y="4"/>
                  <a:pt x="44" y="5"/>
                  <a:pt x="44" y="6"/>
                </a:cubicBezTo>
                <a:cubicBezTo>
                  <a:pt x="45" y="6"/>
                  <a:pt x="45" y="6"/>
                  <a:pt x="46" y="6"/>
                </a:cubicBezTo>
                <a:cubicBezTo>
                  <a:pt x="47" y="6"/>
                  <a:pt x="47" y="6"/>
                  <a:pt x="48" y="5"/>
                </a:cubicBezTo>
                <a:cubicBezTo>
                  <a:pt x="48" y="5"/>
                  <a:pt x="49" y="4"/>
                  <a:pt x="49" y="4"/>
                </a:cubicBezTo>
                <a:cubicBezTo>
                  <a:pt x="49" y="3"/>
                  <a:pt x="48" y="2"/>
                  <a:pt x="48" y="2"/>
                </a:cubicBezTo>
                <a:moveTo>
                  <a:pt x="48" y="13"/>
                </a:moveTo>
                <a:cubicBezTo>
                  <a:pt x="44" y="13"/>
                  <a:pt x="44" y="13"/>
                  <a:pt x="44" y="13"/>
                </a:cubicBezTo>
                <a:cubicBezTo>
                  <a:pt x="44" y="37"/>
                  <a:pt x="44" y="37"/>
                  <a:pt x="44" y="37"/>
                </a:cubicBezTo>
                <a:cubicBezTo>
                  <a:pt x="48" y="37"/>
                  <a:pt x="48" y="37"/>
                  <a:pt x="48" y="37"/>
                </a:cubicBezTo>
                <a:lnTo>
                  <a:pt x="48" y="13"/>
                </a:lnTo>
                <a:close/>
                <a:moveTo>
                  <a:pt x="73" y="32"/>
                </a:moveTo>
                <a:cubicBezTo>
                  <a:pt x="71" y="34"/>
                  <a:pt x="69" y="35"/>
                  <a:pt x="66" y="35"/>
                </a:cubicBezTo>
                <a:cubicBezTo>
                  <a:pt x="64" y="35"/>
                  <a:pt x="62" y="34"/>
                  <a:pt x="60" y="32"/>
                </a:cubicBezTo>
                <a:cubicBezTo>
                  <a:pt x="59" y="30"/>
                  <a:pt x="58" y="28"/>
                  <a:pt x="58" y="25"/>
                </a:cubicBezTo>
                <a:cubicBezTo>
                  <a:pt x="58" y="22"/>
                  <a:pt x="59" y="20"/>
                  <a:pt x="60" y="18"/>
                </a:cubicBezTo>
                <a:cubicBezTo>
                  <a:pt x="62" y="16"/>
                  <a:pt x="64" y="15"/>
                  <a:pt x="67" y="15"/>
                </a:cubicBezTo>
                <a:cubicBezTo>
                  <a:pt x="69" y="15"/>
                  <a:pt x="71" y="16"/>
                  <a:pt x="73" y="17"/>
                </a:cubicBezTo>
                <a:cubicBezTo>
                  <a:pt x="73" y="13"/>
                  <a:pt x="73" y="13"/>
                  <a:pt x="73" y="13"/>
                </a:cubicBezTo>
                <a:cubicBezTo>
                  <a:pt x="71" y="12"/>
                  <a:pt x="69" y="12"/>
                  <a:pt x="67" y="12"/>
                </a:cubicBezTo>
                <a:cubicBezTo>
                  <a:pt x="63" y="12"/>
                  <a:pt x="60" y="13"/>
                  <a:pt x="57" y="16"/>
                </a:cubicBezTo>
                <a:cubicBezTo>
                  <a:pt x="55" y="18"/>
                  <a:pt x="54" y="21"/>
                  <a:pt x="54" y="26"/>
                </a:cubicBezTo>
                <a:cubicBezTo>
                  <a:pt x="54" y="29"/>
                  <a:pt x="55" y="32"/>
                  <a:pt x="57" y="34"/>
                </a:cubicBezTo>
                <a:cubicBezTo>
                  <a:pt x="59" y="37"/>
                  <a:pt x="62" y="38"/>
                  <a:pt x="66" y="38"/>
                </a:cubicBezTo>
                <a:cubicBezTo>
                  <a:pt x="68" y="38"/>
                  <a:pt x="71" y="37"/>
                  <a:pt x="73" y="36"/>
                </a:cubicBezTo>
                <a:lnTo>
                  <a:pt x="73" y="32"/>
                </a:lnTo>
                <a:close/>
                <a:moveTo>
                  <a:pt x="91" y="12"/>
                </a:moveTo>
                <a:cubicBezTo>
                  <a:pt x="91" y="12"/>
                  <a:pt x="90" y="12"/>
                  <a:pt x="89" y="12"/>
                </a:cubicBezTo>
                <a:cubicBezTo>
                  <a:pt x="87" y="12"/>
                  <a:pt x="86" y="13"/>
                  <a:pt x="85" y="13"/>
                </a:cubicBezTo>
                <a:cubicBezTo>
                  <a:pt x="84" y="14"/>
                  <a:pt x="83" y="16"/>
                  <a:pt x="82" y="18"/>
                </a:cubicBezTo>
                <a:cubicBezTo>
                  <a:pt x="82" y="18"/>
                  <a:pt x="82" y="18"/>
                  <a:pt x="82" y="18"/>
                </a:cubicBezTo>
                <a:cubicBezTo>
                  <a:pt x="82" y="13"/>
                  <a:pt x="82" y="13"/>
                  <a:pt x="82" y="13"/>
                </a:cubicBezTo>
                <a:cubicBezTo>
                  <a:pt x="78" y="13"/>
                  <a:pt x="78" y="13"/>
                  <a:pt x="78" y="13"/>
                </a:cubicBezTo>
                <a:cubicBezTo>
                  <a:pt x="78" y="37"/>
                  <a:pt x="78" y="37"/>
                  <a:pt x="78" y="37"/>
                </a:cubicBezTo>
                <a:cubicBezTo>
                  <a:pt x="82" y="37"/>
                  <a:pt x="82" y="37"/>
                  <a:pt x="82" y="37"/>
                </a:cubicBezTo>
                <a:cubicBezTo>
                  <a:pt x="82" y="25"/>
                  <a:pt x="82" y="25"/>
                  <a:pt x="82" y="25"/>
                </a:cubicBezTo>
                <a:cubicBezTo>
                  <a:pt x="82" y="22"/>
                  <a:pt x="83" y="20"/>
                  <a:pt x="84" y="18"/>
                </a:cubicBezTo>
                <a:cubicBezTo>
                  <a:pt x="85" y="16"/>
                  <a:pt x="87" y="16"/>
                  <a:pt x="88" y="16"/>
                </a:cubicBezTo>
                <a:cubicBezTo>
                  <a:pt x="90" y="16"/>
                  <a:pt x="91" y="16"/>
                  <a:pt x="91" y="17"/>
                </a:cubicBezTo>
                <a:lnTo>
                  <a:pt x="91" y="12"/>
                </a:lnTo>
                <a:close/>
                <a:moveTo>
                  <a:pt x="114" y="15"/>
                </a:moveTo>
                <a:cubicBezTo>
                  <a:pt x="112" y="13"/>
                  <a:pt x="109" y="12"/>
                  <a:pt x="105" y="12"/>
                </a:cubicBezTo>
                <a:cubicBezTo>
                  <a:pt x="102" y="12"/>
                  <a:pt x="99" y="13"/>
                  <a:pt x="96" y="15"/>
                </a:cubicBezTo>
                <a:cubicBezTo>
                  <a:pt x="94" y="18"/>
                  <a:pt x="93" y="21"/>
                  <a:pt x="93" y="25"/>
                </a:cubicBezTo>
                <a:cubicBezTo>
                  <a:pt x="93" y="29"/>
                  <a:pt x="94" y="32"/>
                  <a:pt x="96" y="34"/>
                </a:cubicBezTo>
                <a:cubicBezTo>
                  <a:pt x="98" y="37"/>
                  <a:pt x="101" y="38"/>
                  <a:pt x="105" y="38"/>
                </a:cubicBezTo>
                <a:cubicBezTo>
                  <a:pt x="109" y="38"/>
                  <a:pt x="112" y="37"/>
                  <a:pt x="114" y="34"/>
                </a:cubicBezTo>
                <a:cubicBezTo>
                  <a:pt x="116" y="32"/>
                  <a:pt x="117" y="29"/>
                  <a:pt x="117" y="25"/>
                </a:cubicBezTo>
                <a:cubicBezTo>
                  <a:pt x="117" y="21"/>
                  <a:pt x="116" y="18"/>
                  <a:pt x="114" y="15"/>
                </a:cubicBezTo>
                <a:moveTo>
                  <a:pt x="111" y="32"/>
                </a:moveTo>
                <a:cubicBezTo>
                  <a:pt x="110" y="34"/>
                  <a:pt x="108" y="35"/>
                  <a:pt x="105" y="35"/>
                </a:cubicBezTo>
                <a:cubicBezTo>
                  <a:pt x="103" y="35"/>
                  <a:pt x="101" y="34"/>
                  <a:pt x="99" y="32"/>
                </a:cubicBezTo>
                <a:cubicBezTo>
                  <a:pt x="98" y="30"/>
                  <a:pt x="97" y="28"/>
                  <a:pt x="97" y="25"/>
                </a:cubicBezTo>
                <a:cubicBezTo>
                  <a:pt x="97" y="22"/>
                  <a:pt x="98" y="19"/>
                  <a:pt x="99" y="18"/>
                </a:cubicBezTo>
                <a:cubicBezTo>
                  <a:pt x="101" y="16"/>
                  <a:pt x="103" y="15"/>
                  <a:pt x="105" y="15"/>
                </a:cubicBezTo>
                <a:cubicBezTo>
                  <a:pt x="108" y="15"/>
                  <a:pt x="110" y="16"/>
                  <a:pt x="111" y="18"/>
                </a:cubicBezTo>
                <a:cubicBezTo>
                  <a:pt x="112" y="19"/>
                  <a:pt x="113" y="22"/>
                  <a:pt x="113" y="25"/>
                </a:cubicBezTo>
                <a:cubicBezTo>
                  <a:pt x="113" y="28"/>
                  <a:pt x="113" y="30"/>
                  <a:pt x="111" y="32"/>
                </a:cubicBezTo>
                <a:moveTo>
                  <a:pt x="135" y="26"/>
                </a:moveTo>
                <a:cubicBezTo>
                  <a:pt x="134" y="25"/>
                  <a:pt x="132" y="24"/>
                  <a:pt x="130" y="23"/>
                </a:cubicBezTo>
                <a:cubicBezTo>
                  <a:pt x="128" y="23"/>
                  <a:pt x="127" y="22"/>
                  <a:pt x="127" y="21"/>
                </a:cubicBezTo>
                <a:cubicBezTo>
                  <a:pt x="126" y="21"/>
                  <a:pt x="126" y="20"/>
                  <a:pt x="126" y="19"/>
                </a:cubicBezTo>
                <a:cubicBezTo>
                  <a:pt x="126" y="18"/>
                  <a:pt x="126" y="17"/>
                  <a:pt x="127" y="16"/>
                </a:cubicBezTo>
                <a:cubicBezTo>
                  <a:pt x="128" y="16"/>
                  <a:pt x="129" y="15"/>
                  <a:pt x="130" y="15"/>
                </a:cubicBezTo>
                <a:cubicBezTo>
                  <a:pt x="132" y="15"/>
                  <a:pt x="134" y="16"/>
                  <a:pt x="136" y="17"/>
                </a:cubicBezTo>
                <a:cubicBezTo>
                  <a:pt x="136" y="13"/>
                  <a:pt x="136" y="13"/>
                  <a:pt x="136" y="13"/>
                </a:cubicBezTo>
                <a:cubicBezTo>
                  <a:pt x="134" y="12"/>
                  <a:pt x="132" y="12"/>
                  <a:pt x="130" y="12"/>
                </a:cubicBezTo>
                <a:cubicBezTo>
                  <a:pt x="128" y="12"/>
                  <a:pt x="126" y="13"/>
                  <a:pt x="124" y="14"/>
                </a:cubicBezTo>
                <a:cubicBezTo>
                  <a:pt x="122" y="15"/>
                  <a:pt x="122" y="17"/>
                  <a:pt x="122" y="19"/>
                </a:cubicBezTo>
                <a:cubicBezTo>
                  <a:pt x="122" y="21"/>
                  <a:pt x="122" y="22"/>
                  <a:pt x="123" y="24"/>
                </a:cubicBezTo>
                <a:cubicBezTo>
                  <a:pt x="124" y="25"/>
                  <a:pt x="125" y="26"/>
                  <a:pt x="128" y="26"/>
                </a:cubicBezTo>
                <a:cubicBezTo>
                  <a:pt x="130" y="27"/>
                  <a:pt x="131" y="28"/>
                  <a:pt x="132" y="29"/>
                </a:cubicBezTo>
                <a:cubicBezTo>
                  <a:pt x="132" y="29"/>
                  <a:pt x="133" y="30"/>
                  <a:pt x="133" y="31"/>
                </a:cubicBezTo>
                <a:cubicBezTo>
                  <a:pt x="133" y="33"/>
                  <a:pt x="131" y="35"/>
                  <a:pt x="128" y="35"/>
                </a:cubicBezTo>
                <a:cubicBezTo>
                  <a:pt x="126" y="35"/>
                  <a:pt x="123" y="34"/>
                  <a:pt x="122" y="32"/>
                </a:cubicBezTo>
                <a:cubicBezTo>
                  <a:pt x="122" y="36"/>
                  <a:pt x="122" y="36"/>
                  <a:pt x="122" y="36"/>
                </a:cubicBezTo>
                <a:cubicBezTo>
                  <a:pt x="123" y="37"/>
                  <a:pt x="125" y="38"/>
                  <a:pt x="128" y="38"/>
                </a:cubicBezTo>
                <a:cubicBezTo>
                  <a:pt x="131" y="38"/>
                  <a:pt x="133" y="37"/>
                  <a:pt x="134" y="36"/>
                </a:cubicBezTo>
                <a:cubicBezTo>
                  <a:pt x="136" y="34"/>
                  <a:pt x="137" y="33"/>
                  <a:pt x="137" y="31"/>
                </a:cubicBezTo>
                <a:cubicBezTo>
                  <a:pt x="137" y="29"/>
                  <a:pt x="136" y="27"/>
                  <a:pt x="135" y="26"/>
                </a:cubicBezTo>
                <a:moveTo>
                  <a:pt x="162" y="15"/>
                </a:moveTo>
                <a:cubicBezTo>
                  <a:pt x="160" y="13"/>
                  <a:pt x="157" y="12"/>
                  <a:pt x="153" y="12"/>
                </a:cubicBezTo>
                <a:cubicBezTo>
                  <a:pt x="149" y="12"/>
                  <a:pt x="146" y="13"/>
                  <a:pt x="144" y="15"/>
                </a:cubicBezTo>
                <a:cubicBezTo>
                  <a:pt x="142" y="18"/>
                  <a:pt x="140" y="21"/>
                  <a:pt x="140" y="25"/>
                </a:cubicBezTo>
                <a:cubicBezTo>
                  <a:pt x="140" y="29"/>
                  <a:pt x="142" y="32"/>
                  <a:pt x="144" y="34"/>
                </a:cubicBezTo>
                <a:cubicBezTo>
                  <a:pt x="146" y="37"/>
                  <a:pt x="149" y="38"/>
                  <a:pt x="153" y="38"/>
                </a:cubicBezTo>
                <a:cubicBezTo>
                  <a:pt x="156" y="38"/>
                  <a:pt x="159" y="37"/>
                  <a:pt x="162" y="34"/>
                </a:cubicBezTo>
                <a:cubicBezTo>
                  <a:pt x="164" y="32"/>
                  <a:pt x="165" y="29"/>
                  <a:pt x="165" y="25"/>
                </a:cubicBezTo>
                <a:cubicBezTo>
                  <a:pt x="165" y="21"/>
                  <a:pt x="164" y="18"/>
                  <a:pt x="162" y="15"/>
                </a:cubicBezTo>
                <a:moveTo>
                  <a:pt x="159" y="32"/>
                </a:moveTo>
                <a:cubicBezTo>
                  <a:pt x="157" y="34"/>
                  <a:pt x="155" y="35"/>
                  <a:pt x="153" y="35"/>
                </a:cubicBezTo>
                <a:cubicBezTo>
                  <a:pt x="150" y="35"/>
                  <a:pt x="148" y="34"/>
                  <a:pt x="147" y="32"/>
                </a:cubicBezTo>
                <a:cubicBezTo>
                  <a:pt x="145" y="30"/>
                  <a:pt x="145" y="28"/>
                  <a:pt x="145" y="25"/>
                </a:cubicBezTo>
                <a:cubicBezTo>
                  <a:pt x="145" y="22"/>
                  <a:pt x="145" y="19"/>
                  <a:pt x="147" y="18"/>
                </a:cubicBezTo>
                <a:cubicBezTo>
                  <a:pt x="148" y="16"/>
                  <a:pt x="150" y="15"/>
                  <a:pt x="153" y="15"/>
                </a:cubicBezTo>
                <a:cubicBezTo>
                  <a:pt x="155" y="15"/>
                  <a:pt x="157" y="16"/>
                  <a:pt x="159" y="18"/>
                </a:cubicBezTo>
                <a:cubicBezTo>
                  <a:pt x="160" y="19"/>
                  <a:pt x="161" y="22"/>
                  <a:pt x="161" y="25"/>
                </a:cubicBezTo>
                <a:cubicBezTo>
                  <a:pt x="161" y="28"/>
                  <a:pt x="160" y="30"/>
                  <a:pt x="159" y="32"/>
                </a:cubicBezTo>
                <a:moveTo>
                  <a:pt x="182" y="1"/>
                </a:moveTo>
                <a:cubicBezTo>
                  <a:pt x="182" y="0"/>
                  <a:pt x="181" y="0"/>
                  <a:pt x="179" y="0"/>
                </a:cubicBezTo>
                <a:cubicBezTo>
                  <a:pt x="177" y="0"/>
                  <a:pt x="175" y="1"/>
                  <a:pt x="174" y="2"/>
                </a:cubicBezTo>
                <a:cubicBezTo>
                  <a:pt x="172" y="4"/>
                  <a:pt x="171" y="6"/>
                  <a:pt x="171" y="9"/>
                </a:cubicBezTo>
                <a:cubicBezTo>
                  <a:pt x="171" y="13"/>
                  <a:pt x="171" y="13"/>
                  <a:pt x="171" y="13"/>
                </a:cubicBezTo>
                <a:cubicBezTo>
                  <a:pt x="167" y="13"/>
                  <a:pt x="167" y="13"/>
                  <a:pt x="167" y="13"/>
                </a:cubicBezTo>
                <a:cubicBezTo>
                  <a:pt x="167" y="16"/>
                  <a:pt x="167" y="16"/>
                  <a:pt x="167" y="16"/>
                </a:cubicBezTo>
                <a:cubicBezTo>
                  <a:pt x="171" y="16"/>
                  <a:pt x="171" y="16"/>
                  <a:pt x="171" y="16"/>
                </a:cubicBezTo>
                <a:cubicBezTo>
                  <a:pt x="171" y="37"/>
                  <a:pt x="171" y="37"/>
                  <a:pt x="171" y="37"/>
                </a:cubicBezTo>
                <a:cubicBezTo>
                  <a:pt x="175" y="37"/>
                  <a:pt x="175" y="37"/>
                  <a:pt x="175" y="37"/>
                </a:cubicBezTo>
                <a:cubicBezTo>
                  <a:pt x="175" y="16"/>
                  <a:pt x="175" y="16"/>
                  <a:pt x="175" y="16"/>
                </a:cubicBezTo>
                <a:cubicBezTo>
                  <a:pt x="181" y="16"/>
                  <a:pt x="181" y="16"/>
                  <a:pt x="181" y="16"/>
                </a:cubicBezTo>
                <a:cubicBezTo>
                  <a:pt x="181" y="13"/>
                  <a:pt x="181" y="13"/>
                  <a:pt x="181" y="13"/>
                </a:cubicBezTo>
                <a:cubicBezTo>
                  <a:pt x="175" y="13"/>
                  <a:pt x="175" y="13"/>
                  <a:pt x="175" y="13"/>
                </a:cubicBezTo>
                <a:cubicBezTo>
                  <a:pt x="175" y="9"/>
                  <a:pt x="175" y="9"/>
                  <a:pt x="175" y="9"/>
                </a:cubicBezTo>
                <a:cubicBezTo>
                  <a:pt x="175" y="5"/>
                  <a:pt x="177" y="3"/>
                  <a:pt x="180" y="3"/>
                </a:cubicBezTo>
                <a:cubicBezTo>
                  <a:pt x="181" y="3"/>
                  <a:pt x="181" y="4"/>
                  <a:pt x="182" y="4"/>
                </a:cubicBezTo>
                <a:lnTo>
                  <a:pt x="182" y="1"/>
                </a:lnTo>
                <a:close/>
                <a:moveTo>
                  <a:pt x="198" y="34"/>
                </a:moveTo>
                <a:cubicBezTo>
                  <a:pt x="197" y="34"/>
                  <a:pt x="196" y="35"/>
                  <a:pt x="195" y="35"/>
                </a:cubicBezTo>
                <a:cubicBezTo>
                  <a:pt x="194" y="35"/>
                  <a:pt x="193" y="34"/>
                  <a:pt x="192" y="33"/>
                </a:cubicBezTo>
                <a:cubicBezTo>
                  <a:pt x="192" y="33"/>
                  <a:pt x="191" y="32"/>
                  <a:pt x="191" y="30"/>
                </a:cubicBezTo>
                <a:cubicBezTo>
                  <a:pt x="191" y="16"/>
                  <a:pt x="191" y="16"/>
                  <a:pt x="191" y="16"/>
                </a:cubicBezTo>
                <a:cubicBezTo>
                  <a:pt x="198" y="16"/>
                  <a:pt x="198" y="16"/>
                  <a:pt x="198" y="16"/>
                </a:cubicBezTo>
                <a:cubicBezTo>
                  <a:pt x="198" y="13"/>
                  <a:pt x="198" y="13"/>
                  <a:pt x="198" y="13"/>
                </a:cubicBezTo>
                <a:cubicBezTo>
                  <a:pt x="191" y="13"/>
                  <a:pt x="191" y="13"/>
                  <a:pt x="191" y="13"/>
                </a:cubicBezTo>
                <a:cubicBezTo>
                  <a:pt x="191" y="5"/>
                  <a:pt x="191" y="5"/>
                  <a:pt x="191" y="5"/>
                </a:cubicBezTo>
                <a:cubicBezTo>
                  <a:pt x="190" y="6"/>
                  <a:pt x="189" y="6"/>
                  <a:pt x="187" y="6"/>
                </a:cubicBezTo>
                <a:cubicBezTo>
                  <a:pt x="187" y="13"/>
                  <a:pt x="187" y="13"/>
                  <a:pt x="187" y="13"/>
                </a:cubicBezTo>
                <a:cubicBezTo>
                  <a:pt x="183" y="13"/>
                  <a:pt x="183" y="13"/>
                  <a:pt x="183" y="13"/>
                </a:cubicBezTo>
                <a:cubicBezTo>
                  <a:pt x="183" y="16"/>
                  <a:pt x="183" y="16"/>
                  <a:pt x="183" y="16"/>
                </a:cubicBezTo>
                <a:cubicBezTo>
                  <a:pt x="187" y="16"/>
                  <a:pt x="187" y="16"/>
                  <a:pt x="187" y="16"/>
                </a:cubicBezTo>
                <a:cubicBezTo>
                  <a:pt x="187" y="31"/>
                  <a:pt x="187" y="31"/>
                  <a:pt x="187" y="31"/>
                </a:cubicBezTo>
                <a:cubicBezTo>
                  <a:pt x="187" y="36"/>
                  <a:pt x="190" y="38"/>
                  <a:pt x="194" y="38"/>
                </a:cubicBezTo>
                <a:cubicBezTo>
                  <a:pt x="195" y="38"/>
                  <a:pt x="197" y="38"/>
                  <a:pt x="198" y="37"/>
                </a:cubicBezTo>
                <a:lnTo>
                  <a:pt x="198" y="34"/>
                </a:lnTo>
                <a:close/>
                <a:moveTo>
                  <a:pt x="233" y="26"/>
                </a:moveTo>
                <a:cubicBezTo>
                  <a:pt x="232" y="23"/>
                  <a:pt x="231" y="22"/>
                  <a:pt x="230" y="22"/>
                </a:cubicBezTo>
                <a:cubicBezTo>
                  <a:pt x="230" y="21"/>
                  <a:pt x="230" y="21"/>
                  <a:pt x="230" y="21"/>
                </a:cubicBezTo>
                <a:cubicBezTo>
                  <a:pt x="232" y="21"/>
                  <a:pt x="234" y="20"/>
                  <a:pt x="236" y="18"/>
                </a:cubicBezTo>
                <a:cubicBezTo>
                  <a:pt x="237" y="16"/>
                  <a:pt x="238" y="14"/>
                  <a:pt x="238" y="12"/>
                </a:cubicBezTo>
                <a:cubicBezTo>
                  <a:pt x="238" y="9"/>
                  <a:pt x="237" y="7"/>
                  <a:pt x="235" y="5"/>
                </a:cubicBezTo>
                <a:cubicBezTo>
                  <a:pt x="233" y="3"/>
                  <a:pt x="230" y="3"/>
                  <a:pt x="227" y="3"/>
                </a:cubicBezTo>
                <a:cubicBezTo>
                  <a:pt x="217" y="3"/>
                  <a:pt x="217" y="3"/>
                  <a:pt x="217" y="3"/>
                </a:cubicBezTo>
                <a:cubicBezTo>
                  <a:pt x="217" y="37"/>
                  <a:pt x="217" y="37"/>
                  <a:pt x="217" y="37"/>
                </a:cubicBezTo>
                <a:cubicBezTo>
                  <a:pt x="221" y="37"/>
                  <a:pt x="221" y="37"/>
                  <a:pt x="221" y="37"/>
                </a:cubicBezTo>
                <a:cubicBezTo>
                  <a:pt x="221" y="23"/>
                  <a:pt x="221" y="23"/>
                  <a:pt x="221" y="23"/>
                </a:cubicBezTo>
                <a:cubicBezTo>
                  <a:pt x="224" y="23"/>
                  <a:pt x="224" y="23"/>
                  <a:pt x="224" y="23"/>
                </a:cubicBezTo>
                <a:cubicBezTo>
                  <a:pt x="227" y="23"/>
                  <a:pt x="228" y="24"/>
                  <a:pt x="230" y="27"/>
                </a:cubicBezTo>
                <a:cubicBezTo>
                  <a:pt x="234" y="37"/>
                  <a:pt x="234" y="37"/>
                  <a:pt x="234" y="37"/>
                </a:cubicBezTo>
                <a:cubicBezTo>
                  <a:pt x="239" y="37"/>
                  <a:pt x="239" y="37"/>
                  <a:pt x="239" y="37"/>
                </a:cubicBezTo>
                <a:lnTo>
                  <a:pt x="233" y="26"/>
                </a:lnTo>
                <a:close/>
                <a:moveTo>
                  <a:pt x="231" y="17"/>
                </a:moveTo>
                <a:cubicBezTo>
                  <a:pt x="230" y="18"/>
                  <a:pt x="228" y="19"/>
                  <a:pt x="226" y="19"/>
                </a:cubicBezTo>
                <a:cubicBezTo>
                  <a:pt x="221" y="19"/>
                  <a:pt x="221" y="19"/>
                  <a:pt x="221" y="19"/>
                </a:cubicBezTo>
                <a:cubicBezTo>
                  <a:pt x="221" y="6"/>
                  <a:pt x="221" y="6"/>
                  <a:pt x="221" y="6"/>
                </a:cubicBezTo>
                <a:cubicBezTo>
                  <a:pt x="226" y="6"/>
                  <a:pt x="226" y="6"/>
                  <a:pt x="226" y="6"/>
                </a:cubicBezTo>
                <a:cubicBezTo>
                  <a:pt x="229" y="6"/>
                  <a:pt x="230" y="7"/>
                  <a:pt x="232" y="8"/>
                </a:cubicBezTo>
                <a:cubicBezTo>
                  <a:pt x="233" y="9"/>
                  <a:pt x="233" y="10"/>
                  <a:pt x="233" y="12"/>
                </a:cubicBezTo>
                <a:cubicBezTo>
                  <a:pt x="233" y="14"/>
                  <a:pt x="233" y="16"/>
                  <a:pt x="231" y="17"/>
                </a:cubicBezTo>
                <a:moveTo>
                  <a:pt x="264" y="24"/>
                </a:moveTo>
                <a:cubicBezTo>
                  <a:pt x="264" y="20"/>
                  <a:pt x="263" y="17"/>
                  <a:pt x="262" y="15"/>
                </a:cubicBezTo>
                <a:cubicBezTo>
                  <a:pt x="260" y="13"/>
                  <a:pt x="257" y="12"/>
                  <a:pt x="254" y="12"/>
                </a:cubicBezTo>
                <a:cubicBezTo>
                  <a:pt x="251" y="12"/>
                  <a:pt x="248" y="13"/>
                  <a:pt x="246" y="15"/>
                </a:cubicBezTo>
                <a:cubicBezTo>
                  <a:pt x="244" y="18"/>
                  <a:pt x="243" y="21"/>
                  <a:pt x="243" y="25"/>
                </a:cubicBezTo>
                <a:cubicBezTo>
                  <a:pt x="243" y="29"/>
                  <a:pt x="244" y="33"/>
                  <a:pt x="246" y="35"/>
                </a:cubicBezTo>
                <a:cubicBezTo>
                  <a:pt x="248" y="37"/>
                  <a:pt x="250" y="38"/>
                  <a:pt x="254" y="38"/>
                </a:cubicBezTo>
                <a:cubicBezTo>
                  <a:pt x="257" y="38"/>
                  <a:pt x="260" y="37"/>
                  <a:pt x="262" y="36"/>
                </a:cubicBezTo>
                <a:cubicBezTo>
                  <a:pt x="262" y="32"/>
                  <a:pt x="262" y="32"/>
                  <a:pt x="262" y="32"/>
                </a:cubicBezTo>
                <a:cubicBezTo>
                  <a:pt x="260" y="34"/>
                  <a:pt x="258" y="35"/>
                  <a:pt x="255" y="35"/>
                </a:cubicBezTo>
                <a:cubicBezTo>
                  <a:pt x="252" y="35"/>
                  <a:pt x="250" y="34"/>
                  <a:pt x="249" y="32"/>
                </a:cubicBezTo>
                <a:cubicBezTo>
                  <a:pt x="247" y="31"/>
                  <a:pt x="247" y="29"/>
                  <a:pt x="247" y="26"/>
                </a:cubicBezTo>
                <a:cubicBezTo>
                  <a:pt x="264" y="26"/>
                  <a:pt x="264" y="26"/>
                  <a:pt x="264" y="26"/>
                </a:cubicBezTo>
                <a:lnTo>
                  <a:pt x="264" y="24"/>
                </a:lnTo>
                <a:close/>
                <a:moveTo>
                  <a:pt x="247" y="23"/>
                </a:moveTo>
                <a:cubicBezTo>
                  <a:pt x="247" y="20"/>
                  <a:pt x="248" y="19"/>
                  <a:pt x="249" y="17"/>
                </a:cubicBezTo>
                <a:cubicBezTo>
                  <a:pt x="250" y="16"/>
                  <a:pt x="252" y="15"/>
                  <a:pt x="254" y="15"/>
                </a:cubicBezTo>
                <a:cubicBezTo>
                  <a:pt x="256" y="15"/>
                  <a:pt x="257" y="16"/>
                  <a:pt x="259" y="17"/>
                </a:cubicBezTo>
                <a:cubicBezTo>
                  <a:pt x="260" y="19"/>
                  <a:pt x="260" y="20"/>
                  <a:pt x="260" y="23"/>
                </a:cubicBezTo>
                <a:lnTo>
                  <a:pt x="247" y="23"/>
                </a:lnTo>
                <a:close/>
                <a:moveTo>
                  <a:pt x="282" y="26"/>
                </a:moveTo>
                <a:cubicBezTo>
                  <a:pt x="281" y="25"/>
                  <a:pt x="279" y="24"/>
                  <a:pt x="277" y="23"/>
                </a:cubicBezTo>
                <a:cubicBezTo>
                  <a:pt x="275" y="23"/>
                  <a:pt x="274" y="22"/>
                  <a:pt x="273" y="21"/>
                </a:cubicBezTo>
                <a:cubicBezTo>
                  <a:pt x="273" y="21"/>
                  <a:pt x="272" y="20"/>
                  <a:pt x="272" y="19"/>
                </a:cubicBezTo>
                <a:cubicBezTo>
                  <a:pt x="272" y="18"/>
                  <a:pt x="273" y="17"/>
                  <a:pt x="273" y="16"/>
                </a:cubicBezTo>
                <a:cubicBezTo>
                  <a:pt x="274" y="16"/>
                  <a:pt x="275" y="15"/>
                  <a:pt x="277" y="15"/>
                </a:cubicBezTo>
                <a:cubicBezTo>
                  <a:pt x="279" y="15"/>
                  <a:pt x="281" y="16"/>
                  <a:pt x="282" y="17"/>
                </a:cubicBezTo>
                <a:cubicBezTo>
                  <a:pt x="282" y="13"/>
                  <a:pt x="282" y="13"/>
                  <a:pt x="282" y="13"/>
                </a:cubicBezTo>
                <a:cubicBezTo>
                  <a:pt x="281" y="12"/>
                  <a:pt x="279" y="12"/>
                  <a:pt x="277" y="12"/>
                </a:cubicBezTo>
                <a:cubicBezTo>
                  <a:pt x="274" y="12"/>
                  <a:pt x="272" y="13"/>
                  <a:pt x="271" y="14"/>
                </a:cubicBezTo>
                <a:cubicBezTo>
                  <a:pt x="269" y="15"/>
                  <a:pt x="268" y="17"/>
                  <a:pt x="268" y="19"/>
                </a:cubicBezTo>
                <a:cubicBezTo>
                  <a:pt x="268" y="21"/>
                  <a:pt x="269" y="22"/>
                  <a:pt x="270" y="24"/>
                </a:cubicBezTo>
                <a:cubicBezTo>
                  <a:pt x="271" y="25"/>
                  <a:pt x="272" y="26"/>
                  <a:pt x="274" y="26"/>
                </a:cubicBezTo>
                <a:cubicBezTo>
                  <a:pt x="276" y="27"/>
                  <a:pt x="278" y="28"/>
                  <a:pt x="278" y="29"/>
                </a:cubicBezTo>
                <a:cubicBezTo>
                  <a:pt x="279" y="29"/>
                  <a:pt x="279" y="30"/>
                  <a:pt x="279" y="31"/>
                </a:cubicBezTo>
                <a:cubicBezTo>
                  <a:pt x="279" y="33"/>
                  <a:pt x="278" y="35"/>
                  <a:pt x="275" y="35"/>
                </a:cubicBezTo>
                <a:cubicBezTo>
                  <a:pt x="272" y="35"/>
                  <a:pt x="270" y="34"/>
                  <a:pt x="268" y="32"/>
                </a:cubicBezTo>
                <a:cubicBezTo>
                  <a:pt x="268" y="36"/>
                  <a:pt x="268" y="36"/>
                  <a:pt x="268" y="36"/>
                </a:cubicBezTo>
                <a:cubicBezTo>
                  <a:pt x="270" y="37"/>
                  <a:pt x="272" y="38"/>
                  <a:pt x="274" y="38"/>
                </a:cubicBezTo>
                <a:cubicBezTo>
                  <a:pt x="277" y="38"/>
                  <a:pt x="279" y="37"/>
                  <a:pt x="281" y="36"/>
                </a:cubicBezTo>
                <a:cubicBezTo>
                  <a:pt x="283" y="34"/>
                  <a:pt x="283" y="33"/>
                  <a:pt x="283" y="31"/>
                </a:cubicBezTo>
                <a:cubicBezTo>
                  <a:pt x="283" y="29"/>
                  <a:pt x="283" y="27"/>
                  <a:pt x="282" y="26"/>
                </a:cubicBezTo>
                <a:moveTo>
                  <a:pt x="309" y="24"/>
                </a:moveTo>
                <a:cubicBezTo>
                  <a:pt x="309" y="20"/>
                  <a:pt x="308" y="17"/>
                  <a:pt x="306" y="15"/>
                </a:cubicBezTo>
                <a:cubicBezTo>
                  <a:pt x="304" y="13"/>
                  <a:pt x="302" y="12"/>
                  <a:pt x="298" y="12"/>
                </a:cubicBezTo>
                <a:cubicBezTo>
                  <a:pt x="295" y="12"/>
                  <a:pt x="293" y="13"/>
                  <a:pt x="291" y="15"/>
                </a:cubicBezTo>
                <a:cubicBezTo>
                  <a:pt x="288" y="18"/>
                  <a:pt x="287" y="21"/>
                  <a:pt x="287" y="25"/>
                </a:cubicBezTo>
                <a:cubicBezTo>
                  <a:pt x="287" y="29"/>
                  <a:pt x="288" y="33"/>
                  <a:pt x="290" y="35"/>
                </a:cubicBezTo>
                <a:cubicBezTo>
                  <a:pt x="292" y="37"/>
                  <a:pt x="295" y="38"/>
                  <a:pt x="298" y="38"/>
                </a:cubicBezTo>
                <a:cubicBezTo>
                  <a:pt x="302" y="38"/>
                  <a:pt x="305" y="37"/>
                  <a:pt x="307" y="36"/>
                </a:cubicBezTo>
                <a:cubicBezTo>
                  <a:pt x="307" y="32"/>
                  <a:pt x="307" y="32"/>
                  <a:pt x="307" y="32"/>
                </a:cubicBezTo>
                <a:cubicBezTo>
                  <a:pt x="305" y="34"/>
                  <a:pt x="302" y="35"/>
                  <a:pt x="299" y="35"/>
                </a:cubicBezTo>
                <a:cubicBezTo>
                  <a:pt x="297" y="35"/>
                  <a:pt x="295" y="34"/>
                  <a:pt x="293" y="32"/>
                </a:cubicBezTo>
                <a:cubicBezTo>
                  <a:pt x="292" y="31"/>
                  <a:pt x="291" y="29"/>
                  <a:pt x="291" y="26"/>
                </a:cubicBezTo>
                <a:cubicBezTo>
                  <a:pt x="309" y="26"/>
                  <a:pt x="309" y="26"/>
                  <a:pt x="309" y="26"/>
                </a:cubicBezTo>
                <a:lnTo>
                  <a:pt x="309" y="24"/>
                </a:lnTo>
                <a:close/>
                <a:moveTo>
                  <a:pt x="291" y="23"/>
                </a:moveTo>
                <a:cubicBezTo>
                  <a:pt x="292" y="20"/>
                  <a:pt x="292" y="19"/>
                  <a:pt x="294" y="17"/>
                </a:cubicBezTo>
                <a:cubicBezTo>
                  <a:pt x="295" y="16"/>
                  <a:pt x="297" y="15"/>
                  <a:pt x="298" y="15"/>
                </a:cubicBezTo>
                <a:cubicBezTo>
                  <a:pt x="300" y="15"/>
                  <a:pt x="302" y="16"/>
                  <a:pt x="303" y="17"/>
                </a:cubicBezTo>
                <a:cubicBezTo>
                  <a:pt x="304" y="19"/>
                  <a:pt x="305" y="20"/>
                  <a:pt x="305" y="23"/>
                </a:cubicBezTo>
                <a:lnTo>
                  <a:pt x="291" y="23"/>
                </a:lnTo>
                <a:close/>
                <a:moveTo>
                  <a:pt x="332" y="21"/>
                </a:moveTo>
                <a:cubicBezTo>
                  <a:pt x="332" y="15"/>
                  <a:pt x="329" y="12"/>
                  <a:pt x="323" y="12"/>
                </a:cubicBezTo>
                <a:cubicBezTo>
                  <a:pt x="322" y="12"/>
                  <a:pt x="320" y="12"/>
                  <a:pt x="318" y="13"/>
                </a:cubicBezTo>
                <a:cubicBezTo>
                  <a:pt x="317" y="13"/>
                  <a:pt x="315" y="14"/>
                  <a:pt x="315" y="14"/>
                </a:cubicBezTo>
                <a:cubicBezTo>
                  <a:pt x="315" y="18"/>
                  <a:pt x="315" y="18"/>
                  <a:pt x="315" y="18"/>
                </a:cubicBezTo>
                <a:cubicBezTo>
                  <a:pt x="317" y="16"/>
                  <a:pt x="320" y="15"/>
                  <a:pt x="323" y="15"/>
                </a:cubicBezTo>
                <a:cubicBezTo>
                  <a:pt x="326" y="15"/>
                  <a:pt x="328" y="17"/>
                  <a:pt x="328" y="22"/>
                </a:cubicBezTo>
                <a:cubicBezTo>
                  <a:pt x="320" y="23"/>
                  <a:pt x="320" y="23"/>
                  <a:pt x="320" y="23"/>
                </a:cubicBezTo>
                <a:cubicBezTo>
                  <a:pt x="315" y="23"/>
                  <a:pt x="312" y="26"/>
                  <a:pt x="312" y="31"/>
                </a:cubicBezTo>
                <a:cubicBezTo>
                  <a:pt x="312" y="33"/>
                  <a:pt x="313" y="35"/>
                  <a:pt x="314" y="36"/>
                </a:cubicBezTo>
                <a:cubicBezTo>
                  <a:pt x="316" y="37"/>
                  <a:pt x="318" y="38"/>
                  <a:pt x="320" y="38"/>
                </a:cubicBezTo>
                <a:cubicBezTo>
                  <a:pt x="324" y="38"/>
                  <a:pt x="326" y="37"/>
                  <a:pt x="328" y="34"/>
                </a:cubicBezTo>
                <a:cubicBezTo>
                  <a:pt x="328" y="34"/>
                  <a:pt x="328" y="34"/>
                  <a:pt x="328" y="34"/>
                </a:cubicBezTo>
                <a:cubicBezTo>
                  <a:pt x="328" y="37"/>
                  <a:pt x="328" y="37"/>
                  <a:pt x="328" y="37"/>
                </a:cubicBezTo>
                <a:cubicBezTo>
                  <a:pt x="332" y="37"/>
                  <a:pt x="332" y="37"/>
                  <a:pt x="332" y="37"/>
                </a:cubicBezTo>
                <a:lnTo>
                  <a:pt x="332" y="21"/>
                </a:lnTo>
                <a:close/>
                <a:moveTo>
                  <a:pt x="328" y="27"/>
                </a:moveTo>
                <a:cubicBezTo>
                  <a:pt x="328" y="29"/>
                  <a:pt x="327" y="31"/>
                  <a:pt x="326" y="33"/>
                </a:cubicBezTo>
                <a:cubicBezTo>
                  <a:pt x="325" y="34"/>
                  <a:pt x="323" y="35"/>
                  <a:pt x="321" y="35"/>
                </a:cubicBezTo>
                <a:cubicBezTo>
                  <a:pt x="320" y="35"/>
                  <a:pt x="318" y="34"/>
                  <a:pt x="318" y="33"/>
                </a:cubicBezTo>
                <a:cubicBezTo>
                  <a:pt x="317" y="33"/>
                  <a:pt x="316" y="32"/>
                  <a:pt x="316" y="30"/>
                </a:cubicBezTo>
                <a:cubicBezTo>
                  <a:pt x="316" y="29"/>
                  <a:pt x="317" y="28"/>
                  <a:pt x="317" y="27"/>
                </a:cubicBezTo>
                <a:cubicBezTo>
                  <a:pt x="318" y="27"/>
                  <a:pt x="320" y="26"/>
                  <a:pt x="322" y="26"/>
                </a:cubicBezTo>
                <a:cubicBezTo>
                  <a:pt x="328" y="25"/>
                  <a:pt x="328" y="25"/>
                  <a:pt x="328" y="25"/>
                </a:cubicBezTo>
                <a:lnTo>
                  <a:pt x="328" y="27"/>
                </a:lnTo>
                <a:close/>
                <a:moveTo>
                  <a:pt x="352" y="12"/>
                </a:moveTo>
                <a:cubicBezTo>
                  <a:pt x="352" y="12"/>
                  <a:pt x="351" y="12"/>
                  <a:pt x="350" y="12"/>
                </a:cubicBezTo>
                <a:cubicBezTo>
                  <a:pt x="348" y="12"/>
                  <a:pt x="347" y="13"/>
                  <a:pt x="346" y="13"/>
                </a:cubicBezTo>
                <a:cubicBezTo>
                  <a:pt x="345" y="14"/>
                  <a:pt x="344" y="16"/>
                  <a:pt x="343" y="18"/>
                </a:cubicBezTo>
                <a:cubicBezTo>
                  <a:pt x="343" y="18"/>
                  <a:pt x="343" y="18"/>
                  <a:pt x="343" y="18"/>
                </a:cubicBezTo>
                <a:cubicBezTo>
                  <a:pt x="343" y="13"/>
                  <a:pt x="343" y="13"/>
                  <a:pt x="343" y="13"/>
                </a:cubicBezTo>
                <a:cubicBezTo>
                  <a:pt x="339" y="13"/>
                  <a:pt x="339" y="13"/>
                  <a:pt x="339" y="13"/>
                </a:cubicBezTo>
                <a:cubicBezTo>
                  <a:pt x="339" y="37"/>
                  <a:pt x="339" y="37"/>
                  <a:pt x="339" y="37"/>
                </a:cubicBezTo>
                <a:cubicBezTo>
                  <a:pt x="343" y="37"/>
                  <a:pt x="343" y="37"/>
                  <a:pt x="343" y="37"/>
                </a:cubicBezTo>
                <a:cubicBezTo>
                  <a:pt x="343" y="25"/>
                  <a:pt x="343" y="25"/>
                  <a:pt x="343" y="25"/>
                </a:cubicBezTo>
                <a:cubicBezTo>
                  <a:pt x="343" y="22"/>
                  <a:pt x="344" y="20"/>
                  <a:pt x="345" y="18"/>
                </a:cubicBezTo>
                <a:cubicBezTo>
                  <a:pt x="346" y="16"/>
                  <a:pt x="347" y="16"/>
                  <a:pt x="349" y="16"/>
                </a:cubicBezTo>
                <a:cubicBezTo>
                  <a:pt x="350" y="16"/>
                  <a:pt x="351" y="16"/>
                  <a:pt x="352" y="17"/>
                </a:cubicBezTo>
                <a:lnTo>
                  <a:pt x="352" y="12"/>
                </a:lnTo>
                <a:close/>
                <a:moveTo>
                  <a:pt x="372" y="32"/>
                </a:moveTo>
                <a:cubicBezTo>
                  <a:pt x="370" y="34"/>
                  <a:pt x="368" y="35"/>
                  <a:pt x="366" y="35"/>
                </a:cubicBezTo>
                <a:cubicBezTo>
                  <a:pt x="364" y="35"/>
                  <a:pt x="362" y="34"/>
                  <a:pt x="360" y="32"/>
                </a:cubicBezTo>
                <a:cubicBezTo>
                  <a:pt x="358" y="30"/>
                  <a:pt x="358" y="28"/>
                  <a:pt x="358" y="25"/>
                </a:cubicBezTo>
                <a:cubicBezTo>
                  <a:pt x="358" y="22"/>
                  <a:pt x="359" y="20"/>
                  <a:pt x="360" y="18"/>
                </a:cubicBezTo>
                <a:cubicBezTo>
                  <a:pt x="362" y="16"/>
                  <a:pt x="364" y="15"/>
                  <a:pt x="366" y="15"/>
                </a:cubicBezTo>
                <a:cubicBezTo>
                  <a:pt x="369" y="15"/>
                  <a:pt x="370" y="16"/>
                  <a:pt x="372" y="17"/>
                </a:cubicBezTo>
                <a:cubicBezTo>
                  <a:pt x="372" y="13"/>
                  <a:pt x="372" y="13"/>
                  <a:pt x="372" y="13"/>
                </a:cubicBezTo>
                <a:cubicBezTo>
                  <a:pt x="371" y="12"/>
                  <a:pt x="369" y="12"/>
                  <a:pt x="367" y="12"/>
                </a:cubicBezTo>
                <a:cubicBezTo>
                  <a:pt x="363" y="12"/>
                  <a:pt x="359" y="13"/>
                  <a:pt x="357" y="16"/>
                </a:cubicBezTo>
                <a:cubicBezTo>
                  <a:pt x="355" y="18"/>
                  <a:pt x="354" y="21"/>
                  <a:pt x="354" y="26"/>
                </a:cubicBezTo>
                <a:cubicBezTo>
                  <a:pt x="354" y="29"/>
                  <a:pt x="355" y="32"/>
                  <a:pt x="357" y="34"/>
                </a:cubicBezTo>
                <a:cubicBezTo>
                  <a:pt x="359" y="37"/>
                  <a:pt x="362" y="38"/>
                  <a:pt x="365" y="38"/>
                </a:cubicBezTo>
                <a:cubicBezTo>
                  <a:pt x="368" y="38"/>
                  <a:pt x="370" y="37"/>
                  <a:pt x="372" y="36"/>
                </a:cubicBezTo>
                <a:lnTo>
                  <a:pt x="372" y="32"/>
                </a:lnTo>
                <a:close/>
                <a:moveTo>
                  <a:pt x="399" y="22"/>
                </a:moveTo>
                <a:cubicBezTo>
                  <a:pt x="399" y="15"/>
                  <a:pt x="396" y="12"/>
                  <a:pt x="390" y="12"/>
                </a:cubicBezTo>
                <a:cubicBezTo>
                  <a:pt x="387" y="12"/>
                  <a:pt x="384" y="14"/>
                  <a:pt x="382" y="17"/>
                </a:cubicBezTo>
                <a:cubicBezTo>
                  <a:pt x="382" y="17"/>
                  <a:pt x="382" y="17"/>
                  <a:pt x="382" y="17"/>
                </a:cubicBezTo>
                <a:cubicBezTo>
                  <a:pt x="382" y="1"/>
                  <a:pt x="382" y="1"/>
                  <a:pt x="382" y="1"/>
                </a:cubicBezTo>
                <a:cubicBezTo>
                  <a:pt x="378" y="1"/>
                  <a:pt x="378" y="1"/>
                  <a:pt x="378" y="1"/>
                </a:cubicBezTo>
                <a:cubicBezTo>
                  <a:pt x="378" y="37"/>
                  <a:pt x="378" y="37"/>
                  <a:pt x="378" y="37"/>
                </a:cubicBezTo>
                <a:cubicBezTo>
                  <a:pt x="382" y="37"/>
                  <a:pt x="382" y="37"/>
                  <a:pt x="382" y="37"/>
                </a:cubicBezTo>
                <a:cubicBezTo>
                  <a:pt x="382" y="23"/>
                  <a:pt x="382" y="23"/>
                  <a:pt x="382" y="23"/>
                </a:cubicBezTo>
                <a:cubicBezTo>
                  <a:pt x="382" y="21"/>
                  <a:pt x="383" y="19"/>
                  <a:pt x="384" y="17"/>
                </a:cubicBezTo>
                <a:cubicBezTo>
                  <a:pt x="385" y="16"/>
                  <a:pt x="387" y="15"/>
                  <a:pt x="389" y="15"/>
                </a:cubicBezTo>
                <a:cubicBezTo>
                  <a:pt x="393" y="15"/>
                  <a:pt x="395" y="18"/>
                  <a:pt x="395" y="23"/>
                </a:cubicBezTo>
                <a:cubicBezTo>
                  <a:pt x="395" y="37"/>
                  <a:pt x="395" y="37"/>
                  <a:pt x="395" y="37"/>
                </a:cubicBezTo>
                <a:cubicBezTo>
                  <a:pt x="399" y="37"/>
                  <a:pt x="399" y="37"/>
                  <a:pt x="399" y="37"/>
                </a:cubicBezTo>
                <a:lnTo>
                  <a:pt x="399"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7" name="Freeform 16"/>
          <p:cNvSpPr>
            <a:spLocks/>
          </p:cNvSpPr>
          <p:nvPr userDrawn="1"/>
        </p:nvSpPr>
        <p:spPr bwMode="auto">
          <a:xfrm>
            <a:off x="3237854" y="4708044"/>
            <a:ext cx="266127" cy="132304"/>
          </a:xfrm>
          <a:custGeom>
            <a:avLst/>
            <a:gdLst>
              <a:gd name="T0" fmla="*/ 19 w 22"/>
              <a:gd name="T1" fmla="*/ 3 h 11"/>
              <a:gd name="T2" fmla="*/ 13 w 22"/>
              <a:gd name="T3" fmla="*/ 0 h 11"/>
              <a:gd name="T4" fmla="*/ 4 w 22"/>
              <a:gd name="T5" fmla="*/ 0 h 11"/>
              <a:gd name="T6" fmla="*/ 0 w 22"/>
              <a:gd name="T7" fmla="*/ 0 h 11"/>
              <a:gd name="T8" fmla="*/ 4 w 22"/>
              <a:gd name="T9" fmla="*/ 11 h 11"/>
              <a:gd name="T10" fmla="*/ 22 w 22"/>
              <a:gd name="T11" fmla="*/ 11 h 11"/>
              <a:gd name="T12" fmla="*/ 19 w 22"/>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22" h="11">
                <a:moveTo>
                  <a:pt x="19" y="3"/>
                </a:moveTo>
                <a:cubicBezTo>
                  <a:pt x="18" y="0"/>
                  <a:pt x="18" y="0"/>
                  <a:pt x="13" y="0"/>
                </a:cubicBezTo>
                <a:cubicBezTo>
                  <a:pt x="4" y="0"/>
                  <a:pt x="4" y="0"/>
                  <a:pt x="4" y="0"/>
                </a:cubicBezTo>
                <a:cubicBezTo>
                  <a:pt x="2" y="0"/>
                  <a:pt x="1" y="0"/>
                  <a:pt x="0" y="0"/>
                </a:cubicBezTo>
                <a:cubicBezTo>
                  <a:pt x="4" y="11"/>
                  <a:pt x="4" y="11"/>
                  <a:pt x="4" y="11"/>
                </a:cubicBezTo>
                <a:cubicBezTo>
                  <a:pt x="22" y="11"/>
                  <a:pt x="22" y="11"/>
                  <a:pt x="22" y="11"/>
                </a:cubicBezTo>
                <a:lnTo>
                  <a:pt x="19"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8" name="Freeform 17"/>
          <p:cNvSpPr>
            <a:spLocks noEditPoints="1"/>
          </p:cNvSpPr>
          <p:nvPr userDrawn="1"/>
        </p:nvSpPr>
        <p:spPr bwMode="auto">
          <a:xfrm>
            <a:off x="2574873" y="5251267"/>
            <a:ext cx="1760168" cy="470067"/>
          </a:xfrm>
          <a:custGeom>
            <a:avLst/>
            <a:gdLst>
              <a:gd name="T0" fmla="*/ 142 w 146"/>
              <a:gd name="T1" fmla="*/ 0 h 39"/>
              <a:gd name="T2" fmla="*/ 5 w 146"/>
              <a:gd name="T3" fmla="*/ 0 h 39"/>
              <a:gd name="T4" fmla="*/ 0 w 146"/>
              <a:gd name="T5" fmla="*/ 4 h 39"/>
              <a:gd name="T6" fmla="*/ 0 w 146"/>
              <a:gd name="T7" fmla="*/ 17 h 39"/>
              <a:gd name="T8" fmla="*/ 12 w 146"/>
              <a:gd name="T9" fmla="*/ 39 h 39"/>
              <a:gd name="T10" fmla="*/ 15 w 146"/>
              <a:gd name="T11" fmla="*/ 37 h 39"/>
              <a:gd name="T12" fmla="*/ 34 w 146"/>
              <a:gd name="T13" fmla="*/ 37 h 39"/>
              <a:gd name="T14" fmla="*/ 46 w 146"/>
              <a:gd name="T15" fmla="*/ 37 h 39"/>
              <a:gd name="T16" fmla="*/ 65 w 146"/>
              <a:gd name="T17" fmla="*/ 37 h 39"/>
              <a:gd name="T18" fmla="*/ 77 w 146"/>
              <a:gd name="T19" fmla="*/ 37 h 39"/>
              <a:gd name="T20" fmla="*/ 87 w 146"/>
              <a:gd name="T21" fmla="*/ 35 h 39"/>
              <a:gd name="T22" fmla="*/ 96 w 146"/>
              <a:gd name="T23" fmla="*/ 37 h 39"/>
              <a:gd name="T24" fmla="*/ 108 w 146"/>
              <a:gd name="T25" fmla="*/ 37 h 39"/>
              <a:gd name="T26" fmla="*/ 127 w 146"/>
              <a:gd name="T27" fmla="*/ 37 h 39"/>
              <a:gd name="T28" fmla="*/ 130 w 146"/>
              <a:gd name="T29" fmla="*/ 38 h 39"/>
              <a:gd name="T30" fmla="*/ 145 w 146"/>
              <a:gd name="T31" fmla="*/ 4 h 39"/>
              <a:gd name="T32" fmla="*/ 146 w 146"/>
              <a:gd name="T33" fmla="*/ 0 h 39"/>
              <a:gd name="T34" fmla="*/ 142 w 146"/>
              <a:gd name="T35" fmla="*/ 0 h 39"/>
              <a:gd name="T36" fmla="*/ 36 w 146"/>
              <a:gd name="T37" fmla="*/ 28 h 39"/>
              <a:gd name="T38" fmla="*/ 29 w 146"/>
              <a:gd name="T39" fmla="*/ 22 h 39"/>
              <a:gd name="T40" fmla="*/ 36 w 146"/>
              <a:gd name="T41" fmla="*/ 15 h 39"/>
              <a:gd name="T42" fmla="*/ 43 w 146"/>
              <a:gd name="T43" fmla="*/ 21 h 39"/>
              <a:gd name="T44" fmla="*/ 36 w 146"/>
              <a:gd name="T45" fmla="*/ 28 h 39"/>
              <a:gd name="T46" fmla="*/ 60 w 146"/>
              <a:gd name="T47" fmla="*/ 28 h 39"/>
              <a:gd name="T48" fmla="*/ 53 w 146"/>
              <a:gd name="T49" fmla="*/ 22 h 39"/>
              <a:gd name="T50" fmla="*/ 60 w 146"/>
              <a:gd name="T51" fmla="*/ 15 h 39"/>
              <a:gd name="T52" fmla="*/ 67 w 146"/>
              <a:gd name="T53" fmla="*/ 21 h 39"/>
              <a:gd name="T54" fmla="*/ 60 w 146"/>
              <a:gd name="T55" fmla="*/ 28 h 39"/>
              <a:gd name="T56" fmla="*/ 84 w 146"/>
              <a:gd name="T57" fmla="*/ 28 h 39"/>
              <a:gd name="T58" fmla="*/ 77 w 146"/>
              <a:gd name="T59" fmla="*/ 22 h 39"/>
              <a:gd name="T60" fmla="*/ 84 w 146"/>
              <a:gd name="T61" fmla="*/ 15 h 39"/>
              <a:gd name="T62" fmla="*/ 91 w 146"/>
              <a:gd name="T63" fmla="*/ 22 h 39"/>
              <a:gd name="T64" fmla="*/ 84 w 146"/>
              <a:gd name="T65" fmla="*/ 28 h 39"/>
              <a:gd name="T66" fmla="*/ 108 w 146"/>
              <a:gd name="T67" fmla="*/ 28 h 39"/>
              <a:gd name="T68" fmla="*/ 101 w 146"/>
              <a:gd name="T69" fmla="*/ 22 h 39"/>
              <a:gd name="T70" fmla="*/ 108 w 146"/>
              <a:gd name="T71" fmla="*/ 15 h 39"/>
              <a:gd name="T72" fmla="*/ 115 w 146"/>
              <a:gd name="T73" fmla="*/ 22 h 39"/>
              <a:gd name="T74" fmla="*/ 108 w 146"/>
              <a:gd name="T75"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39">
                <a:moveTo>
                  <a:pt x="142" y="0"/>
                </a:moveTo>
                <a:cubicBezTo>
                  <a:pt x="5" y="0"/>
                  <a:pt x="5" y="0"/>
                  <a:pt x="5" y="0"/>
                </a:cubicBezTo>
                <a:cubicBezTo>
                  <a:pt x="0" y="0"/>
                  <a:pt x="0" y="0"/>
                  <a:pt x="0" y="4"/>
                </a:cubicBezTo>
                <a:cubicBezTo>
                  <a:pt x="0" y="17"/>
                  <a:pt x="0" y="17"/>
                  <a:pt x="0" y="17"/>
                </a:cubicBezTo>
                <a:cubicBezTo>
                  <a:pt x="0" y="26"/>
                  <a:pt x="4" y="34"/>
                  <a:pt x="12" y="39"/>
                </a:cubicBezTo>
                <a:cubicBezTo>
                  <a:pt x="13" y="38"/>
                  <a:pt x="14" y="38"/>
                  <a:pt x="15" y="37"/>
                </a:cubicBezTo>
                <a:cubicBezTo>
                  <a:pt x="21" y="35"/>
                  <a:pt x="28" y="35"/>
                  <a:pt x="34" y="37"/>
                </a:cubicBezTo>
                <a:cubicBezTo>
                  <a:pt x="38" y="39"/>
                  <a:pt x="42" y="39"/>
                  <a:pt x="46" y="37"/>
                </a:cubicBezTo>
                <a:cubicBezTo>
                  <a:pt x="52" y="35"/>
                  <a:pt x="59" y="35"/>
                  <a:pt x="65" y="37"/>
                </a:cubicBezTo>
                <a:cubicBezTo>
                  <a:pt x="69" y="39"/>
                  <a:pt x="73" y="39"/>
                  <a:pt x="77" y="37"/>
                </a:cubicBezTo>
                <a:cubicBezTo>
                  <a:pt x="80" y="36"/>
                  <a:pt x="83" y="35"/>
                  <a:pt x="87" y="35"/>
                </a:cubicBezTo>
                <a:cubicBezTo>
                  <a:pt x="90" y="35"/>
                  <a:pt x="93" y="36"/>
                  <a:pt x="96" y="37"/>
                </a:cubicBezTo>
                <a:cubicBezTo>
                  <a:pt x="100" y="39"/>
                  <a:pt x="104" y="39"/>
                  <a:pt x="108" y="37"/>
                </a:cubicBezTo>
                <a:cubicBezTo>
                  <a:pt x="114" y="35"/>
                  <a:pt x="121" y="35"/>
                  <a:pt x="127" y="37"/>
                </a:cubicBezTo>
                <a:cubicBezTo>
                  <a:pt x="128" y="38"/>
                  <a:pt x="129" y="38"/>
                  <a:pt x="130" y="38"/>
                </a:cubicBezTo>
                <a:cubicBezTo>
                  <a:pt x="145" y="4"/>
                  <a:pt x="145" y="4"/>
                  <a:pt x="145" y="4"/>
                </a:cubicBezTo>
                <a:cubicBezTo>
                  <a:pt x="146" y="1"/>
                  <a:pt x="146" y="0"/>
                  <a:pt x="146" y="0"/>
                </a:cubicBezTo>
                <a:cubicBezTo>
                  <a:pt x="146" y="0"/>
                  <a:pt x="145" y="0"/>
                  <a:pt x="142" y="0"/>
                </a:cubicBezTo>
                <a:close/>
                <a:moveTo>
                  <a:pt x="36" y="28"/>
                </a:moveTo>
                <a:cubicBezTo>
                  <a:pt x="32" y="28"/>
                  <a:pt x="29" y="25"/>
                  <a:pt x="29" y="22"/>
                </a:cubicBezTo>
                <a:cubicBezTo>
                  <a:pt x="29" y="18"/>
                  <a:pt x="32" y="15"/>
                  <a:pt x="36" y="15"/>
                </a:cubicBezTo>
                <a:cubicBezTo>
                  <a:pt x="39" y="15"/>
                  <a:pt x="43" y="18"/>
                  <a:pt x="43" y="21"/>
                </a:cubicBezTo>
                <a:cubicBezTo>
                  <a:pt x="43" y="25"/>
                  <a:pt x="39" y="28"/>
                  <a:pt x="36" y="28"/>
                </a:cubicBezTo>
                <a:close/>
                <a:moveTo>
                  <a:pt x="60" y="28"/>
                </a:moveTo>
                <a:cubicBezTo>
                  <a:pt x="56" y="28"/>
                  <a:pt x="53" y="25"/>
                  <a:pt x="53" y="22"/>
                </a:cubicBezTo>
                <a:cubicBezTo>
                  <a:pt x="53" y="18"/>
                  <a:pt x="56" y="15"/>
                  <a:pt x="60" y="15"/>
                </a:cubicBezTo>
                <a:cubicBezTo>
                  <a:pt x="64" y="15"/>
                  <a:pt x="67" y="18"/>
                  <a:pt x="67" y="21"/>
                </a:cubicBezTo>
                <a:cubicBezTo>
                  <a:pt x="67" y="25"/>
                  <a:pt x="64" y="28"/>
                  <a:pt x="60" y="28"/>
                </a:cubicBezTo>
                <a:close/>
                <a:moveTo>
                  <a:pt x="84" y="28"/>
                </a:moveTo>
                <a:cubicBezTo>
                  <a:pt x="80" y="28"/>
                  <a:pt x="77" y="25"/>
                  <a:pt x="77" y="22"/>
                </a:cubicBezTo>
                <a:cubicBezTo>
                  <a:pt x="77" y="18"/>
                  <a:pt x="80" y="15"/>
                  <a:pt x="84" y="15"/>
                </a:cubicBezTo>
                <a:cubicBezTo>
                  <a:pt x="88" y="15"/>
                  <a:pt x="91" y="18"/>
                  <a:pt x="91" y="22"/>
                </a:cubicBezTo>
                <a:cubicBezTo>
                  <a:pt x="91" y="25"/>
                  <a:pt x="88" y="28"/>
                  <a:pt x="84" y="28"/>
                </a:cubicBezTo>
                <a:close/>
                <a:moveTo>
                  <a:pt x="108" y="28"/>
                </a:moveTo>
                <a:cubicBezTo>
                  <a:pt x="104" y="28"/>
                  <a:pt x="101" y="25"/>
                  <a:pt x="101" y="22"/>
                </a:cubicBezTo>
                <a:cubicBezTo>
                  <a:pt x="101" y="18"/>
                  <a:pt x="104" y="15"/>
                  <a:pt x="108" y="15"/>
                </a:cubicBezTo>
                <a:cubicBezTo>
                  <a:pt x="112" y="15"/>
                  <a:pt x="115" y="18"/>
                  <a:pt x="115" y="22"/>
                </a:cubicBezTo>
                <a:cubicBezTo>
                  <a:pt x="115" y="25"/>
                  <a:pt x="112" y="28"/>
                  <a:pt x="108"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9" name="Freeform 18"/>
          <p:cNvSpPr>
            <a:spLocks noEditPoints="1"/>
          </p:cNvSpPr>
          <p:nvPr userDrawn="1"/>
        </p:nvSpPr>
        <p:spPr bwMode="auto">
          <a:xfrm>
            <a:off x="2889244" y="4924399"/>
            <a:ext cx="1072286" cy="230364"/>
          </a:xfrm>
          <a:custGeom>
            <a:avLst/>
            <a:gdLst>
              <a:gd name="T0" fmla="*/ 84 w 89"/>
              <a:gd name="T1" fmla="*/ 0 h 19"/>
              <a:gd name="T2" fmla="*/ 4 w 89"/>
              <a:gd name="T3" fmla="*/ 0 h 19"/>
              <a:gd name="T4" fmla="*/ 0 w 89"/>
              <a:gd name="T5" fmla="*/ 5 h 19"/>
              <a:gd name="T6" fmla="*/ 0 w 89"/>
              <a:gd name="T7" fmla="*/ 19 h 19"/>
              <a:gd name="T8" fmla="*/ 89 w 89"/>
              <a:gd name="T9" fmla="*/ 19 h 19"/>
              <a:gd name="T10" fmla="*/ 89 w 89"/>
              <a:gd name="T11" fmla="*/ 5 h 19"/>
              <a:gd name="T12" fmla="*/ 84 w 89"/>
              <a:gd name="T13" fmla="*/ 0 h 19"/>
              <a:gd name="T14" fmla="*/ 26 w 89"/>
              <a:gd name="T15" fmla="*/ 15 h 19"/>
              <a:gd name="T16" fmla="*/ 17 w 89"/>
              <a:gd name="T17" fmla="*/ 15 h 19"/>
              <a:gd name="T18" fmla="*/ 17 w 89"/>
              <a:gd name="T19" fmla="*/ 5 h 19"/>
              <a:gd name="T20" fmla="*/ 26 w 89"/>
              <a:gd name="T21" fmla="*/ 5 h 19"/>
              <a:gd name="T22" fmla="*/ 26 w 89"/>
              <a:gd name="T23" fmla="*/ 15 h 19"/>
              <a:gd name="T24" fmla="*/ 42 w 89"/>
              <a:gd name="T25" fmla="*/ 15 h 19"/>
              <a:gd name="T26" fmla="*/ 32 w 89"/>
              <a:gd name="T27" fmla="*/ 15 h 19"/>
              <a:gd name="T28" fmla="*/ 32 w 89"/>
              <a:gd name="T29" fmla="*/ 5 h 19"/>
              <a:gd name="T30" fmla="*/ 42 w 89"/>
              <a:gd name="T31" fmla="*/ 5 h 19"/>
              <a:gd name="T32" fmla="*/ 42 w 89"/>
              <a:gd name="T33" fmla="*/ 15 h 19"/>
              <a:gd name="T34" fmla="*/ 57 w 89"/>
              <a:gd name="T35" fmla="*/ 15 h 19"/>
              <a:gd name="T36" fmla="*/ 47 w 89"/>
              <a:gd name="T37" fmla="*/ 15 h 19"/>
              <a:gd name="T38" fmla="*/ 47 w 89"/>
              <a:gd name="T39" fmla="*/ 5 h 19"/>
              <a:gd name="T40" fmla="*/ 57 w 89"/>
              <a:gd name="T41" fmla="*/ 5 h 19"/>
              <a:gd name="T42" fmla="*/ 57 w 89"/>
              <a:gd name="T43" fmla="*/ 15 h 19"/>
              <a:gd name="T44" fmla="*/ 72 w 89"/>
              <a:gd name="T45" fmla="*/ 15 h 19"/>
              <a:gd name="T46" fmla="*/ 62 w 89"/>
              <a:gd name="T47" fmla="*/ 15 h 19"/>
              <a:gd name="T48" fmla="*/ 62 w 89"/>
              <a:gd name="T49" fmla="*/ 5 h 19"/>
              <a:gd name="T50" fmla="*/ 72 w 89"/>
              <a:gd name="T51" fmla="*/ 5 h 19"/>
              <a:gd name="T52" fmla="*/ 72 w 89"/>
              <a:gd name="T5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19">
                <a:moveTo>
                  <a:pt x="84" y="0"/>
                </a:moveTo>
                <a:cubicBezTo>
                  <a:pt x="4" y="0"/>
                  <a:pt x="4" y="0"/>
                  <a:pt x="4" y="0"/>
                </a:cubicBezTo>
                <a:cubicBezTo>
                  <a:pt x="1" y="0"/>
                  <a:pt x="0" y="3"/>
                  <a:pt x="0" y="5"/>
                </a:cubicBezTo>
                <a:cubicBezTo>
                  <a:pt x="0" y="19"/>
                  <a:pt x="0" y="19"/>
                  <a:pt x="0" y="19"/>
                </a:cubicBezTo>
                <a:cubicBezTo>
                  <a:pt x="89" y="19"/>
                  <a:pt x="89" y="19"/>
                  <a:pt x="89" y="19"/>
                </a:cubicBezTo>
                <a:cubicBezTo>
                  <a:pt x="89" y="5"/>
                  <a:pt x="89" y="5"/>
                  <a:pt x="89" y="5"/>
                </a:cubicBezTo>
                <a:cubicBezTo>
                  <a:pt x="89" y="0"/>
                  <a:pt x="85" y="0"/>
                  <a:pt x="84" y="0"/>
                </a:cubicBezTo>
                <a:close/>
                <a:moveTo>
                  <a:pt x="26" y="15"/>
                </a:moveTo>
                <a:cubicBezTo>
                  <a:pt x="17" y="15"/>
                  <a:pt x="17" y="15"/>
                  <a:pt x="17" y="15"/>
                </a:cubicBezTo>
                <a:cubicBezTo>
                  <a:pt x="17" y="5"/>
                  <a:pt x="17" y="5"/>
                  <a:pt x="17" y="5"/>
                </a:cubicBezTo>
                <a:cubicBezTo>
                  <a:pt x="26" y="5"/>
                  <a:pt x="26" y="5"/>
                  <a:pt x="26" y="5"/>
                </a:cubicBezTo>
                <a:lnTo>
                  <a:pt x="26" y="15"/>
                </a:lnTo>
                <a:close/>
                <a:moveTo>
                  <a:pt x="42" y="15"/>
                </a:moveTo>
                <a:cubicBezTo>
                  <a:pt x="32" y="15"/>
                  <a:pt x="32" y="15"/>
                  <a:pt x="32" y="15"/>
                </a:cubicBezTo>
                <a:cubicBezTo>
                  <a:pt x="32" y="5"/>
                  <a:pt x="32" y="5"/>
                  <a:pt x="32" y="5"/>
                </a:cubicBezTo>
                <a:cubicBezTo>
                  <a:pt x="42" y="5"/>
                  <a:pt x="42" y="5"/>
                  <a:pt x="42" y="5"/>
                </a:cubicBezTo>
                <a:lnTo>
                  <a:pt x="42" y="15"/>
                </a:lnTo>
                <a:close/>
                <a:moveTo>
                  <a:pt x="57" y="15"/>
                </a:moveTo>
                <a:cubicBezTo>
                  <a:pt x="47" y="15"/>
                  <a:pt x="47" y="15"/>
                  <a:pt x="47" y="15"/>
                </a:cubicBezTo>
                <a:cubicBezTo>
                  <a:pt x="47" y="5"/>
                  <a:pt x="47" y="5"/>
                  <a:pt x="47" y="5"/>
                </a:cubicBezTo>
                <a:cubicBezTo>
                  <a:pt x="57" y="5"/>
                  <a:pt x="57" y="5"/>
                  <a:pt x="57" y="5"/>
                </a:cubicBezTo>
                <a:lnTo>
                  <a:pt x="57" y="15"/>
                </a:lnTo>
                <a:close/>
                <a:moveTo>
                  <a:pt x="72" y="15"/>
                </a:moveTo>
                <a:cubicBezTo>
                  <a:pt x="62" y="15"/>
                  <a:pt x="62" y="15"/>
                  <a:pt x="62" y="15"/>
                </a:cubicBezTo>
                <a:cubicBezTo>
                  <a:pt x="62" y="5"/>
                  <a:pt x="62" y="5"/>
                  <a:pt x="62" y="5"/>
                </a:cubicBezTo>
                <a:cubicBezTo>
                  <a:pt x="72" y="5"/>
                  <a:pt x="72" y="5"/>
                  <a:pt x="72" y="5"/>
                </a:cubicBezTo>
                <a:lnTo>
                  <a:pt x="7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0" name="Freeform 19"/>
          <p:cNvSpPr>
            <a:spLocks/>
          </p:cNvSpPr>
          <p:nvPr userDrawn="1"/>
        </p:nvSpPr>
        <p:spPr bwMode="auto">
          <a:xfrm>
            <a:off x="2671363" y="3367886"/>
            <a:ext cx="1120531" cy="820283"/>
          </a:xfrm>
          <a:custGeom>
            <a:avLst/>
            <a:gdLst>
              <a:gd name="T0" fmla="*/ 2 w 93"/>
              <a:gd name="T1" fmla="*/ 65 h 68"/>
              <a:gd name="T2" fmla="*/ 17 w 93"/>
              <a:gd name="T3" fmla="*/ 59 h 68"/>
              <a:gd name="T4" fmla="*/ 41 w 93"/>
              <a:gd name="T5" fmla="*/ 48 h 68"/>
              <a:gd name="T6" fmla="*/ 63 w 93"/>
              <a:gd name="T7" fmla="*/ 62 h 68"/>
              <a:gd name="T8" fmla="*/ 76 w 93"/>
              <a:gd name="T9" fmla="*/ 67 h 68"/>
              <a:gd name="T10" fmla="*/ 88 w 93"/>
              <a:gd name="T11" fmla="*/ 57 h 68"/>
              <a:gd name="T12" fmla="*/ 88 w 93"/>
              <a:gd name="T13" fmla="*/ 56 h 68"/>
              <a:gd name="T14" fmla="*/ 93 w 93"/>
              <a:gd name="T15" fmla="*/ 48 h 68"/>
              <a:gd name="T16" fmla="*/ 69 w 93"/>
              <a:gd name="T17" fmla="*/ 10 h 68"/>
              <a:gd name="T18" fmla="*/ 51 w 93"/>
              <a:gd name="T19" fmla="*/ 0 h 68"/>
              <a:gd name="T20" fmla="*/ 36 w 93"/>
              <a:gd name="T21" fmla="*/ 8 h 68"/>
              <a:gd name="T22" fmla="*/ 0 w 93"/>
              <a:gd name="T23" fmla="*/ 64 h 68"/>
              <a:gd name="T24" fmla="*/ 2 w 93"/>
              <a:gd name="T25"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8">
                <a:moveTo>
                  <a:pt x="2" y="65"/>
                </a:moveTo>
                <a:cubicBezTo>
                  <a:pt x="7" y="67"/>
                  <a:pt x="13" y="63"/>
                  <a:pt x="17" y="59"/>
                </a:cubicBezTo>
                <a:cubicBezTo>
                  <a:pt x="25" y="51"/>
                  <a:pt x="33" y="47"/>
                  <a:pt x="41" y="48"/>
                </a:cubicBezTo>
                <a:cubicBezTo>
                  <a:pt x="49" y="49"/>
                  <a:pt x="57" y="53"/>
                  <a:pt x="63" y="62"/>
                </a:cubicBezTo>
                <a:cubicBezTo>
                  <a:pt x="67" y="67"/>
                  <a:pt x="72" y="68"/>
                  <a:pt x="76" y="67"/>
                </a:cubicBezTo>
                <a:cubicBezTo>
                  <a:pt x="81" y="66"/>
                  <a:pt x="86" y="62"/>
                  <a:pt x="88" y="57"/>
                </a:cubicBezTo>
                <a:cubicBezTo>
                  <a:pt x="88" y="56"/>
                  <a:pt x="88" y="56"/>
                  <a:pt x="88" y="56"/>
                </a:cubicBezTo>
                <a:cubicBezTo>
                  <a:pt x="90" y="53"/>
                  <a:pt x="92" y="50"/>
                  <a:pt x="93" y="48"/>
                </a:cubicBezTo>
                <a:cubicBezTo>
                  <a:pt x="69" y="10"/>
                  <a:pt x="69" y="10"/>
                  <a:pt x="69" y="10"/>
                </a:cubicBezTo>
                <a:cubicBezTo>
                  <a:pt x="64" y="4"/>
                  <a:pt x="58" y="0"/>
                  <a:pt x="51" y="0"/>
                </a:cubicBezTo>
                <a:cubicBezTo>
                  <a:pt x="45" y="0"/>
                  <a:pt x="40" y="3"/>
                  <a:pt x="36" y="8"/>
                </a:cubicBezTo>
                <a:cubicBezTo>
                  <a:pt x="0" y="64"/>
                  <a:pt x="0" y="64"/>
                  <a:pt x="0" y="64"/>
                </a:cubicBezTo>
                <a:cubicBezTo>
                  <a:pt x="0" y="65"/>
                  <a:pt x="1" y="65"/>
                  <a:pt x="2"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1" name="Freeform 20"/>
          <p:cNvSpPr>
            <a:spLocks/>
          </p:cNvSpPr>
          <p:nvPr userDrawn="1"/>
        </p:nvSpPr>
        <p:spPr bwMode="auto">
          <a:xfrm>
            <a:off x="1804508" y="4055864"/>
            <a:ext cx="2988083" cy="1568966"/>
          </a:xfrm>
          <a:custGeom>
            <a:avLst/>
            <a:gdLst>
              <a:gd name="T0" fmla="*/ 239 w 248"/>
              <a:gd name="T1" fmla="*/ 106 h 130"/>
              <a:gd name="T2" fmla="*/ 171 w 248"/>
              <a:gd name="T3" fmla="*/ 0 h 130"/>
              <a:gd name="T4" fmla="*/ 169 w 248"/>
              <a:gd name="T5" fmla="*/ 3 h 130"/>
              <a:gd name="T6" fmla="*/ 150 w 248"/>
              <a:gd name="T7" fmla="*/ 20 h 130"/>
              <a:gd name="T8" fmla="*/ 146 w 248"/>
              <a:gd name="T9" fmla="*/ 20 h 130"/>
              <a:gd name="T10" fmla="*/ 128 w 248"/>
              <a:gd name="T11" fmla="*/ 11 h 130"/>
              <a:gd name="T12" fmla="*/ 113 w 248"/>
              <a:gd name="T13" fmla="*/ 0 h 130"/>
              <a:gd name="T14" fmla="*/ 95 w 248"/>
              <a:gd name="T15" fmla="*/ 9 h 130"/>
              <a:gd name="T16" fmla="*/ 71 w 248"/>
              <a:gd name="T17" fmla="*/ 18 h 130"/>
              <a:gd name="T18" fmla="*/ 66 w 248"/>
              <a:gd name="T19" fmla="*/ 15 h 130"/>
              <a:gd name="T20" fmla="*/ 9 w 248"/>
              <a:gd name="T21" fmla="*/ 104 h 130"/>
              <a:gd name="T22" fmla="*/ 3 w 248"/>
              <a:gd name="T23" fmla="*/ 126 h 130"/>
              <a:gd name="T24" fmla="*/ 11 w 248"/>
              <a:gd name="T25" fmla="*/ 130 h 130"/>
              <a:gd name="T26" fmla="*/ 59 w 248"/>
              <a:gd name="T27" fmla="*/ 130 h 130"/>
              <a:gd name="T28" fmla="*/ 56 w 248"/>
              <a:gd name="T29" fmla="*/ 116 h 130"/>
              <a:gd name="T30" fmla="*/ 56 w 248"/>
              <a:gd name="T31" fmla="*/ 103 h 130"/>
              <a:gd name="T32" fmla="*/ 69 w 248"/>
              <a:gd name="T33" fmla="*/ 91 h 130"/>
              <a:gd name="T34" fmla="*/ 82 w 248"/>
              <a:gd name="T35" fmla="*/ 91 h 130"/>
              <a:gd name="T36" fmla="*/ 82 w 248"/>
              <a:gd name="T37" fmla="*/ 77 h 130"/>
              <a:gd name="T38" fmla="*/ 94 w 248"/>
              <a:gd name="T39" fmla="*/ 65 h 130"/>
              <a:gd name="T40" fmla="*/ 115 w 248"/>
              <a:gd name="T41" fmla="*/ 65 h 130"/>
              <a:gd name="T42" fmla="*/ 111 w 248"/>
              <a:gd name="T43" fmla="*/ 54 h 130"/>
              <a:gd name="T44" fmla="*/ 111 w 248"/>
              <a:gd name="T45" fmla="*/ 54 h 130"/>
              <a:gd name="T46" fmla="*/ 123 w 248"/>
              <a:gd name="T47" fmla="*/ 46 h 130"/>
              <a:gd name="T48" fmla="*/ 132 w 248"/>
              <a:gd name="T49" fmla="*/ 46 h 130"/>
              <a:gd name="T50" fmla="*/ 145 w 248"/>
              <a:gd name="T51" fmla="*/ 55 h 130"/>
              <a:gd name="T52" fmla="*/ 149 w 248"/>
              <a:gd name="T53" fmla="*/ 65 h 130"/>
              <a:gd name="T54" fmla="*/ 174 w 248"/>
              <a:gd name="T55" fmla="*/ 65 h 130"/>
              <a:gd name="T56" fmla="*/ 186 w 248"/>
              <a:gd name="T57" fmla="*/ 77 h 130"/>
              <a:gd name="T58" fmla="*/ 186 w 248"/>
              <a:gd name="T59" fmla="*/ 91 h 130"/>
              <a:gd name="T60" fmla="*/ 206 w 248"/>
              <a:gd name="T61" fmla="*/ 91 h 130"/>
              <a:gd name="T62" fmla="*/ 218 w 248"/>
              <a:gd name="T63" fmla="*/ 99 h 130"/>
              <a:gd name="T64" fmla="*/ 216 w 248"/>
              <a:gd name="T65" fmla="*/ 106 h 130"/>
              <a:gd name="T66" fmla="*/ 205 w 248"/>
              <a:gd name="T67" fmla="*/ 130 h 130"/>
              <a:gd name="T68" fmla="*/ 237 w 248"/>
              <a:gd name="T69" fmla="*/ 130 h 130"/>
              <a:gd name="T70" fmla="*/ 237 w 248"/>
              <a:gd name="T71" fmla="*/ 130 h 130"/>
              <a:gd name="T72" fmla="*/ 245 w 248"/>
              <a:gd name="T73" fmla="*/ 126 h 130"/>
              <a:gd name="T74" fmla="*/ 239 w 248"/>
              <a:gd name="T75"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8" h="130">
                <a:moveTo>
                  <a:pt x="239" y="106"/>
                </a:moveTo>
                <a:cubicBezTo>
                  <a:pt x="171" y="0"/>
                  <a:pt x="171" y="0"/>
                  <a:pt x="171" y="0"/>
                </a:cubicBezTo>
                <a:cubicBezTo>
                  <a:pt x="170" y="1"/>
                  <a:pt x="170" y="2"/>
                  <a:pt x="169" y="3"/>
                </a:cubicBezTo>
                <a:cubicBezTo>
                  <a:pt x="166" y="12"/>
                  <a:pt x="158" y="18"/>
                  <a:pt x="150" y="20"/>
                </a:cubicBezTo>
                <a:cubicBezTo>
                  <a:pt x="148" y="20"/>
                  <a:pt x="147" y="20"/>
                  <a:pt x="146" y="20"/>
                </a:cubicBezTo>
                <a:cubicBezTo>
                  <a:pt x="139" y="20"/>
                  <a:pt x="132" y="17"/>
                  <a:pt x="128" y="11"/>
                </a:cubicBezTo>
                <a:cubicBezTo>
                  <a:pt x="124" y="6"/>
                  <a:pt x="119" y="1"/>
                  <a:pt x="113" y="0"/>
                </a:cubicBezTo>
                <a:cubicBezTo>
                  <a:pt x="107" y="0"/>
                  <a:pt x="101" y="3"/>
                  <a:pt x="95" y="9"/>
                </a:cubicBezTo>
                <a:cubicBezTo>
                  <a:pt x="85" y="19"/>
                  <a:pt x="77" y="19"/>
                  <a:pt x="71" y="18"/>
                </a:cubicBezTo>
                <a:cubicBezTo>
                  <a:pt x="70" y="17"/>
                  <a:pt x="68" y="16"/>
                  <a:pt x="66" y="15"/>
                </a:cubicBezTo>
                <a:cubicBezTo>
                  <a:pt x="9" y="104"/>
                  <a:pt x="9" y="104"/>
                  <a:pt x="9" y="104"/>
                </a:cubicBezTo>
                <a:cubicBezTo>
                  <a:pt x="3" y="114"/>
                  <a:pt x="0" y="120"/>
                  <a:pt x="3" y="126"/>
                </a:cubicBezTo>
                <a:cubicBezTo>
                  <a:pt x="5" y="128"/>
                  <a:pt x="7" y="130"/>
                  <a:pt x="11" y="130"/>
                </a:cubicBezTo>
                <a:cubicBezTo>
                  <a:pt x="59" y="130"/>
                  <a:pt x="59" y="130"/>
                  <a:pt x="59" y="130"/>
                </a:cubicBezTo>
                <a:cubicBezTo>
                  <a:pt x="57" y="126"/>
                  <a:pt x="56" y="121"/>
                  <a:pt x="56" y="116"/>
                </a:cubicBezTo>
                <a:cubicBezTo>
                  <a:pt x="56" y="103"/>
                  <a:pt x="56" y="103"/>
                  <a:pt x="56" y="103"/>
                </a:cubicBezTo>
                <a:cubicBezTo>
                  <a:pt x="56" y="91"/>
                  <a:pt x="64" y="91"/>
                  <a:pt x="69" y="91"/>
                </a:cubicBezTo>
                <a:cubicBezTo>
                  <a:pt x="82" y="91"/>
                  <a:pt x="82" y="91"/>
                  <a:pt x="82" y="91"/>
                </a:cubicBezTo>
                <a:cubicBezTo>
                  <a:pt x="82" y="77"/>
                  <a:pt x="82" y="77"/>
                  <a:pt x="82" y="77"/>
                </a:cubicBezTo>
                <a:cubicBezTo>
                  <a:pt x="82" y="72"/>
                  <a:pt x="85" y="65"/>
                  <a:pt x="94" y="65"/>
                </a:cubicBezTo>
                <a:cubicBezTo>
                  <a:pt x="115" y="65"/>
                  <a:pt x="115" y="65"/>
                  <a:pt x="115" y="65"/>
                </a:cubicBezTo>
                <a:cubicBezTo>
                  <a:pt x="111" y="54"/>
                  <a:pt x="111" y="54"/>
                  <a:pt x="111" y="54"/>
                </a:cubicBezTo>
                <a:cubicBezTo>
                  <a:pt x="111" y="54"/>
                  <a:pt x="111" y="54"/>
                  <a:pt x="111" y="54"/>
                </a:cubicBezTo>
                <a:cubicBezTo>
                  <a:pt x="111" y="46"/>
                  <a:pt x="120" y="46"/>
                  <a:pt x="123" y="46"/>
                </a:cubicBezTo>
                <a:cubicBezTo>
                  <a:pt x="132" y="46"/>
                  <a:pt x="132" y="46"/>
                  <a:pt x="132" y="46"/>
                </a:cubicBezTo>
                <a:cubicBezTo>
                  <a:pt x="140" y="46"/>
                  <a:pt x="143" y="47"/>
                  <a:pt x="145" y="55"/>
                </a:cubicBezTo>
                <a:cubicBezTo>
                  <a:pt x="149" y="65"/>
                  <a:pt x="149" y="65"/>
                  <a:pt x="149" y="65"/>
                </a:cubicBezTo>
                <a:cubicBezTo>
                  <a:pt x="174" y="65"/>
                  <a:pt x="174" y="65"/>
                  <a:pt x="174" y="65"/>
                </a:cubicBezTo>
                <a:cubicBezTo>
                  <a:pt x="179" y="65"/>
                  <a:pt x="186" y="68"/>
                  <a:pt x="186" y="77"/>
                </a:cubicBezTo>
                <a:cubicBezTo>
                  <a:pt x="186" y="91"/>
                  <a:pt x="186" y="91"/>
                  <a:pt x="186" y="91"/>
                </a:cubicBezTo>
                <a:cubicBezTo>
                  <a:pt x="206" y="91"/>
                  <a:pt x="206" y="91"/>
                  <a:pt x="206" y="91"/>
                </a:cubicBezTo>
                <a:cubicBezTo>
                  <a:pt x="214" y="91"/>
                  <a:pt x="218" y="94"/>
                  <a:pt x="218" y="99"/>
                </a:cubicBezTo>
                <a:cubicBezTo>
                  <a:pt x="218" y="101"/>
                  <a:pt x="217" y="103"/>
                  <a:pt x="216" y="106"/>
                </a:cubicBezTo>
                <a:cubicBezTo>
                  <a:pt x="205" y="130"/>
                  <a:pt x="205" y="130"/>
                  <a:pt x="205" y="130"/>
                </a:cubicBezTo>
                <a:cubicBezTo>
                  <a:pt x="237" y="130"/>
                  <a:pt x="237" y="130"/>
                  <a:pt x="237" y="130"/>
                </a:cubicBezTo>
                <a:cubicBezTo>
                  <a:pt x="237" y="130"/>
                  <a:pt x="237" y="130"/>
                  <a:pt x="237" y="130"/>
                </a:cubicBezTo>
                <a:cubicBezTo>
                  <a:pt x="240" y="130"/>
                  <a:pt x="243" y="128"/>
                  <a:pt x="245" y="126"/>
                </a:cubicBezTo>
                <a:cubicBezTo>
                  <a:pt x="246" y="124"/>
                  <a:pt x="248" y="119"/>
                  <a:pt x="239"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2" name="Freeform 21"/>
          <p:cNvSpPr>
            <a:spLocks/>
          </p:cNvSpPr>
          <p:nvPr userDrawn="1"/>
        </p:nvSpPr>
        <p:spPr bwMode="auto">
          <a:xfrm>
            <a:off x="1491693" y="3995161"/>
            <a:ext cx="806160" cy="1545619"/>
          </a:xfrm>
          <a:custGeom>
            <a:avLst/>
            <a:gdLst>
              <a:gd name="T0" fmla="*/ 61 w 67"/>
              <a:gd name="T1" fmla="*/ 57 h 128"/>
              <a:gd name="T2" fmla="*/ 48 w 67"/>
              <a:gd name="T3" fmla="*/ 35 h 128"/>
              <a:gd name="T4" fmla="*/ 55 w 67"/>
              <a:gd name="T5" fmla="*/ 35 h 128"/>
              <a:gd name="T6" fmla="*/ 35 w 67"/>
              <a:gd name="T7" fmla="*/ 2 h 128"/>
              <a:gd name="T8" fmla="*/ 31 w 67"/>
              <a:gd name="T9" fmla="*/ 1 h 128"/>
              <a:gd name="T10" fmla="*/ 11 w 67"/>
              <a:gd name="T11" fmla="*/ 35 h 128"/>
              <a:gd name="T12" fmla="*/ 18 w 67"/>
              <a:gd name="T13" fmla="*/ 35 h 128"/>
              <a:gd name="T14" fmla="*/ 5 w 67"/>
              <a:gd name="T15" fmla="*/ 57 h 128"/>
              <a:gd name="T16" fmla="*/ 13 w 67"/>
              <a:gd name="T17" fmla="*/ 57 h 128"/>
              <a:gd name="T18" fmla="*/ 0 w 67"/>
              <a:gd name="T19" fmla="*/ 82 h 128"/>
              <a:gd name="T20" fmla="*/ 28 w 67"/>
              <a:gd name="T21" fmla="*/ 82 h 128"/>
              <a:gd name="T22" fmla="*/ 28 w 67"/>
              <a:gd name="T23" fmla="*/ 128 h 128"/>
              <a:gd name="T24" fmla="*/ 38 w 67"/>
              <a:gd name="T25" fmla="*/ 128 h 128"/>
              <a:gd name="T26" fmla="*/ 38 w 67"/>
              <a:gd name="T27" fmla="*/ 82 h 128"/>
              <a:gd name="T28" fmla="*/ 67 w 67"/>
              <a:gd name="T29" fmla="*/ 82 h 128"/>
              <a:gd name="T30" fmla="*/ 53 w 67"/>
              <a:gd name="T31" fmla="*/ 57 h 128"/>
              <a:gd name="T32" fmla="*/ 61 w 67"/>
              <a:gd name="T33" fmla="*/ 5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28">
                <a:moveTo>
                  <a:pt x="61" y="57"/>
                </a:moveTo>
                <a:cubicBezTo>
                  <a:pt x="60" y="54"/>
                  <a:pt x="48" y="35"/>
                  <a:pt x="48" y="35"/>
                </a:cubicBezTo>
                <a:cubicBezTo>
                  <a:pt x="55" y="35"/>
                  <a:pt x="55" y="35"/>
                  <a:pt x="55" y="35"/>
                </a:cubicBezTo>
                <a:cubicBezTo>
                  <a:pt x="54" y="32"/>
                  <a:pt x="35" y="2"/>
                  <a:pt x="35" y="2"/>
                </a:cubicBezTo>
                <a:cubicBezTo>
                  <a:pt x="34" y="0"/>
                  <a:pt x="32" y="0"/>
                  <a:pt x="31" y="1"/>
                </a:cubicBezTo>
                <a:cubicBezTo>
                  <a:pt x="31" y="1"/>
                  <a:pt x="12" y="33"/>
                  <a:pt x="11" y="35"/>
                </a:cubicBezTo>
                <a:cubicBezTo>
                  <a:pt x="18" y="35"/>
                  <a:pt x="18" y="35"/>
                  <a:pt x="18" y="35"/>
                </a:cubicBezTo>
                <a:cubicBezTo>
                  <a:pt x="18" y="35"/>
                  <a:pt x="7" y="54"/>
                  <a:pt x="5" y="57"/>
                </a:cubicBezTo>
                <a:cubicBezTo>
                  <a:pt x="13" y="57"/>
                  <a:pt x="13" y="57"/>
                  <a:pt x="13" y="57"/>
                </a:cubicBezTo>
                <a:cubicBezTo>
                  <a:pt x="13" y="57"/>
                  <a:pt x="1" y="79"/>
                  <a:pt x="0" y="82"/>
                </a:cubicBezTo>
                <a:cubicBezTo>
                  <a:pt x="28" y="82"/>
                  <a:pt x="28" y="82"/>
                  <a:pt x="28" y="82"/>
                </a:cubicBezTo>
                <a:cubicBezTo>
                  <a:pt x="28" y="128"/>
                  <a:pt x="28" y="128"/>
                  <a:pt x="28" y="128"/>
                </a:cubicBezTo>
                <a:cubicBezTo>
                  <a:pt x="38" y="128"/>
                  <a:pt x="38" y="128"/>
                  <a:pt x="38" y="128"/>
                </a:cubicBezTo>
                <a:cubicBezTo>
                  <a:pt x="38" y="82"/>
                  <a:pt x="38" y="82"/>
                  <a:pt x="38" y="82"/>
                </a:cubicBezTo>
                <a:cubicBezTo>
                  <a:pt x="67" y="82"/>
                  <a:pt x="67" y="82"/>
                  <a:pt x="67" y="82"/>
                </a:cubicBezTo>
                <a:cubicBezTo>
                  <a:pt x="65" y="79"/>
                  <a:pt x="53" y="57"/>
                  <a:pt x="53" y="57"/>
                </a:cubicBezTo>
                <a:lnTo>
                  <a:pt x="61"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46" name="Picture 4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912" y="471123"/>
            <a:ext cx="1611541" cy="345264"/>
          </a:xfrm>
          <a:prstGeom prst="rect">
            <a:avLst/>
          </a:prstGeom>
        </p:spPr>
      </p:pic>
    </p:spTree>
    <p:extLst>
      <p:ext uri="{BB962C8B-B14F-4D97-AF65-F5344CB8AC3E}">
        <p14:creationId xmlns:p14="http://schemas.microsoft.com/office/powerpoint/2010/main" val="174454100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84186"/>
            <a:ext cx="8067760" cy="1793104"/>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grpSp>
        <p:nvGrpSpPr>
          <p:cNvPr id="8" name="Group 4"/>
          <p:cNvGrpSpPr>
            <a:grpSpLocks noChangeAspect="1"/>
          </p:cNvGrpSpPr>
          <p:nvPr userDrawn="1"/>
        </p:nvGrpSpPr>
        <p:grpSpPr bwMode="auto">
          <a:xfrm>
            <a:off x="6533386" y="2061991"/>
            <a:ext cx="5389375" cy="4513563"/>
            <a:chOff x="2611" y="1821"/>
            <a:chExt cx="990" cy="829"/>
          </a:xfrm>
        </p:grpSpPr>
        <p:sp>
          <p:nvSpPr>
            <p:cNvPr id="11" name="Freeform 5"/>
            <p:cNvSpPr>
              <a:spLocks noEditPoints="1"/>
            </p:cNvSpPr>
            <p:nvPr userDrawn="1"/>
          </p:nvSpPr>
          <p:spPr bwMode="auto">
            <a:xfrm>
              <a:off x="3025" y="1821"/>
              <a:ext cx="576" cy="507"/>
            </a:xfrm>
            <a:custGeom>
              <a:avLst/>
              <a:gdLst>
                <a:gd name="T0" fmla="*/ 136 w 243"/>
                <a:gd name="T1" fmla="*/ 168 h 213"/>
                <a:gd name="T2" fmla="*/ 191 w 243"/>
                <a:gd name="T3" fmla="*/ 199 h 213"/>
                <a:gd name="T4" fmla="*/ 166 w 243"/>
                <a:gd name="T5" fmla="*/ 199 h 213"/>
                <a:gd name="T6" fmla="*/ 185 w 243"/>
                <a:gd name="T7" fmla="*/ 202 h 213"/>
                <a:gd name="T8" fmla="*/ 210 w 243"/>
                <a:gd name="T9" fmla="*/ 202 h 213"/>
                <a:gd name="T10" fmla="*/ 204 w 243"/>
                <a:gd name="T11" fmla="*/ 196 h 213"/>
                <a:gd name="T12" fmla="*/ 185 w 243"/>
                <a:gd name="T13" fmla="*/ 207 h 213"/>
                <a:gd name="T14" fmla="*/ 160 w 243"/>
                <a:gd name="T15" fmla="*/ 207 h 213"/>
                <a:gd name="T16" fmla="*/ 134 w 243"/>
                <a:gd name="T17" fmla="*/ 207 h 213"/>
                <a:gd name="T18" fmla="*/ 115 w 243"/>
                <a:gd name="T19" fmla="*/ 213 h 213"/>
                <a:gd name="T20" fmla="*/ 141 w 243"/>
                <a:gd name="T21" fmla="*/ 213 h 213"/>
                <a:gd name="T22" fmla="*/ 166 w 243"/>
                <a:gd name="T23" fmla="*/ 213 h 213"/>
                <a:gd name="T24" fmla="*/ 191 w 243"/>
                <a:gd name="T25" fmla="*/ 213 h 213"/>
                <a:gd name="T26" fmla="*/ 216 w 243"/>
                <a:gd name="T27" fmla="*/ 213 h 213"/>
                <a:gd name="T28" fmla="*/ 148 w 243"/>
                <a:gd name="T29" fmla="*/ 164 h 213"/>
                <a:gd name="T30" fmla="*/ 148 w 243"/>
                <a:gd name="T31" fmla="*/ 164 h 213"/>
                <a:gd name="T32" fmla="*/ 143 w 243"/>
                <a:gd name="T33" fmla="*/ 145 h 213"/>
                <a:gd name="T34" fmla="*/ 146 w 243"/>
                <a:gd name="T35" fmla="*/ 145 h 213"/>
                <a:gd name="T36" fmla="*/ 157 w 243"/>
                <a:gd name="T37" fmla="*/ 138 h 213"/>
                <a:gd name="T38" fmla="*/ 235 w 243"/>
                <a:gd name="T39" fmla="*/ 147 h 213"/>
                <a:gd name="T40" fmla="*/ 228 w 243"/>
                <a:gd name="T41" fmla="*/ 66 h 213"/>
                <a:gd name="T42" fmla="*/ 214 w 243"/>
                <a:gd name="T43" fmla="*/ 19 h 213"/>
                <a:gd name="T44" fmla="*/ 188 w 243"/>
                <a:gd name="T45" fmla="*/ 66 h 213"/>
                <a:gd name="T46" fmla="*/ 161 w 243"/>
                <a:gd name="T47" fmla="*/ 42 h 213"/>
                <a:gd name="T48" fmla="*/ 108 w 243"/>
                <a:gd name="T49" fmla="*/ 6 h 213"/>
                <a:gd name="T50" fmla="*/ 100 w 243"/>
                <a:gd name="T51" fmla="*/ 165 h 213"/>
                <a:gd name="T52" fmla="*/ 118 w 243"/>
                <a:gd name="T53" fmla="*/ 184 h 213"/>
                <a:gd name="T54" fmla="*/ 162 w 243"/>
                <a:gd name="T55" fmla="*/ 184 h 213"/>
                <a:gd name="T56" fmla="*/ 194 w 243"/>
                <a:gd name="T57" fmla="*/ 184 h 213"/>
                <a:gd name="T58" fmla="*/ 236 w 243"/>
                <a:gd name="T59" fmla="*/ 165 h 213"/>
                <a:gd name="T60" fmla="*/ 208 w 243"/>
                <a:gd name="T61" fmla="*/ 87 h 213"/>
                <a:gd name="T62" fmla="*/ 114 w 243"/>
                <a:gd name="T63" fmla="*/ 11 h 213"/>
                <a:gd name="T64" fmla="*/ 133 w 243"/>
                <a:gd name="T65" fmla="*/ 67 h 213"/>
                <a:gd name="T66" fmla="*/ 83 w 243"/>
                <a:gd name="T67" fmla="*/ 62 h 213"/>
                <a:gd name="T68" fmla="*/ 198 w 243"/>
                <a:gd name="T69" fmla="*/ 181 h 213"/>
                <a:gd name="T70" fmla="*/ 167 w 243"/>
                <a:gd name="T71" fmla="*/ 179 h 213"/>
                <a:gd name="T72" fmla="*/ 129 w 243"/>
                <a:gd name="T73" fmla="*/ 180 h 213"/>
                <a:gd name="T74" fmla="*/ 104 w 243"/>
                <a:gd name="T75" fmla="*/ 155 h 213"/>
                <a:gd name="T76" fmla="*/ 209 w 243"/>
                <a:gd name="T77" fmla="*/ 155 h 213"/>
                <a:gd name="T78" fmla="*/ 123 w 243"/>
                <a:gd name="T79" fmla="*/ 147 h 213"/>
                <a:gd name="T80" fmla="*/ 143 w 243"/>
                <a:gd name="T81" fmla="*/ 120 h 213"/>
                <a:gd name="T82" fmla="*/ 159 w 243"/>
                <a:gd name="T83" fmla="*/ 122 h 213"/>
                <a:gd name="T84" fmla="*/ 213 w 243"/>
                <a:gd name="T85" fmla="*/ 158 h 213"/>
                <a:gd name="T86" fmla="*/ 192 w 243"/>
                <a:gd name="T87" fmla="*/ 147 h 213"/>
                <a:gd name="T88" fmla="*/ 163 w 243"/>
                <a:gd name="T89" fmla="*/ 121 h 213"/>
                <a:gd name="T90" fmla="*/ 142 w 243"/>
                <a:gd name="T91" fmla="*/ 128 h 213"/>
                <a:gd name="T92" fmla="*/ 108 w 243"/>
                <a:gd name="T93" fmla="*/ 147 h 213"/>
                <a:gd name="T94" fmla="*/ 15 w 243"/>
                <a:gd name="T95" fmla="*/ 149 h 213"/>
                <a:gd name="T96" fmla="*/ 108 w 243"/>
                <a:gd name="T97" fmla="*/ 55 h 213"/>
                <a:gd name="T98" fmla="*/ 152 w 243"/>
                <a:gd name="T99" fmla="*/ 58 h 213"/>
                <a:gd name="T100" fmla="*/ 213 w 243"/>
                <a:gd name="T101" fmla="*/ 158 h 213"/>
                <a:gd name="T102" fmla="*/ 170 w 243"/>
                <a:gd name="T103" fmla="*/ 168 h 213"/>
                <a:gd name="T104" fmla="*/ 168 w 243"/>
                <a:gd name="T105" fmla="*/ 145 h 213"/>
                <a:gd name="T106" fmla="*/ 177 w 243"/>
                <a:gd name="T107" fmla="*/ 16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3" h="213">
                  <a:moveTo>
                    <a:pt x="131" y="164"/>
                  </a:moveTo>
                  <a:cubicBezTo>
                    <a:pt x="128" y="164"/>
                    <a:pt x="126" y="166"/>
                    <a:pt x="126" y="168"/>
                  </a:cubicBezTo>
                  <a:cubicBezTo>
                    <a:pt x="126" y="171"/>
                    <a:pt x="128" y="172"/>
                    <a:pt x="131" y="172"/>
                  </a:cubicBezTo>
                  <a:cubicBezTo>
                    <a:pt x="134" y="172"/>
                    <a:pt x="136" y="171"/>
                    <a:pt x="136" y="168"/>
                  </a:cubicBezTo>
                  <a:cubicBezTo>
                    <a:pt x="136" y="166"/>
                    <a:pt x="133" y="164"/>
                    <a:pt x="131" y="164"/>
                  </a:cubicBezTo>
                  <a:close/>
                  <a:moveTo>
                    <a:pt x="204" y="196"/>
                  </a:moveTo>
                  <a:cubicBezTo>
                    <a:pt x="201" y="196"/>
                    <a:pt x="199" y="196"/>
                    <a:pt x="197" y="197"/>
                  </a:cubicBezTo>
                  <a:cubicBezTo>
                    <a:pt x="195" y="198"/>
                    <a:pt x="193" y="199"/>
                    <a:pt x="191" y="199"/>
                  </a:cubicBezTo>
                  <a:cubicBezTo>
                    <a:pt x="189" y="199"/>
                    <a:pt x="187" y="198"/>
                    <a:pt x="185" y="197"/>
                  </a:cubicBezTo>
                  <a:cubicBezTo>
                    <a:pt x="183" y="196"/>
                    <a:pt x="181" y="196"/>
                    <a:pt x="179" y="196"/>
                  </a:cubicBezTo>
                  <a:cubicBezTo>
                    <a:pt x="176" y="196"/>
                    <a:pt x="174" y="196"/>
                    <a:pt x="172" y="197"/>
                  </a:cubicBezTo>
                  <a:cubicBezTo>
                    <a:pt x="170" y="198"/>
                    <a:pt x="168" y="199"/>
                    <a:pt x="166" y="199"/>
                  </a:cubicBezTo>
                  <a:cubicBezTo>
                    <a:pt x="166" y="203"/>
                    <a:pt x="166" y="203"/>
                    <a:pt x="166" y="203"/>
                  </a:cubicBezTo>
                  <a:cubicBezTo>
                    <a:pt x="168" y="203"/>
                    <a:pt x="170" y="203"/>
                    <a:pt x="172" y="202"/>
                  </a:cubicBezTo>
                  <a:cubicBezTo>
                    <a:pt x="174" y="201"/>
                    <a:pt x="176" y="201"/>
                    <a:pt x="179" y="201"/>
                  </a:cubicBezTo>
                  <a:cubicBezTo>
                    <a:pt x="181" y="201"/>
                    <a:pt x="183" y="201"/>
                    <a:pt x="185" y="202"/>
                  </a:cubicBezTo>
                  <a:cubicBezTo>
                    <a:pt x="187" y="203"/>
                    <a:pt x="189" y="203"/>
                    <a:pt x="191" y="203"/>
                  </a:cubicBezTo>
                  <a:cubicBezTo>
                    <a:pt x="193" y="203"/>
                    <a:pt x="195" y="203"/>
                    <a:pt x="197" y="202"/>
                  </a:cubicBezTo>
                  <a:cubicBezTo>
                    <a:pt x="199" y="201"/>
                    <a:pt x="201" y="201"/>
                    <a:pt x="204" y="201"/>
                  </a:cubicBezTo>
                  <a:cubicBezTo>
                    <a:pt x="206" y="201"/>
                    <a:pt x="208" y="201"/>
                    <a:pt x="210" y="202"/>
                  </a:cubicBezTo>
                  <a:cubicBezTo>
                    <a:pt x="212" y="203"/>
                    <a:pt x="214" y="203"/>
                    <a:pt x="216" y="203"/>
                  </a:cubicBezTo>
                  <a:cubicBezTo>
                    <a:pt x="216" y="199"/>
                    <a:pt x="216" y="199"/>
                    <a:pt x="216" y="199"/>
                  </a:cubicBezTo>
                  <a:cubicBezTo>
                    <a:pt x="214" y="199"/>
                    <a:pt x="212" y="198"/>
                    <a:pt x="210" y="197"/>
                  </a:cubicBezTo>
                  <a:cubicBezTo>
                    <a:pt x="208" y="196"/>
                    <a:pt x="206" y="196"/>
                    <a:pt x="204" y="196"/>
                  </a:cubicBezTo>
                  <a:close/>
                  <a:moveTo>
                    <a:pt x="204" y="206"/>
                  </a:moveTo>
                  <a:cubicBezTo>
                    <a:pt x="201" y="206"/>
                    <a:pt x="199" y="206"/>
                    <a:pt x="197" y="207"/>
                  </a:cubicBezTo>
                  <a:cubicBezTo>
                    <a:pt x="195" y="208"/>
                    <a:pt x="193" y="208"/>
                    <a:pt x="191" y="208"/>
                  </a:cubicBezTo>
                  <a:cubicBezTo>
                    <a:pt x="189" y="208"/>
                    <a:pt x="187" y="208"/>
                    <a:pt x="185" y="207"/>
                  </a:cubicBezTo>
                  <a:cubicBezTo>
                    <a:pt x="183" y="206"/>
                    <a:pt x="181" y="206"/>
                    <a:pt x="179" y="206"/>
                  </a:cubicBezTo>
                  <a:cubicBezTo>
                    <a:pt x="176" y="206"/>
                    <a:pt x="174" y="206"/>
                    <a:pt x="172" y="207"/>
                  </a:cubicBezTo>
                  <a:cubicBezTo>
                    <a:pt x="170" y="208"/>
                    <a:pt x="168" y="208"/>
                    <a:pt x="166" y="208"/>
                  </a:cubicBezTo>
                  <a:cubicBezTo>
                    <a:pt x="164" y="208"/>
                    <a:pt x="162" y="208"/>
                    <a:pt x="160" y="207"/>
                  </a:cubicBezTo>
                  <a:cubicBezTo>
                    <a:pt x="158" y="206"/>
                    <a:pt x="156" y="206"/>
                    <a:pt x="153" y="206"/>
                  </a:cubicBezTo>
                  <a:cubicBezTo>
                    <a:pt x="151" y="206"/>
                    <a:pt x="149" y="206"/>
                    <a:pt x="147" y="207"/>
                  </a:cubicBezTo>
                  <a:cubicBezTo>
                    <a:pt x="145" y="208"/>
                    <a:pt x="143" y="208"/>
                    <a:pt x="141" y="208"/>
                  </a:cubicBezTo>
                  <a:cubicBezTo>
                    <a:pt x="138" y="208"/>
                    <a:pt x="136" y="208"/>
                    <a:pt x="134" y="207"/>
                  </a:cubicBezTo>
                  <a:cubicBezTo>
                    <a:pt x="132" y="206"/>
                    <a:pt x="130" y="206"/>
                    <a:pt x="128" y="206"/>
                  </a:cubicBezTo>
                  <a:cubicBezTo>
                    <a:pt x="126" y="206"/>
                    <a:pt x="124" y="206"/>
                    <a:pt x="122" y="207"/>
                  </a:cubicBezTo>
                  <a:cubicBezTo>
                    <a:pt x="120" y="208"/>
                    <a:pt x="118" y="208"/>
                    <a:pt x="115" y="208"/>
                  </a:cubicBezTo>
                  <a:cubicBezTo>
                    <a:pt x="115" y="213"/>
                    <a:pt x="115" y="213"/>
                    <a:pt x="115" y="213"/>
                  </a:cubicBezTo>
                  <a:cubicBezTo>
                    <a:pt x="118" y="213"/>
                    <a:pt x="120" y="212"/>
                    <a:pt x="122" y="212"/>
                  </a:cubicBezTo>
                  <a:cubicBezTo>
                    <a:pt x="124" y="211"/>
                    <a:pt x="126" y="210"/>
                    <a:pt x="128" y="210"/>
                  </a:cubicBezTo>
                  <a:cubicBezTo>
                    <a:pt x="130" y="210"/>
                    <a:pt x="132" y="211"/>
                    <a:pt x="134" y="212"/>
                  </a:cubicBezTo>
                  <a:cubicBezTo>
                    <a:pt x="136" y="212"/>
                    <a:pt x="138" y="213"/>
                    <a:pt x="141" y="213"/>
                  </a:cubicBezTo>
                  <a:cubicBezTo>
                    <a:pt x="143" y="213"/>
                    <a:pt x="145" y="212"/>
                    <a:pt x="147" y="212"/>
                  </a:cubicBezTo>
                  <a:cubicBezTo>
                    <a:pt x="149" y="211"/>
                    <a:pt x="151" y="210"/>
                    <a:pt x="153" y="210"/>
                  </a:cubicBezTo>
                  <a:cubicBezTo>
                    <a:pt x="156" y="210"/>
                    <a:pt x="158" y="211"/>
                    <a:pt x="160" y="212"/>
                  </a:cubicBezTo>
                  <a:cubicBezTo>
                    <a:pt x="162" y="212"/>
                    <a:pt x="164" y="213"/>
                    <a:pt x="166" y="213"/>
                  </a:cubicBezTo>
                  <a:cubicBezTo>
                    <a:pt x="168" y="213"/>
                    <a:pt x="170" y="212"/>
                    <a:pt x="172" y="212"/>
                  </a:cubicBezTo>
                  <a:cubicBezTo>
                    <a:pt x="174" y="211"/>
                    <a:pt x="176" y="210"/>
                    <a:pt x="179" y="210"/>
                  </a:cubicBezTo>
                  <a:cubicBezTo>
                    <a:pt x="181" y="210"/>
                    <a:pt x="183" y="211"/>
                    <a:pt x="185" y="212"/>
                  </a:cubicBezTo>
                  <a:cubicBezTo>
                    <a:pt x="187" y="212"/>
                    <a:pt x="189" y="213"/>
                    <a:pt x="191" y="213"/>
                  </a:cubicBezTo>
                  <a:cubicBezTo>
                    <a:pt x="193" y="213"/>
                    <a:pt x="195" y="212"/>
                    <a:pt x="197" y="212"/>
                  </a:cubicBezTo>
                  <a:cubicBezTo>
                    <a:pt x="199" y="211"/>
                    <a:pt x="201" y="210"/>
                    <a:pt x="204" y="210"/>
                  </a:cubicBezTo>
                  <a:cubicBezTo>
                    <a:pt x="206" y="210"/>
                    <a:pt x="208" y="211"/>
                    <a:pt x="210" y="212"/>
                  </a:cubicBezTo>
                  <a:cubicBezTo>
                    <a:pt x="212" y="212"/>
                    <a:pt x="214" y="213"/>
                    <a:pt x="216" y="213"/>
                  </a:cubicBezTo>
                  <a:cubicBezTo>
                    <a:pt x="216" y="208"/>
                    <a:pt x="216" y="208"/>
                    <a:pt x="216" y="208"/>
                  </a:cubicBezTo>
                  <a:cubicBezTo>
                    <a:pt x="214" y="208"/>
                    <a:pt x="212" y="208"/>
                    <a:pt x="210" y="207"/>
                  </a:cubicBezTo>
                  <a:cubicBezTo>
                    <a:pt x="208" y="206"/>
                    <a:pt x="206" y="206"/>
                    <a:pt x="204" y="206"/>
                  </a:cubicBezTo>
                  <a:close/>
                  <a:moveTo>
                    <a:pt x="148" y="164"/>
                  </a:moveTo>
                  <a:cubicBezTo>
                    <a:pt x="145" y="164"/>
                    <a:pt x="143" y="166"/>
                    <a:pt x="143" y="168"/>
                  </a:cubicBezTo>
                  <a:cubicBezTo>
                    <a:pt x="143" y="171"/>
                    <a:pt x="145" y="172"/>
                    <a:pt x="148" y="172"/>
                  </a:cubicBezTo>
                  <a:cubicBezTo>
                    <a:pt x="151" y="172"/>
                    <a:pt x="153" y="170"/>
                    <a:pt x="153" y="168"/>
                  </a:cubicBezTo>
                  <a:cubicBezTo>
                    <a:pt x="153" y="166"/>
                    <a:pt x="151" y="164"/>
                    <a:pt x="148" y="164"/>
                  </a:cubicBezTo>
                  <a:close/>
                  <a:moveTo>
                    <a:pt x="143" y="138"/>
                  </a:moveTo>
                  <a:cubicBezTo>
                    <a:pt x="136" y="138"/>
                    <a:pt x="136" y="138"/>
                    <a:pt x="136" y="138"/>
                  </a:cubicBezTo>
                  <a:cubicBezTo>
                    <a:pt x="136" y="145"/>
                    <a:pt x="136" y="145"/>
                    <a:pt x="136" y="145"/>
                  </a:cubicBezTo>
                  <a:cubicBezTo>
                    <a:pt x="143" y="145"/>
                    <a:pt x="143" y="145"/>
                    <a:pt x="143" y="145"/>
                  </a:cubicBezTo>
                  <a:lnTo>
                    <a:pt x="143" y="138"/>
                  </a:lnTo>
                  <a:close/>
                  <a:moveTo>
                    <a:pt x="153" y="138"/>
                  </a:moveTo>
                  <a:cubicBezTo>
                    <a:pt x="146" y="138"/>
                    <a:pt x="146" y="138"/>
                    <a:pt x="146" y="138"/>
                  </a:cubicBezTo>
                  <a:cubicBezTo>
                    <a:pt x="146" y="145"/>
                    <a:pt x="146" y="145"/>
                    <a:pt x="146" y="145"/>
                  </a:cubicBezTo>
                  <a:cubicBezTo>
                    <a:pt x="153" y="145"/>
                    <a:pt x="153" y="145"/>
                    <a:pt x="153" y="145"/>
                  </a:cubicBezTo>
                  <a:lnTo>
                    <a:pt x="153" y="138"/>
                  </a:lnTo>
                  <a:close/>
                  <a:moveTo>
                    <a:pt x="164" y="138"/>
                  </a:moveTo>
                  <a:cubicBezTo>
                    <a:pt x="157" y="138"/>
                    <a:pt x="157" y="138"/>
                    <a:pt x="157" y="138"/>
                  </a:cubicBezTo>
                  <a:cubicBezTo>
                    <a:pt x="157" y="145"/>
                    <a:pt x="157" y="145"/>
                    <a:pt x="157" y="145"/>
                  </a:cubicBezTo>
                  <a:cubicBezTo>
                    <a:pt x="164" y="145"/>
                    <a:pt x="164" y="145"/>
                    <a:pt x="164" y="145"/>
                  </a:cubicBezTo>
                  <a:lnTo>
                    <a:pt x="164" y="138"/>
                  </a:lnTo>
                  <a:close/>
                  <a:moveTo>
                    <a:pt x="235" y="147"/>
                  </a:moveTo>
                  <a:cubicBezTo>
                    <a:pt x="216" y="120"/>
                    <a:pt x="216" y="120"/>
                    <a:pt x="216" y="120"/>
                  </a:cubicBezTo>
                  <a:cubicBezTo>
                    <a:pt x="216" y="87"/>
                    <a:pt x="216" y="87"/>
                    <a:pt x="216" y="87"/>
                  </a:cubicBezTo>
                  <a:cubicBezTo>
                    <a:pt x="240" y="87"/>
                    <a:pt x="240" y="87"/>
                    <a:pt x="240" y="87"/>
                  </a:cubicBezTo>
                  <a:cubicBezTo>
                    <a:pt x="239" y="84"/>
                    <a:pt x="228" y="66"/>
                    <a:pt x="228" y="66"/>
                  </a:cubicBezTo>
                  <a:cubicBezTo>
                    <a:pt x="236" y="66"/>
                    <a:pt x="236" y="66"/>
                    <a:pt x="236" y="66"/>
                  </a:cubicBezTo>
                  <a:cubicBezTo>
                    <a:pt x="234" y="63"/>
                    <a:pt x="225" y="47"/>
                    <a:pt x="225" y="47"/>
                  </a:cubicBezTo>
                  <a:cubicBezTo>
                    <a:pt x="231" y="47"/>
                    <a:pt x="231" y="47"/>
                    <a:pt x="231" y="47"/>
                  </a:cubicBezTo>
                  <a:cubicBezTo>
                    <a:pt x="229" y="44"/>
                    <a:pt x="214" y="19"/>
                    <a:pt x="214" y="19"/>
                  </a:cubicBezTo>
                  <a:cubicBezTo>
                    <a:pt x="213" y="17"/>
                    <a:pt x="211" y="17"/>
                    <a:pt x="210" y="19"/>
                  </a:cubicBezTo>
                  <a:cubicBezTo>
                    <a:pt x="210" y="19"/>
                    <a:pt x="195" y="45"/>
                    <a:pt x="194" y="47"/>
                  </a:cubicBezTo>
                  <a:cubicBezTo>
                    <a:pt x="199" y="47"/>
                    <a:pt x="199" y="47"/>
                    <a:pt x="199" y="47"/>
                  </a:cubicBezTo>
                  <a:cubicBezTo>
                    <a:pt x="199" y="47"/>
                    <a:pt x="190" y="63"/>
                    <a:pt x="188" y="66"/>
                  </a:cubicBezTo>
                  <a:cubicBezTo>
                    <a:pt x="196" y="66"/>
                    <a:pt x="196" y="66"/>
                    <a:pt x="196" y="66"/>
                  </a:cubicBezTo>
                  <a:cubicBezTo>
                    <a:pt x="196" y="66"/>
                    <a:pt x="191" y="74"/>
                    <a:pt x="187" y="80"/>
                  </a:cubicBezTo>
                  <a:cubicBezTo>
                    <a:pt x="161" y="43"/>
                    <a:pt x="161" y="43"/>
                    <a:pt x="161" y="43"/>
                  </a:cubicBezTo>
                  <a:cubicBezTo>
                    <a:pt x="161" y="42"/>
                    <a:pt x="161" y="42"/>
                    <a:pt x="161" y="42"/>
                  </a:cubicBezTo>
                  <a:cubicBezTo>
                    <a:pt x="161" y="42"/>
                    <a:pt x="161" y="43"/>
                    <a:pt x="160" y="43"/>
                  </a:cubicBezTo>
                  <a:cubicBezTo>
                    <a:pt x="136" y="8"/>
                    <a:pt x="136" y="8"/>
                    <a:pt x="136" y="8"/>
                  </a:cubicBezTo>
                  <a:cubicBezTo>
                    <a:pt x="132" y="3"/>
                    <a:pt x="127" y="0"/>
                    <a:pt x="121" y="0"/>
                  </a:cubicBezTo>
                  <a:cubicBezTo>
                    <a:pt x="116" y="0"/>
                    <a:pt x="112" y="3"/>
                    <a:pt x="108" y="6"/>
                  </a:cubicBezTo>
                  <a:cubicBezTo>
                    <a:pt x="9" y="145"/>
                    <a:pt x="9" y="145"/>
                    <a:pt x="9" y="145"/>
                  </a:cubicBezTo>
                  <a:cubicBezTo>
                    <a:pt x="3" y="153"/>
                    <a:pt x="0" y="158"/>
                    <a:pt x="2" y="162"/>
                  </a:cubicBezTo>
                  <a:cubicBezTo>
                    <a:pt x="3" y="163"/>
                    <a:pt x="4" y="165"/>
                    <a:pt x="7" y="165"/>
                  </a:cubicBezTo>
                  <a:cubicBezTo>
                    <a:pt x="100" y="165"/>
                    <a:pt x="100" y="165"/>
                    <a:pt x="100" y="165"/>
                  </a:cubicBezTo>
                  <a:cubicBezTo>
                    <a:pt x="100" y="174"/>
                    <a:pt x="104" y="181"/>
                    <a:pt x="112" y="185"/>
                  </a:cubicBezTo>
                  <a:cubicBezTo>
                    <a:pt x="112" y="186"/>
                    <a:pt x="112" y="186"/>
                    <a:pt x="112" y="186"/>
                  </a:cubicBezTo>
                  <a:cubicBezTo>
                    <a:pt x="113" y="186"/>
                    <a:pt x="113" y="186"/>
                    <a:pt x="113" y="186"/>
                  </a:cubicBezTo>
                  <a:cubicBezTo>
                    <a:pt x="115" y="186"/>
                    <a:pt x="116" y="185"/>
                    <a:pt x="118" y="184"/>
                  </a:cubicBezTo>
                  <a:cubicBezTo>
                    <a:pt x="121" y="183"/>
                    <a:pt x="124" y="183"/>
                    <a:pt x="127" y="184"/>
                  </a:cubicBezTo>
                  <a:cubicBezTo>
                    <a:pt x="131" y="186"/>
                    <a:pt x="136" y="186"/>
                    <a:pt x="140" y="184"/>
                  </a:cubicBezTo>
                  <a:cubicBezTo>
                    <a:pt x="143" y="183"/>
                    <a:pt x="147" y="183"/>
                    <a:pt x="150" y="184"/>
                  </a:cubicBezTo>
                  <a:cubicBezTo>
                    <a:pt x="154" y="186"/>
                    <a:pt x="158" y="186"/>
                    <a:pt x="162" y="184"/>
                  </a:cubicBezTo>
                  <a:cubicBezTo>
                    <a:pt x="165" y="183"/>
                    <a:pt x="169" y="183"/>
                    <a:pt x="172" y="184"/>
                  </a:cubicBezTo>
                  <a:cubicBezTo>
                    <a:pt x="174" y="185"/>
                    <a:pt x="176" y="186"/>
                    <a:pt x="178" y="186"/>
                  </a:cubicBezTo>
                  <a:cubicBezTo>
                    <a:pt x="180" y="186"/>
                    <a:pt x="183" y="185"/>
                    <a:pt x="185" y="184"/>
                  </a:cubicBezTo>
                  <a:cubicBezTo>
                    <a:pt x="188" y="183"/>
                    <a:pt x="191" y="183"/>
                    <a:pt x="194" y="184"/>
                  </a:cubicBezTo>
                  <a:cubicBezTo>
                    <a:pt x="196" y="185"/>
                    <a:pt x="198" y="186"/>
                    <a:pt x="200" y="186"/>
                  </a:cubicBezTo>
                  <a:cubicBezTo>
                    <a:pt x="201" y="186"/>
                    <a:pt x="201" y="186"/>
                    <a:pt x="201" y="186"/>
                  </a:cubicBezTo>
                  <a:cubicBezTo>
                    <a:pt x="210" y="165"/>
                    <a:pt x="210" y="165"/>
                    <a:pt x="210" y="165"/>
                  </a:cubicBezTo>
                  <a:cubicBezTo>
                    <a:pt x="236" y="165"/>
                    <a:pt x="236" y="165"/>
                    <a:pt x="236" y="165"/>
                  </a:cubicBezTo>
                  <a:cubicBezTo>
                    <a:pt x="236" y="165"/>
                    <a:pt x="236" y="165"/>
                    <a:pt x="236" y="165"/>
                  </a:cubicBezTo>
                  <a:cubicBezTo>
                    <a:pt x="238" y="165"/>
                    <a:pt x="240" y="164"/>
                    <a:pt x="241" y="162"/>
                  </a:cubicBezTo>
                  <a:cubicBezTo>
                    <a:pt x="242" y="161"/>
                    <a:pt x="243" y="157"/>
                    <a:pt x="235" y="147"/>
                  </a:cubicBezTo>
                  <a:close/>
                  <a:moveTo>
                    <a:pt x="208" y="87"/>
                  </a:moveTo>
                  <a:cubicBezTo>
                    <a:pt x="208" y="109"/>
                    <a:pt x="208" y="109"/>
                    <a:pt x="208" y="109"/>
                  </a:cubicBezTo>
                  <a:cubicBezTo>
                    <a:pt x="192" y="87"/>
                    <a:pt x="192" y="87"/>
                    <a:pt x="192" y="87"/>
                  </a:cubicBezTo>
                  <a:lnTo>
                    <a:pt x="208" y="87"/>
                  </a:lnTo>
                  <a:close/>
                  <a:moveTo>
                    <a:pt x="114" y="11"/>
                  </a:moveTo>
                  <a:cubicBezTo>
                    <a:pt x="118" y="6"/>
                    <a:pt x="126" y="7"/>
                    <a:pt x="130" y="13"/>
                  </a:cubicBezTo>
                  <a:cubicBezTo>
                    <a:pt x="153" y="45"/>
                    <a:pt x="153" y="45"/>
                    <a:pt x="153" y="45"/>
                  </a:cubicBezTo>
                  <a:cubicBezTo>
                    <a:pt x="150" y="47"/>
                    <a:pt x="148" y="51"/>
                    <a:pt x="146" y="56"/>
                  </a:cubicBezTo>
                  <a:cubicBezTo>
                    <a:pt x="143" y="62"/>
                    <a:pt x="138" y="66"/>
                    <a:pt x="133" y="67"/>
                  </a:cubicBezTo>
                  <a:cubicBezTo>
                    <a:pt x="130" y="67"/>
                    <a:pt x="128" y="65"/>
                    <a:pt x="126" y="62"/>
                  </a:cubicBezTo>
                  <a:cubicBezTo>
                    <a:pt x="121" y="54"/>
                    <a:pt x="115" y="49"/>
                    <a:pt x="109" y="49"/>
                  </a:cubicBezTo>
                  <a:cubicBezTo>
                    <a:pt x="102" y="48"/>
                    <a:pt x="96" y="52"/>
                    <a:pt x="90" y="59"/>
                  </a:cubicBezTo>
                  <a:cubicBezTo>
                    <a:pt x="87" y="62"/>
                    <a:pt x="85" y="63"/>
                    <a:pt x="83" y="62"/>
                  </a:cubicBezTo>
                  <a:cubicBezTo>
                    <a:pt x="81" y="62"/>
                    <a:pt x="80" y="61"/>
                    <a:pt x="79" y="59"/>
                  </a:cubicBezTo>
                  <a:lnTo>
                    <a:pt x="114" y="11"/>
                  </a:lnTo>
                  <a:close/>
                  <a:moveTo>
                    <a:pt x="209" y="155"/>
                  </a:moveTo>
                  <a:cubicBezTo>
                    <a:pt x="198" y="181"/>
                    <a:pt x="198" y="181"/>
                    <a:pt x="198" y="181"/>
                  </a:cubicBezTo>
                  <a:cubicBezTo>
                    <a:pt x="198" y="181"/>
                    <a:pt x="197" y="181"/>
                    <a:pt x="196" y="180"/>
                  </a:cubicBezTo>
                  <a:cubicBezTo>
                    <a:pt x="192" y="179"/>
                    <a:pt x="187" y="179"/>
                    <a:pt x="183" y="180"/>
                  </a:cubicBezTo>
                  <a:cubicBezTo>
                    <a:pt x="180" y="182"/>
                    <a:pt x="176" y="182"/>
                    <a:pt x="174" y="180"/>
                  </a:cubicBezTo>
                  <a:cubicBezTo>
                    <a:pt x="172" y="179"/>
                    <a:pt x="169" y="179"/>
                    <a:pt x="167" y="179"/>
                  </a:cubicBezTo>
                  <a:cubicBezTo>
                    <a:pt x="165" y="179"/>
                    <a:pt x="163" y="180"/>
                    <a:pt x="161" y="180"/>
                  </a:cubicBezTo>
                  <a:cubicBezTo>
                    <a:pt x="158" y="182"/>
                    <a:pt x="154" y="182"/>
                    <a:pt x="151" y="180"/>
                  </a:cubicBezTo>
                  <a:cubicBezTo>
                    <a:pt x="147" y="179"/>
                    <a:pt x="142" y="179"/>
                    <a:pt x="138" y="180"/>
                  </a:cubicBezTo>
                  <a:cubicBezTo>
                    <a:pt x="135" y="182"/>
                    <a:pt x="132" y="182"/>
                    <a:pt x="129" y="180"/>
                  </a:cubicBezTo>
                  <a:cubicBezTo>
                    <a:pt x="125" y="178"/>
                    <a:pt x="120" y="179"/>
                    <a:pt x="116" y="180"/>
                  </a:cubicBezTo>
                  <a:cubicBezTo>
                    <a:pt x="115" y="181"/>
                    <a:pt x="114" y="181"/>
                    <a:pt x="113" y="181"/>
                  </a:cubicBezTo>
                  <a:cubicBezTo>
                    <a:pt x="107" y="178"/>
                    <a:pt x="104" y="172"/>
                    <a:pt x="104" y="165"/>
                  </a:cubicBezTo>
                  <a:cubicBezTo>
                    <a:pt x="104" y="155"/>
                    <a:pt x="104" y="155"/>
                    <a:pt x="104" y="155"/>
                  </a:cubicBezTo>
                  <a:cubicBezTo>
                    <a:pt x="104" y="152"/>
                    <a:pt x="105" y="152"/>
                    <a:pt x="108" y="152"/>
                  </a:cubicBezTo>
                  <a:cubicBezTo>
                    <a:pt x="207" y="152"/>
                    <a:pt x="207" y="152"/>
                    <a:pt x="207" y="152"/>
                  </a:cubicBezTo>
                  <a:cubicBezTo>
                    <a:pt x="210" y="152"/>
                    <a:pt x="210" y="152"/>
                    <a:pt x="210" y="153"/>
                  </a:cubicBezTo>
                  <a:cubicBezTo>
                    <a:pt x="210" y="153"/>
                    <a:pt x="210" y="153"/>
                    <a:pt x="209" y="155"/>
                  </a:cubicBezTo>
                  <a:close/>
                  <a:moveTo>
                    <a:pt x="184" y="133"/>
                  </a:moveTo>
                  <a:cubicBezTo>
                    <a:pt x="185" y="133"/>
                    <a:pt x="188" y="133"/>
                    <a:pt x="188" y="137"/>
                  </a:cubicBezTo>
                  <a:cubicBezTo>
                    <a:pt x="188" y="147"/>
                    <a:pt x="188" y="147"/>
                    <a:pt x="188" y="147"/>
                  </a:cubicBezTo>
                  <a:cubicBezTo>
                    <a:pt x="123" y="147"/>
                    <a:pt x="123" y="147"/>
                    <a:pt x="123" y="147"/>
                  </a:cubicBezTo>
                  <a:cubicBezTo>
                    <a:pt x="123" y="137"/>
                    <a:pt x="123" y="137"/>
                    <a:pt x="123" y="137"/>
                  </a:cubicBezTo>
                  <a:cubicBezTo>
                    <a:pt x="123" y="136"/>
                    <a:pt x="123" y="133"/>
                    <a:pt x="127" y="133"/>
                  </a:cubicBezTo>
                  <a:lnTo>
                    <a:pt x="184" y="133"/>
                  </a:lnTo>
                  <a:close/>
                  <a:moveTo>
                    <a:pt x="143" y="120"/>
                  </a:moveTo>
                  <a:cubicBezTo>
                    <a:pt x="143" y="120"/>
                    <a:pt x="143" y="120"/>
                    <a:pt x="143" y="120"/>
                  </a:cubicBezTo>
                  <a:cubicBezTo>
                    <a:pt x="144" y="120"/>
                    <a:pt x="144" y="119"/>
                    <a:pt x="147" y="119"/>
                  </a:cubicBezTo>
                  <a:cubicBezTo>
                    <a:pt x="154" y="119"/>
                    <a:pt x="154" y="119"/>
                    <a:pt x="154" y="119"/>
                  </a:cubicBezTo>
                  <a:cubicBezTo>
                    <a:pt x="158" y="119"/>
                    <a:pt x="158" y="119"/>
                    <a:pt x="159" y="122"/>
                  </a:cubicBezTo>
                  <a:cubicBezTo>
                    <a:pt x="161" y="128"/>
                    <a:pt x="161" y="128"/>
                    <a:pt x="161" y="128"/>
                  </a:cubicBezTo>
                  <a:cubicBezTo>
                    <a:pt x="147" y="128"/>
                    <a:pt x="147" y="128"/>
                    <a:pt x="147" y="128"/>
                  </a:cubicBezTo>
                  <a:lnTo>
                    <a:pt x="143" y="120"/>
                  </a:lnTo>
                  <a:close/>
                  <a:moveTo>
                    <a:pt x="213" y="158"/>
                  </a:moveTo>
                  <a:cubicBezTo>
                    <a:pt x="213" y="157"/>
                    <a:pt x="213" y="157"/>
                    <a:pt x="213" y="157"/>
                  </a:cubicBezTo>
                  <a:cubicBezTo>
                    <a:pt x="214" y="155"/>
                    <a:pt x="215" y="154"/>
                    <a:pt x="215" y="153"/>
                  </a:cubicBezTo>
                  <a:cubicBezTo>
                    <a:pt x="215" y="147"/>
                    <a:pt x="209" y="147"/>
                    <a:pt x="207" y="147"/>
                  </a:cubicBezTo>
                  <a:cubicBezTo>
                    <a:pt x="192" y="147"/>
                    <a:pt x="192" y="147"/>
                    <a:pt x="192" y="147"/>
                  </a:cubicBezTo>
                  <a:cubicBezTo>
                    <a:pt x="192" y="137"/>
                    <a:pt x="192" y="137"/>
                    <a:pt x="192" y="137"/>
                  </a:cubicBezTo>
                  <a:cubicBezTo>
                    <a:pt x="192" y="131"/>
                    <a:pt x="188" y="128"/>
                    <a:pt x="184" y="128"/>
                  </a:cubicBezTo>
                  <a:cubicBezTo>
                    <a:pt x="165" y="128"/>
                    <a:pt x="165" y="128"/>
                    <a:pt x="165" y="128"/>
                  </a:cubicBezTo>
                  <a:cubicBezTo>
                    <a:pt x="163" y="121"/>
                    <a:pt x="163" y="121"/>
                    <a:pt x="163" y="121"/>
                  </a:cubicBezTo>
                  <a:cubicBezTo>
                    <a:pt x="162" y="115"/>
                    <a:pt x="159" y="115"/>
                    <a:pt x="154" y="115"/>
                  </a:cubicBezTo>
                  <a:cubicBezTo>
                    <a:pt x="147" y="115"/>
                    <a:pt x="147" y="115"/>
                    <a:pt x="147" y="115"/>
                  </a:cubicBezTo>
                  <a:cubicBezTo>
                    <a:pt x="145" y="115"/>
                    <a:pt x="139" y="115"/>
                    <a:pt x="139" y="120"/>
                  </a:cubicBezTo>
                  <a:cubicBezTo>
                    <a:pt x="142" y="128"/>
                    <a:pt x="142" y="128"/>
                    <a:pt x="142" y="128"/>
                  </a:cubicBezTo>
                  <a:cubicBezTo>
                    <a:pt x="127" y="128"/>
                    <a:pt x="127" y="128"/>
                    <a:pt x="127" y="128"/>
                  </a:cubicBezTo>
                  <a:cubicBezTo>
                    <a:pt x="121" y="128"/>
                    <a:pt x="118" y="133"/>
                    <a:pt x="118" y="137"/>
                  </a:cubicBezTo>
                  <a:cubicBezTo>
                    <a:pt x="118" y="147"/>
                    <a:pt x="118" y="147"/>
                    <a:pt x="118" y="147"/>
                  </a:cubicBezTo>
                  <a:cubicBezTo>
                    <a:pt x="108" y="147"/>
                    <a:pt x="108" y="147"/>
                    <a:pt x="108" y="147"/>
                  </a:cubicBezTo>
                  <a:cubicBezTo>
                    <a:pt x="105" y="147"/>
                    <a:pt x="100" y="147"/>
                    <a:pt x="100" y="155"/>
                  </a:cubicBezTo>
                  <a:cubicBezTo>
                    <a:pt x="100" y="158"/>
                    <a:pt x="100" y="158"/>
                    <a:pt x="100" y="158"/>
                  </a:cubicBezTo>
                  <a:cubicBezTo>
                    <a:pt x="9" y="158"/>
                    <a:pt x="9" y="158"/>
                    <a:pt x="9" y="158"/>
                  </a:cubicBezTo>
                  <a:cubicBezTo>
                    <a:pt x="10" y="156"/>
                    <a:pt x="12" y="154"/>
                    <a:pt x="15" y="149"/>
                  </a:cubicBezTo>
                  <a:cubicBezTo>
                    <a:pt x="75" y="65"/>
                    <a:pt x="75" y="65"/>
                    <a:pt x="75" y="65"/>
                  </a:cubicBezTo>
                  <a:cubicBezTo>
                    <a:pt x="77" y="67"/>
                    <a:pt x="79" y="68"/>
                    <a:pt x="81" y="69"/>
                  </a:cubicBezTo>
                  <a:cubicBezTo>
                    <a:pt x="86" y="70"/>
                    <a:pt x="91" y="68"/>
                    <a:pt x="95" y="64"/>
                  </a:cubicBezTo>
                  <a:cubicBezTo>
                    <a:pt x="100" y="58"/>
                    <a:pt x="104" y="55"/>
                    <a:pt x="108" y="55"/>
                  </a:cubicBezTo>
                  <a:cubicBezTo>
                    <a:pt x="113" y="56"/>
                    <a:pt x="117" y="61"/>
                    <a:pt x="120" y="65"/>
                  </a:cubicBezTo>
                  <a:cubicBezTo>
                    <a:pt x="123" y="70"/>
                    <a:pt x="128" y="73"/>
                    <a:pt x="133" y="73"/>
                  </a:cubicBezTo>
                  <a:cubicBezTo>
                    <a:pt x="133" y="73"/>
                    <a:pt x="133" y="73"/>
                    <a:pt x="134" y="73"/>
                  </a:cubicBezTo>
                  <a:cubicBezTo>
                    <a:pt x="141" y="73"/>
                    <a:pt x="148" y="67"/>
                    <a:pt x="152" y="58"/>
                  </a:cubicBezTo>
                  <a:cubicBezTo>
                    <a:pt x="154" y="54"/>
                    <a:pt x="155" y="52"/>
                    <a:pt x="157" y="51"/>
                  </a:cubicBezTo>
                  <a:cubicBezTo>
                    <a:pt x="229" y="151"/>
                    <a:pt x="229" y="151"/>
                    <a:pt x="229" y="151"/>
                  </a:cubicBezTo>
                  <a:cubicBezTo>
                    <a:pt x="231" y="154"/>
                    <a:pt x="233" y="156"/>
                    <a:pt x="234" y="158"/>
                  </a:cubicBezTo>
                  <a:lnTo>
                    <a:pt x="213" y="158"/>
                  </a:lnTo>
                  <a:close/>
                  <a:moveTo>
                    <a:pt x="165" y="164"/>
                  </a:moveTo>
                  <a:cubicBezTo>
                    <a:pt x="163" y="164"/>
                    <a:pt x="160" y="166"/>
                    <a:pt x="160" y="168"/>
                  </a:cubicBezTo>
                  <a:cubicBezTo>
                    <a:pt x="160" y="171"/>
                    <a:pt x="163" y="173"/>
                    <a:pt x="165" y="173"/>
                  </a:cubicBezTo>
                  <a:cubicBezTo>
                    <a:pt x="168" y="173"/>
                    <a:pt x="170" y="171"/>
                    <a:pt x="170" y="168"/>
                  </a:cubicBezTo>
                  <a:cubicBezTo>
                    <a:pt x="170" y="166"/>
                    <a:pt x="168" y="164"/>
                    <a:pt x="165" y="164"/>
                  </a:cubicBezTo>
                  <a:close/>
                  <a:moveTo>
                    <a:pt x="175" y="138"/>
                  </a:moveTo>
                  <a:cubicBezTo>
                    <a:pt x="168" y="138"/>
                    <a:pt x="168" y="138"/>
                    <a:pt x="168" y="138"/>
                  </a:cubicBezTo>
                  <a:cubicBezTo>
                    <a:pt x="168" y="145"/>
                    <a:pt x="168" y="145"/>
                    <a:pt x="168" y="145"/>
                  </a:cubicBezTo>
                  <a:cubicBezTo>
                    <a:pt x="175" y="145"/>
                    <a:pt x="175" y="145"/>
                    <a:pt x="175" y="145"/>
                  </a:cubicBezTo>
                  <a:lnTo>
                    <a:pt x="175" y="138"/>
                  </a:lnTo>
                  <a:close/>
                  <a:moveTo>
                    <a:pt x="182" y="164"/>
                  </a:moveTo>
                  <a:cubicBezTo>
                    <a:pt x="179" y="164"/>
                    <a:pt x="177" y="166"/>
                    <a:pt x="177" y="168"/>
                  </a:cubicBezTo>
                  <a:cubicBezTo>
                    <a:pt x="177" y="171"/>
                    <a:pt x="179" y="173"/>
                    <a:pt x="182" y="173"/>
                  </a:cubicBezTo>
                  <a:cubicBezTo>
                    <a:pt x="185" y="173"/>
                    <a:pt x="187" y="171"/>
                    <a:pt x="187" y="168"/>
                  </a:cubicBezTo>
                  <a:cubicBezTo>
                    <a:pt x="187" y="166"/>
                    <a:pt x="185" y="164"/>
                    <a:pt x="182" y="164"/>
                  </a:cubicBezTo>
                  <a:close/>
                </a:path>
              </a:pathLst>
            </a:custGeom>
            <a:solidFill>
              <a:srgbClr val="6D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2" name="Line 6"/>
            <p:cNvSpPr>
              <a:spLocks noChangeShapeType="1"/>
            </p:cNvSpPr>
            <p:nvPr userDrawn="1"/>
          </p:nvSpPr>
          <p:spPr bwMode="auto">
            <a:xfrm>
              <a:off x="3371" y="2130"/>
              <a:ext cx="0" cy="0"/>
            </a:xfrm>
            <a:prstGeom prst="line">
              <a:avLst/>
            </a:prstGeom>
            <a:noFill/>
            <a:ln w="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3" name="Freeform 7"/>
            <p:cNvSpPr>
              <a:spLocks/>
            </p:cNvSpPr>
            <p:nvPr userDrawn="1"/>
          </p:nvSpPr>
          <p:spPr bwMode="auto">
            <a:xfrm>
              <a:off x="2729" y="2176"/>
              <a:ext cx="119" cy="119"/>
            </a:xfrm>
            <a:custGeom>
              <a:avLst/>
              <a:gdLst>
                <a:gd name="T0" fmla="*/ 119 w 119"/>
                <a:gd name="T1" fmla="*/ 9 h 119"/>
                <a:gd name="T2" fmla="*/ 119 w 119"/>
                <a:gd name="T3" fmla="*/ 109 h 119"/>
                <a:gd name="T4" fmla="*/ 119 w 119"/>
                <a:gd name="T5" fmla="*/ 119 h 119"/>
                <a:gd name="T6" fmla="*/ 107 w 119"/>
                <a:gd name="T7" fmla="*/ 119 h 119"/>
                <a:gd name="T8" fmla="*/ 10 w 119"/>
                <a:gd name="T9" fmla="*/ 119 h 119"/>
                <a:gd name="T10" fmla="*/ 0 w 119"/>
                <a:gd name="T11" fmla="*/ 119 h 119"/>
                <a:gd name="T12" fmla="*/ 0 w 119"/>
                <a:gd name="T13" fmla="*/ 109 h 119"/>
                <a:gd name="T14" fmla="*/ 0 w 119"/>
                <a:gd name="T15" fmla="*/ 9 h 119"/>
                <a:gd name="T16" fmla="*/ 0 w 119"/>
                <a:gd name="T17" fmla="*/ 0 h 119"/>
                <a:gd name="T18" fmla="*/ 10 w 119"/>
                <a:gd name="T19" fmla="*/ 0 h 119"/>
                <a:gd name="T20" fmla="*/ 107 w 119"/>
                <a:gd name="T21" fmla="*/ 0 h 119"/>
                <a:gd name="T22" fmla="*/ 119 w 119"/>
                <a:gd name="T23" fmla="*/ 0 h 119"/>
                <a:gd name="T24" fmla="*/ 119 w 119"/>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19">
                  <a:moveTo>
                    <a:pt x="119" y="9"/>
                  </a:moveTo>
                  <a:lnTo>
                    <a:pt x="119" y="109"/>
                  </a:lnTo>
                  <a:lnTo>
                    <a:pt x="119" y="119"/>
                  </a:lnTo>
                  <a:lnTo>
                    <a:pt x="107" y="119"/>
                  </a:lnTo>
                  <a:lnTo>
                    <a:pt x="10" y="119"/>
                  </a:lnTo>
                  <a:lnTo>
                    <a:pt x="0" y="119"/>
                  </a:lnTo>
                  <a:lnTo>
                    <a:pt x="0" y="109"/>
                  </a:lnTo>
                  <a:lnTo>
                    <a:pt x="0" y="9"/>
                  </a:lnTo>
                  <a:lnTo>
                    <a:pt x="0" y="0"/>
                  </a:lnTo>
                  <a:lnTo>
                    <a:pt x="10" y="0"/>
                  </a:lnTo>
                  <a:lnTo>
                    <a:pt x="107" y="0"/>
                  </a:lnTo>
                  <a:lnTo>
                    <a:pt x="119" y="0"/>
                  </a:lnTo>
                  <a:lnTo>
                    <a:pt x="119"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4" name="Freeform 8"/>
            <p:cNvSpPr>
              <a:spLocks/>
            </p:cNvSpPr>
            <p:nvPr userDrawn="1"/>
          </p:nvSpPr>
          <p:spPr bwMode="auto">
            <a:xfrm>
              <a:off x="2729" y="2176"/>
              <a:ext cx="119" cy="119"/>
            </a:xfrm>
            <a:custGeom>
              <a:avLst/>
              <a:gdLst>
                <a:gd name="T0" fmla="*/ 119 w 119"/>
                <a:gd name="T1" fmla="*/ 9 h 119"/>
                <a:gd name="T2" fmla="*/ 119 w 119"/>
                <a:gd name="T3" fmla="*/ 109 h 119"/>
                <a:gd name="T4" fmla="*/ 119 w 119"/>
                <a:gd name="T5" fmla="*/ 119 h 119"/>
                <a:gd name="T6" fmla="*/ 107 w 119"/>
                <a:gd name="T7" fmla="*/ 119 h 119"/>
                <a:gd name="T8" fmla="*/ 10 w 119"/>
                <a:gd name="T9" fmla="*/ 119 h 119"/>
                <a:gd name="T10" fmla="*/ 0 w 119"/>
                <a:gd name="T11" fmla="*/ 119 h 119"/>
                <a:gd name="T12" fmla="*/ 0 w 119"/>
                <a:gd name="T13" fmla="*/ 109 h 119"/>
                <a:gd name="T14" fmla="*/ 0 w 119"/>
                <a:gd name="T15" fmla="*/ 9 h 119"/>
                <a:gd name="T16" fmla="*/ 0 w 119"/>
                <a:gd name="T17" fmla="*/ 0 h 119"/>
                <a:gd name="T18" fmla="*/ 10 w 119"/>
                <a:gd name="T19" fmla="*/ 0 h 119"/>
                <a:gd name="T20" fmla="*/ 107 w 119"/>
                <a:gd name="T21" fmla="*/ 0 h 119"/>
                <a:gd name="T22" fmla="*/ 119 w 119"/>
                <a:gd name="T23" fmla="*/ 0 h 119"/>
                <a:gd name="T24" fmla="*/ 119 w 119"/>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19">
                  <a:moveTo>
                    <a:pt x="119" y="9"/>
                  </a:moveTo>
                  <a:lnTo>
                    <a:pt x="119" y="109"/>
                  </a:lnTo>
                  <a:lnTo>
                    <a:pt x="119" y="119"/>
                  </a:lnTo>
                  <a:lnTo>
                    <a:pt x="107" y="119"/>
                  </a:lnTo>
                  <a:lnTo>
                    <a:pt x="10" y="119"/>
                  </a:lnTo>
                  <a:lnTo>
                    <a:pt x="0" y="119"/>
                  </a:lnTo>
                  <a:lnTo>
                    <a:pt x="0" y="109"/>
                  </a:lnTo>
                  <a:lnTo>
                    <a:pt x="0" y="9"/>
                  </a:lnTo>
                  <a:lnTo>
                    <a:pt x="0" y="0"/>
                  </a:lnTo>
                  <a:lnTo>
                    <a:pt x="10" y="0"/>
                  </a:lnTo>
                  <a:lnTo>
                    <a:pt x="107" y="0"/>
                  </a:lnTo>
                  <a:lnTo>
                    <a:pt x="119" y="0"/>
                  </a:lnTo>
                  <a:lnTo>
                    <a:pt x="119" y="9"/>
                  </a:lnTo>
                  <a:close/>
                </a:path>
              </a:pathLst>
            </a:custGeom>
            <a:noFill/>
            <a:ln w="1111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5" name="Freeform 9"/>
            <p:cNvSpPr>
              <a:spLocks/>
            </p:cNvSpPr>
            <p:nvPr userDrawn="1"/>
          </p:nvSpPr>
          <p:spPr bwMode="auto">
            <a:xfrm>
              <a:off x="2611" y="2295"/>
              <a:ext cx="353" cy="355"/>
            </a:xfrm>
            <a:custGeom>
              <a:avLst/>
              <a:gdLst>
                <a:gd name="T0" fmla="*/ 353 w 353"/>
                <a:gd name="T1" fmla="*/ 9 h 355"/>
                <a:gd name="T2" fmla="*/ 353 w 353"/>
                <a:gd name="T3" fmla="*/ 343 h 355"/>
                <a:gd name="T4" fmla="*/ 353 w 353"/>
                <a:gd name="T5" fmla="*/ 355 h 355"/>
                <a:gd name="T6" fmla="*/ 343 w 353"/>
                <a:gd name="T7" fmla="*/ 355 h 355"/>
                <a:gd name="T8" fmla="*/ 9 w 353"/>
                <a:gd name="T9" fmla="*/ 355 h 355"/>
                <a:gd name="T10" fmla="*/ 0 w 353"/>
                <a:gd name="T11" fmla="*/ 355 h 355"/>
                <a:gd name="T12" fmla="*/ 0 w 353"/>
                <a:gd name="T13" fmla="*/ 343 h 355"/>
                <a:gd name="T14" fmla="*/ 0 w 353"/>
                <a:gd name="T15" fmla="*/ 9 h 355"/>
                <a:gd name="T16" fmla="*/ 0 w 353"/>
                <a:gd name="T17" fmla="*/ 0 h 355"/>
                <a:gd name="T18" fmla="*/ 9 w 353"/>
                <a:gd name="T19" fmla="*/ 0 h 355"/>
                <a:gd name="T20" fmla="*/ 343 w 353"/>
                <a:gd name="T21" fmla="*/ 0 h 355"/>
                <a:gd name="T22" fmla="*/ 353 w 353"/>
                <a:gd name="T23" fmla="*/ 0 h 355"/>
                <a:gd name="T24" fmla="*/ 353 w 353"/>
                <a:gd name="T25" fmla="*/ 9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3" h="355">
                  <a:moveTo>
                    <a:pt x="353" y="9"/>
                  </a:moveTo>
                  <a:lnTo>
                    <a:pt x="353" y="343"/>
                  </a:lnTo>
                  <a:lnTo>
                    <a:pt x="353" y="355"/>
                  </a:lnTo>
                  <a:lnTo>
                    <a:pt x="343" y="355"/>
                  </a:lnTo>
                  <a:lnTo>
                    <a:pt x="9" y="355"/>
                  </a:lnTo>
                  <a:lnTo>
                    <a:pt x="0" y="355"/>
                  </a:lnTo>
                  <a:lnTo>
                    <a:pt x="0" y="343"/>
                  </a:lnTo>
                  <a:lnTo>
                    <a:pt x="0" y="9"/>
                  </a:lnTo>
                  <a:lnTo>
                    <a:pt x="0" y="0"/>
                  </a:lnTo>
                  <a:lnTo>
                    <a:pt x="9" y="0"/>
                  </a:lnTo>
                  <a:lnTo>
                    <a:pt x="343" y="0"/>
                  </a:lnTo>
                  <a:lnTo>
                    <a:pt x="353" y="0"/>
                  </a:lnTo>
                  <a:lnTo>
                    <a:pt x="353" y="9"/>
                  </a:lnTo>
                  <a:close/>
                </a:path>
              </a:pathLst>
            </a:custGeom>
            <a:solidFill>
              <a:srgbClr val="FBD0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6" name="Freeform 10"/>
            <p:cNvSpPr>
              <a:spLocks/>
            </p:cNvSpPr>
            <p:nvPr userDrawn="1"/>
          </p:nvSpPr>
          <p:spPr bwMode="auto">
            <a:xfrm>
              <a:off x="2611" y="2295"/>
              <a:ext cx="353" cy="355"/>
            </a:xfrm>
            <a:custGeom>
              <a:avLst/>
              <a:gdLst>
                <a:gd name="T0" fmla="*/ 353 w 353"/>
                <a:gd name="T1" fmla="*/ 9 h 355"/>
                <a:gd name="T2" fmla="*/ 353 w 353"/>
                <a:gd name="T3" fmla="*/ 343 h 355"/>
                <a:gd name="T4" fmla="*/ 353 w 353"/>
                <a:gd name="T5" fmla="*/ 355 h 355"/>
                <a:gd name="T6" fmla="*/ 343 w 353"/>
                <a:gd name="T7" fmla="*/ 355 h 355"/>
                <a:gd name="T8" fmla="*/ 9 w 353"/>
                <a:gd name="T9" fmla="*/ 355 h 355"/>
                <a:gd name="T10" fmla="*/ 0 w 353"/>
                <a:gd name="T11" fmla="*/ 355 h 355"/>
                <a:gd name="T12" fmla="*/ 0 w 353"/>
                <a:gd name="T13" fmla="*/ 343 h 355"/>
                <a:gd name="T14" fmla="*/ 0 w 353"/>
                <a:gd name="T15" fmla="*/ 9 h 355"/>
                <a:gd name="T16" fmla="*/ 0 w 353"/>
                <a:gd name="T17" fmla="*/ 0 h 355"/>
                <a:gd name="T18" fmla="*/ 9 w 353"/>
                <a:gd name="T19" fmla="*/ 0 h 355"/>
                <a:gd name="T20" fmla="*/ 343 w 353"/>
                <a:gd name="T21" fmla="*/ 0 h 355"/>
                <a:gd name="T22" fmla="*/ 353 w 353"/>
                <a:gd name="T23" fmla="*/ 0 h 355"/>
                <a:gd name="T24" fmla="*/ 353 w 353"/>
                <a:gd name="T25" fmla="*/ 9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3" h="355">
                  <a:moveTo>
                    <a:pt x="353" y="9"/>
                  </a:moveTo>
                  <a:lnTo>
                    <a:pt x="353" y="343"/>
                  </a:lnTo>
                  <a:lnTo>
                    <a:pt x="353" y="355"/>
                  </a:lnTo>
                  <a:lnTo>
                    <a:pt x="343" y="355"/>
                  </a:lnTo>
                  <a:lnTo>
                    <a:pt x="9" y="355"/>
                  </a:lnTo>
                  <a:lnTo>
                    <a:pt x="0" y="355"/>
                  </a:lnTo>
                  <a:lnTo>
                    <a:pt x="0" y="343"/>
                  </a:lnTo>
                  <a:lnTo>
                    <a:pt x="0" y="9"/>
                  </a:lnTo>
                  <a:lnTo>
                    <a:pt x="0" y="0"/>
                  </a:lnTo>
                  <a:lnTo>
                    <a:pt x="9" y="0"/>
                  </a:lnTo>
                  <a:lnTo>
                    <a:pt x="343" y="0"/>
                  </a:lnTo>
                  <a:lnTo>
                    <a:pt x="353" y="0"/>
                  </a:lnTo>
                  <a:lnTo>
                    <a:pt x="353" y="9"/>
                  </a:lnTo>
                  <a:close/>
                </a:path>
              </a:pathLst>
            </a:custGeom>
            <a:noFill/>
            <a:ln w="1111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7" name="Freeform 11"/>
            <p:cNvSpPr>
              <a:spLocks noEditPoints="1"/>
            </p:cNvSpPr>
            <p:nvPr userDrawn="1"/>
          </p:nvSpPr>
          <p:spPr bwMode="auto">
            <a:xfrm>
              <a:off x="2668" y="2357"/>
              <a:ext cx="208" cy="255"/>
            </a:xfrm>
            <a:custGeom>
              <a:avLst/>
              <a:gdLst>
                <a:gd name="T0" fmla="*/ 60 w 88"/>
                <a:gd name="T1" fmla="*/ 98 h 107"/>
                <a:gd name="T2" fmla="*/ 78 w 88"/>
                <a:gd name="T3" fmla="*/ 103 h 107"/>
                <a:gd name="T4" fmla="*/ 83 w 88"/>
                <a:gd name="T5" fmla="*/ 85 h 107"/>
                <a:gd name="T6" fmla="*/ 66 w 88"/>
                <a:gd name="T7" fmla="*/ 79 h 107"/>
                <a:gd name="T8" fmla="*/ 59 w 88"/>
                <a:gd name="T9" fmla="*/ 67 h 107"/>
                <a:gd name="T10" fmla="*/ 56 w 88"/>
                <a:gd name="T11" fmla="*/ 68 h 107"/>
                <a:gd name="T12" fmla="*/ 64 w 88"/>
                <a:gd name="T13" fmla="*/ 80 h 107"/>
                <a:gd name="T14" fmla="*/ 60 w 88"/>
                <a:gd name="T15" fmla="*/ 98 h 107"/>
                <a:gd name="T16" fmla="*/ 14 w 88"/>
                <a:gd name="T17" fmla="*/ 66 h 107"/>
                <a:gd name="T18" fmla="*/ 27 w 88"/>
                <a:gd name="T19" fmla="*/ 73 h 107"/>
                <a:gd name="T20" fmla="*/ 34 w 88"/>
                <a:gd name="T21" fmla="*/ 62 h 107"/>
                <a:gd name="T22" fmla="*/ 41 w 88"/>
                <a:gd name="T23" fmla="*/ 60 h 107"/>
                <a:gd name="T24" fmla="*/ 41 w 88"/>
                <a:gd name="T25" fmla="*/ 58 h 107"/>
                <a:gd name="T26" fmla="*/ 33 w 88"/>
                <a:gd name="T27" fmla="*/ 60 h 107"/>
                <a:gd name="T28" fmla="*/ 21 w 88"/>
                <a:gd name="T29" fmla="*/ 54 h 107"/>
                <a:gd name="T30" fmla="*/ 14 w 88"/>
                <a:gd name="T31" fmla="*/ 66 h 107"/>
                <a:gd name="T32" fmla="*/ 41 w 88"/>
                <a:gd name="T33" fmla="*/ 27 h 107"/>
                <a:gd name="T34" fmla="*/ 25 w 88"/>
                <a:gd name="T35" fmla="*/ 4 h 107"/>
                <a:gd name="T36" fmla="*/ 2 w 88"/>
                <a:gd name="T37" fmla="*/ 19 h 107"/>
                <a:gd name="T38" fmla="*/ 18 w 88"/>
                <a:gd name="T39" fmla="*/ 42 h 107"/>
                <a:gd name="T40" fmla="*/ 33 w 88"/>
                <a:gd name="T41" fmla="*/ 39 h 107"/>
                <a:gd name="T42" fmla="*/ 42 w 88"/>
                <a:gd name="T43" fmla="*/ 48 h 107"/>
                <a:gd name="T44" fmla="*/ 46 w 88"/>
                <a:gd name="T45" fmla="*/ 44 h 107"/>
                <a:gd name="T46" fmla="*/ 37 w 88"/>
                <a:gd name="T47" fmla="*/ 35 h 107"/>
                <a:gd name="T48" fmla="*/ 41 w 88"/>
                <a:gd name="T49" fmla="*/ 27 h 107"/>
                <a:gd name="T50" fmla="*/ 58 w 88"/>
                <a:gd name="T51" fmla="*/ 46 h 107"/>
                <a:gd name="T52" fmla="*/ 44 w 88"/>
                <a:gd name="T53" fmla="*/ 50 h 107"/>
                <a:gd name="T54" fmla="*/ 49 w 88"/>
                <a:gd name="T55" fmla="*/ 64 h 107"/>
                <a:gd name="T56" fmla="*/ 63 w 88"/>
                <a:gd name="T57" fmla="*/ 60 h 107"/>
                <a:gd name="T58" fmla="*/ 58 w 88"/>
                <a:gd name="T59" fmla="*/ 46 h 107"/>
                <a:gd name="T60" fmla="*/ 79 w 88"/>
                <a:gd name="T61" fmla="*/ 3 h 107"/>
                <a:gd name="T62" fmla="*/ 61 w 88"/>
                <a:gd name="T63" fmla="*/ 9 h 107"/>
                <a:gd name="T64" fmla="*/ 66 w 88"/>
                <a:gd name="T65" fmla="*/ 26 h 107"/>
                <a:gd name="T66" fmla="*/ 57 w 88"/>
                <a:gd name="T67" fmla="*/ 42 h 107"/>
                <a:gd name="T68" fmla="*/ 60 w 88"/>
                <a:gd name="T69" fmla="*/ 43 h 107"/>
                <a:gd name="T70" fmla="*/ 60 w 88"/>
                <a:gd name="T71" fmla="*/ 43 h 107"/>
                <a:gd name="T72" fmla="*/ 68 w 88"/>
                <a:gd name="T73" fmla="*/ 28 h 107"/>
                <a:gd name="T74" fmla="*/ 85 w 88"/>
                <a:gd name="T75" fmla="*/ 21 h 107"/>
                <a:gd name="T76" fmla="*/ 79 w 88"/>
                <a:gd name="T77" fmla="*/ 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107">
                  <a:moveTo>
                    <a:pt x="60" y="98"/>
                  </a:moveTo>
                  <a:cubicBezTo>
                    <a:pt x="63" y="104"/>
                    <a:pt x="72" y="107"/>
                    <a:pt x="78" y="103"/>
                  </a:cubicBezTo>
                  <a:cubicBezTo>
                    <a:pt x="85" y="99"/>
                    <a:pt x="87" y="91"/>
                    <a:pt x="83" y="85"/>
                  </a:cubicBezTo>
                  <a:cubicBezTo>
                    <a:pt x="80" y="78"/>
                    <a:pt x="72" y="76"/>
                    <a:pt x="66" y="79"/>
                  </a:cubicBezTo>
                  <a:cubicBezTo>
                    <a:pt x="59" y="67"/>
                    <a:pt x="59" y="67"/>
                    <a:pt x="59" y="67"/>
                  </a:cubicBezTo>
                  <a:cubicBezTo>
                    <a:pt x="58" y="67"/>
                    <a:pt x="57" y="67"/>
                    <a:pt x="56" y="68"/>
                  </a:cubicBezTo>
                  <a:cubicBezTo>
                    <a:pt x="64" y="80"/>
                    <a:pt x="64" y="80"/>
                    <a:pt x="64" y="80"/>
                  </a:cubicBezTo>
                  <a:cubicBezTo>
                    <a:pt x="58" y="84"/>
                    <a:pt x="56" y="92"/>
                    <a:pt x="60" y="98"/>
                  </a:cubicBezTo>
                  <a:moveTo>
                    <a:pt x="14" y="66"/>
                  </a:moveTo>
                  <a:cubicBezTo>
                    <a:pt x="16" y="71"/>
                    <a:pt x="21" y="74"/>
                    <a:pt x="27" y="73"/>
                  </a:cubicBezTo>
                  <a:cubicBezTo>
                    <a:pt x="32" y="72"/>
                    <a:pt x="35" y="67"/>
                    <a:pt x="34" y="62"/>
                  </a:cubicBezTo>
                  <a:cubicBezTo>
                    <a:pt x="41" y="60"/>
                    <a:pt x="41" y="60"/>
                    <a:pt x="41" y="60"/>
                  </a:cubicBezTo>
                  <a:cubicBezTo>
                    <a:pt x="41" y="59"/>
                    <a:pt x="41" y="58"/>
                    <a:pt x="41" y="58"/>
                  </a:cubicBezTo>
                  <a:cubicBezTo>
                    <a:pt x="33" y="60"/>
                    <a:pt x="33" y="60"/>
                    <a:pt x="33" y="60"/>
                  </a:cubicBezTo>
                  <a:cubicBezTo>
                    <a:pt x="31" y="55"/>
                    <a:pt x="26" y="52"/>
                    <a:pt x="21" y="54"/>
                  </a:cubicBezTo>
                  <a:cubicBezTo>
                    <a:pt x="16" y="55"/>
                    <a:pt x="13" y="61"/>
                    <a:pt x="14" y="66"/>
                  </a:cubicBezTo>
                  <a:moveTo>
                    <a:pt x="41" y="27"/>
                  </a:moveTo>
                  <a:cubicBezTo>
                    <a:pt x="43" y="16"/>
                    <a:pt x="36" y="6"/>
                    <a:pt x="25" y="4"/>
                  </a:cubicBezTo>
                  <a:cubicBezTo>
                    <a:pt x="15" y="2"/>
                    <a:pt x="5" y="9"/>
                    <a:pt x="2" y="19"/>
                  </a:cubicBezTo>
                  <a:cubicBezTo>
                    <a:pt x="0" y="30"/>
                    <a:pt x="7" y="40"/>
                    <a:pt x="18" y="42"/>
                  </a:cubicBezTo>
                  <a:cubicBezTo>
                    <a:pt x="23" y="43"/>
                    <a:pt x="28" y="42"/>
                    <a:pt x="33" y="39"/>
                  </a:cubicBezTo>
                  <a:cubicBezTo>
                    <a:pt x="42" y="48"/>
                    <a:pt x="42" y="48"/>
                    <a:pt x="42" y="48"/>
                  </a:cubicBezTo>
                  <a:cubicBezTo>
                    <a:pt x="43" y="47"/>
                    <a:pt x="45" y="45"/>
                    <a:pt x="46" y="44"/>
                  </a:cubicBezTo>
                  <a:cubicBezTo>
                    <a:pt x="37" y="35"/>
                    <a:pt x="37" y="35"/>
                    <a:pt x="37" y="35"/>
                  </a:cubicBezTo>
                  <a:cubicBezTo>
                    <a:pt x="39" y="32"/>
                    <a:pt x="40" y="30"/>
                    <a:pt x="41" y="27"/>
                  </a:cubicBezTo>
                  <a:moveTo>
                    <a:pt x="58" y="46"/>
                  </a:moveTo>
                  <a:cubicBezTo>
                    <a:pt x="53" y="43"/>
                    <a:pt x="47" y="45"/>
                    <a:pt x="44" y="50"/>
                  </a:cubicBezTo>
                  <a:cubicBezTo>
                    <a:pt x="42" y="55"/>
                    <a:pt x="44" y="62"/>
                    <a:pt x="49" y="64"/>
                  </a:cubicBezTo>
                  <a:cubicBezTo>
                    <a:pt x="54" y="67"/>
                    <a:pt x="60" y="65"/>
                    <a:pt x="63" y="60"/>
                  </a:cubicBezTo>
                  <a:cubicBezTo>
                    <a:pt x="65" y="55"/>
                    <a:pt x="63" y="48"/>
                    <a:pt x="58" y="46"/>
                  </a:cubicBezTo>
                  <a:moveTo>
                    <a:pt x="79" y="3"/>
                  </a:moveTo>
                  <a:cubicBezTo>
                    <a:pt x="72" y="0"/>
                    <a:pt x="64" y="2"/>
                    <a:pt x="61" y="9"/>
                  </a:cubicBezTo>
                  <a:cubicBezTo>
                    <a:pt x="58" y="15"/>
                    <a:pt x="60" y="23"/>
                    <a:pt x="66" y="26"/>
                  </a:cubicBezTo>
                  <a:cubicBezTo>
                    <a:pt x="57" y="42"/>
                    <a:pt x="57" y="42"/>
                    <a:pt x="57" y="42"/>
                  </a:cubicBezTo>
                  <a:cubicBezTo>
                    <a:pt x="58" y="43"/>
                    <a:pt x="59" y="43"/>
                    <a:pt x="60" y="43"/>
                  </a:cubicBezTo>
                  <a:cubicBezTo>
                    <a:pt x="60" y="43"/>
                    <a:pt x="60" y="43"/>
                    <a:pt x="60" y="43"/>
                  </a:cubicBezTo>
                  <a:cubicBezTo>
                    <a:pt x="68" y="28"/>
                    <a:pt x="68" y="28"/>
                    <a:pt x="68" y="28"/>
                  </a:cubicBezTo>
                  <a:cubicBezTo>
                    <a:pt x="74" y="30"/>
                    <a:pt x="82" y="27"/>
                    <a:pt x="85" y="21"/>
                  </a:cubicBezTo>
                  <a:cubicBezTo>
                    <a:pt x="88" y="14"/>
                    <a:pt x="86" y="6"/>
                    <a:pt x="79"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8" name="Freeform 12"/>
            <p:cNvSpPr>
              <a:spLocks/>
            </p:cNvSpPr>
            <p:nvPr userDrawn="1"/>
          </p:nvSpPr>
          <p:spPr bwMode="auto">
            <a:xfrm>
              <a:off x="2964" y="2295"/>
              <a:ext cx="246" cy="248"/>
            </a:xfrm>
            <a:custGeom>
              <a:avLst/>
              <a:gdLst>
                <a:gd name="T0" fmla="*/ 246 w 246"/>
                <a:gd name="T1" fmla="*/ 9 h 248"/>
                <a:gd name="T2" fmla="*/ 246 w 246"/>
                <a:gd name="T3" fmla="*/ 238 h 248"/>
                <a:gd name="T4" fmla="*/ 246 w 246"/>
                <a:gd name="T5" fmla="*/ 248 h 248"/>
                <a:gd name="T6" fmla="*/ 237 w 246"/>
                <a:gd name="T7" fmla="*/ 248 h 248"/>
                <a:gd name="T8" fmla="*/ 9 w 246"/>
                <a:gd name="T9" fmla="*/ 248 h 248"/>
                <a:gd name="T10" fmla="*/ 0 w 246"/>
                <a:gd name="T11" fmla="*/ 248 h 248"/>
                <a:gd name="T12" fmla="*/ 0 w 246"/>
                <a:gd name="T13" fmla="*/ 238 h 248"/>
                <a:gd name="T14" fmla="*/ 0 w 246"/>
                <a:gd name="T15" fmla="*/ 9 h 248"/>
                <a:gd name="T16" fmla="*/ 0 w 246"/>
                <a:gd name="T17" fmla="*/ 0 h 248"/>
                <a:gd name="T18" fmla="*/ 9 w 246"/>
                <a:gd name="T19" fmla="*/ 0 h 248"/>
                <a:gd name="T20" fmla="*/ 237 w 246"/>
                <a:gd name="T21" fmla="*/ 0 h 248"/>
                <a:gd name="T22" fmla="*/ 246 w 246"/>
                <a:gd name="T23" fmla="*/ 0 h 248"/>
                <a:gd name="T24" fmla="*/ 246 w 246"/>
                <a:gd name="T25" fmla="*/ 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48">
                  <a:moveTo>
                    <a:pt x="246" y="9"/>
                  </a:moveTo>
                  <a:lnTo>
                    <a:pt x="246" y="238"/>
                  </a:lnTo>
                  <a:lnTo>
                    <a:pt x="246" y="248"/>
                  </a:lnTo>
                  <a:lnTo>
                    <a:pt x="237" y="248"/>
                  </a:lnTo>
                  <a:lnTo>
                    <a:pt x="9" y="248"/>
                  </a:lnTo>
                  <a:lnTo>
                    <a:pt x="0" y="248"/>
                  </a:lnTo>
                  <a:lnTo>
                    <a:pt x="0" y="238"/>
                  </a:lnTo>
                  <a:lnTo>
                    <a:pt x="0" y="9"/>
                  </a:lnTo>
                  <a:lnTo>
                    <a:pt x="0" y="0"/>
                  </a:lnTo>
                  <a:lnTo>
                    <a:pt x="9" y="0"/>
                  </a:lnTo>
                  <a:lnTo>
                    <a:pt x="237" y="0"/>
                  </a:lnTo>
                  <a:lnTo>
                    <a:pt x="246" y="0"/>
                  </a:lnTo>
                  <a:lnTo>
                    <a:pt x="246" y="9"/>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19" name="Freeform 13"/>
            <p:cNvSpPr>
              <a:spLocks/>
            </p:cNvSpPr>
            <p:nvPr userDrawn="1"/>
          </p:nvSpPr>
          <p:spPr bwMode="auto">
            <a:xfrm>
              <a:off x="2964" y="2295"/>
              <a:ext cx="246" cy="248"/>
            </a:xfrm>
            <a:custGeom>
              <a:avLst/>
              <a:gdLst>
                <a:gd name="T0" fmla="*/ 246 w 246"/>
                <a:gd name="T1" fmla="*/ 9 h 248"/>
                <a:gd name="T2" fmla="*/ 246 w 246"/>
                <a:gd name="T3" fmla="*/ 238 h 248"/>
                <a:gd name="T4" fmla="*/ 246 w 246"/>
                <a:gd name="T5" fmla="*/ 248 h 248"/>
                <a:gd name="T6" fmla="*/ 237 w 246"/>
                <a:gd name="T7" fmla="*/ 248 h 248"/>
                <a:gd name="T8" fmla="*/ 9 w 246"/>
                <a:gd name="T9" fmla="*/ 248 h 248"/>
                <a:gd name="T10" fmla="*/ 0 w 246"/>
                <a:gd name="T11" fmla="*/ 248 h 248"/>
                <a:gd name="T12" fmla="*/ 0 w 246"/>
                <a:gd name="T13" fmla="*/ 238 h 248"/>
                <a:gd name="T14" fmla="*/ 0 w 246"/>
                <a:gd name="T15" fmla="*/ 9 h 248"/>
                <a:gd name="T16" fmla="*/ 0 w 246"/>
                <a:gd name="T17" fmla="*/ 0 h 248"/>
                <a:gd name="T18" fmla="*/ 9 w 246"/>
                <a:gd name="T19" fmla="*/ 0 h 248"/>
                <a:gd name="T20" fmla="*/ 237 w 246"/>
                <a:gd name="T21" fmla="*/ 0 h 248"/>
                <a:gd name="T22" fmla="*/ 246 w 246"/>
                <a:gd name="T23" fmla="*/ 0 h 248"/>
                <a:gd name="T24" fmla="*/ 246 w 246"/>
                <a:gd name="T25" fmla="*/ 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48">
                  <a:moveTo>
                    <a:pt x="246" y="9"/>
                  </a:moveTo>
                  <a:lnTo>
                    <a:pt x="246" y="238"/>
                  </a:lnTo>
                  <a:lnTo>
                    <a:pt x="246" y="248"/>
                  </a:lnTo>
                  <a:lnTo>
                    <a:pt x="237" y="248"/>
                  </a:lnTo>
                  <a:lnTo>
                    <a:pt x="9" y="248"/>
                  </a:lnTo>
                  <a:lnTo>
                    <a:pt x="0" y="248"/>
                  </a:lnTo>
                  <a:lnTo>
                    <a:pt x="0" y="238"/>
                  </a:lnTo>
                  <a:lnTo>
                    <a:pt x="0" y="9"/>
                  </a:lnTo>
                  <a:lnTo>
                    <a:pt x="0" y="0"/>
                  </a:lnTo>
                  <a:lnTo>
                    <a:pt x="9" y="0"/>
                  </a:lnTo>
                  <a:lnTo>
                    <a:pt x="237" y="0"/>
                  </a:lnTo>
                  <a:lnTo>
                    <a:pt x="246" y="0"/>
                  </a:lnTo>
                  <a:lnTo>
                    <a:pt x="246" y="9"/>
                  </a:lnTo>
                  <a:close/>
                </a:path>
              </a:pathLst>
            </a:custGeom>
            <a:noFill/>
            <a:ln w="1111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0" name="Freeform 14"/>
            <p:cNvSpPr>
              <a:spLocks/>
            </p:cNvSpPr>
            <p:nvPr userDrawn="1"/>
          </p:nvSpPr>
          <p:spPr bwMode="auto">
            <a:xfrm>
              <a:off x="3002" y="2378"/>
              <a:ext cx="170" cy="84"/>
            </a:xfrm>
            <a:custGeom>
              <a:avLst/>
              <a:gdLst>
                <a:gd name="T0" fmla="*/ 59 w 72"/>
                <a:gd name="T1" fmla="*/ 9 h 35"/>
                <a:gd name="T2" fmla="*/ 52 w 72"/>
                <a:gd name="T3" fmla="*/ 11 h 35"/>
                <a:gd name="T4" fmla="*/ 34 w 72"/>
                <a:gd name="T5" fmla="*/ 0 h 35"/>
                <a:gd name="T6" fmla="*/ 14 w 72"/>
                <a:gd name="T7" fmla="*/ 15 h 35"/>
                <a:gd name="T8" fmla="*/ 10 w 72"/>
                <a:gd name="T9" fmla="*/ 14 h 35"/>
                <a:gd name="T10" fmla="*/ 0 w 72"/>
                <a:gd name="T11" fmla="*/ 24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4"/>
                    <a:pt x="42" y="0"/>
                    <a:pt x="34" y="0"/>
                  </a:cubicBezTo>
                  <a:cubicBezTo>
                    <a:pt x="24" y="0"/>
                    <a:pt x="16" y="6"/>
                    <a:pt x="14" y="15"/>
                  </a:cubicBezTo>
                  <a:cubicBezTo>
                    <a:pt x="13" y="15"/>
                    <a:pt x="11" y="14"/>
                    <a:pt x="10" y="14"/>
                  </a:cubicBezTo>
                  <a:cubicBezTo>
                    <a:pt x="4" y="14"/>
                    <a:pt x="0" y="19"/>
                    <a:pt x="0" y="24"/>
                  </a:cubicBezTo>
                  <a:cubicBezTo>
                    <a:pt x="0" y="30"/>
                    <a:pt x="4"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1" name="Rectangle 15"/>
            <p:cNvSpPr>
              <a:spLocks noChangeArrowheads="1"/>
            </p:cNvSpPr>
            <p:nvPr userDrawn="1"/>
          </p:nvSpPr>
          <p:spPr bwMode="auto">
            <a:xfrm>
              <a:off x="2857" y="2021"/>
              <a:ext cx="263" cy="264"/>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2" name="Freeform 16"/>
            <p:cNvSpPr>
              <a:spLocks/>
            </p:cNvSpPr>
            <p:nvPr userDrawn="1"/>
          </p:nvSpPr>
          <p:spPr bwMode="auto">
            <a:xfrm>
              <a:off x="2907" y="2080"/>
              <a:ext cx="163" cy="162"/>
            </a:xfrm>
            <a:custGeom>
              <a:avLst/>
              <a:gdLst>
                <a:gd name="T0" fmla="*/ 60 w 69"/>
                <a:gd name="T1" fmla="*/ 0 h 68"/>
                <a:gd name="T2" fmla="*/ 9 w 69"/>
                <a:gd name="T3" fmla="*/ 0 h 68"/>
                <a:gd name="T4" fmla="*/ 0 w 69"/>
                <a:gd name="T5" fmla="*/ 9 h 68"/>
                <a:gd name="T6" fmla="*/ 0 w 69"/>
                <a:gd name="T7" fmla="*/ 42 h 68"/>
                <a:gd name="T8" fmla="*/ 9 w 69"/>
                <a:gd name="T9" fmla="*/ 51 h 68"/>
                <a:gd name="T10" fmla="*/ 22 w 69"/>
                <a:gd name="T11" fmla="*/ 51 h 68"/>
                <a:gd name="T12" fmla="*/ 48 w 69"/>
                <a:gd name="T13" fmla="*/ 68 h 68"/>
                <a:gd name="T14" fmla="*/ 42 w 69"/>
                <a:gd name="T15" fmla="*/ 51 h 68"/>
                <a:gd name="T16" fmla="*/ 60 w 69"/>
                <a:gd name="T17" fmla="*/ 51 h 68"/>
                <a:gd name="T18" fmla="*/ 69 w 69"/>
                <a:gd name="T19" fmla="*/ 42 h 68"/>
                <a:gd name="T20" fmla="*/ 69 w 69"/>
                <a:gd name="T21" fmla="*/ 9 h 68"/>
                <a:gd name="T22" fmla="*/ 60 w 69"/>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0" y="0"/>
                  </a:moveTo>
                  <a:cubicBezTo>
                    <a:pt x="9" y="0"/>
                    <a:pt x="9" y="0"/>
                    <a:pt x="9" y="0"/>
                  </a:cubicBezTo>
                  <a:cubicBezTo>
                    <a:pt x="4" y="0"/>
                    <a:pt x="0" y="4"/>
                    <a:pt x="0" y="9"/>
                  </a:cubicBezTo>
                  <a:cubicBezTo>
                    <a:pt x="0" y="42"/>
                    <a:pt x="0" y="42"/>
                    <a:pt x="0" y="42"/>
                  </a:cubicBezTo>
                  <a:cubicBezTo>
                    <a:pt x="0" y="47"/>
                    <a:pt x="4" y="51"/>
                    <a:pt x="9" y="51"/>
                  </a:cubicBezTo>
                  <a:cubicBezTo>
                    <a:pt x="22" y="51"/>
                    <a:pt x="22" y="51"/>
                    <a:pt x="22" y="51"/>
                  </a:cubicBezTo>
                  <a:cubicBezTo>
                    <a:pt x="48" y="68"/>
                    <a:pt x="48" y="68"/>
                    <a:pt x="48" y="68"/>
                  </a:cubicBezTo>
                  <a:cubicBezTo>
                    <a:pt x="42" y="51"/>
                    <a:pt x="42" y="51"/>
                    <a:pt x="42" y="51"/>
                  </a:cubicBezTo>
                  <a:cubicBezTo>
                    <a:pt x="60" y="51"/>
                    <a:pt x="60" y="51"/>
                    <a:pt x="60" y="51"/>
                  </a:cubicBezTo>
                  <a:cubicBezTo>
                    <a:pt x="64" y="51"/>
                    <a:pt x="69" y="47"/>
                    <a:pt x="69" y="42"/>
                  </a:cubicBezTo>
                  <a:cubicBezTo>
                    <a:pt x="69" y="9"/>
                    <a:pt x="69" y="9"/>
                    <a:pt x="69" y="9"/>
                  </a:cubicBezTo>
                  <a:cubicBezTo>
                    <a:pt x="69"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3" name="Rectangle 17"/>
            <p:cNvSpPr>
              <a:spLocks noChangeArrowheads="1"/>
            </p:cNvSpPr>
            <p:nvPr userDrawn="1"/>
          </p:nvSpPr>
          <p:spPr bwMode="auto">
            <a:xfrm>
              <a:off x="2857" y="2021"/>
              <a:ext cx="263" cy="264"/>
            </a:xfrm>
            <a:prstGeom prst="rect">
              <a:avLst/>
            </a:prstGeom>
            <a:solidFill>
              <a:srgbClr val="E90C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4" name="Freeform 18"/>
            <p:cNvSpPr>
              <a:spLocks/>
            </p:cNvSpPr>
            <p:nvPr userDrawn="1"/>
          </p:nvSpPr>
          <p:spPr bwMode="auto">
            <a:xfrm>
              <a:off x="2907" y="2080"/>
              <a:ext cx="163" cy="162"/>
            </a:xfrm>
            <a:custGeom>
              <a:avLst/>
              <a:gdLst>
                <a:gd name="T0" fmla="*/ 60 w 69"/>
                <a:gd name="T1" fmla="*/ 0 h 68"/>
                <a:gd name="T2" fmla="*/ 9 w 69"/>
                <a:gd name="T3" fmla="*/ 0 h 68"/>
                <a:gd name="T4" fmla="*/ 0 w 69"/>
                <a:gd name="T5" fmla="*/ 9 h 68"/>
                <a:gd name="T6" fmla="*/ 0 w 69"/>
                <a:gd name="T7" fmla="*/ 42 h 68"/>
                <a:gd name="T8" fmla="*/ 9 w 69"/>
                <a:gd name="T9" fmla="*/ 51 h 68"/>
                <a:gd name="T10" fmla="*/ 22 w 69"/>
                <a:gd name="T11" fmla="*/ 51 h 68"/>
                <a:gd name="T12" fmla="*/ 48 w 69"/>
                <a:gd name="T13" fmla="*/ 68 h 68"/>
                <a:gd name="T14" fmla="*/ 42 w 69"/>
                <a:gd name="T15" fmla="*/ 51 h 68"/>
                <a:gd name="T16" fmla="*/ 60 w 69"/>
                <a:gd name="T17" fmla="*/ 51 h 68"/>
                <a:gd name="T18" fmla="*/ 69 w 69"/>
                <a:gd name="T19" fmla="*/ 42 h 68"/>
                <a:gd name="T20" fmla="*/ 69 w 69"/>
                <a:gd name="T21" fmla="*/ 9 h 68"/>
                <a:gd name="T22" fmla="*/ 60 w 69"/>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0" y="0"/>
                  </a:moveTo>
                  <a:cubicBezTo>
                    <a:pt x="9" y="0"/>
                    <a:pt x="9" y="0"/>
                    <a:pt x="9" y="0"/>
                  </a:cubicBezTo>
                  <a:cubicBezTo>
                    <a:pt x="4" y="0"/>
                    <a:pt x="0" y="4"/>
                    <a:pt x="0" y="9"/>
                  </a:cubicBezTo>
                  <a:cubicBezTo>
                    <a:pt x="0" y="42"/>
                    <a:pt x="0" y="42"/>
                    <a:pt x="0" y="42"/>
                  </a:cubicBezTo>
                  <a:cubicBezTo>
                    <a:pt x="0" y="47"/>
                    <a:pt x="4" y="51"/>
                    <a:pt x="9" y="51"/>
                  </a:cubicBezTo>
                  <a:cubicBezTo>
                    <a:pt x="22" y="51"/>
                    <a:pt x="22" y="51"/>
                    <a:pt x="22" y="51"/>
                  </a:cubicBezTo>
                  <a:cubicBezTo>
                    <a:pt x="48" y="68"/>
                    <a:pt x="48" y="68"/>
                    <a:pt x="48" y="68"/>
                  </a:cubicBezTo>
                  <a:cubicBezTo>
                    <a:pt x="42" y="51"/>
                    <a:pt x="42" y="51"/>
                    <a:pt x="42" y="51"/>
                  </a:cubicBezTo>
                  <a:cubicBezTo>
                    <a:pt x="60" y="51"/>
                    <a:pt x="60" y="51"/>
                    <a:pt x="60" y="51"/>
                  </a:cubicBezTo>
                  <a:cubicBezTo>
                    <a:pt x="64" y="51"/>
                    <a:pt x="69" y="47"/>
                    <a:pt x="69" y="42"/>
                  </a:cubicBezTo>
                  <a:cubicBezTo>
                    <a:pt x="69" y="9"/>
                    <a:pt x="69" y="9"/>
                    <a:pt x="69" y="9"/>
                  </a:cubicBezTo>
                  <a:cubicBezTo>
                    <a:pt x="69"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grpSp>
        <p:nvGrpSpPr>
          <p:cNvPr id="27" name="Group 22"/>
          <p:cNvGrpSpPr>
            <a:grpSpLocks noChangeAspect="1"/>
          </p:cNvGrpSpPr>
          <p:nvPr userDrawn="1"/>
        </p:nvGrpSpPr>
        <p:grpSpPr bwMode="auto">
          <a:xfrm>
            <a:off x="8715684" y="5837405"/>
            <a:ext cx="2749087" cy="710830"/>
            <a:chOff x="3332" y="2051"/>
            <a:chExt cx="1172" cy="303"/>
          </a:xfrm>
        </p:grpSpPr>
        <p:sp>
          <p:nvSpPr>
            <p:cNvPr id="29" name="Freeform 23"/>
            <p:cNvSpPr>
              <a:spLocks noEditPoints="1"/>
            </p:cNvSpPr>
            <p:nvPr userDrawn="1"/>
          </p:nvSpPr>
          <p:spPr bwMode="auto">
            <a:xfrm>
              <a:off x="3332" y="2141"/>
              <a:ext cx="1170" cy="213"/>
            </a:xfrm>
            <a:custGeom>
              <a:avLst/>
              <a:gdLst>
                <a:gd name="T0" fmla="*/ 480 w 492"/>
                <a:gd name="T1" fmla="*/ 55 h 88"/>
                <a:gd name="T2" fmla="*/ 480 w 492"/>
                <a:gd name="T3" fmla="*/ 21 h 88"/>
                <a:gd name="T4" fmla="*/ 476 w 492"/>
                <a:gd name="T5" fmla="*/ 21 h 88"/>
                <a:gd name="T6" fmla="*/ 476 w 492"/>
                <a:gd name="T7" fmla="*/ 56 h 88"/>
                <a:gd name="T8" fmla="*/ 463 w 492"/>
                <a:gd name="T9" fmla="*/ 21 h 88"/>
                <a:gd name="T10" fmla="*/ 463 w 492"/>
                <a:gd name="T11" fmla="*/ 21 h 88"/>
                <a:gd name="T12" fmla="*/ 461 w 492"/>
                <a:gd name="T13" fmla="*/ 3 h 88"/>
                <a:gd name="T14" fmla="*/ 461 w 492"/>
                <a:gd name="T15" fmla="*/ 10 h 88"/>
                <a:gd name="T16" fmla="*/ 436 w 492"/>
                <a:gd name="T17" fmla="*/ 20 h 88"/>
                <a:gd name="T18" fmla="*/ 408 w 492"/>
                <a:gd name="T19" fmla="*/ 20 h 88"/>
                <a:gd name="T20" fmla="*/ 390 w 492"/>
                <a:gd name="T21" fmla="*/ 21 h 88"/>
                <a:gd name="T22" fmla="*/ 397 w 492"/>
                <a:gd name="T23" fmla="*/ 29 h 88"/>
                <a:gd name="T24" fmla="*/ 422 w 492"/>
                <a:gd name="T25" fmla="*/ 67 h 88"/>
                <a:gd name="T26" fmla="*/ 444 w 492"/>
                <a:gd name="T27" fmla="*/ 27 h 88"/>
                <a:gd name="T28" fmla="*/ 381 w 492"/>
                <a:gd name="T29" fmla="*/ 67 h 88"/>
                <a:gd name="T30" fmla="*/ 352 w 492"/>
                <a:gd name="T31" fmla="*/ 31 h 88"/>
                <a:gd name="T32" fmla="*/ 325 w 492"/>
                <a:gd name="T33" fmla="*/ 29 h 88"/>
                <a:gd name="T34" fmla="*/ 325 w 492"/>
                <a:gd name="T35" fmla="*/ 67 h 88"/>
                <a:gd name="T36" fmla="*/ 349 w 492"/>
                <a:gd name="T37" fmla="*/ 39 h 88"/>
                <a:gd name="T38" fmla="*/ 357 w 492"/>
                <a:gd name="T39" fmla="*/ 29 h 88"/>
                <a:gd name="T40" fmla="*/ 377 w 492"/>
                <a:gd name="T41" fmla="*/ 67 h 88"/>
                <a:gd name="T42" fmla="*/ 307 w 492"/>
                <a:gd name="T43" fmla="*/ 21 h 88"/>
                <a:gd name="T44" fmla="*/ 284 w 492"/>
                <a:gd name="T45" fmla="*/ 60 h 88"/>
                <a:gd name="T46" fmla="*/ 276 w 492"/>
                <a:gd name="T47" fmla="*/ 48 h 88"/>
                <a:gd name="T48" fmla="*/ 307 w 492"/>
                <a:gd name="T49" fmla="*/ 67 h 88"/>
                <a:gd name="T50" fmla="*/ 265 w 492"/>
                <a:gd name="T51" fmla="*/ 63 h 88"/>
                <a:gd name="T52" fmla="*/ 244 w 492"/>
                <a:gd name="T53" fmla="*/ 25 h 88"/>
                <a:gd name="T54" fmla="*/ 267 w 492"/>
                <a:gd name="T55" fmla="*/ 9 h 88"/>
                <a:gd name="T56" fmla="*/ 237 w 492"/>
                <a:gd name="T57" fmla="*/ 18 h 88"/>
                <a:gd name="T58" fmla="*/ 266 w 492"/>
                <a:gd name="T59" fmla="*/ 52 h 88"/>
                <a:gd name="T60" fmla="*/ 237 w 492"/>
                <a:gd name="T61" fmla="*/ 64 h 88"/>
                <a:gd name="T62" fmla="*/ 197 w 492"/>
                <a:gd name="T63" fmla="*/ 59 h 88"/>
                <a:gd name="T64" fmla="*/ 195 w 492"/>
                <a:gd name="T65" fmla="*/ 58 h 88"/>
                <a:gd name="T66" fmla="*/ 189 w 492"/>
                <a:gd name="T67" fmla="*/ 76 h 88"/>
                <a:gd name="T68" fmla="*/ 181 w 492"/>
                <a:gd name="T69" fmla="*/ 88 h 88"/>
                <a:gd name="T70" fmla="*/ 179 w 492"/>
                <a:gd name="T71" fmla="*/ 62 h 88"/>
                <a:gd name="T72" fmla="*/ 167 w 492"/>
                <a:gd name="T73" fmla="*/ 25 h 88"/>
                <a:gd name="T74" fmla="*/ 167 w 492"/>
                <a:gd name="T75" fmla="*/ 8 h 88"/>
                <a:gd name="T76" fmla="*/ 155 w 492"/>
                <a:gd name="T77" fmla="*/ 21 h 88"/>
                <a:gd name="T78" fmla="*/ 173 w 492"/>
                <a:gd name="T79" fmla="*/ 68 h 88"/>
                <a:gd name="T80" fmla="*/ 148 w 492"/>
                <a:gd name="T81" fmla="*/ 0 h 88"/>
                <a:gd name="T82" fmla="*/ 139 w 492"/>
                <a:gd name="T83" fmla="*/ 67 h 88"/>
                <a:gd name="T84" fmla="*/ 131 w 492"/>
                <a:gd name="T85" fmla="*/ 59 h 88"/>
                <a:gd name="T86" fmla="*/ 108 w 492"/>
                <a:gd name="T87" fmla="*/ 21 h 88"/>
                <a:gd name="T88" fmla="*/ 135 w 492"/>
                <a:gd name="T89" fmla="*/ 58 h 88"/>
                <a:gd name="T90" fmla="*/ 99 w 492"/>
                <a:gd name="T91" fmla="*/ 60 h 88"/>
                <a:gd name="T92" fmla="*/ 76 w 492"/>
                <a:gd name="T93" fmla="*/ 30 h 88"/>
                <a:gd name="T94" fmla="*/ 90 w 492"/>
                <a:gd name="T95" fmla="*/ 20 h 88"/>
                <a:gd name="T96" fmla="*/ 87 w 492"/>
                <a:gd name="T97" fmla="*/ 68 h 88"/>
                <a:gd name="T98" fmla="*/ 58 w 492"/>
                <a:gd name="T99" fmla="*/ 47 h 88"/>
                <a:gd name="T100" fmla="*/ 32 w 492"/>
                <a:gd name="T101" fmla="*/ 55 h 88"/>
                <a:gd name="T102" fmla="*/ 62 w 492"/>
                <a:gd name="T103" fmla="*/ 67 h 88"/>
                <a:gd name="T104" fmla="*/ 39 w 492"/>
                <a:gd name="T105" fmla="*/ 22 h 88"/>
                <a:gd name="T106" fmla="*/ 58 w 492"/>
                <a:gd name="T107" fmla="*/ 39 h 88"/>
                <a:gd name="T108" fmla="*/ 42 w 492"/>
                <a:gd name="T109" fmla="*/ 68 h 88"/>
                <a:gd name="T110" fmla="*/ 58 w 492"/>
                <a:gd name="T111" fmla="*/ 67 h 88"/>
                <a:gd name="T112" fmla="*/ 0 w 492"/>
                <a:gd name="T113" fmla="*/ 3 h 88"/>
                <a:gd name="T114" fmla="*/ 28 w 492"/>
                <a:gd name="T115" fmla="*/ 37 h 88"/>
                <a:gd name="T116" fmla="*/ 30 w 492"/>
                <a:gd name="T11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2" h="88">
                  <a:moveTo>
                    <a:pt x="492" y="62"/>
                  </a:moveTo>
                  <a:cubicBezTo>
                    <a:pt x="490" y="63"/>
                    <a:pt x="488" y="64"/>
                    <a:pt x="486" y="64"/>
                  </a:cubicBezTo>
                  <a:cubicBezTo>
                    <a:pt x="484" y="64"/>
                    <a:pt x="482" y="63"/>
                    <a:pt x="481" y="62"/>
                  </a:cubicBezTo>
                  <a:cubicBezTo>
                    <a:pt x="480" y="60"/>
                    <a:pt x="480" y="58"/>
                    <a:pt x="480" y="55"/>
                  </a:cubicBezTo>
                  <a:cubicBezTo>
                    <a:pt x="480" y="25"/>
                    <a:pt x="480" y="25"/>
                    <a:pt x="480" y="25"/>
                  </a:cubicBezTo>
                  <a:cubicBezTo>
                    <a:pt x="492" y="25"/>
                    <a:pt x="492" y="25"/>
                    <a:pt x="492" y="25"/>
                  </a:cubicBezTo>
                  <a:cubicBezTo>
                    <a:pt x="492" y="21"/>
                    <a:pt x="492" y="21"/>
                    <a:pt x="492" y="21"/>
                  </a:cubicBezTo>
                  <a:cubicBezTo>
                    <a:pt x="480" y="21"/>
                    <a:pt x="480" y="21"/>
                    <a:pt x="480" y="21"/>
                  </a:cubicBezTo>
                  <a:cubicBezTo>
                    <a:pt x="480" y="8"/>
                    <a:pt x="480" y="8"/>
                    <a:pt x="480" y="8"/>
                  </a:cubicBezTo>
                  <a:cubicBezTo>
                    <a:pt x="479" y="8"/>
                    <a:pt x="478" y="9"/>
                    <a:pt x="478" y="9"/>
                  </a:cubicBezTo>
                  <a:cubicBezTo>
                    <a:pt x="477" y="9"/>
                    <a:pt x="476" y="9"/>
                    <a:pt x="476" y="10"/>
                  </a:cubicBezTo>
                  <a:cubicBezTo>
                    <a:pt x="476" y="21"/>
                    <a:pt x="476" y="21"/>
                    <a:pt x="476" y="21"/>
                  </a:cubicBezTo>
                  <a:cubicBezTo>
                    <a:pt x="467" y="21"/>
                    <a:pt x="467" y="21"/>
                    <a:pt x="467" y="21"/>
                  </a:cubicBezTo>
                  <a:cubicBezTo>
                    <a:pt x="467" y="25"/>
                    <a:pt x="467" y="25"/>
                    <a:pt x="467" y="25"/>
                  </a:cubicBezTo>
                  <a:cubicBezTo>
                    <a:pt x="476" y="25"/>
                    <a:pt x="476" y="25"/>
                    <a:pt x="476" y="25"/>
                  </a:cubicBezTo>
                  <a:cubicBezTo>
                    <a:pt x="476" y="56"/>
                    <a:pt x="476" y="56"/>
                    <a:pt x="476" y="56"/>
                  </a:cubicBezTo>
                  <a:cubicBezTo>
                    <a:pt x="476" y="64"/>
                    <a:pt x="479" y="68"/>
                    <a:pt x="486" y="68"/>
                  </a:cubicBezTo>
                  <a:cubicBezTo>
                    <a:pt x="487" y="68"/>
                    <a:pt x="489" y="67"/>
                    <a:pt x="492" y="66"/>
                  </a:cubicBezTo>
                  <a:lnTo>
                    <a:pt x="492" y="62"/>
                  </a:lnTo>
                  <a:close/>
                  <a:moveTo>
                    <a:pt x="463" y="21"/>
                  </a:moveTo>
                  <a:cubicBezTo>
                    <a:pt x="459" y="21"/>
                    <a:pt x="459" y="21"/>
                    <a:pt x="459" y="21"/>
                  </a:cubicBezTo>
                  <a:cubicBezTo>
                    <a:pt x="459" y="67"/>
                    <a:pt x="459" y="67"/>
                    <a:pt x="459" y="67"/>
                  </a:cubicBezTo>
                  <a:cubicBezTo>
                    <a:pt x="463" y="67"/>
                    <a:pt x="463" y="67"/>
                    <a:pt x="463" y="67"/>
                  </a:cubicBezTo>
                  <a:lnTo>
                    <a:pt x="463" y="21"/>
                  </a:lnTo>
                  <a:close/>
                  <a:moveTo>
                    <a:pt x="463" y="9"/>
                  </a:moveTo>
                  <a:cubicBezTo>
                    <a:pt x="464" y="8"/>
                    <a:pt x="464" y="7"/>
                    <a:pt x="464" y="6"/>
                  </a:cubicBezTo>
                  <a:cubicBezTo>
                    <a:pt x="464" y="5"/>
                    <a:pt x="464" y="5"/>
                    <a:pt x="463" y="4"/>
                  </a:cubicBezTo>
                  <a:cubicBezTo>
                    <a:pt x="462" y="3"/>
                    <a:pt x="462" y="3"/>
                    <a:pt x="461" y="3"/>
                  </a:cubicBezTo>
                  <a:cubicBezTo>
                    <a:pt x="460" y="3"/>
                    <a:pt x="459" y="3"/>
                    <a:pt x="458" y="4"/>
                  </a:cubicBezTo>
                  <a:cubicBezTo>
                    <a:pt x="458" y="5"/>
                    <a:pt x="457" y="5"/>
                    <a:pt x="457" y="6"/>
                  </a:cubicBezTo>
                  <a:cubicBezTo>
                    <a:pt x="457" y="7"/>
                    <a:pt x="458" y="8"/>
                    <a:pt x="458" y="9"/>
                  </a:cubicBezTo>
                  <a:cubicBezTo>
                    <a:pt x="459" y="10"/>
                    <a:pt x="460" y="10"/>
                    <a:pt x="461" y="10"/>
                  </a:cubicBezTo>
                  <a:cubicBezTo>
                    <a:pt x="462" y="10"/>
                    <a:pt x="462" y="10"/>
                    <a:pt x="463" y="9"/>
                  </a:cubicBezTo>
                  <a:moveTo>
                    <a:pt x="450" y="67"/>
                  </a:moveTo>
                  <a:cubicBezTo>
                    <a:pt x="450" y="39"/>
                    <a:pt x="450" y="39"/>
                    <a:pt x="450" y="39"/>
                  </a:cubicBezTo>
                  <a:cubicBezTo>
                    <a:pt x="450" y="26"/>
                    <a:pt x="446" y="20"/>
                    <a:pt x="436" y="20"/>
                  </a:cubicBezTo>
                  <a:cubicBezTo>
                    <a:pt x="432" y="20"/>
                    <a:pt x="430" y="21"/>
                    <a:pt x="427" y="23"/>
                  </a:cubicBezTo>
                  <a:cubicBezTo>
                    <a:pt x="424" y="25"/>
                    <a:pt x="422" y="27"/>
                    <a:pt x="421" y="31"/>
                  </a:cubicBezTo>
                  <a:cubicBezTo>
                    <a:pt x="420" y="27"/>
                    <a:pt x="418" y="25"/>
                    <a:pt x="416" y="23"/>
                  </a:cubicBezTo>
                  <a:cubicBezTo>
                    <a:pt x="414" y="21"/>
                    <a:pt x="411" y="20"/>
                    <a:pt x="408" y="20"/>
                  </a:cubicBezTo>
                  <a:cubicBezTo>
                    <a:pt x="402" y="20"/>
                    <a:pt x="397" y="23"/>
                    <a:pt x="394" y="29"/>
                  </a:cubicBezTo>
                  <a:cubicBezTo>
                    <a:pt x="394" y="29"/>
                    <a:pt x="394" y="29"/>
                    <a:pt x="394" y="29"/>
                  </a:cubicBezTo>
                  <a:cubicBezTo>
                    <a:pt x="394" y="21"/>
                    <a:pt x="394" y="21"/>
                    <a:pt x="394" y="21"/>
                  </a:cubicBezTo>
                  <a:cubicBezTo>
                    <a:pt x="390" y="21"/>
                    <a:pt x="390" y="21"/>
                    <a:pt x="390" y="21"/>
                  </a:cubicBezTo>
                  <a:cubicBezTo>
                    <a:pt x="390" y="67"/>
                    <a:pt x="390" y="67"/>
                    <a:pt x="390" y="67"/>
                  </a:cubicBezTo>
                  <a:cubicBezTo>
                    <a:pt x="394" y="67"/>
                    <a:pt x="394" y="67"/>
                    <a:pt x="394" y="67"/>
                  </a:cubicBezTo>
                  <a:cubicBezTo>
                    <a:pt x="394" y="41"/>
                    <a:pt x="394" y="41"/>
                    <a:pt x="394" y="41"/>
                  </a:cubicBezTo>
                  <a:cubicBezTo>
                    <a:pt x="394" y="36"/>
                    <a:pt x="395" y="32"/>
                    <a:pt x="397" y="29"/>
                  </a:cubicBezTo>
                  <a:cubicBezTo>
                    <a:pt x="400" y="25"/>
                    <a:pt x="403" y="24"/>
                    <a:pt x="407" y="24"/>
                  </a:cubicBezTo>
                  <a:cubicBezTo>
                    <a:pt x="414" y="24"/>
                    <a:pt x="418" y="29"/>
                    <a:pt x="418" y="39"/>
                  </a:cubicBezTo>
                  <a:cubicBezTo>
                    <a:pt x="418" y="67"/>
                    <a:pt x="418" y="67"/>
                    <a:pt x="418" y="67"/>
                  </a:cubicBezTo>
                  <a:cubicBezTo>
                    <a:pt x="422" y="67"/>
                    <a:pt x="422" y="67"/>
                    <a:pt x="422" y="67"/>
                  </a:cubicBezTo>
                  <a:cubicBezTo>
                    <a:pt x="422" y="40"/>
                    <a:pt x="422" y="40"/>
                    <a:pt x="422" y="40"/>
                  </a:cubicBezTo>
                  <a:cubicBezTo>
                    <a:pt x="422" y="35"/>
                    <a:pt x="423" y="32"/>
                    <a:pt x="426" y="29"/>
                  </a:cubicBezTo>
                  <a:cubicBezTo>
                    <a:pt x="429" y="25"/>
                    <a:pt x="432" y="24"/>
                    <a:pt x="435" y="24"/>
                  </a:cubicBezTo>
                  <a:cubicBezTo>
                    <a:pt x="439" y="24"/>
                    <a:pt x="442" y="25"/>
                    <a:pt x="444" y="27"/>
                  </a:cubicBezTo>
                  <a:cubicBezTo>
                    <a:pt x="446" y="30"/>
                    <a:pt x="446" y="34"/>
                    <a:pt x="446" y="39"/>
                  </a:cubicBezTo>
                  <a:cubicBezTo>
                    <a:pt x="446" y="67"/>
                    <a:pt x="446" y="67"/>
                    <a:pt x="446" y="67"/>
                  </a:cubicBezTo>
                  <a:lnTo>
                    <a:pt x="450" y="67"/>
                  </a:lnTo>
                  <a:close/>
                  <a:moveTo>
                    <a:pt x="381" y="67"/>
                  </a:moveTo>
                  <a:cubicBezTo>
                    <a:pt x="381" y="39"/>
                    <a:pt x="381" y="39"/>
                    <a:pt x="381" y="39"/>
                  </a:cubicBezTo>
                  <a:cubicBezTo>
                    <a:pt x="381" y="26"/>
                    <a:pt x="376" y="20"/>
                    <a:pt x="367" y="20"/>
                  </a:cubicBezTo>
                  <a:cubicBezTo>
                    <a:pt x="363" y="20"/>
                    <a:pt x="361" y="21"/>
                    <a:pt x="358" y="23"/>
                  </a:cubicBezTo>
                  <a:cubicBezTo>
                    <a:pt x="355" y="25"/>
                    <a:pt x="353" y="27"/>
                    <a:pt x="352" y="31"/>
                  </a:cubicBezTo>
                  <a:cubicBezTo>
                    <a:pt x="351" y="27"/>
                    <a:pt x="349" y="25"/>
                    <a:pt x="347" y="23"/>
                  </a:cubicBezTo>
                  <a:cubicBezTo>
                    <a:pt x="345" y="21"/>
                    <a:pt x="342" y="20"/>
                    <a:pt x="339" y="20"/>
                  </a:cubicBezTo>
                  <a:cubicBezTo>
                    <a:pt x="332" y="20"/>
                    <a:pt x="328" y="23"/>
                    <a:pt x="325" y="29"/>
                  </a:cubicBezTo>
                  <a:cubicBezTo>
                    <a:pt x="325" y="29"/>
                    <a:pt x="325" y="29"/>
                    <a:pt x="325" y="29"/>
                  </a:cubicBezTo>
                  <a:cubicBezTo>
                    <a:pt x="325" y="21"/>
                    <a:pt x="325" y="21"/>
                    <a:pt x="325" y="21"/>
                  </a:cubicBezTo>
                  <a:cubicBezTo>
                    <a:pt x="320" y="21"/>
                    <a:pt x="320" y="21"/>
                    <a:pt x="320" y="21"/>
                  </a:cubicBezTo>
                  <a:cubicBezTo>
                    <a:pt x="320" y="67"/>
                    <a:pt x="320" y="67"/>
                    <a:pt x="320" y="67"/>
                  </a:cubicBezTo>
                  <a:cubicBezTo>
                    <a:pt x="325" y="67"/>
                    <a:pt x="325" y="67"/>
                    <a:pt x="325" y="67"/>
                  </a:cubicBezTo>
                  <a:cubicBezTo>
                    <a:pt x="325" y="41"/>
                    <a:pt x="325" y="41"/>
                    <a:pt x="325" y="41"/>
                  </a:cubicBezTo>
                  <a:cubicBezTo>
                    <a:pt x="325" y="36"/>
                    <a:pt x="326" y="32"/>
                    <a:pt x="328" y="29"/>
                  </a:cubicBezTo>
                  <a:cubicBezTo>
                    <a:pt x="331" y="25"/>
                    <a:pt x="334" y="24"/>
                    <a:pt x="337" y="24"/>
                  </a:cubicBezTo>
                  <a:cubicBezTo>
                    <a:pt x="345" y="24"/>
                    <a:pt x="349" y="29"/>
                    <a:pt x="349" y="39"/>
                  </a:cubicBezTo>
                  <a:cubicBezTo>
                    <a:pt x="349" y="67"/>
                    <a:pt x="349" y="67"/>
                    <a:pt x="349" y="67"/>
                  </a:cubicBezTo>
                  <a:cubicBezTo>
                    <a:pt x="353" y="67"/>
                    <a:pt x="353" y="67"/>
                    <a:pt x="353" y="67"/>
                  </a:cubicBezTo>
                  <a:cubicBezTo>
                    <a:pt x="353" y="40"/>
                    <a:pt x="353" y="40"/>
                    <a:pt x="353" y="40"/>
                  </a:cubicBezTo>
                  <a:cubicBezTo>
                    <a:pt x="353" y="35"/>
                    <a:pt x="354" y="32"/>
                    <a:pt x="357" y="29"/>
                  </a:cubicBezTo>
                  <a:cubicBezTo>
                    <a:pt x="360" y="25"/>
                    <a:pt x="363" y="24"/>
                    <a:pt x="366" y="24"/>
                  </a:cubicBezTo>
                  <a:cubicBezTo>
                    <a:pt x="370" y="24"/>
                    <a:pt x="373" y="25"/>
                    <a:pt x="375" y="27"/>
                  </a:cubicBezTo>
                  <a:cubicBezTo>
                    <a:pt x="376" y="30"/>
                    <a:pt x="377" y="34"/>
                    <a:pt x="377" y="39"/>
                  </a:cubicBezTo>
                  <a:cubicBezTo>
                    <a:pt x="377" y="67"/>
                    <a:pt x="377" y="67"/>
                    <a:pt x="377" y="67"/>
                  </a:cubicBezTo>
                  <a:lnTo>
                    <a:pt x="381" y="67"/>
                  </a:lnTo>
                  <a:close/>
                  <a:moveTo>
                    <a:pt x="311" y="67"/>
                  </a:moveTo>
                  <a:cubicBezTo>
                    <a:pt x="311" y="21"/>
                    <a:pt x="311" y="21"/>
                    <a:pt x="311" y="21"/>
                  </a:cubicBezTo>
                  <a:cubicBezTo>
                    <a:pt x="307" y="21"/>
                    <a:pt x="307" y="21"/>
                    <a:pt x="307" y="21"/>
                  </a:cubicBezTo>
                  <a:cubicBezTo>
                    <a:pt x="307" y="47"/>
                    <a:pt x="307" y="47"/>
                    <a:pt x="307" y="47"/>
                  </a:cubicBezTo>
                  <a:cubicBezTo>
                    <a:pt x="307" y="52"/>
                    <a:pt x="306" y="56"/>
                    <a:pt x="303" y="59"/>
                  </a:cubicBezTo>
                  <a:cubicBezTo>
                    <a:pt x="301" y="63"/>
                    <a:pt x="297" y="64"/>
                    <a:pt x="293" y="64"/>
                  </a:cubicBezTo>
                  <a:cubicBezTo>
                    <a:pt x="289" y="64"/>
                    <a:pt x="286" y="63"/>
                    <a:pt x="284" y="60"/>
                  </a:cubicBezTo>
                  <a:cubicBezTo>
                    <a:pt x="282" y="57"/>
                    <a:pt x="281" y="53"/>
                    <a:pt x="281" y="47"/>
                  </a:cubicBezTo>
                  <a:cubicBezTo>
                    <a:pt x="281" y="21"/>
                    <a:pt x="281" y="21"/>
                    <a:pt x="281" y="21"/>
                  </a:cubicBezTo>
                  <a:cubicBezTo>
                    <a:pt x="276" y="21"/>
                    <a:pt x="276" y="21"/>
                    <a:pt x="276" y="21"/>
                  </a:cubicBezTo>
                  <a:cubicBezTo>
                    <a:pt x="276" y="48"/>
                    <a:pt x="276" y="48"/>
                    <a:pt x="276" y="48"/>
                  </a:cubicBezTo>
                  <a:cubicBezTo>
                    <a:pt x="276" y="61"/>
                    <a:pt x="282" y="68"/>
                    <a:pt x="293" y="68"/>
                  </a:cubicBezTo>
                  <a:cubicBezTo>
                    <a:pt x="299" y="68"/>
                    <a:pt x="304" y="65"/>
                    <a:pt x="307" y="58"/>
                  </a:cubicBezTo>
                  <a:cubicBezTo>
                    <a:pt x="307" y="58"/>
                    <a:pt x="307" y="58"/>
                    <a:pt x="307" y="58"/>
                  </a:cubicBezTo>
                  <a:cubicBezTo>
                    <a:pt x="307" y="67"/>
                    <a:pt x="307" y="67"/>
                    <a:pt x="307" y="67"/>
                  </a:cubicBezTo>
                  <a:lnTo>
                    <a:pt x="311" y="67"/>
                  </a:lnTo>
                  <a:close/>
                  <a:moveTo>
                    <a:pt x="243" y="67"/>
                  </a:moveTo>
                  <a:cubicBezTo>
                    <a:pt x="246" y="67"/>
                    <a:pt x="249" y="68"/>
                    <a:pt x="251" y="68"/>
                  </a:cubicBezTo>
                  <a:cubicBezTo>
                    <a:pt x="257" y="68"/>
                    <a:pt x="262" y="66"/>
                    <a:pt x="265" y="63"/>
                  </a:cubicBezTo>
                  <a:cubicBezTo>
                    <a:pt x="268" y="60"/>
                    <a:pt x="270" y="56"/>
                    <a:pt x="270" y="51"/>
                  </a:cubicBezTo>
                  <a:cubicBezTo>
                    <a:pt x="270" y="48"/>
                    <a:pt x="269" y="45"/>
                    <a:pt x="267" y="42"/>
                  </a:cubicBezTo>
                  <a:cubicBezTo>
                    <a:pt x="265" y="40"/>
                    <a:pt x="261" y="37"/>
                    <a:pt x="255" y="33"/>
                  </a:cubicBezTo>
                  <a:cubicBezTo>
                    <a:pt x="250" y="30"/>
                    <a:pt x="246" y="27"/>
                    <a:pt x="244" y="25"/>
                  </a:cubicBezTo>
                  <a:cubicBezTo>
                    <a:pt x="242" y="24"/>
                    <a:pt x="242" y="21"/>
                    <a:pt x="242" y="18"/>
                  </a:cubicBezTo>
                  <a:cubicBezTo>
                    <a:pt x="242" y="14"/>
                    <a:pt x="243" y="12"/>
                    <a:pt x="245" y="9"/>
                  </a:cubicBezTo>
                  <a:cubicBezTo>
                    <a:pt x="248" y="7"/>
                    <a:pt x="251" y="6"/>
                    <a:pt x="256" y="6"/>
                  </a:cubicBezTo>
                  <a:cubicBezTo>
                    <a:pt x="260" y="6"/>
                    <a:pt x="264" y="7"/>
                    <a:pt x="267" y="9"/>
                  </a:cubicBezTo>
                  <a:cubicBezTo>
                    <a:pt x="267" y="4"/>
                    <a:pt x="267" y="4"/>
                    <a:pt x="267" y="4"/>
                  </a:cubicBezTo>
                  <a:cubicBezTo>
                    <a:pt x="264" y="3"/>
                    <a:pt x="260" y="2"/>
                    <a:pt x="256" y="2"/>
                  </a:cubicBezTo>
                  <a:cubicBezTo>
                    <a:pt x="250" y="2"/>
                    <a:pt x="246" y="4"/>
                    <a:pt x="242" y="7"/>
                  </a:cubicBezTo>
                  <a:cubicBezTo>
                    <a:pt x="239" y="10"/>
                    <a:pt x="237" y="14"/>
                    <a:pt x="237" y="18"/>
                  </a:cubicBezTo>
                  <a:cubicBezTo>
                    <a:pt x="237" y="22"/>
                    <a:pt x="238" y="24"/>
                    <a:pt x="240" y="27"/>
                  </a:cubicBezTo>
                  <a:cubicBezTo>
                    <a:pt x="241" y="30"/>
                    <a:pt x="245" y="33"/>
                    <a:pt x="252" y="36"/>
                  </a:cubicBezTo>
                  <a:cubicBezTo>
                    <a:pt x="258" y="40"/>
                    <a:pt x="261" y="42"/>
                    <a:pt x="263" y="44"/>
                  </a:cubicBezTo>
                  <a:cubicBezTo>
                    <a:pt x="265" y="46"/>
                    <a:pt x="266" y="49"/>
                    <a:pt x="266" y="52"/>
                  </a:cubicBezTo>
                  <a:cubicBezTo>
                    <a:pt x="266" y="56"/>
                    <a:pt x="264" y="59"/>
                    <a:pt x="262" y="61"/>
                  </a:cubicBezTo>
                  <a:cubicBezTo>
                    <a:pt x="259" y="63"/>
                    <a:pt x="255" y="64"/>
                    <a:pt x="250" y="64"/>
                  </a:cubicBezTo>
                  <a:cubicBezTo>
                    <a:pt x="246" y="64"/>
                    <a:pt x="241" y="62"/>
                    <a:pt x="237" y="59"/>
                  </a:cubicBezTo>
                  <a:cubicBezTo>
                    <a:pt x="237" y="64"/>
                    <a:pt x="237" y="64"/>
                    <a:pt x="237" y="64"/>
                  </a:cubicBezTo>
                  <a:cubicBezTo>
                    <a:pt x="238" y="65"/>
                    <a:pt x="240" y="66"/>
                    <a:pt x="243" y="67"/>
                  </a:cubicBezTo>
                  <a:moveTo>
                    <a:pt x="216" y="21"/>
                  </a:moveTo>
                  <a:cubicBezTo>
                    <a:pt x="211" y="21"/>
                    <a:pt x="211" y="21"/>
                    <a:pt x="211" y="21"/>
                  </a:cubicBezTo>
                  <a:cubicBezTo>
                    <a:pt x="197" y="59"/>
                    <a:pt x="197" y="59"/>
                    <a:pt x="197" y="59"/>
                  </a:cubicBezTo>
                  <a:cubicBezTo>
                    <a:pt x="196" y="62"/>
                    <a:pt x="196" y="62"/>
                    <a:pt x="196" y="62"/>
                  </a:cubicBezTo>
                  <a:cubicBezTo>
                    <a:pt x="196" y="62"/>
                    <a:pt x="196" y="62"/>
                    <a:pt x="196" y="62"/>
                  </a:cubicBezTo>
                  <a:cubicBezTo>
                    <a:pt x="195" y="61"/>
                    <a:pt x="195" y="61"/>
                    <a:pt x="195" y="60"/>
                  </a:cubicBezTo>
                  <a:cubicBezTo>
                    <a:pt x="195" y="60"/>
                    <a:pt x="195" y="59"/>
                    <a:pt x="195" y="58"/>
                  </a:cubicBezTo>
                  <a:cubicBezTo>
                    <a:pt x="181" y="21"/>
                    <a:pt x="181" y="21"/>
                    <a:pt x="181" y="21"/>
                  </a:cubicBezTo>
                  <a:cubicBezTo>
                    <a:pt x="176" y="21"/>
                    <a:pt x="176" y="21"/>
                    <a:pt x="176" y="21"/>
                  </a:cubicBezTo>
                  <a:cubicBezTo>
                    <a:pt x="193" y="66"/>
                    <a:pt x="193" y="66"/>
                    <a:pt x="193" y="66"/>
                  </a:cubicBezTo>
                  <a:cubicBezTo>
                    <a:pt x="189" y="76"/>
                    <a:pt x="189" y="76"/>
                    <a:pt x="189" y="76"/>
                  </a:cubicBezTo>
                  <a:cubicBezTo>
                    <a:pt x="187" y="81"/>
                    <a:pt x="184" y="84"/>
                    <a:pt x="181" y="84"/>
                  </a:cubicBezTo>
                  <a:cubicBezTo>
                    <a:pt x="179" y="84"/>
                    <a:pt x="178" y="84"/>
                    <a:pt x="177" y="83"/>
                  </a:cubicBezTo>
                  <a:cubicBezTo>
                    <a:pt x="177" y="87"/>
                    <a:pt x="177" y="87"/>
                    <a:pt x="177" y="87"/>
                  </a:cubicBezTo>
                  <a:cubicBezTo>
                    <a:pt x="178" y="88"/>
                    <a:pt x="179" y="88"/>
                    <a:pt x="181" y="88"/>
                  </a:cubicBezTo>
                  <a:cubicBezTo>
                    <a:pt x="184" y="88"/>
                    <a:pt x="186" y="87"/>
                    <a:pt x="188" y="85"/>
                  </a:cubicBezTo>
                  <a:cubicBezTo>
                    <a:pt x="190" y="83"/>
                    <a:pt x="192" y="80"/>
                    <a:pt x="194" y="76"/>
                  </a:cubicBezTo>
                  <a:lnTo>
                    <a:pt x="216" y="21"/>
                  </a:lnTo>
                  <a:close/>
                  <a:moveTo>
                    <a:pt x="179" y="62"/>
                  </a:moveTo>
                  <a:cubicBezTo>
                    <a:pt x="177" y="63"/>
                    <a:pt x="175" y="64"/>
                    <a:pt x="174" y="64"/>
                  </a:cubicBezTo>
                  <a:cubicBezTo>
                    <a:pt x="171" y="64"/>
                    <a:pt x="170" y="63"/>
                    <a:pt x="169" y="62"/>
                  </a:cubicBezTo>
                  <a:cubicBezTo>
                    <a:pt x="168" y="60"/>
                    <a:pt x="167" y="58"/>
                    <a:pt x="167" y="55"/>
                  </a:cubicBezTo>
                  <a:cubicBezTo>
                    <a:pt x="167" y="25"/>
                    <a:pt x="167" y="25"/>
                    <a:pt x="167" y="25"/>
                  </a:cubicBezTo>
                  <a:cubicBezTo>
                    <a:pt x="179" y="25"/>
                    <a:pt x="179" y="25"/>
                    <a:pt x="179" y="25"/>
                  </a:cubicBezTo>
                  <a:cubicBezTo>
                    <a:pt x="179" y="21"/>
                    <a:pt x="179" y="21"/>
                    <a:pt x="179" y="21"/>
                  </a:cubicBezTo>
                  <a:cubicBezTo>
                    <a:pt x="167" y="21"/>
                    <a:pt x="167" y="21"/>
                    <a:pt x="167" y="21"/>
                  </a:cubicBezTo>
                  <a:cubicBezTo>
                    <a:pt x="167" y="8"/>
                    <a:pt x="167" y="8"/>
                    <a:pt x="167" y="8"/>
                  </a:cubicBezTo>
                  <a:cubicBezTo>
                    <a:pt x="167" y="8"/>
                    <a:pt x="166" y="9"/>
                    <a:pt x="165" y="9"/>
                  </a:cubicBezTo>
                  <a:cubicBezTo>
                    <a:pt x="164" y="9"/>
                    <a:pt x="164" y="9"/>
                    <a:pt x="163" y="10"/>
                  </a:cubicBezTo>
                  <a:cubicBezTo>
                    <a:pt x="163" y="21"/>
                    <a:pt x="163" y="21"/>
                    <a:pt x="163" y="21"/>
                  </a:cubicBezTo>
                  <a:cubicBezTo>
                    <a:pt x="155" y="21"/>
                    <a:pt x="155" y="21"/>
                    <a:pt x="155" y="21"/>
                  </a:cubicBezTo>
                  <a:cubicBezTo>
                    <a:pt x="155" y="25"/>
                    <a:pt x="155" y="25"/>
                    <a:pt x="155" y="25"/>
                  </a:cubicBezTo>
                  <a:cubicBezTo>
                    <a:pt x="163" y="25"/>
                    <a:pt x="163" y="25"/>
                    <a:pt x="163" y="25"/>
                  </a:cubicBezTo>
                  <a:cubicBezTo>
                    <a:pt x="163" y="56"/>
                    <a:pt x="163" y="56"/>
                    <a:pt x="163" y="56"/>
                  </a:cubicBezTo>
                  <a:cubicBezTo>
                    <a:pt x="163" y="64"/>
                    <a:pt x="166" y="68"/>
                    <a:pt x="173" y="68"/>
                  </a:cubicBezTo>
                  <a:cubicBezTo>
                    <a:pt x="175" y="68"/>
                    <a:pt x="177" y="67"/>
                    <a:pt x="179" y="66"/>
                  </a:cubicBezTo>
                  <a:lnTo>
                    <a:pt x="179" y="62"/>
                  </a:lnTo>
                  <a:close/>
                  <a:moveTo>
                    <a:pt x="152" y="0"/>
                  </a:moveTo>
                  <a:cubicBezTo>
                    <a:pt x="148" y="0"/>
                    <a:pt x="148" y="0"/>
                    <a:pt x="148" y="0"/>
                  </a:cubicBezTo>
                  <a:cubicBezTo>
                    <a:pt x="148" y="67"/>
                    <a:pt x="148" y="67"/>
                    <a:pt x="148" y="67"/>
                  </a:cubicBezTo>
                  <a:cubicBezTo>
                    <a:pt x="152" y="67"/>
                    <a:pt x="152" y="67"/>
                    <a:pt x="152" y="67"/>
                  </a:cubicBezTo>
                  <a:lnTo>
                    <a:pt x="152" y="0"/>
                  </a:lnTo>
                  <a:close/>
                  <a:moveTo>
                    <a:pt x="139" y="67"/>
                  </a:moveTo>
                  <a:cubicBezTo>
                    <a:pt x="139" y="21"/>
                    <a:pt x="139" y="21"/>
                    <a:pt x="139" y="21"/>
                  </a:cubicBezTo>
                  <a:cubicBezTo>
                    <a:pt x="135" y="21"/>
                    <a:pt x="135" y="21"/>
                    <a:pt x="135" y="21"/>
                  </a:cubicBezTo>
                  <a:cubicBezTo>
                    <a:pt x="135" y="47"/>
                    <a:pt x="135" y="47"/>
                    <a:pt x="135" y="47"/>
                  </a:cubicBezTo>
                  <a:cubicBezTo>
                    <a:pt x="135" y="52"/>
                    <a:pt x="134" y="56"/>
                    <a:pt x="131" y="59"/>
                  </a:cubicBezTo>
                  <a:cubicBezTo>
                    <a:pt x="128" y="63"/>
                    <a:pt x="125" y="64"/>
                    <a:pt x="121" y="64"/>
                  </a:cubicBezTo>
                  <a:cubicBezTo>
                    <a:pt x="116" y="64"/>
                    <a:pt x="113" y="63"/>
                    <a:pt x="111" y="60"/>
                  </a:cubicBezTo>
                  <a:cubicBezTo>
                    <a:pt x="109" y="57"/>
                    <a:pt x="108" y="53"/>
                    <a:pt x="108" y="47"/>
                  </a:cubicBezTo>
                  <a:cubicBezTo>
                    <a:pt x="108" y="21"/>
                    <a:pt x="108" y="21"/>
                    <a:pt x="108" y="21"/>
                  </a:cubicBezTo>
                  <a:cubicBezTo>
                    <a:pt x="104" y="21"/>
                    <a:pt x="104" y="21"/>
                    <a:pt x="104" y="21"/>
                  </a:cubicBezTo>
                  <a:cubicBezTo>
                    <a:pt x="104" y="48"/>
                    <a:pt x="104" y="48"/>
                    <a:pt x="104" y="48"/>
                  </a:cubicBezTo>
                  <a:cubicBezTo>
                    <a:pt x="104" y="61"/>
                    <a:pt x="109" y="68"/>
                    <a:pt x="120" y="68"/>
                  </a:cubicBezTo>
                  <a:cubicBezTo>
                    <a:pt x="127" y="68"/>
                    <a:pt x="132" y="65"/>
                    <a:pt x="135" y="58"/>
                  </a:cubicBezTo>
                  <a:cubicBezTo>
                    <a:pt x="135" y="58"/>
                    <a:pt x="135" y="58"/>
                    <a:pt x="135" y="58"/>
                  </a:cubicBezTo>
                  <a:cubicBezTo>
                    <a:pt x="135" y="67"/>
                    <a:pt x="135" y="67"/>
                    <a:pt x="135" y="67"/>
                  </a:cubicBezTo>
                  <a:lnTo>
                    <a:pt x="139" y="67"/>
                  </a:lnTo>
                  <a:close/>
                  <a:moveTo>
                    <a:pt x="99" y="60"/>
                  </a:moveTo>
                  <a:cubicBezTo>
                    <a:pt x="96" y="63"/>
                    <a:pt x="92" y="64"/>
                    <a:pt x="88" y="64"/>
                  </a:cubicBezTo>
                  <a:cubicBezTo>
                    <a:pt x="83" y="64"/>
                    <a:pt x="79" y="62"/>
                    <a:pt x="76" y="59"/>
                  </a:cubicBezTo>
                  <a:cubicBezTo>
                    <a:pt x="73" y="55"/>
                    <a:pt x="71" y="50"/>
                    <a:pt x="71" y="45"/>
                  </a:cubicBezTo>
                  <a:cubicBezTo>
                    <a:pt x="71" y="38"/>
                    <a:pt x="73" y="34"/>
                    <a:pt x="76" y="30"/>
                  </a:cubicBezTo>
                  <a:cubicBezTo>
                    <a:pt x="79" y="26"/>
                    <a:pt x="84" y="24"/>
                    <a:pt x="89" y="24"/>
                  </a:cubicBezTo>
                  <a:cubicBezTo>
                    <a:pt x="93" y="24"/>
                    <a:pt x="96" y="25"/>
                    <a:pt x="100" y="27"/>
                  </a:cubicBezTo>
                  <a:cubicBezTo>
                    <a:pt x="100" y="22"/>
                    <a:pt x="100" y="22"/>
                    <a:pt x="100" y="22"/>
                  </a:cubicBezTo>
                  <a:cubicBezTo>
                    <a:pt x="96" y="21"/>
                    <a:pt x="93" y="20"/>
                    <a:pt x="90" y="20"/>
                  </a:cubicBezTo>
                  <a:cubicBezTo>
                    <a:pt x="83" y="20"/>
                    <a:pt x="77" y="23"/>
                    <a:pt x="73" y="27"/>
                  </a:cubicBezTo>
                  <a:cubicBezTo>
                    <a:pt x="69" y="32"/>
                    <a:pt x="67" y="38"/>
                    <a:pt x="67" y="45"/>
                  </a:cubicBezTo>
                  <a:cubicBezTo>
                    <a:pt x="67" y="52"/>
                    <a:pt x="69" y="57"/>
                    <a:pt x="73" y="61"/>
                  </a:cubicBezTo>
                  <a:cubicBezTo>
                    <a:pt x="76" y="66"/>
                    <a:pt x="81" y="68"/>
                    <a:pt x="87" y="68"/>
                  </a:cubicBezTo>
                  <a:cubicBezTo>
                    <a:pt x="92" y="68"/>
                    <a:pt x="96" y="67"/>
                    <a:pt x="99" y="65"/>
                  </a:cubicBezTo>
                  <a:lnTo>
                    <a:pt x="99" y="60"/>
                  </a:lnTo>
                  <a:close/>
                  <a:moveTo>
                    <a:pt x="58" y="42"/>
                  </a:moveTo>
                  <a:cubicBezTo>
                    <a:pt x="58" y="47"/>
                    <a:pt x="58" y="47"/>
                    <a:pt x="58" y="47"/>
                  </a:cubicBezTo>
                  <a:cubicBezTo>
                    <a:pt x="58" y="52"/>
                    <a:pt x="56" y="56"/>
                    <a:pt x="54" y="59"/>
                  </a:cubicBezTo>
                  <a:cubicBezTo>
                    <a:pt x="51" y="62"/>
                    <a:pt x="47" y="64"/>
                    <a:pt x="43" y="64"/>
                  </a:cubicBezTo>
                  <a:cubicBezTo>
                    <a:pt x="39" y="64"/>
                    <a:pt x="37" y="63"/>
                    <a:pt x="35" y="61"/>
                  </a:cubicBezTo>
                  <a:cubicBezTo>
                    <a:pt x="33" y="60"/>
                    <a:pt x="32" y="58"/>
                    <a:pt x="32" y="55"/>
                  </a:cubicBezTo>
                  <a:cubicBezTo>
                    <a:pt x="32" y="51"/>
                    <a:pt x="33" y="49"/>
                    <a:pt x="35" y="47"/>
                  </a:cubicBezTo>
                  <a:cubicBezTo>
                    <a:pt x="37" y="46"/>
                    <a:pt x="41" y="45"/>
                    <a:pt x="45" y="44"/>
                  </a:cubicBezTo>
                  <a:lnTo>
                    <a:pt x="58" y="42"/>
                  </a:lnTo>
                  <a:close/>
                  <a:moveTo>
                    <a:pt x="62" y="67"/>
                  </a:moveTo>
                  <a:cubicBezTo>
                    <a:pt x="62" y="37"/>
                    <a:pt x="62" y="37"/>
                    <a:pt x="62" y="37"/>
                  </a:cubicBezTo>
                  <a:cubicBezTo>
                    <a:pt x="62" y="32"/>
                    <a:pt x="61" y="27"/>
                    <a:pt x="58" y="25"/>
                  </a:cubicBezTo>
                  <a:cubicBezTo>
                    <a:pt x="56" y="22"/>
                    <a:pt x="52" y="20"/>
                    <a:pt x="47" y="20"/>
                  </a:cubicBezTo>
                  <a:cubicBezTo>
                    <a:pt x="45" y="20"/>
                    <a:pt x="42" y="21"/>
                    <a:pt x="39" y="22"/>
                  </a:cubicBezTo>
                  <a:cubicBezTo>
                    <a:pt x="36" y="23"/>
                    <a:pt x="34" y="24"/>
                    <a:pt x="32" y="25"/>
                  </a:cubicBezTo>
                  <a:cubicBezTo>
                    <a:pt x="32" y="30"/>
                    <a:pt x="32" y="30"/>
                    <a:pt x="32" y="30"/>
                  </a:cubicBezTo>
                  <a:cubicBezTo>
                    <a:pt x="37" y="26"/>
                    <a:pt x="42" y="24"/>
                    <a:pt x="47" y="24"/>
                  </a:cubicBezTo>
                  <a:cubicBezTo>
                    <a:pt x="54" y="24"/>
                    <a:pt x="58" y="29"/>
                    <a:pt x="58" y="39"/>
                  </a:cubicBezTo>
                  <a:cubicBezTo>
                    <a:pt x="44" y="41"/>
                    <a:pt x="44" y="41"/>
                    <a:pt x="44" y="41"/>
                  </a:cubicBezTo>
                  <a:cubicBezTo>
                    <a:pt x="33" y="42"/>
                    <a:pt x="28" y="47"/>
                    <a:pt x="28" y="55"/>
                  </a:cubicBezTo>
                  <a:cubicBezTo>
                    <a:pt x="28" y="59"/>
                    <a:pt x="29" y="62"/>
                    <a:pt x="32" y="64"/>
                  </a:cubicBezTo>
                  <a:cubicBezTo>
                    <a:pt x="34" y="67"/>
                    <a:pt x="38" y="68"/>
                    <a:pt x="42" y="68"/>
                  </a:cubicBezTo>
                  <a:cubicBezTo>
                    <a:pt x="46" y="68"/>
                    <a:pt x="49" y="67"/>
                    <a:pt x="51" y="65"/>
                  </a:cubicBezTo>
                  <a:cubicBezTo>
                    <a:pt x="54" y="63"/>
                    <a:pt x="56" y="61"/>
                    <a:pt x="58" y="58"/>
                  </a:cubicBezTo>
                  <a:cubicBezTo>
                    <a:pt x="58" y="58"/>
                    <a:pt x="58" y="58"/>
                    <a:pt x="58" y="58"/>
                  </a:cubicBezTo>
                  <a:cubicBezTo>
                    <a:pt x="58" y="67"/>
                    <a:pt x="58" y="67"/>
                    <a:pt x="58" y="67"/>
                  </a:cubicBezTo>
                  <a:lnTo>
                    <a:pt x="62" y="67"/>
                  </a:lnTo>
                  <a:close/>
                  <a:moveTo>
                    <a:pt x="30" y="7"/>
                  </a:moveTo>
                  <a:cubicBezTo>
                    <a:pt x="30" y="3"/>
                    <a:pt x="30" y="3"/>
                    <a:pt x="30" y="3"/>
                  </a:cubicBezTo>
                  <a:cubicBezTo>
                    <a:pt x="0" y="3"/>
                    <a:pt x="0" y="3"/>
                    <a:pt x="0" y="3"/>
                  </a:cubicBezTo>
                  <a:cubicBezTo>
                    <a:pt x="0" y="67"/>
                    <a:pt x="0" y="67"/>
                    <a:pt x="0" y="67"/>
                  </a:cubicBezTo>
                  <a:cubicBezTo>
                    <a:pt x="4" y="67"/>
                    <a:pt x="4" y="67"/>
                    <a:pt x="4" y="67"/>
                  </a:cubicBezTo>
                  <a:cubicBezTo>
                    <a:pt x="4" y="37"/>
                    <a:pt x="4" y="37"/>
                    <a:pt x="4" y="37"/>
                  </a:cubicBezTo>
                  <a:cubicBezTo>
                    <a:pt x="28" y="37"/>
                    <a:pt x="28" y="37"/>
                    <a:pt x="28" y="37"/>
                  </a:cubicBezTo>
                  <a:cubicBezTo>
                    <a:pt x="28" y="33"/>
                    <a:pt x="28" y="33"/>
                    <a:pt x="28" y="33"/>
                  </a:cubicBezTo>
                  <a:cubicBezTo>
                    <a:pt x="4" y="33"/>
                    <a:pt x="4" y="33"/>
                    <a:pt x="4" y="33"/>
                  </a:cubicBezTo>
                  <a:cubicBezTo>
                    <a:pt x="4" y="7"/>
                    <a:pt x="4" y="7"/>
                    <a:pt x="4" y="7"/>
                  </a:cubicBezTo>
                  <a:lnTo>
                    <a:pt x="3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0" name="Freeform 24"/>
            <p:cNvSpPr>
              <a:spLocks noEditPoints="1"/>
            </p:cNvSpPr>
            <p:nvPr userDrawn="1"/>
          </p:nvSpPr>
          <p:spPr bwMode="auto">
            <a:xfrm>
              <a:off x="3815" y="2051"/>
              <a:ext cx="689" cy="68"/>
            </a:xfrm>
            <a:custGeom>
              <a:avLst/>
              <a:gdLst>
                <a:gd name="T0" fmla="*/ 12 w 290"/>
                <a:gd name="T1" fmla="*/ 23 h 28"/>
                <a:gd name="T2" fmla="*/ 2 w 290"/>
                <a:gd name="T3" fmla="*/ 27 h 28"/>
                <a:gd name="T4" fmla="*/ 12 w 290"/>
                <a:gd name="T5" fmla="*/ 27 h 28"/>
                <a:gd name="T6" fmla="*/ 23 w 290"/>
                <a:gd name="T7" fmla="*/ 10 h 28"/>
                <a:gd name="T8" fmla="*/ 33 w 290"/>
                <a:gd name="T9" fmla="*/ 1 h 28"/>
                <a:gd name="T10" fmla="*/ 34 w 290"/>
                <a:gd name="T11" fmla="*/ 4 h 28"/>
                <a:gd name="T12" fmla="*/ 32 w 290"/>
                <a:gd name="T13" fmla="*/ 27 h 28"/>
                <a:gd name="T14" fmla="*/ 43 w 290"/>
                <a:gd name="T15" fmla="*/ 24 h 28"/>
                <a:gd name="T16" fmla="*/ 52 w 290"/>
                <a:gd name="T17" fmla="*/ 10 h 28"/>
                <a:gd name="T18" fmla="*/ 47 w 290"/>
                <a:gd name="T19" fmla="*/ 28 h 28"/>
                <a:gd name="T20" fmla="*/ 62 w 290"/>
                <a:gd name="T21" fmla="*/ 10 h 28"/>
                <a:gd name="T22" fmla="*/ 57 w 290"/>
                <a:gd name="T23" fmla="*/ 27 h 28"/>
                <a:gd name="T24" fmla="*/ 66 w 290"/>
                <a:gd name="T25" fmla="*/ 12 h 28"/>
                <a:gd name="T26" fmla="*/ 67 w 290"/>
                <a:gd name="T27" fmla="*/ 19 h 28"/>
                <a:gd name="T28" fmla="*/ 83 w 290"/>
                <a:gd name="T29" fmla="*/ 11 h 28"/>
                <a:gd name="T30" fmla="*/ 72 w 290"/>
                <a:gd name="T31" fmla="*/ 13 h 28"/>
                <a:gd name="T32" fmla="*/ 98 w 290"/>
                <a:gd name="T33" fmla="*/ 19 h 28"/>
                <a:gd name="T34" fmla="*/ 94 w 290"/>
                <a:gd name="T35" fmla="*/ 11 h 28"/>
                <a:gd name="T36" fmla="*/ 88 w 290"/>
                <a:gd name="T37" fmla="*/ 14 h 28"/>
                <a:gd name="T38" fmla="*/ 93 w 290"/>
                <a:gd name="T39" fmla="*/ 25 h 28"/>
                <a:gd name="T40" fmla="*/ 99 w 290"/>
                <a:gd name="T41" fmla="*/ 23 h 28"/>
                <a:gd name="T42" fmla="*/ 102 w 290"/>
                <a:gd name="T43" fmla="*/ 19 h 28"/>
                <a:gd name="T44" fmla="*/ 117 w 290"/>
                <a:gd name="T45" fmla="*/ 11 h 28"/>
                <a:gd name="T46" fmla="*/ 107 w 290"/>
                <a:gd name="T47" fmla="*/ 13 h 28"/>
                <a:gd name="T48" fmla="*/ 132 w 290"/>
                <a:gd name="T49" fmla="*/ 0 h 28"/>
                <a:gd name="T50" fmla="*/ 121 w 290"/>
                <a:gd name="T51" fmla="*/ 9 h 28"/>
                <a:gd name="T52" fmla="*/ 127 w 290"/>
                <a:gd name="T53" fmla="*/ 12 h 28"/>
                <a:gd name="T54" fmla="*/ 130 w 290"/>
                <a:gd name="T55" fmla="*/ 3 h 28"/>
                <a:gd name="T56" fmla="*/ 140 w 290"/>
                <a:gd name="T57" fmla="*/ 25 h 28"/>
                <a:gd name="T58" fmla="*/ 139 w 290"/>
                <a:gd name="T59" fmla="*/ 9 h 28"/>
                <a:gd name="T60" fmla="*/ 133 w 290"/>
                <a:gd name="T61" fmla="*/ 12 h 28"/>
                <a:gd name="T62" fmla="*/ 144 w 290"/>
                <a:gd name="T63" fmla="*/ 25 h 28"/>
                <a:gd name="T64" fmla="*/ 173 w 290"/>
                <a:gd name="T65" fmla="*/ 9 h 28"/>
                <a:gd name="T66" fmla="*/ 160 w 290"/>
                <a:gd name="T67" fmla="*/ 27 h 28"/>
                <a:gd name="T68" fmla="*/ 174 w 290"/>
                <a:gd name="T69" fmla="*/ 27 h 28"/>
                <a:gd name="T70" fmla="*/ 160 w 290"/>
                <a:gd name="T71" fmla="*/ 5 h 28"/>
                <a:gd name="T72" fmla="*/ 192 w 290"/>
                <a:gd name="T73" fmla="*/ 18 h 28"/>
                <a:gd name="T74" fmla="*/ 179 w 290"/>
                <a:gd name="T75" fmla="*/ 25 h 28"/>
                <a:gd name="T76" fmla="*/ 181 w 290"/>
                <a:gd name="T77" fmla="*/ 24 h 28"/>
                <a:gd name="T78" fmla="*/ 181 w 290"/>
                <a:gd name="T79" fmla="*/ 13 h 28"/>
                <a:gd name="T80" fmla="*/ 205 w 290"/>
                <a:gd name="T81" fmla="*/ 19 h 28"/>
                <a:gd name="T82" fmla="*/ 201 w 290"/>
                <a:gd name="T83" fmla="*/ 11 h 28"/>
                <a:gd name="T84" fmla="*/ 195 w 290"/>
                <a:gd name="T85" fmla="*/ 14 h 28"/>
                <a:gd name="T86" fmla="*/ 200 w 290"/>
                <a:gd name="T87" fmla="*/ 25 h 28"/>
                <a:gd name="T88" fmla="*/ 206 w 290"/>
                <a:gd name="T89" fmla="*/ 23 h 28"/>
                <a:gd name="T90" fmla="*/ 211 w 290"/>
                <a:gd name="T91" fmla="*/ 11 h 28"/>
                <a:gd name="T92" fmla="*/ 223 w 290"/>
                <a:gd name="T93" fmla="*/ 23 h 28"/>
                <a:gd name="T94" fmla="*/ 225 w 290"/>
                <a:gd name="T95" fmla="*/ 18 h 28"/>
                <a:gd name="T96" fmla="*/ 222 w 290"/>
                <a:gd name="T97" fmla="*/ 17 h 28"/>
                <a:gd name="T98" fmla="*/ 229 w 290"/>
                <a:gd name="T99" fmla="*/ 11 h 28"/>
                <a:gd name="T100" fmla="*/ 227 w 290"/>
                <a:gd name="T101" fmla="*/ 23 h 28"/>
                <a:gd name="T102" fmla="*/ 239 w 290"/>
                <a:gd name="T103" fmla="*/ 27 h 28"/>
                <a:gd name="T104" fmla="*/ 234 w 290"/>
                <a:gd name="T105" fmla="*/ 25 h 28"/>
                <a:gd name="T106" fmla="*/ 239 w 290"/>
                <a:gd name="T107" fmla="*/ 18 h 28"/>
                <a:gd name="T108" fmla="*/ 250 w 290"/>
                <a:gd name="T109" fmla="*/ 13 h 28"/>
                <a:gd name="T110" fmla="*/ 250 w 290"/>
                <a:gd name="T111" fmla="*/ 27 h 28"/>
                <a:gd name="T112" fmla="*/ 256 w 290"/>
                <a:gd name="T113" fmla="*/ 9 h 28"/>
                <a:gd name="T114" fmla="*/ 262 w 290"/>
                <a:gd name="T115" fmla="*/ 13 h 28"/>
                <a:gd name="T116" fmla="*/ 260 w 290"/>
                <a:gd name="T117" fmla="*/ 12 h 28"/>
                <a:gd name="T118" fmla="*/ 271 w 290"/>
                <a:gd name="T119" fmla="*/ 24 h 28"/>
                <a:gd name="T120" fmla="*/ 278 w 290"/>
                <a:gd name="T121" fmla="*/ 1 h 28"/>
                <a:gd name="T122" fmla="*/ 280 w 290"/>
                <a:gd name="T123" fmla="*/ 13 h 28"/>
                <a:gd name="T124" fmla="*/ 290 w 290"/>
                <a:gd name="T1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28">
                  <a:moveTo>
                    <a:pt x="26" y="2"/>
                  </a:moveTo>
                  <a:cubicBezTo>
                    <a:pt x="22" y="2"/>
                    <a:pt x="22" y="2"/>
                    <a:pt x="22" y="2"/>
                  </a:cubicBezTo>
                  <a:cubicBezTo>
                    <a:pt x="14" y="20"/>
                    <a:pt x="14" y="20"/>
                    <a:pt x="14" y="20"/>
                  </a:cubicBezTo>
                  <a:cubicBezTo>
                    <a:pt x="14" y="20"/>
                    <a:pt x="13" y="21"/>
                    <a:pt x="13" y="23"/>
                  </a:cubicBezTo>
                  <a:cubicBezTo>
                    <a:pt x="12" y="23"/>
                    <a:pt x="12" y="23"/>
                    <a:pt x="12" y="23"/>
                  </a:cubicBezTo>
                  <a:cubicBezTo>
                    <a:pt x="12" y="22"/>
                    <a:pt x="12" y="21"/>
                    <a:pt x="11" y="20"/>
                  </a:cubicBezTo>
                  <a:cubicBezTo>
                    <a:pt x="4" y="2"/>
                    <a:pt x="4" y="2"/>
                    <a:pt x="4" y="2"/>
                  </a:cubicBezTo>
                  <a:cubicBezTo>
                    <a:pt x="0" y="2"/>
                    <a:pt x="0" y="2"/>
                    <a:pt x="0" y="2"/>
                  </a:cubicBezTo>
                  <a:cubicBezTo>
                    <a:pt x="0" y="27"/>
                    <a:pt x="0" y="27"/>
                    <a:pt x="0" y="27"/>
                  </a:cubicBezTo>
                  <a:cubicBezTo>
                    <a:pt x="2" y="27"/>
                    <a:pt x="2" y="27"/>
                    <a:pt x="2" y="27"/>
                  </a:cubicBezTo>
                  <a:cubicBezTo>
                    <a:pt x="2" y="10"/>
                    <a:pt x="2" y="10"/>
                    <a:pt x="2" y="10"/>
                  </a:cubicBezTo>
                  <a:cubicBezTo>
                    <a:pt x="2" y="8"/>
                    <a:pt x="2" y="6"/>
                    <a:pt x="2" y="5"/>
                  </a:cubicBezTo>
                  <a:cubicBezTo>
                    <a:pt x="2" y="5"/>
                    <a:pt x="2" y="5"/>
                    <a:pt x="2" y="5"/>
                  </a:cubicBezTo>
                  <a:cubicBezTo>
                    <a:pt x="3" y="7"/>
                    <a:pt x="3" y="7"/>
                    <a:pt x="3" y="8"/>
                  </a:cubicBezTo>
                  <a:cubicBezTo>
                    <a:pt x="12" y="27"/>
                    <a:pt x="12" y="27"/>
                    <a:pt x="12" y="27"/>
                  </a:cubicBezTo>
                  <a:cubicBezTo>
                    <a:pt x="13" y="27"/>
                    <a:pt x="13" y="27"/>
                    <a:pt x="13" y="27"/>
                  </a:cubicBezTo>
                  <a:cubicBezTo>
                    <a:pt x="22" y="8"/>
                    <a:pt x="22" y="8"/>
                    <a:pt x="22" y="8"/>
                  </a:cubicBezTo>
                  <a:cubicBezTo>
                    <a:pt x="22" y="7"/>
                    <a:pt x="22" y="7"/>
                    <a:pt x="23" y="5"/>
                  </a:cubicBezTo>
                  <a:cubicBezTo>
                    <a:pt x="23" y="5"/>
                    <a:pt x="23" y="5"/>
                    <a:pt x="23" y="5"/>
                  </a:cubicBezTo>
                  <a:cubicBezTo>
                    <a:pt x="23" y="7"/>
                    <a:pt x="23" y="9"/>
                    <a:pt x="23" y="10"/>
                  </a:cubicBezTo>
                  <a:cubicBezTo>
                    <a:pt x="23" y="27"/>
                    <a:pt x="23" y="27"/>
                    <a:pt x="23" y="27"/>
                  </a:cubicBezTo>
                  <a:cubicBezTo>
                    <a:pt x="26" y="27"/>
                    <a:pt x="26" y="27"/>
                    <a:pt x="26" y="27"/>
                  </a:cubicBezTo>
                  <a:lnTo>
                    <a:pt x="26" y="2"/>
                  </a:lnTo>
                  <a:close/>
                  <a:moveTo>
                    <a:pt x="34" y="1"/>
                  </a:moveTo>
                  <a:cubicBezTo>
                    <a:pt x="34" y="1"/>
                    <a:pt x="34" y="1"/>
                    <a:pt x="33" y="1"/>
                  </a:cubicBezTo>
                  <a:cubicBezTo>
                    <a:pt x="33" y="1"/>
                    <a:pt x="32" y="1"/>
                    <a:pt x="32" y="1"/>
                  </a:cubicBezTo>
                  <a:cubicBezTo>
                    <a:pt x="31" y="2"/>
                    <a:pt x="31" y="2"/>
                    <a:pt x="31" y="3"/>
                  </a:cubicBezTo>
                  <a:cubicBezTo>
                    <a:pt x="31" y="3"/>
                    <a:pt x="31" y="4"/>
                    <a:pt x="32" y="4"/>
                  </a:cubicBezTo>
                  <a:cubicBezTo>
                    <a:pt x="32" y="4"/>
                    <a:pt x="33" y="5"/>
                    <a:pt x="33" y="5"/>
                  </a:cubicBezTo>
                  <a:cubicBezTo>
                    <a:pt x="34" y="5"/>
                    <a:pt x="34" y="4"/>
                    <a:pt x="34" y="4"/>
                  </a:cubicBezTo>
                  <a:cubicBezTo>
                    <a:pt x="35" y="4"/>
                    <a:pt x="35" y="3"/>
                    <a:pt x="35" y="3"/>
                  </a:cubicBezTo>
                  <a:cubicBezTo>
                    <a:pt x="35" y="2"/>
                    <a:pt x="35" y="2"/>
                    <a:pt x="34" y="1"/>
                  </a:cubicBezTo>
                  <a:moveTo>
                    <a:pt x="34" y="9"/>
                  </a:moveTo>
                  <a:cubicBezTo>
                    <a:pt x="32" y="9"/>
                    <a:pt x="32" y="9"/>
                    <a:pt x="32" y="9"/>
                  </a:cubicBezTo>
                  <a:cubicBezTo>
                    <a:pt x="32" y="27"/>
                    <a:pt x="32" y="27"/>
                    <a:pt x="32" y="27"/>
                  </a:cubicBezTo>
                  <a:cubicBezTo>
                    <a:pt x="34" y="27"/>
                    <a:pt x="34" y="27"/>
                    <a:pt x="34" y="27"/>
                  </a:cubicBezTo>
                  <a:lnTo>
                    <a:pt x="34" y="9"/>
                  </a:lnTo>
                  <a:close/>
                  <a:moveTo>
                    <a:pt x="52" y="24"/>
                  </a:moveTo>
                  <a:cubicBezTo>
                    <a:pt x="51" y="25"/>
                    <a:pt x="50" y="25"/>
                    <a:pt x="48" y="25"/>
                  </a:cubicBezTo>
                  <a:cubicBezTo>
                    <a:pt x="46" y="25"/>
                    <a:pt x="45" y="25"/>
                    <a:pt x="43" y="24"/>
                  </a:cubicBezTo>
                  <a:cubicBezTo>
                    <a:pt x="42" y="22"/>
                    <a:pt x="42" y="21"/>
                    <a:pt x="42" y="19"/>
                  </a:cubicBezTo>
                  <a:cubicBezTo>
                    <a:pt x="42" y="16"/>
                    <a:pt x="42" y="15"/>
                    <a:pt x="44" y="13"/>
                  </a:cubicBezTo>
                  <a:cubicBezTo>
                    <a:pt x="45" y="12"/>
                    <a:pt x="46" y="11"/>
                    <a:pt x="48" y="11"/>
                  </a:cubicBezTo>
                  <a:cubicBezTo>
                    <a:pt x="50" y="11"/>
                    <a:pt x="51" y="12"/>
                    <a:pt x="52" y="13"/>
                  </a:cubicBezTo>
                  <a:cubicBezTo>
                    <a:pt x="52" y="10"/>
                    <a:pt x="52" y="10"/>
                    <a:pt x="52" y="10"/>
                  </a:cubicBezTo>
                  <a:cubicBezTo>
                    <a:pt x="51" y="9"/>
                    <a:pt x="50" y="9"/>
                    <a:pt x="48" y="9"/>
                  </a:cubicBezTo>
                  <a:cubicBezTo>
                    <a:pt x="45" y="9"/>
                    <a:pt x="43" y="10"/>
                    <a:pt x="41" y="12"/>
                  </a:cubicBezTo>
                  <a:cubicBezTo>
                    <a:pt x="40" y="13"/>
                    <a:pt x="39" y="16"/>
                    <a:pt x="39" y="19"/>
                  </a:cubicBezTo>
                  <a:cubicBezTo>
                    <a:pt x="39" y="21"/>
                    <a:pt x="40" y="24"/>
                    <a:pt x="41" y="25"/>
                  </a:cubicBezTo>
                  <a:cubicBezTo>
                    <a:pt x="43" y="27"/>
                    <a:pt x="45" y="28"/>
                    <a:pt x="47" y="28"/>
                  </a:cubicBezTo>
                  <a:cubicBezTo>
                    <a:pt x="49" y="28"/>
                    <a:pt x="51" y="27"/>
                    <a:pt x="52" y="27"/>
                  </a:cubicBezTo>
                  <a:lnTo>
                    <a:pt x="52" y="24"/>
                  </a:lnTo>
                  <a:close/>
                  <a:moveTo>
                    <a:pt x="66" y="9"/>
                  </a:moveTo>
                  <a:cubicBezTo>
                    <a:pt x="66" y="9"/>
                    <a:pt x="65" y="9"/>
                    <a:pt x="64" y="9"/>
                  </a:cubicBezTo>
                  <a:cubicBezTo>
                    <a:pt x="63" y="9"/>
                    <a:pt x="62" y="9"/>
                    <a:pt x="62" y="10"/>
                  </a:cubicBezTo>
                  <a:cubicBezTo>
                    <a:pt x="61" y="11"/>
                    <a:pt x="60" y="12"/>
                    <a:pt x="60" y="13"/>
                  </a:cubicBezTo>
                  <a:cubicBezTo>
                    <a:pt x="60" y="13"/>
                    <a:pt x="60" y="13"/>
                    <a:pt x="60" y="13"/>
                  </a:cubicBezTo>
                  <a:cubicBezTo>
                    <a:pt x="60" y="9"/>
                    <a:pt x="60" y="9"/>
                    <a:pt x="60" y="9"/>
                  </a:cubicBezTo>
                  <a:cubicBezTo>
                    <a:pt x="57" y="9"/>
                    <a:pt x="57" y="9"/>
                    <a:pt x="57" y="9"/>
                  </a:cubicBezTo>
                  <a:cubicBezTo>
                    <a:pt x="57" y="27"/>
                    <a:pt x="57" y="27"/>
                    <a:pt x="57" y="27"/>
                  </a:cubicBezTo>
                  <a:cubicBezTo>
                    <a:pt x="60" y="27"/>
                    <a:pt x="60" y="27"/>
                    <a:pt x="60" y="27"/>
                  </a:cubicBezTo>
                  <a:cubicBezTo>
                    <a:pt x="60" y="18"/>
                    <a:pt x="60" y="18"/>
                    <a:pt x="60" y="18"/>
                  </a:cubicBezTo>
                  <a:cubicBezTo>
                    <a:pt x="60" y="16"/>
                    <a:pt x="60" y="14"/>
                    <a:pt x="61" y="13"/>
                  </a:cubicBezTo>
                  <a:cubicBezTo>
                    <a:pt x="62" y="12"/>
                    <a:pt x="63" y="12"/>
                    <a:pt x="64" y="12"/>
                  </a:cubicBezTo>
                  <a:cubicBezTo>
                    <a:pt x="65" y="12"/>
                    <a:pt x="66" y="12"/>
                    <a:pt x="66" y="12"/>
                  </a:cubicBezTo>
                  <a:lnTo>
                    <a:pt x="66" y="9"/>
                  </a:lnTo>
                  <a:close/>
                  <a:moveTo>
                    <a:pt x="83" y="11"/>
                  </a:moveTo>
                  <a:cubicBezTo>
                    <a:pt x="81" y="10"/>
                    <a:pt x="79" y="9"/>
                    <a:pt x="76" y="9"/>
                  </a:cubicBezTo>
                  <a:cubicBezTo>
                    <a:pt x="74" y="9"/>
                    <a:pt x="71" y="10"/>
                    <a:pt x="70" y="11"/>
                  </a:cubicBezTo>
                  <a:cubicBezTo>
                    <a:pt x="68" y="13"/>
                    <a:pt x="67" y="15"/>
                    <a:pt x="67" y="19"/>
                  </a:cubicBezTo>
                  <a:cubicBezTo>
                    <a:pt x="67" y="21"/>
                    <a:pt x="68" y="24"/>
                    <a:pt x="70" y="25"/>
                  </a:cubicBezTo>
                  <a:cubicBezTo>
                    <a:pt x="71" y="27"/>
                    <a:pt x="73" y="28"/>
                    <a:pt x="76" y="28"/>
                  </a:cubicBezTo>
                  <a:cubicBezTo>
                    <a:pt x="79" y="28"/>
                    <a:pt x="81" y="27"/>
                    <a:pt x="83" y="25"/>
                  </a:cubicBezTo>
                  <a:cubicBezTo>
                    <a:pt x="84" y="23"/>
                    <a:pt x="85" y="21"/>
                    <a:pt x="85" y="18"/>
                  </a:cubicBezTo>
                  <a:cubicBezTo>
                    <a:pt x="85" y="15"/>
                    <a:pt x="84" y="13"/>
                    <a:pt x="83" y="11"/>
                  </a:cubicBezTo>
                  <a:moveTo>
                    <a:pt x="81" y="23"/>
                  </a:moveTo>
                  <a:cubicBezTo>
                    <a:pt x="80" y="25"/>
                    <a:pt x="78" y="25"/>
                    <a:pt x="76" y="25"/>
                  </a:cubicBezTo>
                  <a:cubicBezTo>
                    <a:pt x="74" y="25"/>
                    <a:pt x="73" y="25"/>
                    <a:pt x="72" y="24"/>
                  </a:cubicBezTo>
                  <a:cubicBezTo>
                    <a:pt x="71" y="22"/>
                    <a:pt x="70" y="21"/>
                    <a:pt x="70" y="18"/>
                  </a:cubicBezTo>
                  <a:cubicBezTo>
                    <a:pt x="70" y="16"/>
                    <a:pt x="71" y="14"/>
                    <a:pt x="72" y="13"/>
                  </a:cubicBezTo>
                  <a:cubicBezTo>
                    <a:pt x="73" y="12"/>
                    <a:pt x="74" y="11"/>
                    <a:pt x="76" y="11"/>
                  </a:cubicBezTo>
                  <a:cubicBezTo>
                    <a:pt x="78" y="11"/>
                    <a:pt x="79" y="12"/>
                    <a:pt x="80" y="13"/>
                  </a:cubicBezTo>
                  <a:cubicBezTo>
                    <a:pt x="82" y="14"/>
                    <a:pt x="82" y="16"/>
                    <a:pt x="82" y="18"/>
                  </a:cubicBezTo>
                  <a:cubicBezTo>
                    <a:pt x="82" y="21"/>
                    <a:pt x="82" y="22"/>
                    <a:pt x="81" y="23"/>
                  </a:cubicBezTo>
                  <a:moveTo>
                    <a:pt x="98" y="19"/>
                  </a:moveTo>
                  <a:cubicBezTo>
                    <a:pt x="97" y="19"/>
                    <a:pt x="96" y="18"/>
                    <a:pt x="95" y="17"/>
                  </a:cubicBezTo>
                  <a:cubicBezTo>
                    <a:pt x="93" y="17"/>
                    <a:pt x="92" y="16"/>
                    <a:pt x="92" y="16"/>
                  </a:cubicBezTo>
                  <a:cubicBezTo>
                    <a:pt x="91" y="15"/>
                    <a:pt x="91" y="15"/>
                    <a:pt x="91" y="14"/>
                  </a:cubicBezTo>
                  <a:cubicBezTo>
                    <a:pt x="91" y="13"/>
                    <a:pt x="91" y="12"/>
                    <a:pt x="92" y="12"/>
                  </a:cubicBezTo>
                  <a:cubicBezTo>
                    <a:pt x="93" y="12"/>
                    <a:pt x="93" y="11"/>
                    <a:pt x="94" y="11"/>
                  </a:cubicBezTo>
                  <a:cubicBezTo>
                    <a:pt x="96" y="11"/>
                    <a:pt x="97" y="12"/>
                    <a:pt x="98" y="13"/>
                  </a:cubicBezTo>
                  <a:cubicBezTo>
                    <a:pt x="98" y="10"/>
                    <a:pt x="98" y="10"/>
                    <a:pt x="98" y="10"/>
                  </a:cubicBezTo>
                  <a:cubicBezTo>
                    <a:pt x="97" y="9"/>
                    <a:pt x="96" y="9"/>
                    <a:pt x="95" y="9"/>
                  </a:cubicBezTo>
                  <a:cubicBezTo>
                    <a:pt x="93" y="9"/>
                    <a:pt x="91" y="9"/>
                    <a:pt x="90" y="10"/>
                  </a:cubicBezTo>
                  <a:cubicBezTo>
                    <a:pt x="89" y="11"/>
                    <a:pt x="88" y="13"/>
                    <a:pt x="88" y="14"/>
                  </a:cubicBezTo>
                  <a:cubicBezTo>
                    <a:pt x="88" y="15"/>
                    <a:pt x="89" y="17"/>
                    <a:pt x="89" y="17"/>
                  </a:cubicBezTo>
                  <a:cubicBezTo>
                    <a:pt x="90" y="18"/>
                    <a:pt x="91" y="19"/>
                    <a:pt x="93" y="19"/>
                  </a:cubicBezTo>
                  <a:cubicBezTo>
                    <a:pt x="94" y="20"/>
                    <a:pt x="95" y="21"/>
                    <a:pt x="96" y="21"/>
                  </a:cubicBezTo>
                  <a:cubicBezTo>
                    <a:pt x="96" y="22"/>
                    <a:pt x="96" y="22"/>
                    <a:pt x="96" y="23"/>
                  </a:cubicBezTo>
                  <a:cubicBezTo>
                    <a:pt x="96" y="25"/>
                    <a:pt x="95" y="25"/>
                    <a:pt x="93" y="25"/>
                  </a:cubicBezTo>
                  <a:cubicBezTo>
                    <a:pt x="91" y="25"/>
                    <a:pt x="90" y="25"/>
                    <a:pt x="88" y="24"/>
                  </a:cubicBezTo>
                  <a:cubicBezTo>
                    <a:pt x="88" y="27"/>
                    <a:pt x="88" y="27"/>
                    <a:pt x="88" y="27"/>
                  </a:cubicBezTo>
                  <a:cubicBezTo>
                    <a:pt x="89" y="27"/>
                    <a:pt x="91" y="28"/>
                    <a:pt x="93" y="28"/>
                  </a:cubicBezTo>
                  <a:cubicBezTo>
                    <a:pt x="95" y="28"/>
                    <a:pt x="96" y="27"/>
                    <a:pt x="98" y="26"/>
                  </a:cubicBezTo>
                  <a:cubicBezTo>
                    <a:pt x="99" y="25"/>
                    <a:pt x="99" y="24"/>
                    <a:pt x="99" y="23"/>
                  </a:cubicBezTo>
                  <a:cubicBezTo>
                    <a:pt x="99" y="21"/>
                    <a:pt x="99" y="20"/>
                    <a:pt x="98" y="19"/>
                  </a:cubicBezTo>
                  <a:moveTo>
                    <a:pt x="117" y="11"/>
                  </a:moveTo>
                  <a:cubicBezTo>
                    <a:pt x="116" y="10"/>
                    <a:pt x="114" y="9"/>
                    <a:pt x="111" y="9"/>
                  </a:cubicBezTo>
                  <a:cubicBezTo>
                    <a:pt x="108" y="9"/>
                    <a:pt x="106" y="10"/>
                    <a:pt x="105" y="11"/>
                  </a:cubicBezTo>
                  <a:cubicBezTo>
                    <a:pt x="103" y="13"/>
                    <a:pt x="102" y="15"/>
                    <a:pt x="102" y="19"/>
                  </a:cubicBezTo>
                  <a:cubicBezTo>
                    <a:pt x="102" y="21"/>
                    <a:pt x="103" y="24"/>
                    <a:pt x="104" y="25"/>
                  </a:cubicBezTo>
                  <a:cubicBezTo>
                    <a:pt x="106" y="27"/>
                    <a:pt x="108" y="28"/>
                    <a:pt x="111" y="28"/>
                  </a:cubicBezTo>
                  <a:cubicBezTo>
                    <a:pt x="114" y="28"/>
                    <a:pt x="116" y="27"/>
                    <a:pt x="117" y="25"/>
                  </a:cubicBezTo>
                  <a:cubicBezTo>
                    <a:pt x="119" y="23"/>
                    <a:pt x="120" y="21"/>
                    <a:pt x="120" y="18"/>
                  </a:cubicBezTo>
                  <a:cubicBezTo>
                    <a:pt x="120" y="15"/>
                    <a:pt x="119" y="13"/>
                    <a:pt x="117" y="11"/>
                  </a:cubicBezTo>
                  <a:moveTo>
                    <a:pt x="115" y="23"/>
                  </a:moveTo>
                  <a:cubicBezTo>
                    <a:pt x="114" y="25"/>
                    <a:pt x="113" y="25"/>
                    <a:pt x="111" y="25"/>
                  </a:cubicBezTo>
                  <a:cubicBezTo>
                    <a:pt x="109" y="25"/>
                    <a:pt x="108" y="25"/>
                    <a:pt x="107" y="24"/>
                  </a:cubicBezTo>
                  <a:cubicBezTo>
                    <a:pt x="105" y="22"/>
                    <a:pt x="105" y="21"/>
                    <a:pt x="105" y="18"/>
                  </a:cubicBezTo>
                  <a:cubicBezTo>
                    <a:pt x="105" y="16"/>
                    <a:pt x="105" y="14"/>
                    <a:pt x="107" y="13"/>
                  </a:cubicBezTo>
                  <a:cubicBezTo>
                    <a:pt x="108" y="12"/>
                    <a:pt x="109" y="11"/>
                    <a:pt x="111" y="11"/>
                  </a:cubicBezTo>
                  <a:cubicBezTo>
                    <a:pt x="113" y="11"/>
                    <a:pt x="114" y="12"/>
                    <a:pt x="115" y="13"/>
                  </a:cubicBezTo>
                  <a:cubicBezTo>
                    <a:pt x="116" y="14"/>
                    <a:pt x="117" y="16"/>
                    <a:pt x="117" y="18"/>
                  </a:cubicBezTo>
                  <a:cubicBezTo>
                    <a:pt x="117" y="21"/>
                    <a:pt x="116" y="22"/>
                    <a:pt x="115" y="23"/>
                  </a:cubicBezTo>
                  <a:moveTo>
                    <a:pt x="132" y="0"/>
                  </a:moveTo>
                  <a:cubicBezTo>
                    <a:pt x="132" y="0"/>
                    <a:pt x="131" y="0"/>
                    <a:pt x="130" y="0"/>
                  </a:cubicBezTo>
                  <a:cubicBezTo>
                    <a:pt x="129" y="0"/>
                    <a:pt x="127" y="1"/>
                    <a:pt x="126" y="2"/>
                  </a:cubicBezTo>
                  <a:cubicBezTo>
                    <a:pt x="125" y="3"/>
                    <a:pt x="125" y="4"/>
                    <a:pt x="125" y="6"/>
                  </a:cubicBezTo>
                  <a:cubicBezTo>
                    <a:pt x="125" y="9"/>
                    <a:pt x="125" y="9"/>
                    <a:pt x="125" y="9"/>
                  </a:cubicBezTo>
                  <a:cubicBezTo>
                    <a:pt x="121" y="9"/>
                    <a:pt x="121" y="9"/>
                    <a:pt x="121" y="9"/>
                  </a:cubicBezTo>
                  <a:cubicBezTo>
                    <a:pt x="121" y="12"/>
                    <a:pt x="121" y="12"/>
                    <a:pt x="121" y="12"/>
                  </a:cubicBezTo>
                  <a:cubicBezTo>
                    <a:pt x="125" y="12"/>
                    <a:pt x="125" y="12"/>
                    <a:pt x="125" y="12"/>
                  </a:cubicBezTo>
                  <a:cubicBezTo>
                    <a:pt x="125" y="27"/>
                    <a:pt x="125" y="27"/>
                    <a:pt x="125" y="27"/>
                  </a:cubicBezTo>
                  <a:cubicBezTo>
                    <a:pt x="127" y="27"/>
                    <a:pt x="127" y="27"/>
                    <a:pt x="127" y="27"/>
                  </a:cubicBezTo>
                  <a:cubicBezTo>
                    <a:pt x="127" y="12"/>
                    <a:pt x="127" y="12"/>
                    <a:pt x="127" y="12"/>
                  </a:cubicBezTo>
                  <a:cubicBezTo>
                    <a:pt x="132" y="12"/>
                    <a:pt x="132" y="12"/>
                    <a:pt x="132" y="12"/>
                  </a:cubicBezTo>
                  <a:cubicBezTo>
                    <a:pt x="132" y="9"/>
                    <a:pt x="132" y="9"/>
                    <a:pt x="132" y="9"/>
                  </a:cubicBezTo>
                  <a:cubicBezTo>
                    <a:pt x="127" y="9"/>
                    <a:pt x="127" y="9"/>
                    <a:pt x="127" y="9"/>
                  </a:cubicBezTo>
                  <a:cubicBezTo>
                    <a:pt x="127" y="6"/>
                    <a:pt x="127" y="6"/>
                    <a:pt x="127" y="6"/>
                  </a:cubicBezTo>
                  <a:cubicBezTo>
                    <a:pt x="127" y="4"/>
                    <a:pt x="128" y="3"/>
                    <a:pt x="130" y="3"/>
                  </a:cubicBezTo>
                  <a:cubicBezTo>
                    <a:pt x="131" y="3"/>
                    <a:pt x="132" y="3"/>
                    <a:pt x="132" y="3"/>
                  </a:cubicBezTo>
                  <a:lnTo>
                    <a:pt x="132" y="0"/>
                  </a:lnTo>
                  <a:close/>
                  <a:moveTo>
                    <a:pt x="144" y="25"/>
                  </a:moveTo>
                  <a:cubicBezTo>
                    <a:pt x="143" y="25"/>
                    <a:pt x="142" y="25"/>
                    <a:pt x="142" y="25"/>
                  </a:cubicBezTo>
                  <a:cubicBezTo>
                    <a:pt x="141" y="25"/>
                    <a:pt x="140" y="25"/>
                    <a:pt x="140" y="25"/>
                  </a:cubicBezTo>
                  <a:cubicBezTo>
                    <a:pt x="139" y="24"/>
                    <a:pt x="139" y="23"/>
                    <a:pt x="139" y="22"/>
                  </a:cubicBezTo>
                  <a:cubicBezTo>
                    <a:pt x="139" y="12"/>
                    <a:pt x="139" y="12"/>
                    <a:pt x="139" y="12"/>
                  </a:cubicBezTo>
                  <a:cubicBezTo>
                    <a:pt x="144" y="12"/>
                    <a:pt x="144" y="12"/>
                    <a:pt x="144" y="12"/>
                  </a:cubicBezTo>
                  <a:cubicBezTo>
                    <a:pt x="144" y="9"/>
                    <a:pt x="144" y="9"/>
                    <a:pt x="144" y="9"/>
                  </a:cubicBezTo>
                  <a:cubicBezTo>
                    <a:pt x="139" y="9"/>
                    <a:pt x="139" y="9"/>
                    <a:pt x="139" y="9"/>
                  </a:cubicBezTo>
                  <a:cubicBezTo>
                    <a:pt x="139" y="4"/>
                    <a:pt x="139" y="4"/>
                    <a:pt x="139" y="4"/>
                  </a:cubicBezTo>
                  <a:cubicBezTo>
                    <a:pt x="138" y="4"/>
                    <a:pt x="137" y="5"/>
                    <a:pt x="136" y="5"/>
                  </a:cubicBezTo>
                  <a:cubicBezTo>
                    <a:pt x="136" y="9"/>
                    <a:pt x="136" y="9"/>
                    <a:pt x="136" y="9"/>
                  </a:cubicBezTo>
                  <a:cubicBezTo>
                    <a:pt x="133" y="9"/>
                    <a:pt x="133" y="9"/>
                    <a:pt x="133" y="9"/>
                  </a:cubicBezTo>
                  <a:cubicBezTo>
                    <a:pt x="133" y="12"/>
                    <a:pt x="133" y="12"/>
                    <a:pt x="133" y="12"/>
                  </a:cubicBezTo>
                  <a:cubicBezTo>
                    <a:pt x="136" y="12"/>
                    <a:pt x="136" y="12"/>
                    <a:pt x="136" y="12"/>
                  </a:cubicBezTo>
                  <a:cubicBezTo>
                    <a:pt x="136" y="22"/>
                    <a:pt x="136" y="22"/>
                    <a:pt x="136" y="22"/>
                  </a:cubicBezTo>
                  <a:cubicBezTo>
                    <a:pt x="136" y="26"/>
                    <a:pt x="138" y="28"/>
                    <a:pt x="141" y="28"/>
                  </a:cubicBezTo>
                  <a:cubicBezTo>
                    <a:pt x="142" y="28"/>
                    <a:pt x="143" y="28"/>
                    <a:pt x="144" y="27"/>
                  </a:cubicBezTo>
                  <a:lnTo>
                    <a:pt x="144" y="25"/>
                  </a:lnTo>
                  <a:close/>
                  <a:moveTo>
                    <a:pt x="170" y="19"/>
                  </a:moveTo>
                  <a:cubicBezTo>
                    <a:pt x="169" y="17"/>
                    <a:pt x="168" y="16"/>
                    <a:pt x="167" y="16"/>
                  </a:cubicBezTo>
                  <a:cubicBezTo>
                    <a:pt x="167" y="16"/>
                    <a:pt x="167" y="16"/>
                    <a:pt x="167" y="16"/>
                  </a:cubicBezTo>
                  <a:cubicBezTo>
                    <a:pt x="169" y="15"/>
                    <a:pt x="170" y="15"/>
                    <a:pt x="171" y="13"/>
                  </a:cubicBezTo>
                  <a:cubicBezTo>
                    <a:pt x="172" y="12"/>
                    <a:pt x="173" y="11"/>
                    <a:pt x="173" y="9"/>
                  </a:cubicBezTo>
                  <a:cubicBezTo>
                    <a:pt x="173" y="7"/>
                    <a:pt x="172" y="5"/>
                    <a:pt x="171" y="4"/>
                  </a:cubicBezTo>
                  <a:cubicBezTo>
                    <a:pt x="169" y="3"/>
                    <a:pt x="168" y="2"/>
                    <a:pt x="165" y="2"/>
                  </a:cubicBezTo>
                  <a:cubicBezTo>
                    <a:pt x="157" y="2"/>
                    <a:pt x="157" y="2"/>
                    <a:pt x="157" y="2"/>
                  </a:cubicBezTo>
                  <a:cubicBezTo>
                    <a:pt x="157" y="27"/>
                    <a:pt x="157" y="27"/>
                    <a:pt x="157" y="27"/>
                  </a:cubicBezTo>
                  <a:cubicBezTo>
                    <a:pt x="160" y="27"/>
                    <a:pt x="160" y="27"/>
                    <a:pt x="160" y="27"/>
                  </a:cubicBezTo>
                  <a:cubicBezTo>
                    <a:pt x="160" y="17"/>
                    <a:pt x="160" y="17"/>
                    <a:pt x="160" y="17"/>
                  </a:cubicBezTo>
                  <a:cubicBezTo>
                    <a:pt x="163" y="17"/>
                    <a:pt x="163" y="17"/>
                    <a:pt x="163" y="17"/>
                  </a:cubicBezTo>
                  <a:cubicBezTo>
                    <a:pt x="165" y="17"/>
                    <a:pt x="166" y="18"/>
                    <a:pt x="167" y="20"/>
                  </a:cubicBezTo>
                  <a:cubicBezTo>
                    <a:pt x="170" y="27"/>
                    <a:pt x="170" y="27"/>
                    <a:pt x="170" y="27"/>
                  </a:cubicBezTo>
                  <a:cubicBezTo>
                    <a:pt x="174" y="27"/>
                    <a:pt x="174" y="27"/>
                    <a:pt x="174" y="27"/>
                  </a:cubicBezTo>
                  <a:lnTo>
                    <a:pt x="170" y="19"/>
                  </a:lnTo>
                  <a:close/>
                  <a:moveTo>
                    <a:pt x="168" y="13"/>
                  </a:moveTo>
                  <a:cubicBezTo>
                    <a:pt x="167" y="13"/>
                    <a:pt x="166" y="14"/>
                    <a:pt x="164" y="14"/>
                  </a:cubicBezTo>
                  <a:cubicBezTo>
                    <a:pt x="160" y="14"/>
                    <a:pt x="160" y="14"/>
                    <a:pt x="160" y="14"/>
                  </a:cubicBezTo>
                  <a:cubicBezTo>
                    <a:pt x="160" y="5"/>
                    <a:pt x="160" y="5"/>
                    <a:pt x="160" y="5"/>
                  </a:cubicBezTo>
                  <a:cubicBezTo>
                    <a:pt x="165" y="5"/>
                    <a:pt x="165" y="5"/>
                    <a:pt x="165" y="5"/>
                  </a:cubicBezTo>
                  <a:cubicBezTo>
                    <a:pt x="166" y="5"/>
                    <a:pt x="167" y="5"/>
                    <a:pt x="168" y="6"/>
                  </a:cubicBezTo>
                  <a:cubicBezTo>
                    <a:pt x="169" y="7"/>
                    <a:pt x="170" y="8"/>
                    <a:pt x="170" y="9"/>
                  </a:cubicBezTo>
                  <a:cubicBezTo>
                    <a:pt x="170" y="10"/>
                    <a:pt x="169" y="12"/>
                    <a:pt x="168" y="13"/>
                  </a:cubicBezTo>
                  <a:moveTo>
                    <a:pt x="192" y="18"/>
                  </a:moveTo>
                  <a:cubicBezTo>
                    <a:pt x="192" y="15"/>
                    <a:pt x="192" y="13"/>
                    <a:pt x="190" y="11"/>
                  </a:cubicBezTo>
                  <a:cubicBezTo>
                    <a:pt x="189" y="10"/>
                    <a:pt x="187" y="9"/>
                    <a:pt x="185" y="9"/>
                  </a:cubicBezTo>
                  <a:cubicBezTo>
                    <a:pt x="182" y="9"/>
                    <a:pt x="180" y="10"/>
                    <a:pt x="179" y="11"/>
                  </a:cubicBezTo>
                  <a:cubicBezTo>
                    <a:pt x="177" y="13"/>
                    <a:pt x="176" y="15"/>
                    <a:pt x="176" y="18"/>
                  </a:cubicBezTo>
                  <a:cubicBezTo>
                    <a:pt x="176" y="21"/>
                    <a:pt x="177" y="24"/>
                    <a:pt x="179" y="25"/>
                  </a:cubicBezTo>
                  <a:cubicBezTo>
                    <a:pt x="180" y="27"/>
                    <a:pt x="182" y="28"/>
                    <a:pt x="185" y="28"/>
                  </a:cubicBezTo>
                  <a:cubicBezTo>
                    <a:pt x="187" y="28"/>
                    <a:pt x="189" y="27"/>
                    <a:pt x="191" y="26"/>
                  </a:cubicBezTo>
                  <a:cubicBezTo>
                    <a:pt x="191" y="23"/>
                    <a:pt x="191" y="23"/>
                    <a:pt x="191" y="23"/>
                  </a:cubicBezTo>
                  <a:cubicBezTo>
                    <a:pt x="189" y="25"/>
                    <a:pt x="187" y="25"/>
                    <a:pt x="185" y="25"/>
                  </a:cubicBezTo>
                  <a:cubicBezTo>
                    <a:pt x="183" y="25"/>
                    <a:pt x="182" y="25"/>
                    <a:pt x="181" y="24"/>
                  </a:cubicBezTo>
                  <a:cubicBezTo>
                    <a:pt x="180" y="23"/>
                    <a:pt x="179" y="21"/>
                    <a:pt x="179" y="19"/>
                  </a:cubicBezTo>
                  <a:cubicBezTo>
                    <a:pt x="192" y="19"/>
                    <a:pt x="192" y="19"/>
                    <a:pt x="192" y="19"/>
                  </a:cubicBezTo>
                  <a:lnTo>
                    <a:pt x="192" y="18"/>
                  </a:lnTo>
                  <a:close/>
                  <a:moveTo>
                    <a:pt x="179" y="17"/>
                  </a:moveTo>
                  <a:cubicBezTo>
                    <a:pt x="180" y="15"/>
                    <a:pt x="180" y="14"/>
                    <a:pt x="181" y="13"/>
                  </a:cubicBezTo>
                  <a:cubicBezTo>
                    <a:pt x="182" y="12"/>
                    <a:pt x="183" y="11"/>
                    <a:pt x="185" y="11"/>
                  </a:cubicBezTo>
                  <a:cubicBezTo>
                    <a:pt x="186" y="11"/>
                    <a:pt x="187" y="12"/>
                    <a:pt x="188" y="13"/>
                  </a:cubicBezTo>
                  <a:cubicBezTo>
                    <a:pt x="189" y="14"/>
                    <a:pt x="189" y="15"/>
                    <a:pt x="189" y="17"/>
                  </a:cubicBezTo>
                  <a:lnTo>
                    <a:pt x="179" y="17"/>
                  </a:lnTo>
                  <a:close/>
                  <a:moveTo>
                    <a:pt x="205" y="19"/>
                  </a:moveTo>
                  <a:cubicBezTo>
                    <a:pt x="204" y="19"/>
                    <a:pt x="203" y="18"/>
                    <a:pt x="201" y="17"/>
                  </a:cubicBezTo>
                  <a:cubicBezTo>
                    <a:pt x="200" y="17"/>
                    <a:pt x="199" y="16"/>
                    <a:pt x="199" y="16"/>
                  </a:cubicBezTo>
                  <a:cubicBezTo>
                    <a:pt x="198" y="15"/>
                    <a:pt x="198" y="15"/>
                    <a:pt x="198" y="14"/>
                  </a:cubicBezTo>
                  <a:cubicBezTo>
                    <a:pt x="198" y="13"/>
                    <a:pt x="198" y="12"/>
                    <a:pt x="199" y="12"/>
                  </a:cubicBezTo>
                  <a:cubicBezTo>
                    <a:pt x="199" y="12"/>
                    <a:pt x="200" y="11"/>
                    <a:pt x="201" y="11"/>
                  </a:cubicBezTo>
                  <a:cubicBezTo>
                    <a:pt x="203" y="11"/>
                    <a:pt x="204" y="12"/>
                    <a:pt x="205" y="13"/>
                  </a:cubicBezTo>
                  <a:cubicBezTo>
                    <a:pt x="205" y="10"/>
                    <a:pt x="205" y="10"/>
                    <a:pt x="205" y="10"/>
                  </a:cubicBezTo>
                  <a:cubicBezTo>
                    <a:pt x="204" y="9"/>
                    <a:pt x="203" y="9"/>
                    <a:pt x="201" y="9"/>
                  </a:cubicBezTo>
                  <a:cubicBezTo>
                    <a:pt x="200" y="9"/>
                    <a:pt x="198" y="9"/>
                    <a:pt x="197" y="10"/>
                  </a:cubicBezTo>
                  <a:cubicBezTo>
                    <a:pt x="196" y="11"/>
                    <a:pt x="195" y="13"/>
                    <a:pt x="195" y="14"/>
                  </a:cubicBezTo>
                  <a:cubicBezTo>
                    <a:pt x="195" y="15"/>
                    <a:pt x="195" y="17"/>
                    <a:pt x="196" y="17"/>
                  </a:cubicBezTo>
                  <a:cubicBezTo>
                    <a:pt x="197" y="18"/>
                    <a:pt x="198" y="19"/>
                    <a:pt x="199" y="19"/>
                  </a:cubicBezTo>
                  <a:cubicBezTo>
                    <a:pt x="201" y="20"/>
                    <a:pt x="202" y="21"/>
                    <a:pt x="202" y="21"/>
                  </a:cubicBezTo>
                  <a:cubicBezTo>
                    <a:pt x="203" y="22"/>
                    <a:pt x="203" y="22"/>
                    <a:pt x="203" y="23"/>
                  </a:cubicBezTo>
                  <a:cubicBezTo>
                    <a:pt x="203" y="25"/>
                    <a:pt x="202" y="25"/>
                    <a:pt x="200" y="25"/>
                  </a:cubicBezTo>
                  <a:cubicBezTo>
                    <a:pt x="198" y="25"/>
                    <a:pt x="196" y="25"/>
                    <a:pt x="195" y="24"/>
                  </a:cubicBezTo>
                  <a:cubicBezTo>
                    <a:pt x="195" y="27"/>
                    <a:pt x="195" y="27"/>
                    <a:pt x="195" y="27"/>
                  </a:cubicBezTo>
                  <a:cubicBezTo>
                    <a:pt x="196" y="27"/>
                    <a:pt x="198" y="28"/>
                    <a:pt x="200" y="28"/>
                  </a:cubicBezTo>
                  <a:cubicBezTo>
                    <a:pt x="202" y="28"/>
                    <a:pt x="203" y="27"/>
                    <a:pt x="204" y="26"/>
                  </a:cubicBezTo>
                  <a:cubicBezTo>
                    <a:pt x="206" y="25"/>
                    <a:pt x="206" y="24"/>
                    <a:pt x="206" y="23"/>
                  </a:cubicBezTo>
                  <a:cubicBezTo>
                    <a:pt x="206" y="21"/>
                    <a:pt x="206" y="20"/>
                    <a:pt x="205" y="19"/>
                  </a:cubicBezTo>
                  <a:moveTo>
                    <a:pt x="225" y="18"/>
                  </a:moveTo>
                  <a:cubicBezTo>
                    <a:pt x="225" y="15"/>
                    <a:pt x="224" y="13"/>
                    <a:pt x="223" y="11"/>
                  </a:cubicBezTo>
                  <a:cubicBezTo>
                    <a:pt x="222" y="10"/>
                    <a:pt x="220" y="9"/>
                    <a:pt x="217" y="9"/>
                  </a:cubicBezTo>
                  <a:cubicBezTo>
                    <a:pt x="215" y="9"/>
                    <a:pt x="213" y="10"/>
                    <a:pt x="211" y="11"/>
                  </a:cubicBezTo>
                  <a:cubicBezTo>
                    <a:pt x="210" y="13"/>
                    <a:pt x="209" y="15"/>
                    <a:pt x="209" y="18"/>
                  </a:cubicBezTo>
                  <a:cubicBezTo>
                    <a:pt x="209" y="21"/>
                    <a:pt x="210" y="24"/>
                    <a:pt x="211" y="25"/>
                  </a:cubicBezTo>
                  <a:cubicBezTo>
                    <a:pt x="213" y="27"/>
                    <a:pt x="215" y="28"/>
                    <a:pt x="217" y="28"/>
                  </a:cubicBezTo>
                  <a:cubicBezTo>
                    <a:pt x="220" y="28"/>
                    <a:pt x="222" y="27"/>
                    <a:pt x="223" y="26"/>
                  </a:cubicBezTo>
                  <a:cubicBezTo>
                    <a:pt x="223" y="23"/>
                    <a:pt x="223" y="23"/>
                    <a:pt x="223" y="23"/>
                  </a:cubicBezTo>
                  <a:cubicBezTo>
                    <a:pt x="222" y="25"/>
                    <a:pt x="220" y="25"/>
                    <a:pt x="218" y="25"/>
                  </a:cubicBezTo>
                  <a:cubicBezTo>
                    <a:pt x="216" y="25"/>
                    <a:pt x="215" y="25"/>
                    <a:pt x="213" y="24"/>
                  </a:cubicBezTo>
                  <a:cubicBezTo>
                    <a:pt x="212" y="23"/>
                    <a:pt x="212" y="21"/>
                    <a:pt x="212" y="19"/>
                  </a:cubicBezTo>
                  <a:cubicBezTo>
                    <a:pt x="225" y="19"/>
                    <a:pt x="225" y="19"/>
                    <a:pt x="225" y="19"/>
                  </a:cubicBezTo>
                  <a:lnTo>
                    <a:pt x="225" y="18"/>
                  </a:lnTo>
                  <a:close/>
                  <a:moveTo>
                    <a:pt x="212" y="17"/>
                  </a:moveTo>
                  <a:cubicBezTo>
                    <a:pt x="212" y="15"/>
                    <a:pt x="213" y="14"/>
                    <a:pt x="214" y="13"/>
                  </a:cubicBezTo>
                  <a:cubicBezTo>
                    <a:pt x="215" y="12"/>
                    <a:pt x="216" y="11"/>
                    <a:pt x="217" y="11"/>
                  </a:cubicBezTo>
                  <a:cubicBezTo>
                    <a:pt x="219" y="11"/>
                    <a:pt x="220" y="12"/>
                    <a:pt x="221" y="13"/>
                  </a:cubicBezTo>
                  <a:cubicBezTo>
                    <a:pt x="221" y="14"/>
                    <a:pt x="222" y="15"/>
                    <a:pt x="222" y="17"/>
                  </a:cubicBezTo>
                  <a:lnTo>
                    <a:pt x="212" y="17"/>
                  </a:lnTo>
                  <a:close/>
                  <a:moveTo>
                    <a:pt x="242" y="16"/>
                  </a:moveTo>
                  <a:cubicBezTo>
                    <a:pt x="242" y="11"/>
                    <a:pt x="239" y="9"/>
                    <a:pt x="235" y="9"/>
                  </a:cubicBezTo>
                  <a:cubicBezTo>
                    <a:pt x="234" y="9"/>
                    <a:pt x="233" y="9"/>
                    <a:pt x="232" y="9"/>
                  </a:cubicBezTo>
                  <a:cubicBezTo>
                    <a:pt x="230" y="10"/>
                    <a:pt x="230" y="10"/>
                    <a:pt x="229" y="11"/>
                  </a:cubicBezTo>
                  <a:cubicBezTo>
                    <a:pt x="229" y="14"/>
                    <a:pt x="229" y="14"/>
                    <a:pt x="229" y="14"/>
                  </a:cubicBezTo>
                  <a:cubicBezTo>
                    <a:pt x="231" y="12"/>
                    <a:pt x="233" y="11"/>
                    <a:pt x="235" y="11"/>
                  </a:cubicBezTo>
                  <a:cubicBezTo>
                    <a:pt x="237" y="11"/>
                    <a:pt x="239" y="13"/>
                    <a:pt x="239" y="16"/>
                  </a:cubicBezTo>
                  <a:cubicBezTo>
                    <a:pt x="233" y="17"/>
                    <a:pt x="233" y="17"/>
                    <a:pt x="233" y="17"/>
                  </a:cubicBezTo>
                  <a:cubicBezTo>
                    <a:pt x="229" y="17"/>
                    <a:pt x="227" y="19"/>
                    <a:pt x="227" y="23"/>
                  </a:cubicBezTo>
                  <a:cubicBezTo>
                    <a:pt x="227" y="24"/>
                    <a:pt x="228" y="25"/>
                    <a:pt x="229" y="26"/>
                  </a:cubicBezTo>
                  <a:cubicBezTo>
                    <a:pt x="230" y="27"/>
                    <a:pt x="231" y="28"/>
                    <a:pt x="233" y="28"/>
                  </a:cubicBezTo>
                  <a:cubicBezTo>
                    <a:pt x="235" y="28"/>
                    <a:pt x="237" y="27"/>
                    <a:pt x="239" y="25"/>
                  </a:cubicBezTo>
                  <a:cubicBezTo>
                    <a:pt x="239" y="25"/>
                    <a:pt x="239" y="25"/>
                    <a:pt x="239" y="25"/>
                  </a:cubicBezTo>
                  <a:cubicBezTo>
                    <a:pt x="239" y="27"/>
                    <a:pt x="239" y="27"/>
                    <a:pt x="239" y="27"/>
                  </a:cubicBezTo>
                  <a:cubicBezTo>
                    <a:pt x="242" y="27"/>
                    <a:pt x="242" y="27"/>
                    <a:pt x="242" y="27"/>
                  </a:cubicBezTo>
                  <a:lnTo>
                    <a:pt x="242" y="16"/>
                  </a:lnTo>
                  <a:close/>
                  <a:moveTo>
                    <a:pt x="239" y="20"/>
                  </a:moveTo>
                  <a:cubicBezTo>
                    <a:pt x="239" y="22"/>
                    <a:pt x="238" y="23"/>
                    <a:pt x="237" y="24"/>
                  </a:cubicBezTo>
                  <a:cubicBezTo>
                    <a:pt x="236" y="25"/>
                    <a:pt x="235" y="25"/>
                    <a:pt x="234" y="25"/>
                  </a:cubicBezTo>
                  <a:cubicBezTo>
                    <a:pt x="233" y="25"/>
                    <a:pt x="232" y="25"/>
                    <a:pt x="231" y="25"/>
                  </a:cubicBezTo>
                  <a:cubicBezTo>
                    <a:pt x="231" y="24"/>
                    <a:pt x="230" y="23"/>
                    <a:pt x="230" y="22"/>
                  </a:cubicBezTo>
                  <a:cubicBezTo>
                    <a:pt x="230" y="21"/>
                    <a:pt x="230" y="21"/>
                    <a:pt x="231" y="20"/>
                  </a:cubicBezTo>
                  <a:cubicBezTo>
                    <a:pt x="232" y="19"/>
                    <a:pt x="233" y="19"/>
                    <a:pt x="234" y="19"/>
                  </a:cubicBezTo>
                  <a:cubicBezTo>
                    <a:pt x="239" y="18"/>
                    <a:pt x="239" y="18"/>
                    <a:pt x="239" y="18"/>
                  </a:cubicBezTo>
                  <a:lnTo>
                    <a:pt x="239" y="20"/>
                  </a:lnTo>
                  <a:close/>
                  <a:moveTo>
                    <a:pt x="256" y="9"/>
                  </a:moveTo>
                  <a:cubicBezTo>
                    <a:pt x="256" y="9"/>
                    <a:pt x="255" y="9"/>
                    <a:pt x="255" y="9"/>
                  </a:cubicBezTo>
                  <a:cubicBezTo>
                    <a:pt x="254" y="9"/>
                    <a:pt x="253" y="9"/>
                    <a:pt x="252" y="10"/>
                  </a:cubicBezTo>
                  <a:cubicBezTo>
                    <a:pt x="251" y="11"/>
                    <a:pt x="250" y="12"/>
                    <a:pt x="250" y="13"/>
                  </a:cubicBezTo>
                  <a:cubicBezTo>
                    <a:pt x="250" y="13"/>
                    <a:pt x="250" y="13"/>
                    <a:pt x="250" y="13"/>
                  </a:cubicBezTo>
                  <a:cubicBezTo>
                    <a:pt x="250" y="9"/>
                    <a:pt x="250" y="9"/>
                    <a:pt x="250" y="9"/>
                  </a:cubicBezTo>
                  <a:cubicBezTo>
                    <a:pt x="247" y="9"/>
                    <a:pt x="247" y="9"/>
                    <a:pt x="247" y="9"/>
                  </a:cubicBezTo>
                  <a:cubicBezTo>
                    <a:pt x="247" y="27"/>
                    <a:pt x="247" y="27"/>
                    <a:pt x="247" y="27"/>
                  </a:cubicBezTo>
                  <a:cubicBezTo>
                    <a:pt x="250" y="27"/>
                    <a:pt x="250" y="27"/>
                    <a:pt x="250" y="27"/>
                  </a:cubicBezTo>
                  <a:cubicBezTo>
                    <a:pt x="250" y="18"/>
                    <a:pt x="250" y="18"/>
                    <a:pt x="250" y="18"/>
                  </a:cubicBezTo>
                  <a:cubicBezTo>
                    <a:pt x="250" y="16"/>
                    <a:pt x="250" y="14"/>
                    <a:pt x="251" y="13"/>
                  </a:cubicBezTo>
                  <a:cubicBezTo>
                    <a:pt x="252" y="12"/>
                    <a:pt x="253" y="12"/>
                    <a:pt x="254" y="12"/>
                  </a:cubicBezTo>
                  <a:cubicBezTo>
                    <a:pt x="255" y="12"/>
                    <a:pt x="256" y="12"/>
                    <a:pt x="256" y="12"/>
                  </a:cubicBezTo>
                  <a:lnTo>
                    <a:pt x="256" y="9"/>
                  </a:lnTo>
                  <a:close/>
                  <a:moveTo>
                    <a:pt x="271" y="24"/>
                  </a:moveTo>
                  <a:cubicBezTo>
                    <a:pt x="270" y="25"/>
                    <a:pt x="268" y="25"/>
                    <a:pt x="267" y="25"/>
                  </a:cubicBezTo>
                  <a:cubicBezTo>
                    <a:pt x="265" y="25"/>
                    <a:pt x="263" y="25"/>
                    <a:pt x="262" y="24"/>
                  </a:cubicBezTo>
                  <a:cubicBezTo>
                    <a:pt x="261" y="22"/>
                    <a:pt x="260" y="21"/>
                    <a:pt x="260" y="19"/>
                  </a:cubicBezTo>
                  <a:cubicBezTo>
                    <a:pt x="260" y="16"/>
                    <a:pt x="261" y="15"/>
                    <a:pt x="262" y="13"/>
                  </a:cubicBezTo>
                  <a:cubicBezTo>
                    <a:pt x="263" y="12"/>
                    <a:pt x="265" y="11"/>
                    <a:pt x="267" y="11"/>
                  </a:cubicBezTo>
                  <a:cubicBezTo>
                    <a:pt x="268" y="11"/>
                    <a:pt x="270" y="12"/>
                    <a:pt x="271" y="13"/>
                  </a:cubicBezTo>
                  <a:cubicBezTo>
                    <a:pt x="271" y="10"/>
                    <a:pt x="271" y="10"/>
                    <a:pt x="271" y="10"/>
                  </a:cubicBezTo>
                  <a:cubicBezTo>
                    <a:pt x="270" y="9"/>
                    <a:pt x="268" y="9"/>
                    <a:pt x="267" y="9"/>
                  </a:cubicBezTo>
                  <a:cubicBezTo>
                    <a:pt x="264" y="9"/>
                    <a:pt x="262" y="10"/>
                    <a:pt x="260" y="12"/>
                  </a:cubicBezTo>
                  <a:cubicBezTo>
                    <a:pt x="258" y="13"/>
                    <a:pt x="257" y="16"/>
                    <a:pt x="257" y="19"/>
                  </a:cubicBezTo>
                  <a:cubicBezTo>
                    <a:pt x="257" y="21"/>
                    <a:pt x="258" y="24"/>
                    <a:pt x="260" y="25"/>
                  </a:cubicBezTo>
                  <a:cubicBezTo>
                    <a:pt x="261" y="27"/>
                    <a:pt x="263" y="28"/>
                    <a:pt x="266" y="28"/>
                  </a:cubicBezTo>
                  <a:cubicBezTo>
                    <a:pt x="268" y="28"/>
                    <a:pt x="270" y="27"/>
                    <a:pt x="271" y="27"/>
                  </a:cubicBezTo>
                  <a:lnTo>
                    <a:pt x="271" y="24"/>
                  </a:lnTo>
                  <a:close/>
                  <a:moveTo>
                    <a:pt x="290" y="16"/>
                  </a:moveTo>
                  <a:cubicBezTo>
                    <a:pt x="290" y="11"/>
                    <a:pt x="288" y="9"/>
                    <a:pt x="284" y="9"/>
                  </a:cubicBezTo>
                  <a:cubicBezTo>
                    <a:pt x="282" y="9"/>
                    <a:pt x="280" y="10"/>
                    <a:pt x="278" y="12"/>
                  </a:cubicBezTo>
                  <a:cubicBezTo>
                    <a:pt x="278" y="12"/>
                    <a:pt x="278" y="12"/>
                    <a:pt x="278" y="12"/>
                  </a:cubicBezTo>
                  <a:cubicBezTo>
                    <a:pt x="278" y="1"/>
                    <a:pt x="278" y="1"/>
                    <a:pt x="278" y="1"/>
                  </a:cubicBezTo>
                  <a:cubicBezTo>
                    <a:pt x="275" y="1"/>
                    <a:pt x="275" y="1"/>
                    <a:pt x="275" y="1"/>
                  </a:cubicBezTo>
                  <a:cubicBezTo>
                    <a:pt x="275" y="27"/>
                    <a:pt x="275" y="27"/>
                    <a:pt x="275" y="27"/>
                  </a:cubicBezTo>
                  <a:cubicBezTo>
                    <a:pt x="278" y="27"/>
                    <a:pt x="278" y="27"/>
                    <a:pt x="278" y="27"/>
                  </a:cubicBezTo>
                  <a:cubicBezTo>
                    <a:pt x="278" y="17"/>
                    <a:pt x="278" y="17"/>
                    <a:pt x="278" y="17"/>
                  </a:cubicBezTo>
                  <a:cubicBezTo>
                    <a:pt x="278" y="15"/>
                    <a:pt x="279" y="14"/>
                    <a:pt x="280" y="13"/>
                  </a:cubicBezTo>
                  <a:cubicBezTo>
                    <a:pt x="281" y="12"/>
                    <a:pt x="282" y="11"/>
                    <a:pt x="283" y="11"/>
                  </a:cubicBezTo>
                  <a:cubicBezTo>
                    <a:pt x="286" y="11"/>
                    <a:pt x="287" y="13"/>
                    <a:pt x="287" y="17"/>
                  </a:cubicBezTo>
                  <a:cubicBezTo>
                    <a:pt x="287" y="27"/>
                    <a:pt x="287" y="27"/>
                    <a:pt x="287" y="27"/>
                  </a:cubicBezTo>
                  <a:cubicBezTo>
                    <a:pt x="290" y="27"/>
                    <a:pt x="290" y="27"/>
                    <a:pt x="290" y="27"/>
                  </a:cubicBezTo>
                  <a:lnTo>
                    <a:pt x="29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Tree>
    <p:extLst>
      <p:ext uri="{BB962C8B-B14F-4D97-AF65-F5344CB8AC3E}">
        <p14:creationId xmlns:p14="http://schemas.microsoft.com/office/powerpoint/2010/main" val="2485074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000000"/>
                    </a:gs>
                    <a:gs pos="18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rgbClr val="000000"/>
                    </a:gs>
                    <a:gs pos="18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901080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000000"/>
                    </a:gs>
                    <a:gs pos="18000">
                      <a:srgbClr val="000000"/>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025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rgbClr val="000000"/>
                    </a:gs>
                    <a:gs pos="0">
                      <a:srgbClr val="000000"/>
                    </a:gs>
                  </a:gsLst>
                  <a:lin ang="5400000" scaled="0"/>
                </a:gradFill>
              </a:defRPr>
            </a:lvl1pPr>
          </a:lstStyle>
          <a:p>
            <a:r>
              <a:rPr lang="en-US" dirty="0" smtClean="0"/>
              <a:t>Section title</a:t>
            </a:r>
            <a:endParaRPr lang="en-US" dirty="0"/>
          </a:p>
        </p:txBody>
      </p:sp>
      <p:grpSp>
        <p:nvGrpSpPr>
          <p:cNvPr id="29" name="Group 28"/>
          <p:cNvGrpSpPr/>
          <p:nvPr userDrawn="1"/>
        </p:nvGrpSpPr>
        <p:grpSpPr>
          <a:xfrm>
            <a:off x="-76232" y="4790492"/>
            <a:ext cx="2018887" cy="2135889"/>
            <a:chOff x="-77761" y="4885858"/>
            <a:chExt cx="2059370" cy="2178409"/>
          </a:xfrm>
        </p:grpSpPr>
        <p:sp>
          <p:nvSpPr>
            <p:cNvPr id="30" name="AutoShape 3"/>
            <p:cNvSpPr>
              <a:spLocks noChangeAspect="1" noChangeArrowheads="1" noTextEdit="1"/>
            </p:cNvSpPr>
            <p:nvPr userDrawn="1"/>
          </p:nvSpPr>
          <p:spPr bwMode="auto">
            <a:xfrm>
              <a:off x="-77761" y="4885858"/>
              <a:ext cx="2059370" cy="217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1" name="Freeform 5"/>
            <p:cNvSpPr>
              <a:spLocks/>
            </p:cNvSpPr>
            <p:nvPr userDrawn="1"/>
          </p:nvSpPr>
          <p:spPr bwMode="auto">
            <a:xfrm>
              <a:off x="353424" y="5459889"/>
              <a:ext cx="391505" cy="399441"/>
            </a:xfrm>
            <a:custGeom>
              <a:avLst/>
              <a:gdLst>
                <a:gd name="T0" fmla="*/ 296 w 296"/>
                <a:gd name="T1" fmla="*/ 24 h 302"/>
                <a:gd name="T2" fmla="*/ 296 w 296"/>
                <a:gd name="T3" fmla="*/ 278 h 302"/>
                <a:gd name="T4" fmla="*/ 296 w 296"/>
                <a:gd name="T5" fmla="*/ 302 h 302"/>
                <a:gd name="T6" fmla="*/ 271 w 296"/>
                <a:gd name="T7" fmla="*/ 302 h 302"/>
                <a:gd name="T8" fmla="*/ 24 w 296"/>
                <a:gd name="T9" fmla="*/ 302 h 302"/>
                <a:gd name="T10" fmla="*/ 0 w 296"/>
                <a:gd name="T11" fmla="*/ 302 h 302"/>
                <a:gd name="T12" fmla="*/ 0 w 296"/>
                <a:gd name="T13" fmla="*/ 278 h 302"/>
                <a:gd name="T14" fmla="*/ 0 w 296"/>
                <a:gd name="T15" fmla="*/ 24 h 302"/>
                <a:gd name="T16" fmla="*/ 0 w 296"/>
                <a:gd name="T17" fmla="*/ 0 h 302"/>
                <a:gd name="T18" fmla="*/ 24 w 296"/>
                <a:gd name="T19" fmla="*/ 0 h 302"/>
                <a:gd name="T20" fmla="*/ 271 w 296"/>
                <a:gd name="T21" fmla="*/ 0 h 302"/>
                <a:gd name="T22" fmla="*/ 296 w 296"/>
                <a:gd name="T23" fmla="*/ 0 h 302"/>
                <a:gd name="T24" fmla="*/ 296 w 296"/>
                <a:gd name="T25" fmla="*/ 2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302">
                  <a:moveTo>
                    <a:pt x="296" y="24"/>
                  </a:moveTo>
                  <a:lnTo>
                    <a:pt x="296" y="278"/>
                  </a:lnTo>
                  <a:lnTo>
                    <a:pt x="296" y="302"/>
                  </a:lnTo>
                  <a:lnTo>
                    <a:pt x="271" y="302"/>
                  </a:lnTo>
                  <a:lnTo>
                    <a:pt x="24" y="302"/>
                  </a:lnTo>
                  <a:lnTo>
                    <a:pt x="0" y="302"/>
                  </a:lnTo>
                  <a:lnTo>
                    <a:pt x="0" y="278"/>
                  </a:lnTo>
                  <a:lnTo>
                    <a:pt x="0" y="24"/>
                  </a:lnTo>
                  <a:lnTo>
                    <a:pt x="0" y="0"/>
                  </a:lnTo>
                  <a:lnTo>
                    <a:pt x="24" y="0"/>
                  </a:lnTo>
                  <a:lnTo>
                    <a:pt x="271" y="0"/>
                  </a:lnTo>
                  <a:lnTo>
                    <a:pt x="296" y="0"/>
                  </a:lnTo>
                  <a:lnTo>
                    <a:pt x="296" y="24"/>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2" name="Freeform 6"/>
            <p:cNvSpPr>
              <a:spLocks/>
            </p:cNvSpPr>
            <p:nvPr userDrawn="1"/>
          </p:nvSpPr>
          <p:spPr bwMode="auto">
            <a:xfrm>
              <a:off x="353424" y="5459889"/>
              <a:ext cx="391505" cy="399441"/>
            </a:xfrm>
            <a:custGeom>
              <a:avLst/>
              <a:gdLst>
                <a:gd name="T0" fmla="*/ 296 w 296"/>
                <a:gd name="T1" fmla="*/ 24 h 302"/>
                <a:gd name="T2" fmla="*/ 296 w 296"/>
                <a:gd name="T3" fmla="*/ 278 h 302"/>
                <a:gd name="T4" fmla="*/ 296 w 296"/>
                <a:gd name="T5" fmla="*/ 302 h 302"/>
                <a:gd name="T6" fmla="*/ 271 w 296"/>
                <a:gd name="T7" fmla="*/ 302 h 302"/>
                <a:gd name="T8" fmla="*/ 24 w 296"/>
                <a:gd name="T9" fmla="*/ 302 h 302"/>
                <a:gd name="T10" fmla="*/ 0 w 296"/>
                <a:gd name="T11" fmla="*/ 302 h 302"/>
                <a:gd name="T12" fmla="*/ 0 w 296"/>
                <a:gd name="T13" fmla="*/ 278 h 302"/>
                <a:gd name="T14" fmla="*/ 0 w 296"/>
                <a:gd name="T15" fmla="*/ 24 h 302"/>
                <a:gd name="T16" fmla="*/ 0 w 296"/>
                <a:gd name="T17" fmla="*/ 0 h 302"/>
                <a:gd name="T18" fmla="*/ 24 w 296"/>
                <a:gd name="T19" fmla="*/ 0 h 302"/>
                <a:gd name="T20" fmla="*/ 271 w 296"/>
                <a:gd name="T21" fmla="*/ 0 h 302"/>
                <a:gd name="T22" fmla="*/ 296 w 296"/>
                <a:gd name="T23" fmla="*/ 0 h 302"/>
                <a:gd name="T24" fmla="*/ 296 w 296"/>
                <a:gd name="T25" fmla="*/ 2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302">
                  <a:moveTo>
                    <a:pt x="296" y="24"/>
                  </a:moveTo>
                  <a:lnTo>
                    <a:pt x="296" y="278"/>
                  </a:lnTo>
                  <a:lnTo>
                    <a:pt x="296" y="302"/>
                  </a:lnTo>
                  <a:lnTo>
                    <a:pt x="271" y="302"/>
                  </a:lnTo>
                  <a:lnTo>
                    <a:pt x="24" y="302"/>
                  </a:lnTo>
                  <a:lnTo>
                    <a:pt x="0" y="302"/>
                  </a:lnTo>
                  <a:lnTo>
                    <a:pt x="0" y="278"/>
                  </a:lnTo>
                  <a:lnTo>
                    <a:pt x="0" y="24"/>
                  </a:lnTo>
                  <a:lnTo>
                    <a:pt x="0" y="0"/>
                  </a:lnTo>
                  <a:lnTo>
                    <a:pt x="24" y="0"/>
                  </a:lnTo>
                  <a:lnTo>
                    <a:pt x="271" y="0"/>
                  </a:lnTo>
                  <a:lnTo>
                    <a:pt x="296" y="0"/>
                  </a:lnTo>
                  <a:lnTo>
                    <a:pt x="296" y="24"/>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3" name="Freeform 7"/>
            <p:cNvSpPr>
              <a:spLocks/>
            </p:cNvSpPr>
            <p:nvPr userDrawn="1"/>
          </p:nvSpPr>
          <p:spPr bwMode="auto">
            <a:xfrm>
              <a:off x="-6287" y="5859330"/>
              <a:ext cx="1141399" cy="1135195"/>
            </a:xfrm>
            <a:custGeom>
              <a:avLst/>
              <a:gdLst>
                <a:gd name="T0" fmla="*/ 887 w 887"/>
                <a:gd name="T1" fmla="*/ 24 h 887"/>
                <a:gd name="T2" fmla="*/ 887 w 887"/>
                <a:gd name="T3" fmla="*/ 863 h 887"/>
                <a:gd name="T4" fmla="*/ 887 w 887"/>
                <a:gd name="T5" fmla="*/ 887 h 887"/>
                <a:gd name="T6" fmla="*/ 863 w 887"/>
                <a:gd name="T7" fmla="*/ 887 h 887"/>
                <a:gd name="T8" fmla="*/ 24 w 887"/>
                <a:gd name="T9" fmla="*/ 887 h 887"/>
                <a:gd name="T10" fmla="*/ 0 w 887"/>
                <a:gd name="T11" fmla="*/ 887 h 887"/>
                <a:gd name="T12" fmla="*/ 0 w 887"/>
                <a:gd name="T13" fmla="*/ 863 h 887"/>
                <a:gd name="T14" fmla="*/ 0 w 887"/>
                <a:gd name="T15" fmla="*/ 24 h 887"/>
                <a:gd name="T16" fmla="*/ 0 w 887"/>
                <a:gd name="T17" fmla="*/ 0 h 887"/>
                <a:gd name="T18" fmla="*/ 24 w 887"/>
                <a:gd name="T19" fmla="*/ 0 h 887"/>
                <a:gd name="T20" fmla="*/ 863 w 887"/>
                <a:gd name="T21" fmla="*/ 0 h 887"/>
                <a:gd name="T22" fmla="*/ 887 w 887"/>
                <a:gd name="T23" fmla="*/ 0 h 887"/>
                <a:gd name="T24" fmla="*/ 887 w 887"/>
                <a:gd name="T25" fmla="*/ 24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7" h="887">
                  <a:moveTo>
                    <a:pt x="887" y="24"/>
                  </a:moveTo>
                  <a:lnTo>
                    <a:pt x="887" y="863"/>
                  </a:lnTo>
                  <a:lnTo>
                    <a:pt x="887" y="887"/>
                  </a:lnTo>
                  <a:lnTo>
                    <a:pt x="863" y="887"/>
                  </a:lnTo>
                  <a:lnTo>
                    <a:pt x="24" y="887"/>
                  </a:lnTo>
                  <a:lnTo>
                    <a:pt x="0" y="887"/>
                  </a:lnTo>
                  <a:lnTo>
                    <a:pt x="0" y="863"/>
                  </a:lnTo>
                  <a:lnTo>
                    <a:pt x="0" y="24"/>
                  </a:lnTo>
                  <a:lnTo>
                    <a:pt x="0" y="0"/>
                  </a:lnTo>
                  <a:lnTo>
                    <a:pt x="24" y="0"/>
                  </a:lnTo>
                  <a:lnTo>
                    <a:pt x="863" y="0"/>
                  </a:lnTo>
                  <a:lnTo>
                    <a:pt x="887" y="0"/>
                  </a:lnTo>
                  <a:lnTo>
                    <a:pt x="887" y="2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4" name="Freeform 8"/>
            <p:cNvSpPr>
              <a:spLocks/>
            </p:cNvSpPr>
            <p:nvPr userDrawn="1"/>
          </p:nvSpPr>
          <p:spPr bwMode="auto">
            <a:xfrm>
              <a:off x="-6287" y="5859330"/>
              <a:ext cx="1141399" cy="1141399"/>
            </a:xfrm>
            <a:custGeom>
              <a:avLst/>
              <a:gdLst>
                <a:gd name="T0" fmla="*/ 887 w 887"/>
                <a:gd name="T1" fmla="*/ 24 h 887"/>
                <a:gd name="T2" fmla="*/ 887 w 887"/>
                <a:gd name="T3" fmla="*/ 863 h 887"/>
                <a:gd name="T4" fmla="*/ 887 w 887"/>
                <a:gd name="T5" fmla="*/ 887 h 887"/>
                <a:gd name="T6" fmla="*/ 863 w 887"/>
                <a:gd name="T7" fmla="*/ 887 h 887"/>
                <a:gd name="T8" fmla="*/ 24 w 887"/>
                <a:gd name="T9" fmla="*/ 887 h 887"/>
                <a:gd name="T10" fmla="*/ 0 w 887"/>
                <a:gd name="T11" fmla="*/ 887 h 887"/>
                <a:gd name="T12" fmla="*/ 0 w 887"/>
                <a:gd name="T13" fmla="*/ 863 h 887"/>
                <a:gd name="T14" fmla="*/ 0 w 887"/>
                <a:gd name="T15" fmla="*/ 24 h 887"/>
                <a:gd name="T16" fmla="*/ 0 w 887"/>
                <a:gd name="T17" fmla="*/ 0 h 887"/>
                <a:gd name="T18" fmla="*/ 24 w 887"/>
                <a:gd name="T19" fmla="*/ 0 h 887"/>
                <a:gd name="T20" fmla="*/ 863 w 887"/>
                <a:gd name="T21" fmla="*/ 0 h 887"/>
                <a:gd name="T22" fmla="*/ 887 w 887"/>
                <a:gd name="T23" fmla="*/ 0 h 887"/>
                <a:gd name="T24" fmla="*/ 887 w 887"/>
                <a:gd name="T25" fmla="*/ 24 h 887"/>
                <a:gd name="connsiteX0" fmla="*/ 10000 w 10000"/>
                <a:gd name="connsiteY0" fmla="*/ 271 h 10000"/>
                <a:gd name="connsiteX1" fmla="*/ 10000 w 10000"/>
                <a:gd name="connsiteY1" fmla="*/ 9729 h 10000"/>
                <a:gd name="connsiteX2" fmla="*/ 10000 w 10000"/>
                <a:gd name="connsiteY2" fmla="*/ 10000 h 10000"/>
                <a:gd name="connsiteX3" fmla="*/ 9729 w 10000"/>
                <a:gd name="connsiteY3" fmla="*/ 10000 h 10000"/>
                <a:gd name="connsiteX4" fmla="*/ 271 w 10000"/>
                <a:gd name="connsiteY4" fmla="*/ 10000 h 10000"/>
                <a:gd name="connsiteX5" fmla="*/ 0 w 10000"/>
                <a:gd name="connsiteY5" fmla="*/ 9729 h 10000"/>
                <a:gd name="connsiteX6" fmla="*/ 0 w 10000"/>
                <a:gd name="connsiteY6" fmla="*/ 271 h 10000"/>
                <a:gd name="connsiteX7" fmla="*/ 0 w 10000"/>
                <a:gd name="connsiteY7" fmla="*/ 0 h 10000"/>
                <a:gd name="connsiteX8" fmla="*/ 271 w 10000"/>
                <a:gd name="connsiteY8" fmla="*/ 0 h 10000"/>
                <a:gd name="connsiteX9" fmla="*/ 9729 w 10000"/>
                <a:gd name="connsiteY9" fmla="*/ 0 h 10000"/>
                <a:gd name="connsiteX10" fmla="*/ 10000 w 10000"/>
                <a:gd name="connsiteY10" fmla="*/ 0 h 10000"/>
                <a:gd name="connsiteX11" fmla="*/ 10000 w 10000"/>
                <a:gd name="connsiteY11" fmla="*/ 271 h 10000"/>
                <a:gd name="connsiteX0" fmla="*/ 10000 w 10000"/>
                <a:gd name="connsiteY0" fmla="*/ 271 h 10000"/>
                <a:gd name="connsiteX1" fmla="*/ 10000 w 10000"/>
                <a:gd name="connsiteY1" fmla="*/ 9729 h 10000"/>
                <a:gd name="connsiteX2" fmla="*/ 10000 w 10000"/>
                <a:gd name="connsiteY2" fmla="*/ 10000 h 10000"/>
                <a:gd name="connsiteX3" fmla="*/ 9729 w 10000"/>
                <a:gd name="connsiteY3" fmla="*/ 10000 h 10000"/>
                <a:gd name="connsiteX4" fmla="*/ 271 w 10000"/>
                <a:gd name="connsiteY4" fmla="*/ 10000 h 10000"/>
                <a:gd name="connsiteX5" fmla="*/ 0 w 10000"/>
                <a:gd name="connsiteY5" fmla="*/ 271 h 10000"/>
                <a:gd name="connsiteX6" fmla="*/ 0 w 10000"/>
                <a:gd name="connsiteY6" fmla="*/ 0 h 10000"/>
                <a:gd name="connsiteX7" fmla="*/ 271 w 10000"/>
                <a:gd name="connsiteY7" fmla="*/ 0 h 10000"/>
                <a:gd name="connsiteX8" fmla="*/ 9729 w 10000"/>
                <a:gd name="connsiteY8" fmla="*/ 0 h 10000"/>
                <a:gd name="connsiteX9" fmla="*/ 10000 w 10000"/>
                <a:gd name="connsiteY9" fmla="*/ 0 h 10000"/>
                <a:gd name="connsiteX10" fmla="*/ 10000 w 10000"/>
                <a:gd name="connsiteY10" fmla="*/ 271 h 10000"/>
                <a:gd name="connsiteX0" fmla="*/ 10000 w 10000"/>
                <a:gd name="connsiteY0" fmla="*/ 271 h 10000"/>
                <a:gd name="connsiteX1" fmla="*/ 10000 w 10000"/>
                <a:gd name="connsiteY1" fmla="*/ 9729 h 10000"/>
                <a:gd name="connsiteX2" fmla="*/ 10000 w 10000"/>
                <a:gd name="connsiteY2" fmla="*/ 10000 h 10000"/>
                <a:gd name="connsiteX3" fmla="*/ 9729 w 10000"/>
                <a:gd name="connsiteY3" fmla="*/ 10000 h 10000"/>
                <a:gd name="connsiteX4" fmla="*/ 0 w 10000"/>
                <a:gd name="connsiteY4" fmla="*/ 271 h 10000"/>
                <a:gd name="connsiteX5" fmla="*/ 0 w 10000"/>
                <a:gd name="connsiteY5" fmla="*/ 0 h 10000"/>
                <a:gd name="connsiteX6" fmla="*/ 271 w 10000"/>
                <a:gd name="connsiteY6" fmla="*/ 0 h 10000"/>
                <a:gd name="connsiteX7" fmla="*/ 9729 w 10000"/>
                <a:gd name="connsiteY7" fmla="*/ 0 h 10000"/>
                <a:gd name="connsiteX8" fmla="*/ 10000 w 10000"/>
                <a:gd name="connsiteY8" fmla="*/ 0 h 10000"/>
                <a:gd name="connsiteX9" fmla="*/ 10000 w 10000"/>
                <a:gd name="connsiteY9" fmla="*/ 271 h 10000"/>
                <a:gd name="connsiteX0" fmla="*/ 0 w 10000"/>
                <a:gd name="connsiteY0" fmla="*/ 271 h 10000"/>
                <a:gd name="connsiteX1" fmla="*/ 0 w 10000"/>
                <a:gd name="connsiteY1" fmla="*/ 0 h 10000"/>
                <a:gd name="connsiteX2" fmla="*/ 271 w 10000"/>
                <a:gd name="connsiteY2" fmla="*/ 0 h 10000"/>
                <a:gd name="connsiteX3" fmla="*/ 9729 w 10000"/>
                <a:gd name="connsiteY3" fmla="*/ 0 h 10000"/>
                <a:gd name="connsiteX4" fmla="*/ 10000 w 10000"/>
                <a:gd name="connsiteY4" fmla="*/ 0 h 10000"/>
                <a:gd name="connsiteX5" fmla="*/ 10000 w 10000"/>
                <a:gd name="connsiteY5" fmla="*/ 271 h 10000"/>
                <a:gd name="connsiteX6" fmla="*/ 10000 w 10000"/>
                <a:gd name="connsiteY6" fmla="*/ 9729 h 10000"/>
                <a:gd name="connsiteX7" fmla="*/ 10000 w 10000"/>
                <a:gd name="connsiteY7" fmla="*/ 10000 h 10000"/>
                <a:gd name="connsiteX8" fmla="*/ 9729 w 10000"/>
                <a:gd name="connsiteY8" fmla="*/ 10000 h 10000"/>
                <a:gd name="connsiteX9" fmla="*/ 779 w 10000"/>
                <a:gd name="connsiteY9" fmla="*/ 1050 h 10000"/>
                <a:gd name="connsiteX0" fmla="*/ 0 w 10000"/>
                <a:gd name="connsiteY0" fmla="*/ 271 h 10000"/>
                <a:gd name="connsiteX1" fmla="*/ 0 w 10000"/>
                <a:gd name="connsiteY1" fmla="*/ 0 h 10000"/>
                <a:gd name="connsiteX2" fmla="*/ 271 w 10000"/>
                <a:gd name="connsiteY2" fmla="*/ 0 h 10000"/>
                <a:gd name="connsiteX3" fmla="*/ 9729 w 10000"/>
                <a:gd name="connsiteY3" fmla="*/ 0 h 10000"/>
                <a:gd name="connsiteX4" fmla="*/ 10000 w 10000"/>
                <a:gd name="connsiteY4" fmla="*/ 0 h 10000"/>
                <a:gd name="connsiteX5" fmla="*/ 10000 w 10000"/>
                <a:gd name="connsiteY5" fmla="*/ 271 h 10000"/>
                <a:gd name="connsiteX6" fmla="*/ 10000 w 10000"/>
                <a:gd name="connsiteY6" fmla="*/ 9729 h 10000"/>
                <a:gd name="connsiteX7" fmla="*/ 10000 w 10000"/>
                <a:gd name="connsiteY7" fmla="*/ 10000 h 10000"/>
                <a:gd name="connsiteX8" fmla="*/ 9729 w 10000"/>
                <a:gd name="connsiteY8" fmla="*/ 10000 h 10000"/>
                <a:gd name="connsiteX0" fmla="*/ 0 w 10000"/>
                <a:gd name="connsiteY0" fmla="*/ 0 h 10000"/>
                <a:gd name="connsiteX1" fmla="*/ 271 w 10000"/>
                <a:gd name="connsiteY1" fmla="*/ 0 h 10000"/>
                <a:gd name="connsiteX2" fmla="*/ 9729 w 10000"/>
                <a:gd name="connsiteY2" fmla="*/ 0 h 10000"/>
                <a:gd name="connsiteX3" fmla="*/ 10000 w 10000"/>
                <a:gd name="connsiteY3" fmla="*/ 0 h 10000"/>
                <a:gd name="connsiteX4" fmla="*/ 10000 w 10000"/>
                <a:gd name="connsiteY4" fmla="*/ 271 h 10000"/>
                <a:gd name="connsiteX5" fmla="*/ 10000 w 10000"/>
                <a:gd name="connsiteY5" fmla="*/ 9729 h 10000"/>
                <a:gd name="connsiteX6" fmla="*/ 10000 w 10000"/>
                <a:gd name="connsiteY6" fmla="*/ 10000 h 10000"/>
                <a:gd name="connsiteX7" fmla="*/ 9729 w 10000"/>
                <a:gd name="connsiteY7" fmla="*/ 10000 h 10000"/>
                <a:gd name="connsiteX0" fmla="*/ 0 w 9729"/>
                <a:gd name="connsiteY0" fmla="*/ 0 h 10000"/>
                <a:gd name="connsiteX1" fmla="*/ 9458 w 9729"/>
                <a:gd name="connsiteY1" fmla="*/ 0 h 10000"/>
                <a:gd name="connsiteX2" fmla="*/ 9729 w 9729"/>
                <a:gd name="connsiteY2" fmla="*/ 0 h 10000"/>
                <a:gd name="connsiteX3" fmla="*/ 9729 w 9729"/>
                <a:gd name="connsiteY3" fmla="*/ 271 h 10000"/>
                <a:gd name="connsiteX4" fmla="*/ 9729 w 9729"/>
                <a:gd name="connsiteY4" fmla="*/ 9729 h 10000"/>
                <a:gd name="connsiteX5" fmla="*/ 9729 w 9729"/>
                <a:gd name="connsiteY5" fmla="*/ 10000 h 10000"/>
                <a:gd name="connsiteX6" fmla="*/ 9458 w 9729"/>
                <a:gd name="connsiteY6" fmla="*/ 10000 h 10000"/>
                <a:gd name="connsiteX0" fmla="*/ 0 w 10000"/>
                <a:gd name="connsiteY0" fmla="*/ 0 h 10000"/>
                <a:gd name="connsiteX1" fmla="*/ 9721 w 10000"/>
                <a:gd name="connsiteY1" fmla="*/ 0 h 10000"/>
                <a:gd name="connsiteX2" fmla="*/ 10000 w 10000"/>
                <a:gd name="connsiteY2" fmla="*/ 0 h 10000"/>
                <a:gd name="connsiteX3" fmla="*/ 10000 w 10000"/>
                <a:gd name="connsiteY3" fmla="*/ 271 h 10000"/>
                <a:gd name="connsiteX4" fmla="*/ 10000 w 10000"/>
                <a:gd name="connsiteY4" fmla="*/ 9729 h 10000"/>
                <a:gd name="connsiteX5" fmla="*/ 10000 w 10000"/>
                <a:gd name="connsiteY5" fmla="*/ 10000 h 10000"/>
                <a:gd name="connsiteX0" fmla="*/ 0 w 10000"/>
                <a:gd name="connsiteY0" fmla="*/ 0 h 9729"/>
                <a:gd name="connsiteX1" fmla="*/ 9721 w 10000"/>
                <a:gd name="connsiteY1" fmla="*/ 0 h 9729"/>
                <a:gd name="connsiteX2" fmla="*/ 10000 w 10000"/>
                <a:gd name="connsiteY2" fmla="*/ 0 h 9729"/>
                <a:gd name="connsiteX3" fmla="*/ 10000 w 10000"/>
                <a:gd name="connsiteY3" fmla="*/ 271 h 9729"/>
                <a:gd name="connsiteX4" fmla="*/ 10000 w 10000"/>
                <a:gd name="connsiteY4" fmla="*/ 9729 h 9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729">
                  <a:moveTo>
                    <a:pt x="0" y="0"/>
                  </a:moveTo>
                  <a:lnTo>
                    <a:pt x="9721" y="0"/>
                  </a:lnTo>
                  <a:lnTo>
                    <a:pt x="10000" y="0"/>
                  </a:lnTo>
                  <a:lnTo>
                    <a:pt x="10000" y="271"/>
                  </a:lnTo>
                  <a:lnTo>
                    <a:pt x="10000" y="9729"/>
                  </a:lnTo>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5" name="Freeform 9"/>
            <p:cNvSpPr>
              <a:spLocks noEditPoints="1"/>
            </p:cNvSpPr>
            <p:nvPr userDrawn="1"/>
          </p:nvSpPr>
          <p:spPr bwMode="auto">
            <a:xfrm>
              <a:off x="153703" y="6059051"/>
              <a:ext cx="694393" cy="845175"/>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6" name="Freeform 10"/>
            <p:cNvSpPr>
              <a:spLocks/>
            </p:cNvSpPr>
            <p:nvPr userDrawn="1"/>
          </p:nvSpPr>
          <p:spPr bwMode="auto">
            <a:xfrm>
              <a:off x="752865" y="4917602"/>
              <a:ext cx="941729" cy="941729"/>
            </a:xfrm>
            <a:custGeom>
              <a:avLst/>
              <a:gdLst>
                <a:gd name="T0" fmla="*/ 712 w 712"/>
                <a:gd name="T1" fmla="*/ 24 h 712"/>
                <a:gd name="T2" fmla="*/ 712 w 712"/>
                <a:gd name="T3" fmla="*/ 688 h 712"/>
                <a:gd name="T4" fmla="*/ 712 w 712"/>
                <a:gd name="T5" fmla="*/ 712 h 712"/>
                <a:gd name="T6" fmla="*/ 688 w 712"/>
                <a:gd name="T7" fmla="*/ 712 h 712"/>
                <a:gd name="T8" fmla="*/ 24 w 712"/>
                <a:gd name="T9" fmla="*/ 712 h 712"/>
                <a:gd name="T10" fmla="*/ 0 w 712"/>
                <a:gd name="T11" fmla="*/ 712 h 712"/>
                <a:gd name="T12" fmla="*/ 0 w 712"/>
                <a:gd name="T13" fmla="*/ 688 h 712"/>
                <a:gd name="T14" fmla="*/ 0 w 712"/>
                <a:gd name="T15" fmla="*/ 24 h 712"/>
                <a:gd name="T16" fmla="*/ 0 w 712"/>
                <a:gd name="T17" fmla="*/ 0 h 712"/>
                <a:gd name="T18" fmla="*/ 24 w 712"/>
                <a:gd name="T19" fmla="*/ 0 h 712"/>
                <a:gd name="T20" fmla="*/ 688 w 712"/>
                <a:gd name="T21" fmla="*/ 0 h 712"/>
                <a:gd name="T22" fmla="*/ 712 w 712"/>
                <a:gd name="T23" fmla="*/ 0 h 712"/>
                <a:gd name="T24" fmla="*/ 712 w 712"/>
                <a:gd name="T25" fmla="*/ 2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2" h="712">
                  <a:moveTo>
                    <a:pt x="712" y="24"/>
                  </a:moveTo>
                  <a:lnTo>
                    <a:pt x="712" y="688"/>
                  </a:lnTo>
                  <a:lnTo>
                    <a:pt x="712" y="712"/>
                  </a:lnTo>
                  <a:lnTo>
                    <a:pt x="688" y="712"/>
                  </a:lnTo>
                  <a:lnTo>
                    <a:pt x="24" y="712"/>
                  </a:lnTo>
                  <a:lnTo>
                    <a:pt x="0" y="712"/>
                  </a:lnTo>
                  <a:lnTo>
                    <a:pt x="0" y="688"/>
                  </a:lnTo>
                  <a:lnTo>
                    <a:pt x="0" y="24"/>
                  </a:lnTo>
                  <a:lnTo>
                    <a:pt x="0" y="0"/>
                  </a:lnTo>
                  <a:lnTo>
                    <a:pt x="24" y="0"/>
                  </a:lnTo>
                  <a:lnTo>
                    <a:pt x="688" y="0"/>
                  </a:lnTo>
                  <a:lnTo>
                    <a:pt x="712" y="0"/>
                  </a:lnTo>
                  <a:lnTo>
                    <a:pt x="712" y="2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7" name="Freeform 11"/>
            <p:cNvSpPr>
              <a:spLocks/>
            </p:cNvSpPr>
            <p:nvPr userDrawn="1"/>
          </p:nvSpPr>
          <p:spPr bwMode="auto">
            <a:xfrm>
              <a:off x="752865" y="4917602"/>
              <a:ext cx="941729" cy="941729"/>
            </a:xfrm>
            <a:custGeom>
              <a:avLst/>
              <a:gdLst>
                <a:gd name="T0" fmla="*/ 712 w 712"/>
                <a:gd name="T1" fmla="*/ 24 h 712"/>
                <a:gd name="T2" fmla="*/ 712 w 712"/>
                <a:gd name="T3" fmla="*/ 688 h 712"/>
                <a:gd name="T4" fmla="*/ 712 w 712"/>
                <a:gd name="T5" fmla="*/ 712 h 712"/>
                <a:gd name="T6" fmla="*/ 688 w 712"/>
                <a:gd name="T7" fmla="*/ 712 h 712"/>
                <a:gd name="T8" fmla="*/ 24 w 712"/>
                <a:gd name="T9" fmla="*/ 712 h 712"/>
                <a:gd name="T10" fmla="*/ 0 w 712"/>
                <a:gd name="T11" fmla="*/ 712 h 712"/>
                <a:gd name="T12" fmla="*/ 0 w 712"/>
                <a:gd name="T13" fmla="*/ 688 h 712"/>
                <a:gd name="T14" fmla="*/ 0 w 712"/>
                <a:gd name="T15" fmla="*/ 24 h 712"/>
                <a:gd name="T16" fmla="*/ 0 w 712"/>
                <a:gd name="T17" fmla="*/ 0 h 712"/>
                <a:gd name="T18" fmla="*/ 24 w 712"/>
                <a:gd name="T19" fmla="*/ 0 h 712"/>
                <a:gd name="T20" fmla="*/ 688 w 712"/>
                <a:gd name="T21" fmla="*/ 0 h 712"/>
                <a:gd name="T22" fmla="*/ 712 w 712"/>
                <a:gd name="T23" fmla="*/ 0 h 712"/>
                <a:gd name="T24" fmla="*/ 712 w 712"/>
                <a:gd name="T25" fmla="*/ 2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2" h="712">
                  <a:moveTo>
                    <a:pt x="712" y="24"/>
                  </a:moveTo>
                  <a:lnTo>
                    <a:pt x="712" y="688"/>
                  </a:lnTo>
                  <a:lnTo>
                    <a:pt x="712" y="712"/>
                  </a:lnTo>
                  <a:lnTo>
                    <a:pt x="688" y="712"/>
                  </a:lnTo>
                  <a:lnTo>
                    <a:pt x="24" y="712"/>
                  </a:lnTo>
                  <a:lnTo>
                    <a:pt x="0" y="712"/>
                  </a:lnTo>
                  <a:lnTo>
                    <a:pt x="0" y="688"/>
                  </a:lnTo>
                  <a:lnTo>
                    <a:pt x="0" y="24"/>
                  </a:lnTo>
                  <a:lnTo>
                    <a:pt x="0" y="0"/>
                  </a:lnTo>
                  <a:lnTo>
                    <a:pt x="24" y="0"/>
                  </a:lnTo>
                  <a:lnTo>
                    <a:pt x="688" y="0"/>
                  </a:lnTo>
                  <a:lnTo>
                    <a:pt x="712" y="0"/>
                  </a:lnTo>
                  <a:lnTo>
                    <a:pt x="712" y="24"/>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8" name="Freeform 12"/>
            <p:cNvSpPr>
              <a:spLocks/>
            </p:cNvSpPr>
            <p:nvPr userDrawn="1"/>
          </p:nvSpPr>
          <p:spPr bwMode="auto">
            <a:xfrm>
              <a:off x="952585" y="5149066"/>
              <a:ext cx="542288" cy="534352"/>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9" name="Freeform 13"/>
            <p:cNvSpPr>
              <a:spLocks/>
            </p:cNvSpPr>
            <p:nvPr userDrawn="1"/>
          </p:nvSpPr>
          <p:spPr bwMode="auto">
            <a:xfrm>
              <a:off x="1135111" y="5859330"/>
              <a:ext cx="822690" cy="821367"/>
            </a:xfrm>
            <a:custGeom>
              <a:avLst/>
              <a:gdLst>
                <a:gd name="T0" fmla="*/ 622 w 622"/>
                <a:gd name="T1" fmla="*/ 24 h 621"/>
                <a:gd name="T2" fmla="*/ 622 w 622"/>
                <a:gd name="T3" fmla="*/ 597 h 621"/>
                <a:gd name="T4" fmla="*/ 622 w 622"/>
                <a:gd name="T5" fmla="*/ 621 h 621"/>
                <a:gd name="T6" fmla="*/ 598 w 622"/>
                <a:gd name="T7" fmla="*/ 621 h 621"/>
                <a:gd name="T8" fmla="*/ 25 w 622"/>
                <a:gd name="T9" fmla="*/ 621 h 621"/>
                <a:gd name="T10" fmla="*/ 0 w 622"/>
                <a:gd name="T11" fmla="*/ 621 h 621"/>
                <a:gd name="T12" fmla="*/ 0 w 622"/>
                <a:gd name="T13" fmla="*/ 597 h 621"/>
                <a:gd name="T14" fmla="*/ 0 w 622"/>
                <a:gd name="T15" fmla="*/ 24 h 621"/>
                <a:gd name="T16" fmla="*/ 0 w 622"/>
                <a:gd name="T17" fmla="*/ 0 h 621"/>
                <a:gd name="T18" fmla="*/ 25 w 622"/>
                <a:gd name="T19" fmla="*/ 0 h 621"/>
                <a:gd name="T20" fmla="*/ 598 w 622"/>
                <a:gd name="T21" fmla="*/ 0 h 621"/>
                <a:gd name="T22" fmla="*/ 622 w 622"/>
                <a:gd name="T23" fmla="*/ 0 h 621"/>
                <a:gd name="T24" fmla="*/ 622 w 622"/>
                <a:gd name="T25" fmla="*/ 2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621">
                  <a:moveTo>
                    <a:pt x="622" y="24"/>
                  </a:moveTo>
                  <a:lnTo>
                    <a:pt x="622" y="597"/>
                  </a:lnTo>
                  <a:lnTo>
                    <a:pt x="622" y="621"/>
                  </a:lnTo>
                  <a:lnTo>
                    <a:pt x="598" y="621"/>
                  </a:lnTo>
                  <a:lnTo>
                    <a:pt x="25" y="621"/>
                  </a:lnTo>
                  <a:lnTo>
                    <a:pt x="0" y="621"/>
                  </a:lnTo>
                  <a:lnTo>
                    <a:pt x="0" y="597"/>
                  </a:lnTo>
                  <a:lnTo>
                    <a:pt x="0" y="24"/>
                  </a:lnTo>
                  <a:lnTo>
                    <a:pt x="0" y="0"/>
                  </a:lnTo>
                  <a:lnTo>
                    <a:pt x="25" y="0"/>
                  </a:lnTo>
                  <a:lnTo>
                    <a:pt x="598" y="0"/>
                  </a:lnTo>
                  <a:lnTo>
                    <a:pt x="622" y="0"/>
                  </a:lnTo>
                  <a:lnTo>
                    <a:pt x="622" y="2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0" name="Freeform 14"/>
            <p:cNvSpPr>
              <a:spLocks/>
            </p:cNvSpPr>
            <p:nvPr userDrawn="1"/>
          </p:nvSpPr>
          <p:spPr bwMode="auto">
            <a:xfrm>
              <a:off x="1135111" y="5859330"/>
              <a:ext cx="822690" cy="821367"/>
            </a:xfrm>
            <a:custGeom>
              <a:avLst/>
              <a:gdLst>
                <a:gd name="T0" fmla="*/ 622 w 622"/>
                <a:gd name="T1" fmla="*/ 24 h 621"/>
                <a:gd name="T2" fmla="*/ 622 w 622"/>
                <a:gd name="T3" fmla="*/ 597 h 621"/>
                <a:gd name="T4" fmla="*/ 622 w 622"/>
                <a:gd name="T5" fmla="*/ 621 h 621"/>
                <a:gd name="T6" fmla="*/ 598 w 622"/>
                <a:gd name="T7" fmla="*/ 621 h 621"/>
                <a:gd name="T8" fmla="*/ 25 w 622"/>
                <a:gd name="T9" fmla="*/ 621 h 621"/>
                <a:gd name="T10" fmla="*/ 0 w 622"/>
                <a:gd name="T11" fmla="*/ 621 h 621"/>
                <a:gd name="T12" fmla="*/ 0 w 622"/>
                <a:gd name="T13" fmla="*/ 597 h 621"/>
                <a:gd name="T14" fmla="*/ 0 w 622"/>
                <a:gd name="T15" fmla="*/ 24 h 621"/>
                <a:gd name="T16" fmla="*/ 0 w 622"/>
                <a:gd name="T17" fmla="*/ 0 h 621"/>
                <a:gd name="T18" fmla="*/ 25 w 622"/>
                <a:gd name="T19" fmla="*/ 0 h 621"/>
                <a:gd name="T20" fmla="*/ 598 w 622"/>
                <a:gd name="T21" fmla="*/ 0 h 621"/>
                <a:gd name="T22" fmla="*/ 622 w 622"/>
                <a:gd name="T23" fmla="*/ 0 h 621"/>
                <a:gd name="T24" fmla="*/ 622 w 622"/>
                <a:gd name="T25" fmla="*/ 2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621">
                  <a:moveTo>
                    <a:pt x="622" y="24"/>
                  </a:moveTo>
                  <a:lnTo>
                    <a:pt x="622" y="597"/>
                  </a:lnTo>
                  <a:lnTo>
                    <a:pt x="622" y="621"/>
                  </a:lnTo>
                  <a:lnTo>
                    <a:pt x="598" y="621"/>
                  </a:lnTo>
                  <a:lnTo>
                    <a:pt x="25" y="621"/>
                  </a:lnTo>
                  <a:lnTo>
                    <a:pt x="0" y="621"/>
                  </a:lnTo>
                  <a:lnTo>
                    <a:pt x="0" y="597"/>
                  </a:lnTo>
                  <a:lnTo>
                    <a:pt x="0" y="24"/>
                  </a:lnTo>
                  <a:lnTo>
                    <a:pt x="0" y="0"/>
                  </a:lnTo>
                  <a:lnTo>
                    <a:pt x="25" y="0"/>
                  </a:lnTo>
                  <a:lnTo>
                    <a:pt x="598" y="0"/>
                  </a:lnTo>
                  <a:lnTo>
                    <a:pt x="622" y="0"/>
                  </a:lnTo>
                  <a:lnTo>
                    <a:pt x="622" y="24"/>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1" name="Freeform 15"/>
            <p:cNvSpPr>
              <a:spLocks/>
            </p:cNvSpPr>
            <p:nvPr userDrawn="1"/>
          </p:nvSpPr>
          <p:spPr bwMode="auto">
            <a:xfrm>
              <a:off x="1263409" y="6130474"/>
              <a:ext cx="575354" cy="279080"/>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Tree>
    <p:extLst>
      <p:ext uri="{BB962C8B-B14F-4D97-AF65-F5344CB8AC3E}">
        <p14:creationId xmlns:p14="http://schemas.microsoft.com/office/powerpoint/2010/main" val="18662433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36A698-4534-42DB-93B1-0C7048C6309D}" type="datetimeFigureOut">
              <a:rPr lang="en-US" smtClean="0"/>
              <a:t>7/27/2013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29765924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75747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18" name="Rectangle 17"/>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8"/>
          <p:cNvGrpSpPr>
            <a:grpSpLocks noChangeAspect="1"/>
          </p:cNvGrpSpPr>
          <p:nvPr userDrawn="1"/>
        </p:nvGrpSpPr>
        <p:grpSpPr bwMode="auto">
          <a:xfrm>
            <a:off x="11289350" y="6078675"/>
            <a:ext cx="633412" cy="669437"/>
            <a:chOff x="7062" y="3586"/>
            <a:chExt cx="617" cy="652"/>
          </a:xfrm>
        </p:grpSpPr>
        <p:sp>
          <p:nvSpPr>
            <p:cNvPr id="34"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5"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208199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8"/>
          <p:cNvGrpSpPr>
            <a:grpSpLocks noChangeAspect="1"/>
          </p:cNvGrpSpPr>
          <p:nvPr userDrawn="1"/>
        </p:nvGrpSpPr>
        <p:grpSpPr bwMode="auto">
          <a:xfrm>
            <a:off x="11289350" y="6078675"/>
            <a:ext cx="633412" cy="669437"/>
            <a:chOff x="7062" y="3586"/>
            <a:chExt cx="617" cy="652"/>
          </a:xfrm>
        </p:grpSpPr>
        <p:sp>
          <p:nvSpPr>
            <p:cNvPr id="20"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5"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43561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18" name="Rectangle 17"/>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8"/>
          <p:cNvGrpSpPr>
            <a:grpSpLocks noChangeAspect="1"/>
          </p:cNvGrpSpPr>
          <p:nvPr userDrawn="1"/>
        </p:nvGrpSpPr>
        <p:grpSpPr bwMode="auto">
          <a:xfrm>
            <a:off x="11289350" y="6078675"/>
            <a:ext cx="633412" cy="669437"/>
            <a:chOff x="7062" y="3586"/>
            <a:chExt cx="617" cy="652"/>
          </a:xfrm>
        </p:grpSpPr>
        <p:sp>
          <p:nvSpPr>
            <p:cNvPr id="20"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5"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4" name="Text Placeholder 3"/>
          <p:cNvSpPr>
            <a:spLocks noGrp="1"/>
          </p:cNvSpPr>
          <p:nvPr>
            <p:ph type="body" sz="quarter" idx="10"/>
          </p:nvPr>
        </p:nvSpPr>
        <p:spPr>
          <a:xfrm>
            <a:off x="269239" y="1189177"/>
            <a:ext cx="11653523" cy="2187971"/>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780507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19" name="Rectangle 18"/>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8"/>
          <p:cNvGrpSpPr>
            <a:grpSpLocks noChangeAspect="1"/>
          </p:cNvGrpSpPr>
          <p:nvPr userDrawn="1"/>
        </p:nvGrpSpPr>
        <p:grpSpPr bwMode="auto">
          <a:xfrm>
            <a:off x="11289350" y="6078675"/>
            <a:ext cx="633412" cy="669437"/>
            <a:chOff x="7062" y="3586"/>
            <a:chExt cx="617" cy="652"/>
          </a:xfrm>
        </p:grpSpPr>
        <p:sp>
          <p:nvSpPr>
            <p:cNvPr id="35"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6"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425126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19" name="Rectangle 18"/>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8"/>
          <p:cNvGrpSpPr>
            <a:grpSpLocks noChangeAspect="1"/>
          </p:cNvGrpSpPr>
          <p:nvPr userDrawn="1"/>
        </p:nvGrpSpPr>
        <p:grpSpPr bwMode="auto">
          <a:xfrm>
            <a:off x="11289350" y="6078675"/>
            <a:ext cx="633412" cy="669437"/>
            <a:chOff x="7062" y="3586"/>
            <a:chExt cx="617" cy="652"/>
          </a:xfrm>
        </p:grpSpPr>
        <p:sp>
          <p:nvSpPr>
            <p:cNvPr id="35"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6"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134842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19" name="Rectangle 18"/>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8"/>
          <p:cNvGrpSpPr>
            <a:grpSpLocks noChangeAspect="1"/>
          </p:cNvGrpSpPr>
          <p:nvPr userDrawn="1"/>
        </p:nvGrpSpPr>
        <p:grpSpPr bwMode="auto">
          <a:xfrm>
            <a:off x="11289350" y="6078675"/>
            <a:ext cx="633412" cy="669437"/>
            <a:chOff x="7062" y="3586"/>
            <a:chExt cx="617" cy="652"/>
          </a:xfrm>
        </p:grpSpPr>
        <p:sp>
          <p:nvSpPr>
            <p:cNvPr id="35"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6"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741275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19" name="Rectangle 18"/>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8"/>
          <p:cNvGrpSpPr>
            <a:grpSpLocks noChangeAspect="1"/>
          </p:cNvGrpSpPr>
          <p:nvPr userDrawn="1"/>
        </p:nvGrpSpPr>
        <p:grpSpPr bwMode="auto">
          <a:xfrm>
            <a:off x="11289350" y="6078675"/>
            <a:ext cx="633412" cy="669437"/>
            <a:chOff x="7062" y="3586"/>
            <a:chExt cx="617" cy="652"/>
          </a:xfrm>
        </p:grpSpPr>
        <p:sp>
          <p:nvSpPr>
            <p:cNvPr id="35"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5"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6"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91974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Rectangle 16"/>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8"/>
          <p:cNvGrpSpPr>
            <a:grpSpLocks noChangeAspect="1"/>
          </p:cNvGrpSpPr>
          <p:nvPr userDrawn="1"/>
        </p:nvGrpSpPr>
        <p:grpSpPr bwMode="auto">
          <a:xfrm>
            <a:off x="11289350" y="6078675"/>
            <a:ext cx="633412" cy="669437"/>
            <a:chOff x="7062" y="3586"/>
            <a:chExt cx="617" cy="652"/>
          </a:xfrm>
        </p:grpSpPr>
        <p:sp>
          <p:nvSpPr>
            <p:cNvPr id="33"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4"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5"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6"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7"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8"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9"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0"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1"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2"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3"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44"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400514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8480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6A698-4534-42DB-93B1-0C7048C6309D}" type="datetimeFigureOut">
              <a:rPr lang="en-US" smtClean="0"/>
              <a:t>7/27/2013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3252143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051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2266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Rectangle 19"/>
          <p:cNvSpPr/>
          <p:nvPr userDrawn="1"/>
        </p:nvSpPr>
        <p:spPr bwMode="auto">
          <a:xfrm>
            <a:off x="0" y="6566932"/>
            <a:ext cx="12192000" cy="2910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8"/>
          <p:cNvGrpSpPr>
            <a:grpSpLocks noChangeAspect="1"/>
          </p:cNvGrpSpPr>
          <p:nvPr userDrawn="1"/>
        </p:nvGrpSpPr>
        <p:grpSpPr bwMode="auto">
          <a:xfrm>
            <a:off x="11289350" y="6078675"/>
            <a:ext cx="633412" cy="669437"/>
            <a:chOff x="7062" y="3586"/>
            <a:chExt cx="617" cy="652"/>
          </a:xfrm>
        </p:grpSpPr>
        <p:sp>
          <p:nvSpPr>
            <p:cNvPr id="23" name="AutoShape 7"/>
            <p:cNvSpPr>
              <a:spLocks noChangeAspect="1" noChangeArrowheads="1" noTextEdit="1"/>
            </p:cNvSpPr>
            <p:nvPr userDrawn="1"/>
          </p:nvSpPr>
          <p:spPr bwMode="auto">
            <a:xfrm>
              <a:off x="7062" y="3586"/>
              <a:ext cx="61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4" name="Freeform 9"/>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solidFill>
              <a:srgbClr val="005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5" name="Freeform 10"/>
            <p:cNvSpPr>
              <a:spLocks/>
            </p:cNvSpPr>
            <p:nvPr userDrawn="1"/>
          </p:nvSpPr>
          <p:spPr bwMode="auto">
            <a:xfrm>
              <a:off x="7191" y="3758"/>
              <a:ext cx="117" cy="119"/>
            </a:xfrm>
            <a:custGeom>
              <a:avLst/>
              <a:gdLst>
                <a:gd name="T0" fmla="*/ 117 w 117"/>
                <a:gd name="T1" fmla="*/ 9 h 119"/>
                <a:gd name="T2" fmla="*/ 117 w 117"/>
                <a:gd name="T3" fmla="*/ 110 h 119"/>
                <a:gd name="T4" fmla="*/ 117 w 117"/>
                <a:gd name="T5" fmla="*/ 119 h 119"/>
                <a:gd name="T6" fmla="*/ 108 w 117"/>
                <a:gd name="T7" fmla="*/ 119 h 119"/>
                <a:gd name="T8" fmla="*/ 10 w 117"/>
                <a:gd name="T9" fmla="*/ 119 h 119"/>
                <a:gd name="T10" fmla="*/ 0 w 117"/>
                <a:gd name="T11" fmla="*/ 119 h 119"/>
                <a:gd name="T12" fmla="*/ 0 w 117"/>
                <a:gd name="T13" fmla="*/ 110 h 119"/>
                <a:gd name="T14" fmla="*/ 0 w 117"/>
                <a:gd name="T15" fmla="*/ 9 h 119"/>
                <a:gd name="T16" fmla="*/ 0 w 117"/>
                <a:gd name="T17" fmla="*/ 0 h 119"/>
                <a:gd name="T18" fmla="*/ 10 w 117"/>
                <a:gd name="T19" fmla="*/ 0 h 119"/>
                <a:gd name="T20" fmla="*/ 108 w 117"/>
                <a:gd name="T21" fmla="*/ 0 h 119"/>
                <a:gd name="T22" fmla="*/ 117 w 117"/>
                <a:gd name="T23" fmla="*/ 0 h 119"/>
                <a:gd name="T24" fmla="*/ 117 w 117"/>
                <a:gd name="T25" fmla="*/ 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19">
                  <a:moveTo>
                    <a:pt x="117" y="9"/>
                  </a:moveTo>
                  <a:lnTo>
                    <a:pt x="117" y="110"/>
                  </a:lnTo>
                  <a:lnTo>
                    <a:pt x="117" y="119"/>
                  </a:lnTo>
                  <a:lnTo>
                    <a:pt x="108" y="119"/>
                  </a:lnTo>
                  <a:lnTo>
                    <a:pt x="10" y="119"/>
                  </a:lnTo>
                  <a:lnTo>
                    <a:pt x="0" y="119"/>
                  </a:lnTo>
                  <a:lnTo>
                    <a:pt x="0" y="110"/>
                  </a:lnTo>
                  <a:lnTo>
                    <a:pt x="0" y="9"/>
                  </a:lnTo>
                  <a:lnTo>
                    <a:pt x="0" y="0"/>
                  </a:lnTo>
                  <a:lnTo>
                    <a:pt x="10" y="0"/>
                  </a:lnTo>
                  <a:lnTo>
                    <a:pt x="108" y="0"/>
                  </a:lnTo>
                  <a:lnTo>
                    <a:pt x="117" y="0"/>
                  </a:lnTo>
                  <a:lnTo>
                    <a:pt x="117" y="9"/>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6" name="Freeform 11"/>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7" name="Freeform 12"/>
            <p:cNvSpPr>
              <a:spLocks/>
            </p:cNvSpPr>
            <p:nvPr userDrawn="1"/>
          </p:nvSpPr>
          <p:spPr bwMode="auto">
            <a:xfrm>
              <a:off x="7074" y="3877"/>
              <a:ext cx="351" cy="352"/>
            </a:xfrm>
            <a:custGeom>
              <a:avLst/>
              <a:gdLst>
                <a:gd name="T0" fmla="*/ 351 w 351"/>
                <a:gd name="T1" fmla="*/ 10 h 352"/>
                <a:gd name="T2" fmla="*/ 351 w 351"/>
                <a:gd name="T3" fmla="*/ 342 h 352"/>
                <a:gd name="T4" fmla="*/ 351 w 351"/>
                <a:gd name="T5" fmla="*/ 352 h 352"/>
                <a:gd name="T6" fmla="*/ 342 w 351"/>
                <a:gd name="T7" fmla="*/ 352 h 352"/>
                <a:gd name="T8" fmla="*/ 9 w 351"/>
                <a:gd name="T9" fmla="*/ 352 h 352"/>
                <a:gd name="T10" fmla="*/ 0 w 351"/>
                <a:gd name="T11" fmla="*/ 352 h 352"/>
                <a:gd name="T12" fmla="*/ 0 w 351"/>
                <a:gd name="T13" fmla="*/ 342 h 352"/>
                <a:gd name="T14" fmla="*/ 0 w 351"/>
                <a:gd name="T15" fmla="*/ 10 h 352"/>
                <a:gd name="T16" fmla="*/ 0 w 351"/>
                <a:gd name="T17" fmla="*/ 0 h 352"/>
                <a:gd name="T18" fmla="*/ 9 w 351"/>
                <a:gd name="T19" fmla="*/ 0 h 352"/>
                <a:gd name="T20" fmla="*/ 342 w 351"/>
                <a:gd name="T21" fmla="*/ 0 h 352"/>
                <a:gd name="T22" fmla="*/ 351 w 351"/>
                <a:gd name="T23" fmla="*/ 0 h 352"/>
                <a:gd name="T24" fmla="*/ 351 w 351"/>
                <a:gd name="T25" fmla="*/ 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352">
                  <a:moveTo>
                    <a:pt x="351" y="10"/>
                  </a:moveTo>
                  <a:lnTo>
                    <a:pt x="351" y="342"/>
                  </a:lnTo>
                  <a:lnTo>
                    <a:pt x="351" y="352"/>
                  </a:lnTo>
                  <a:lnTo>
                    <a:pt x="342" y="352"/>
                  </a:lnTo>
                  <a:lnTo>
                    <a:pt x="9" y="352"/>
                  </a:lnTo>
                  <a:lnTo>
                    <a:pt x="0" y="352"/>
                  </a:lnTo>
                  <a:lnTo>
                    <a:pt x="0" y="342"/>
                  </a:lnTo>
                  <a:lnTo>
                    <a:pt x="0" y="10"/>
                  </a:lnTo>
                  <a:lnTo>
                    <a:pt x="0" y="0"/>
                  </a:lnTo>
                  <a:lnTo>
                    <a:pt x="9" y="0"/>
                  </a:lnTo>
                  <a:lnTo>
                    <a:pt x="342" y="0"/>
                  </a:lnTo>
                  <a:lnTo>
                    <a:pt x="351" y="0"/>
                  </a:lnTo>
                  <a:lnTo>
                    <a:pt x="351"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8" name="Freeform 13"/>
            <p:cNvSpPr>
              <a:spLocks noEditPoints="1"/>
            </p:cNvSpPr>
            <p:nvPr userDrawn="1"/>
          </p:nvSpPr>
          <p:spPr bwMode="auto">
            <a:xfrm>
              <a:off x="7131" y="3937"/>
              <a:ext cx="208" cy="253"/>
            </a:xfrm>
            <a:custGeom>
              <a:avLst/>
              <a:gdLst>
                <a:gd name="T0" fmla="*/ 59 w 87"/>
                <a:gd name="T1" fmla="*/ 98 h 106"/>
                <a:gd name="T2" fmla="*/ 77 w 87"/>
                <a:gd name="T3" fmla="*/ 103 h 106"/>
                <a:gd name="T4" fmla="*/ 82 w 87"/>
                <a:gd name="T5" fmla="*/ 84 h 106"/>
                <a:gd name="T6" fmla="*/ 65 w 87"/>
                <a:gd name="T7" fmla="*/ 79 h 106"/>
                <a:gd name="T8" fmla="*/ 58 w 87"/>
                <a:gd name="T9" fmla="*/ 67 h 106"/>
                <a:gd name="T10" fmla="*/ 55 w 87"/>
                <a:gd name="T11" fmla="*/ 68 h 106"/>
                <a:gd name="T12" fmla="*/ 63 w 87"/>
                <a:gd name="T13" fmla="*/ 80 h 106"/>
                <a:gd name="T14" fmla="*/ 59 w 87"/>
                <a:gd name="T15" fmla="*/ 98 h 106"/>
                <a:gd name="T16" fmla="*/ 14 w 87"/>
                <a:gd name="T17" fmla="*/ 66 h 106"/>
                <a:gd name="T18" fmla="*/ 26 w 87"/>
                <a:gd name="T19" fmla="*/ 73 h 106"/>
                <a:gd name="T20" fmla="*/ 33 w 87"/>
                <a:gd name="T21" fmla="*/ 62 h 106"/>
                <a:gd name="T22" fmla="*/ 40 w 87"/>
                <a:gd name="T23" fmla="*/ 60 h 106"/>
                <a:gd name="T24" fmla="*/ 40 w 87"/>
                <a:gd name="T25" fmla="*/ 58 h 106"/>
                <a:gd name="T26" fmla="*/ 32 w 87"/>
                <a:gd name="T27" fmla="*/ 60 h 106"/>
                <a:gd name="T28" fmla="*/ 21 w 87"/>
                <a:gd name="T29" fmla="*/ 54 h 106"/>
                <a:gd name="T30" fmla="*/ 14 w 87"/>
                <a:gd name="T31" fmla="*/ 66 h 106"/>
                <a:gd name="T32" fmla="*/ 40 w 87"/>
                <a:gd name="T33" fmla="*/ 27 h 106"/>
                <a:gd name="T34" fmla="*/ 25 w 87"/>
                <a:gd name="T35" fmla="*/ 4 h 106"/>
                <a:gd name="T36" fmla="*/ 2 w 87"/>
                <a:gd name="T37" fmla="*/ 20 h 106"/>
                <a:gd name="T38" fmla="*/ 17 w 87"/>
                <a:gd name="T39" fmla="*/ 42 h 106"/>
                <a:gd name="T40" fmla="*/ 32 w 87"/>
                <a:gd name="T41" fmla="*/ 39 h 106"/>
                <a:gd name="T42" fmla="*/ 41 w 87"/>
                <a:gd name="T43" fmla="*/ 48 h 106"/>
                <a:gd name="T44" fmla="*/ 45 w 87"/>
                <a:gd name="T45" fmla="*/ 44 h 106"/>
                <a:gd name="T46" fmla="*/ 36 w 87"/>
                <a:gd name="T47" fmla="*/ 35 h 106"/>
                <a:gd name="T48" fmla="*/ 40 w 87"/>
                <a:gd name="T49" fmla="*/ 27 h 106"/>
                <a:gd name="T50" fmla="*/ 57 w 87"/>
                <a:gd name="T51" fmla="*/ 46 h 106"/>
                <a:gd name="T52" fmla="*/ 43 w 87"/>
                <a:gd name="T53" fmla="*/ 50 h 106"/>
                <a:gd name="T54" fmla="*/ 48 w 87"/>
                <a:gd name="T55" fmla="*/ 64 h 106"/>
                <a:gd name="T56" fmla="*/ 62 w 87"/>
                <a:gd name="T57" fmla="*/ 60 h 106"/>
                <a:gd name="T58" fmla="*/ 57 w 87"/>
                <a:gd name="T59" fmla="*/ 46 h 106"/>
                <a:gd name="T60" fmla="*/ 78 w 87"/>
                <a:gd name="T61" fmla="*/ 3 h 106"/>
                <a:gd name="T62" fmla="*/ 60 w 87"/>
                <a:gd name="T63" fmla="*/ 9 h 106"/>
                <a:gd name="T64" fmla="*/ 64 w 87"/>
                <a:gd name="T65" fmla="*/ 27 h 106"/>
                <a:gd name="T66" fmla="*/ 56 w 87"/>
                <a:gd name="T67" fmla="*/ 43 h 106"/>
                <a:gd name="T68" fmla="*/ 58 w 87"/>
                <a:gd name="T69" fmla="*/ 43 h 106"/>
                <a:gd name="T70" fmla="*/ 59 w 87"/>
                <a:gd name="T71" fmla="*/ 44 h 106"/>
                <a:gd name="T72" fmla="*/ 67 w 87"/>
                <a:gd name="T73" fmla="*/ 28 h 106"/>
                <a:gd name="T74" fmla="*/ 84 w 87"/>
                <a:gd name="T75" fmla="*/ 21 h 106"/>
                <a:gd name="T76" fmla="*/ 78 w 87"/>
                <a:gd name="T77" fmla="*/ 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106">
                  <a:moveTo>
                    <a:pt x="59" y="98"/>
                  </a:moveTo>
                  <a:cubicBezTo>
                    <a:pt x="62" y="104"/>
                    <a:pt x="71" y="106"/>
                    <a:pt x="77" y="103"/>
                  </a:cubicBezTo>
                  <a:cubicBezTo>
                    <a:pt x="83" y="99"/>
                    <a:pt x="86" y="91"/>
                    <a:pt x="82" y="84"/>
                  </a:cubicBezTo>
                  <a:cubicBezTo>
                    <a:pt x="79" y="78"/>
                    <a:pt x="71" y="76"/>
                    <a:pt x="65" y="79"/>
                  </a:cubicBezTo>
                  <a:cubicBezTo>
                    <a:pt x="58" y="67"/>
                    <a:pt x="58" y="67"/>
                    <a:pt x="58" y="67"/>
                  </a:cubicBezTo>
                  <a:cubicBezTo>
                    <a:pt x="57" y="67"/>
                    <a:pt x="56" y="67"/>
                    <a:pt x="55" y="68"/>
                  </a:cubicBezTo>
                  <a:cubicBezTo>
                    <a:pt x="63" y="80"/>
                    <a:pt x="63" y="80"/>
                    <a:pt x="63" y="80"/>
                  </a:cubicBezTo>
                  <a:cubicBezTo>
                    <a:pt x="57" y="84"/>
                    <a:pt x="55" y="92"/>
                    <a:pt x="59" y="98"/>
                  </a:cubicBezTo>
                  <a:moveTo>
                    <a:pt x="14" y="66"/>
                  </a:moveTo>
                  <a:cubicBezTo>
                    <a:pt x="15" y="71"/>
                    <a:pt x="21" y="74"/>
                    <a:pt x="26" y="73"/>
                  </a:cubicBezTo>
                  <a:cubicBezTo>
                    <a:pt x="31" y="72"/>
                    <a:pt x="34" y="67"/>
                    <a:pt x="33" y="62"/>
                  </a:cubicBezTo>
                  <a:cubicBezTo>
                    <a:pt x="40" y="60"/>
                    <a:pt x="40" y="60"/>
                    <a:pt x="40" y="60"/>
                  </a:cubicBezTo>
                  <a:cubicBezTo>
                    <a:pt x="40" y="59"/>
                    <a:pt x="40" y="58"/>
                    <a:pt x="40" y="58"/>
                  </a:cubicBezTo>
                  <a:cubicBezTo>
                    <a:pt x="32" y="60"/>
                    <a:pt x="32" y="60"/>
                    <a:pt x="32" y="60"/>
                  </a:cubicBezTo>
                  <a:cubicBezTo>
                    <a:pt x="31" y="55"/>
                    <a:pt x="26" y="52"/>
                    <a:pt x="21" y="54"/>
                  </a:cubicBezTo>
                  <a:cubicBezTo>
                    <a:pt x="15" y="55"/>
                    <a:pt x="12" y="61"/>
                    <a:pt x="14" y="66"/>
                  </a:cubicBezTo>
                  <a:moveTo>
                    <a:pt x="40" y="27"/>
                  </a:moveTo>
                  <a:cubicBezTo>
                    <a:pt x="42" y="17"/>
                    <a:pt x="35" y="6"/>
                    <a:pt x="25" y="4"/>
                  </a:cubicBezTo>
                  <a:cubicBezTo>
                    <a:pt x="14" y="2"/>
                    <a:pt x="4" y="9"/>
                    <a:pt x="2" y="20"/>
                  </a:cubicBezTo>
                  <a:cubicBezTo>
                    <a:pt x="0" y="30"/>
                    <a:pt x="7" y="40"/>
                    <a:pt x="17" y="42"/>
                  </a:cubicBezTo>
                  <a:cubicBezTo>
                    <a:pt x="22" y="43"/>
                    <a:pt x="28" y="42"/>
                    <a:pt x="32" y="39"/>
                  </a:cubicBezTo>
                  <a:cubicBezTo>
                    <a:pt x="41" y="48"/>
                    <a:pt x="41" y="48"/>
                    <a:pt x="41" y="48"/>
                  </a:cubicBezTo>
                  <a:cubicBezTo>
                    <a:pt x="42" y="47"/>
                    <a:pt x="44" y="45"/>
                    <a:pt x="45" y="44"/>
                  </a:cubicBezTo>
                  <a:cubicBezTo>
                    <a:pt x="36" y="35"/>
                    <a:pt x="36" y="35"/>
                    <a:pt x="36" y="35"/>
                  </a:cubicBezTo>
                  <a:cubicBezTo>
                    <a:pt x="38" y="33"/>
                    <a:pt x="39" y="30"/>
                    <a:pt x="40" y="27"/>
                  </a:cubicBezTo>
                  <a:moveTo>
                    <a:pt x="57" y="46"/>
                  </a:moveTo>
                  <a:cubicBezTo>
                    <a:pt x="52" y="43"/>
                    <a:pt x="46" y="45"/>
                    <a:pt x="43" y="50"/>
                  </a:cubicBezTo>
                  <a:cubicBezTo>
                    <a:pt x="41" y="56"/>
                    <a:pt x="43" y="62"/>
                    <a:pt x="48" y="64"/>
                  </a:cubicBezTo>
                  <a:cubicBezTo>
                    <a:pt x="53" y="67"/>
                    <a:pt x="59" y="65"/>
                    <a:pt x="62" y="60"/>
                  </a:cubicBezTo>
                  <a:cubicBezTo>
                    <a:pt x="64" y="55"/>
                    <a:pt x="62" y="49"/>
                    <a:pt x="57" y="46"/>
                  </a:cubicBezTo>
                  <a:moveTo>
                    <a:pt x="78" y="3"/>
                  </a:moveTo>
                  <a:cubicBezTo>
                    <a:pt x="71" y="0"/>
                    <a:pt x="63" y="3"/>
                    <a:pt x="60" y="9"/>
                  </a:cubicBezTo>
                  <a:cubicBezTo>
                    <a:pt x="57" y="16"/>
                    <a:pt x="59" y="23"/>
                    <a:pt x="64" y="27"/>
                  </a:cubicBezTo>
                  <a:cubicBezTo>
                    <a:pt x="56" y="43"/>
                    <a:pt x="56" y="43"/>
                    <a:pt x="56" y="43"/>
                  </a:cubicBezTo>
                  <a:cubicBezTo>
                    <a:pt x="57" y="43"/>
                    <a:pt x="58" y="43"/>
                    <a:pt x="58" y="43"/>
                  </a:cubicBezTo>
                  <a:cubicBezTo>
                    <a:pt x="59" y="43"/>
                    <a:pt x="59" y="44"/>
                    <a:pt x="59" y="44"/>
                  </a:cubicBezTo>
                  <a:cubicBezTo>
                    <a:pt x="67" y="28"/>
                    <a:pt x="67" y="28"/>
                    <a:pt x="67" y="28"/>
                  </a:cubicBezTo>
                  <a:cubicBezTo>
                    <a:pt x="73" y="30"/>
                    <a:pt x="81" y="28"/>
                    <a:pt x="84" y="21"/>
                  </a:cubicBezTo>
                  <a:cubicBezTo>
                    <a:pt x="87" y="15"/>
                    <a:pt x="84" y="7"/>
                    <a:pt x="78"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29" name="Freeform 14"/>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0" name="Freeform 15"/>
            <p:cNvSpPr>
              <a:spLocks/>
            </p:cNvSpPr>
            <p:nvPr userDrawn="1"/>
          </p:nvSpPr>
          <p:spPr bwMode="auto">
            <a:xfrm>
              <a:off x="7311" y="3595"/>
              <a:ext cx="282" cy="282"/>
            </a:xfrm>
            <a:custGeom>
              <a:avLst/>
              <a:gdLst>
                <a:gd name="T0" fmla="*/ 282 w 282"/>
                <a:gd name="T1" fmla="*/ 10 h 282"/>
                <a:gd name="T2" fmla="*/ 282 w 282"/>
                <a:gd name="T3" fmla="*/ 273 h 282"/>
                <a:gd name="T4" fmla="*/ 282 w 282"/>
                <a:gd name="T5" fmla="*/ 282 h 282"/>
                <a:gd name="T6" fmla="*/ 272 w 282"/>
                <a:gd name="T7" fmla="*/ 282 h 282"/>
                <a:gd name="T8" fmla="*/ 9 w 282"/>
                <a:gd name="T9" fmla="*/ 282 h 282"/>
                <a:gd name="T10" fmla="*/ 0 w 282"/>
                <a:gd name="T11" fmla="*/ 282 h 282"/>
                <a:gd name="T12" fmla="*/ 0 w 282"/>
                <a:gd name="T13" fmla="*/ 273 h 282"/>
                <a:gd name="T14" fmla="*/ 0 w 282"/>
                <a:gd name="T15" fmla="*/ 10 h 282"/>
                <a:gd name="T16" fmla="*/ 0 w 282"/>
                <a:gd name="T17" fmla="*/ 0 h 282"/>
                <a:gd name="T18" fmla="*/ 9 w 282"/>
                <a:gd name="T19" fmla="*/ 0 h 282"/>
                <a:gd name="T20" fmla="*/ 272 w 282"/>
                <a:gd name="T21" fmla="*/ 0 h 282"/>
                <a:gd name="T22" fmla="*/ 282 w 282"/>
                <a:gd name="T23" fmla="*/ 0 h 282"/>
                <a:gd name="T24" fmla="*/ 282 w 282"/>
                <a:gd name="T25"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2" h="282">
                  <a:moveTo>
                    <a:pt x="282" y="10"/>
                  </a:moveTo>
                  <a:lnTo>
                    <a:pt x="282" y="273"/>
                  </a:lnTo>
                  <a:lnTo>
                    <a:pt x="282" y="282"/>
                  </a:lnTo>
                  <a:lnTo>
                    <a:pt x="272" y="282"/>
                  </a:lnTo>
                  <a:lnTo>
                    <a:pt x="9" y="282"/>
                  </a:lnTo>
                  <a:lnTo>
                    <a:pt x="0" y="282"/>
                  </a:lnTo>
                  <a:lnTo>
                    <a:pt x="0" y="273"/>
                  </a:lnTo>
                  <a:lnTo>
                    <a:pt x="0" y="10"/>
                  </a:lnTo>
                  <a:lnTo>
                    <a:pt x="0" y="0"/>
                  </a:lnTo>
                  <a:lnTo>
                    <a:pt x="9" y="0"/>
                  </a:lnTo>
                  <a:lnTo>
                    <a:pt x="272" y="0"/>
                  </a:lnTo>
                  <a:lnTo>
                    <a:pt x="282" y="0"/>
                  </a:lnTo>
                  <a:lnTo>
                    <a:pt x="282"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1" name="Freeform 16"/>
            <p:cNvSpPr>
              <a:spLocks/>
            </p:cNvSpPr>
            <p:nvPr userDrawn="1"/>
          </p:nvSpPr>
          <p:spPr bwMode="auto">
            <a:xfrm>
              <a:off x="7370" y="3665"/>
              <a:ext cx="163" cy="160"/>
            </a:xfrm>
            <a:custGeom>
              <a:avLst/>
              <a:gdLst>
                <a:gd name="T0" fmla="*/ 60 w 68"/>
                <a:gd name="T1" fmla="*/ 0 h 67"/>
                <a:gd name="T2" fmla="*/ 9 w 68"/>
                <a:gd name="T3" fmla="*/ 0 h 67"/>
                <a:gd name="T4" fmla="*/ 0 w 68"/>
                <a:gd name="T5" fmla="*/ 9 h 67"/>
                <a:gd name="T6" fmla="*/ 0 w 68"/>
                <a:gd name="T7" fmla="*/ 41 h 67"/>
                <a:gd name="T8" fmla="*/ 9 w 68"/>
                <a:gd name="T9" fmla="*/ 50 h 67"/>
                <a:gd name="T10" fmla="*/ 21 w 68"/>
                <a:gd name="T11" fmla="*/ 50 h 67"/>
                <a:gd name="T12" fmla="*/ 47 w 68"/>
                <a:gd name="T13" fmla="*/ 67 h 67"/>
                <a:gd name="T14" fmla="*/ 41 w 68"/>
                <a:gd name="T15" fmla="*/ 50 h 67"/>
                <a:gd name="T16" fmla="*/ 60 w 68"/>
                <a:gd name="T17" fmla="*/ 50 h 67"/>
                <a:gd name="T18" fmla="*/ 68 w 68"/>
                <a:gd name="T19" fmla="*/ 41 h 67"/>
                <a:gd name="T20" fmla="*/ 68 w 68"/>
                <a:gd name="T21" fmla="*/ 9 h 67"/>
                <a:gd name="T22" fmla="*/ 60 w 68"/>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7">
                  <a:moveTo>
                    <a:pt x="60"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60" y="50"/>
                    <a:pt x="60" y="50"/>
                    <a:pt x="60" y="50"/>
                  </a:cubicBezTo>
                  <a:cubicBezTo>
                    <a:pt x="64" y="50"/>
                    <a:pt x="68" y="46"/>
                    <a:pt x="68" y="41"/>
                  </a:cubicBezTo>
                  <a:cubicBezTo>
                    <a:pt x="68" y="9"/>
                    <a:pt x="68" y="9"/>
                    <a:pt x="68" y="9"/>
                  </a:cubicBezTo>
                  <a:cubicBezTo>
                    <a:pt x="68" y="4"/>
                    <a:pt x="64" y="0"/>
                    <a:pt x="6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2" name="Freeform 17"/>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3" name="Freeform 18"/>
            <p:cNvSpPr>
              <a:spLocks/>
            </p:cNvSpPr>
            <p:nvPr userDrawn="1"/>
          </p:nvSpPr>
          <p:spPr bwMode="auto">
            <a:xfrm>
              <a:off x="7425" y="3877"/>
              <a:ext cx="247" cy="246"/>
            </a:xfrm>
            <a:custGeom>
              <a:avLst/>
              <a:gdLst>
                <a:gd name="T0" fmla="*/ 247 w 247"/>
                <a:gd name="T1" fmla="*/ 10 h 246"/>
                <a:gd name="T2" fmla="*/ 247 w 247"/>
                <a:gd name="T3" fmla="*/ 237 h 246"/>
                <a:gd name="T4" fmla="*/ 247 w 247"/>
                <a:gd name="T5" fmla="*/ 246 h 246"/>
                <a:gd name="T6" fmla="*/ 237 w 247"/>
                <a:gd name="T7" fmla="*/ 246 h 246"/>
                <a:gd name="T8" fmla="*/ 10 w 247"/>
                <a:gd name="T9" fmla="*/ 246 h 246"/>
                <a:gd name="T10" fmla="*/ 0 w 247"/>
                <a:gd name="T11" fmla="*/ 246 h 246"/>
                <a:gd name="T12" fmla="*/ 0 w 247"/>
                <a:gd name="T13" fmla="*/ 237 h 246"/>
                <a:gd name="T14" fmla="*/ 0 w 247"/>
                <a:gd name="T15" fmla="*/ 10 h 246"/>
                <a:gd name="T16" fmla="*/ 0 w 247"/>
                <a:gd name="T17" fmla="*/ 0 h 246"/>
                <a:gd name="T18" fmla="*/ 10 w 247"/>
                <a:gd name="T19" fmla="*/ 0 h 246"/>
                <a:gd name="T20" fmla="*/ 237 w 247"/>
                <a:gd name="T21" fmla="*/ 0 h 246"/>
                <a:gd name="T22" fmla="*/ 247 w 247"/>
                <a:gd name="T23" fmla="*/ 0 h 246"/>
                <a:gd name="T24" fmla="*/ 247 w 247"/>
                <a:gd name="T25" fmla="*/ 1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46">
                  <a:moveTo>
                    <a:pt x="247" y="10"/>
                  </a:moveTo>
                  <a:lnTo>
                    <a:pt x="247" y="237"/>
                  </a:lnTo>
                  <a:lnTo>
                    <a:pt x="247" y="246"/>
                  </a:lnTo>
                  <a:lnTo>
                    <a:pt x="237" y="246"/>
                  </a:lnTo>
                  <a:lnTo>
                    <a:pt x="10" y="246"/>
                  </a:lnTo>
                  <a:lnTo>
                    <a:pt x="0" y="246"/>
                  </a:lnTo>
                  <a:lnTo>
                    <a:pt x="0" y="237"/>
                  </a:lnTo>
                  <a:lnTo>
                    <a:pt x="0" y="10"/>
                  </a:lnTo>
                  <a:lnTo>
                    <a:pt x="0" y="0"/>
                  </a:lnTo>
                  <a:lnTo>
                    <a:pt x="10" y="0"/>
                  </a:lnTo>
                  <a:lnTo>
                    <a:pt x="237" y="0"/>
                  </a:lnTo>
                  <a:lnTo>
                    <a:pt x="247" y="0"/>
                  </a:lnTo>
                  <a:lnTo>
                    <a:pt x="247" y="10"/>
                  </a:lnTo>
                  <a:close/>
                </a:path>
              </a:pathLst>
            </a:custGeom>
            <a:noFill/>
            <a:ln w="301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sp>
          <p:nvSpPr>
            <p:cNvPr id="34" name="Freeform 19"/>
            <p:cNvSpPr>
              <a:spLocks/>
            </p:cNvSpPr>
            <p:nvPr userDrawn="1"/>
          </p:nvSpPr>
          <p:spPr bwMode="auto">
            <a:xfrm>
              <a:off x="7464" y="3959"/>
              <a:ext cx="172" cy="83"/>
            </a:xfrm>
            <a:custGeom>
              <a:avLst/>
              <a:gdLst>
                <a:gd name="T0" fmla="*/ 59 w 72"/>
                <a:gd name="T1" fmla="*/ 9 h 35"/>
                <a:gd name="T2" fmla="*/ 52 w 72"/>
                <a:gd name="T3" fmla="*/ 11 h 35"/>
                <a:gd name="T4" fmla="*/ 34 w 72"/>
                <a:gd name="T5" fmla="*/ 0 h 35"/>
                <a:gd name="T6" fmla="*/ 14 w 72"/>
                <a:gd name="T7" fmla="*/ 15 h 35"/>
                <a:gd name="T8" fmla="*/ 10 w 72"/>
                <a:gd name="T9" fmla="*/ 15 h 35"/>
                <a:gd name="T10" fmla="*/ 0 w 72"/>
                <a:gd name="T11" fmla="*/ 25 h 35"/>
                <a:gd name="T12" fmla="*/ 10 w 72"/>
                <a:gd name="T13" fmla="*/ 35 h 35"/>
                <a:gd name="T14" fmla="*/ 59 w 72"/>
                <a:gd name="T15" fmla="*/ 35 h 35"/>
                <a:gd name="T16" fmla="*/ 72 w 72"/>
                <a:gd name="T17" fmla="*/ 22 h 35"/>
                <a:gd name="T18" fmla="*/ 59 w 72"/>
                <a:gd name="T19"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5">
                  <a:moveTo>
                    <a:pt x="59" y="9"/>
                  </a:moveTo>
                  <a:cubicBezTo>
                    <a:pt x="56" y="9"/>
                    <a:pt x="54" y="10"/>
                    <a:pt x="52" y="11"/>
                  </a:cubicBezTo>
                  <a:cubicBezTo>
                    <a:pt x="49" y="5"/>
                    <a:pt x="42" y="0"/>
                    <a:pt x="34" y="0"/>
                  </a:cubicBezTo>
                  <a:cubicBezTo>
                    <a:pt x="24" y="0"/>
                    <a:pt x="16" y="7"/>
                    <a:pt x="14" y="15"/>
                  </a:cubicBezTo>
                  <a:cubicBezTo>
                    <a:pt x="13" y="15"/>
                    <a:pt x="12" y="15"/>
                    <a:pt x="10" y="15"/>
                  </a:cubicBezTo>
                  <a:cubicBezTo>
                    <a:pt x="5" y="15"/>
                    <a:pt x="0" y="19"/>
                    <a:pt x="0" y="25"/>
                  </a:cubicBezTo>
                  <a:cubicBezTo>
                    <a:pt x="0" y="30"/>
                    <a:pt x="5" y="35"/>
                    <a:pt x="10" y="35"/>
                  </a:cubicBezTo>
                  <a:cubicBezTo>
                    <a:pt x="59" y="35"/>
                    <a:pt x="59" y="35"/>
                    <a:pt x="59" y="35"/>
                  </a:cubicBezTo>
                  <a:cubicBezTo>
                    <a:pt x="66" y="35"/>
                    <a:pt x="72" y="29"/>
                    <a:pt x="72" y="22"/>
                  </a:cubicBezTo>
                  <a:cubicBezTo>
                    <a:pt x="72" y="15"/>
                    <a:pt x="66" y="9"/>
                    <a:pt x="59"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505050"/>
                </a:solidFill>
              </a:endParaRPr>
            </a:p>
          </p:txBody>
        </p:sp>
      </p:grpSp>
    </p:spTree>
    <p:extLst>
      <p:ext uri="{BB962C8B-B14F-4D97-AF65-F5344CB8AC3E}">
        <p14:creationId xmlns:p14="http://schemas.microsoft.com/office/powerpoint/2010/main" val="186137013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943531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6A698-4534-42DB-93B1-0C7048C6309D}" type="datetimeFigureOut">
              <a:rPr lang="en-US" smtClean="0"/>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272087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6A698-4534-42DB-93B1-0C7048C6309D}" type="datetimeFigureOut">
              <a:rPr lang="en-US" smtClean="0"/>
              <a:t>7/27/2013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7E9F5-CDAB-4A14-9333-6DF0AFB6D948}" type="slidenum">
              <a:rPr lang="en-US" smtClean="0"/>
              <a:t>‹#›</a:t>
            </a:fld>
            <a:endParaRPr lang="en-US"/>
          </a:p>
        </p:txBody>
      </p:sp>
    </p:spTree>
    <p:extLst>
      <p:ext uri="{BB962C8B-B14F-4D97-AF65-F5344CB8AC3E}">
        <p14:creationId xmlns:p14="http://schemas.microsoft.com/office/powerpoint/2010/main" val="214411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NUL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3.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NUL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3.jpeg"/><Relationship Id="rId5" Type="http://schemas.openxmlformats.org/officeDocument/2006/relationships/slideLayout" Target="../slideLayouts/slideLayout37.xml"/><Relationship Id="rId10" Type="http://schemas.openxmlformats.org/officeDocument/2006/relationships/theme" Target="../theme/theme4.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theme" Target="../theme/theme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6A698-4534-42DB-93B1-0C7048C6309D}" type="datetimeFigureOut">
              <a:rPr lang="en-US" smtClean="0"/>
              <a:t>7/27/2013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7E9F5-CDAB-4A14-9333-6DF0AFB6D948}" type="slidenum">
              <a:rPr lang="en-US" smtClean="0"/>
              <a:t>‹#›</a:t>
            </a:fld>
            <a:endParaRPr lang="en-US"/>
          </a:p>
        </p:txBody>
      </p:sp>
    </p:spTree>
    <p:extLst>
      <p:ext uri="{BB962C8B-B14F-4D97-AF65-F5344CB8AC3E}">
        <p14:creationId xmlns:p14="http://schemas.microsoft.com/office/powerpoint/2010/main" val="2963394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5610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9" y="1447801"/>
            <a:ext cx="11151916" cy="15006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7993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ransition>
    <p:fade/>
  </p:transition>
  <p:hf sldNum="0"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25" indent="-259625" algn="l" defTabSz="685955" rtl="0" eaLnBrk="1" latinLnBrk="0" hangingPunct="1">
        <a:lnSpc>
          <a:spcPct val="90000"/>
        </a:lnSpc>
        <a:spcBef>
          <a:spcPct val="20000"/>
        </a:spcBef>
        <a:buSzPct val="90000"/>
        <a:buFont typeface="Arial" pitchFamily="34" charset="0"/>
        <a:buChar char="•"/>
        <a:defRPr sz="240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05" indent="-213179" algn="l" defTabSz="685955" rtl="0" eaLnBrk="1" latinLnBrk="0" hangingPunct="1">
        <a:lnSpc>
          <a:spcPct val="90000"/>
        </a:lnSpc>
        <a:spcBef>
          <a:spcPct val="20000"/>
        </a:spcBef>
        <a:buSzPct val="90000"/>
        <a:buFont typeface="Arial" pitchFamily="34" charset="0"/>
        <a:buChar char="•"/>
        <a:tabLst>
          <a:tab pos="472805" algn="l"/>
        </a:tabLst>
        <a:defRPr sz="210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983" indent="-213179" algn="l" defTabSz="68595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340" indent="-167923" algn="l" defTabSz="685955" rtl="0" eaLnBrk="1" latinLnBrk="0" hangingPunct="1">
        <a:lnSpc>
          <a:spcPct val="90000"/>
        </a:lnSpc>
        <a:spcBef>
          <a:spcPct val="20000"/>
        </a:spcBef>
        <a:buSzPct val="90000"/>
        <a:buFont typeface="Arial" pitchFamily="34" charset="0"/>
        <a:buChar char="•"/>
        <a:tabLst>
          <a:tab pos="685983"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027" indent="-172687" algn="l" defTabSz="68595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2"/>
          <a:srcRect b="12052"/>
          <a:stretch>
            <a:fillRect/>
          </a:stretch>
        </p:blipFill>
        <p:spPr>
          <a:xfrm>
            <a:off x="0" y="0"/>
            <a:ext cx="12192000" cy="6858000"/>
          </a:xfrm>
          <a:prstGeom prst="rect">
            <a:avLst/>
          </a:prstGeom>
        </p:spPr>
      </p:pic>
      <p:sp>
        <p:nvSpPr>
          <p:cNvPr id="2" name="Title Placeholder 1"/>
          <p:cNvSpPr>
            <a:spLocks noGrp="1"/>
          </p:cNvSpPr>
          <p:nvPr>
            <p:ph type="title"/>
          </p:nvPr>
        </p:nvSpPr>
        <p:spPr>
          <a:xfrm>
            <a:off x="508000" y="230188"/>
            <a:ext cx="11176000" cy="5816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412884"/>
            <a:ext cx="11176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10363200" y="6255744"/>
            <a:ext cx="1524000" cy="424456"/>
          </a:xfrm>
          <a:prstGeom prst="rect">
            <a:avLst/>
          </a:prstGeom>
        </p:spPr>
      </p:pic>
    </p:spTree>
    <p:extLst>
      <p:ext uri="{BB962C8B-B14F-4D97-AF65-F5344CB8AC3E}">
        <p14:creationId xmlns:p14="http://schemas.microsoft.com/office/powerpoint/2010/main" val="15795972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fade/>
  </p:transition>
  <p:hf sldNum="0" hdr="0" ftr="0" dt="0"/>
  <p:txStyles>
    <p:titleStyle>
      <a:lvl1pPr algn="l" defTabSz="914363"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4075" indent="-393700" algn="l" defTabSz="914363"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8888" indent="-404813"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4963" indent="-346075"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41513" indent="-336550"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1"/>
          <a:srcRect b="12052"/>
          <a:stretch>
            <a:fillRect/>
          </a:stretch>
        </p:blipFill>
        <p:spPr>
          <a:xfrm>
            <a:off x="0" y="0"/>
            <a:ext cx="12192000" cy="6858000"/>
          </a:xfrm>
          <a:prstGeom prst="rect">
            <a:avLst/>
          </a:prstGeom>
        </p:spPr>
      </p:pic>
      <p:sp>
        <p:nvSpPr>
          <p:cNvPr id="2" name="Title Placeholder 1"/>
          <p:cNvSpPr>
            <a:spLocks noGrp="1"/>
          </p:cNvSpPr>
          <p:nvPr>
            <p:ph type="title"/>
          </p:nvPr>
        </p:nvSpPr>
        <p:spPr>
          <a:xfrm>
            <a:off x="508000" y="230188"/>
            <a:ext cx="11176000" cy="5816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412882"/>
            <a:ext cx="11176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10363200" y="6255744"/>
            <a:ext cx="1524000" cy="424456"/>
          </a:xfrm>
          <a:prstGeom prst="rect">
            <a:avLst/>
          </a:prstGeom>
        </p:spPr>
      </p:pic>
    </p:spTree>
    <p:extLst>
      <p:ext uri="{BB962C8B-B14F-4D97-AF65-F5344CB8AC3E}">
        <p14:creationId xmlns:p14="http://schemas.microsoft.com/office/powerpoint/2010/main" val="38133536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hf sldNum="0" hdr="0" ftr="0" dt="0"/>
  <p:txStyles>
    <p:titleStyle>
      <a:lvl1pPr algn="l" defTabSz="914363"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4075" indent="-393700" algn="l" defTabSz="914363"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8888" indent="-404813"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4963" indent="-346075"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41513" indent="-336550"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3EE6E-060C-4EF7-8637-00E8D3E7DC7D}" type="datetimeFigureOut">
              <a:rPr lang="en-US" smtClean="0">
                <a:solidFill>
                  <a:prstClr val="black">
                    <a:tint val="75000"/>
                  </a:prstClr>
                </a:solidFill>
              </a:rPr>
              <a:pPr/>
              <a:t>7/27/2013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7D8A5-F7F3-4E47-A864-458B99AF6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402036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56056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30.png"/><Relationship Id="rId7" Type="http://schemas.openxmlformats.org/officeDocument/2006/relationships/image" Target="../media/image28.png"/><Relationship Id="rId12"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50.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06681"/>
            <a:ext cx="10363200" cy="1470025"/>
          </a:xfrm>
        </p:spPr>
        <p:txBody>
          <a:bodyPr/>
          <a:lstStyle/>
          <a:p>
            <a:r>
              <a:rPr lang="en-US" dirty="0" smtClean="0"/>
              <a:t>Systematically exploring control programs</a:t>
            </a:r>
            <a:endParaRPr lang="en-US" dirty="0"/>
          </a:p>
        </p:txBody>
      </p:sp>
      <p:sp>
        <p:nvSpPr>
          <p:cNvPr id="3" name="Subtitle 2"/>
          <p:cNvSpPr>
            <a:spLocks noGrp="1"/>
          </p:cNvSpPr>
          <p:nvPr>
            <p:ph type="subTitle" idx="1"/>
          </p:nvPr>
        </p:nvSpPr>
        <p:spPr>
          <a:xfrm>
            <a:off x="1828800" y="3131739"/>
            <a:ext cx="8534400" cy="616348"/>
          </a:xfrm>
        </p:spPr>
        <p:txBody>
          <a:bodyPr/>
          <a:lstStyle/>
          <a:p>
            <a:r>
              <a:rPr lang="en-US" dirty="0" smtClean="0"/>
              <a:t>Ratul Mahajan</a:t>
            </a:r>
          </a:p>
          <a:p>
            <a:endParaRPr lang="en-US" dirty="0"/>
          </a:p>
        </p:txBody>
      </p:sp>
      <p:pic>
        <p:nvPicPr>
          <p:cNvPr id="4" name="Picture 3" descr="http://upload.wikimedia.org/wikipedia/en/archive/b/b3/20110309193628!Microsoft_Research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0437" y="3854398"/>
            <a:ext cx="2711173" cy="7563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60027" y="5662860"/>
            <a:ext cx="6096000" cy="954107"/>
          </a:xfrm>
          <a:prstGeom prst="rect">
            <a:avLst/>
          </a:prstGeom>
        </p:spPr>
        <p:txBody>
          <a:bodyPr>
            <a:spAutoFit/>
          </a:bodyPr>
          <a:lstStyle/>
          <a:p>
            <a:pPr algn="ctr"/>
            <a:r>
              <a:rPr lang="en-US" sz="2800" dirty="0" smtClean="0">
                <a:solidFill>
                  <a:schemeClr val="tx1">
                    <a:lumMod val="50000"/>
                    <a:lumOff val="50000"/>
                  </a:schemeClr>
                </a:solidFill>
              </a:rPr>
              <a:t>Joint work with Jason Croft, </a:t>
            </a:r>
            <a:br>
              <a:rPr lang="en-US" sz="2800" dirty="0" smtClean="0">
                <a:solidFill>
                  <a:schemeClr val="tx1">
                    <a:lumMod val="50000"/>
                    <a:lumOff val="50000"/>
                  </a:schemeClr>
                </a:solidFill>
              </a:rPr>
            </a:br>
            <a:r>
              <a:rPr lang="en-US" sz="2800" dirty="0" smtClean="0">
                <a:solidFill>
                  <a:schemeClr val="tx1">
                    <a:lumMod val="50000"/>
                    <a:lumOff val="50000"/>
                  </a:schemeClr>
                </a:solidFill>
              </a:rPr>
              <a:t>Matt Caesar, and Madan Musuvathi</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3613826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programs using FSMs</a:t>
            </a:r>
            <a:endParaRPr lang="en-US" dirty="0"/>
          </a:p>
        </p:txBody>
      </p:sp>
      <p:sp>
        <p:nvSpPr>
          <p:cNvPr id="3" name="Content Placeholder 2"/>
          <p:cNvSpPr>
            <a:spLocks noGrp="1"/>
          </p:cNvSpPr>
          <p:nvPr>
            <p:ph idx="1"/>
          </p:nvPr>
        </p:nvSpPr>
        <p:spPr>
          <a:xfrm>
            <a:off x="609600" y="1600202"/>
            <a:ext cx="10972800" cy="1370782"/>
          </a:xfrm>
        </p:spPr>
        <p:txBody>
          <a:bodyPr/>
          <a:lstStyle/>
          <a:p>
            <a:pPr marL="514350" indent="-514350">
              <a:buFont typeface="+mj-lt"/>
              <a:buAutoNum type="arabicPeriod"/>
            </a:pPr>
            <a:r>
              <a:rPr lang="en-US" dirty="0" smtClean="0"/>
              <a:t>Decide what are </a:t>
            </a:r>
            <a:r>
              <a:rPr lang="en-US" dirty="0" smtClean="0"/>
              <a:t>states and transitions</a:t>
            </a:r>
            <a:endParaRPr lang="en-US" dirty="0"/>
          </a:p>
          <a:p>
            <a:pPr marL="514350" indent="-514350">
              <a:buFont typeface="+mj-lt"/>
              <a:buAutoNum type="arabicPeriod"/>
            </a:pPr>
            <a:r>
              <a:rPr lang="en-US" dirty="0" smtClean="0"/>
              <a:t>Explore all transitions from all states</a:t>
            </a:r>
          </a:p>
          <a:p>
            <a:pPr marL="0" indent="0">
              <a:buNone/>
            </a:pPr>
            <a:endParaRPr lang="en-US" dirty="0"/>
          </a:p>
        </p:txBody>
      </p:sp>
      <p:sp>
        <p:nvSpPr>
          <p:cNvPr id="5" name="Rounded Rectangle 4"/>
          <p:cNvSpPr/>
          <p:nvPr/>
        </p:nvSpPr>
        <p:spPr>
          <a:xfrm>
            <a:off x="5638800" y="3429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S0</a:t>
            </a:r>
          </a:p>
        </p:txBody>
      </p:sp>
      <p:sp>
        <p:nvSpPr>
          <p:cNvPr id="7" name="Rounded Rectangle 6"/>
          <p:cNvSpPr/>
          <p:nvPr/>
        </p:nvSpPr>
        <p:spPr>
          <a:xfrm>
            <a:off x="4724400" y="42672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S1</a:t>
            </a:r>
          </a:p>
        </p:txBody>
      </p:sp>
      <p:sp>
        <p:nvSpPr>
          <p:cNvPr id="8" name="Rounded Rectangle 7"/>
          <p:cNvSpPr/>
          <p:nvPr/>
        </p:nvSpPr>
        <p:spPr>
          <a:xfrm>
            <a:off x="6553200" y="42672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S2</a:t>
            </a:r>
          </a:p>
        </p:txBody>
      </p:sp>
      <p:cxnSp>
        <p:nvCxnSpPr>
          <p:cNvPr id="10" name="Straight Arrow Connector 9"/>
          <p:cNvCxnSpPr>
            <a:stCxn id="5" idx="2"/>
          </p:cNvCxnSpPr>
          <p:nvPr/>
        </p:nvCxnSpPr>
        <p:spPr>
          <a:xfrm flipH="1">
            <a:off x="5029200" y="3886200"/>
            <a:ext cx="10668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8" idx="0"/>
          </p:cNvCxnSpPr>
          <p:nvPr/>
        </p:nvCxnSpPr>
        <p:spPr>
          <a:xfrm>
            <a:off x="6096000" y="3886200"/>
            <a:ext cx="9144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3000" y="3745469"/>
            <a:ext cx="609600" cy="461665"/>
          </a:xfrm>
          <a:prstGeom prst="rect">
            <a:avLst/>
          </a:prstGeom>
          <a:noFill/>
        </p:spPr>
        <p:txBody>
          <a:bodyPr wrap="square" rtlCol="0">
            <a:spAutoFit/>
          </a:bodyPr>
          <a:lstStyle/>
          <a:p>
            <a:r>
              <a:rPr lang="en-US" sz="2400" dirty="0"/>
              <a:t>T1</a:t>
            </a:r>
          </a:p>
        </p:txBody>
      </p:sp>
      <p:sp>
        <p:nvSpPr>
          <p:cNvPr id="16" name="TextBox 15"/>
          <p:cNvSpPr txBox="1"/>
          <p:nvPr/>
        </p:nvSpPr>
        <p:spPr>
          <a:xfrm>
            <a:off x="6629400" y="3733801"/>
            <a:ext cx="609600" cy="461665"/>
          </a:xfrm>
          <a:prstGeom prst="rect">
            <a:avLst/>
          </a:prstGeom>
          <a:noFill/>
        </p:spPr>
        <p:txBody>
          <a:bodyPr wrap="square" rtlCol="0">
            <a:spAutoFit/>
          </a:bodyPr>
          <a:lstStyle/>
          <a:p>
            <a:r>
              <a:rPr lang="en-US" sz="2400" dirty="0"/>
              <a:t>T2</a:t>
            </a:r>
          </a:p>
        </p:txBody>
      </p:sp>
      <p:sp>
        <p:nvSpPr>
          <p:cNvPr id="18" name="Freeform 17"/>
          <p:cNvSpPr/>
          <p:nvPr/>
        </p:nvSpPr>
        <p:spPr>
          <a:xfrm>
            <a:off x="4183356" y="3580583"/>
            <a:ext cx="1474495" cy="1553054"/>
          </a:xfrm>
          <a:custGeom>
            <a:avLst/>
            <a:gdLst>
              <a:gd name="connsiteX0" fmla="*/ 960145 w 1474495"/>
              <a:gd name="connsiteY0" fmla="*/ 1124767 h 1553054"/>
              <a:gd name="connsiteX1" fmla="*/ 407695 w 1474495"/>
              <a:gd name="connsiteY1" fmla="*/ 1505767 h 1553054"/>
              <a:gd name="connsiteX2" fmla="*/ 45745 w 1474495"/>
              <a:gd name="connsiteY2" fmla="*/ 172267 h 1553054"/>
              <a:gd name="connsiteX3" fmla="*/ 1474495 w 1474495"/>
              <a:gd name="connsiteY3" fmla="*/ 57967 h 1553054"/>
            </a:gdLst>
            <a:ahLst/>
            <a:cxnLst>
              <a:cxn ang="0">
                <a:pos x="connsiteX0" y="connsiteY0"/>
              </a:cxn>
              <a:cxn ang="0">
                <a:pos x="connsiteX1" y="connsiteY1"/>
              </a:cxn>
              <a:cxn ang="0">
                <a:pos x="connsiteX2" y="connsiteY2"/>
              </a:cxn>
              <a:cxn ang="0">
                <a:pos x="connsiteX3" y="connsiteY3"/>
              </a:cxn>
            </a:cxnLst>
            <a:rect l="l" t="t" r="r" b="b"/>
            <a:pathLst>
              <a:path w="1474495" h="1553054">
                <a:moveTo>
                  <a:pt x="960145" y="1124767"/>
                </a:moveTo>
                <a:cubicBezTo>
                  <a:pt x="760120" y="1394642"/>
                  <a:pt x="560095" y="1664517"/>
                  <a:pt x="407695" y="1505767"/>
                </a:cubicBezTo>
                <a:cubicBezTo>
                  <a:pt x="255295" y="1347017"/>
                  <a:pt x="-132055" y="413567"/>
                  <a:pt x="45745" y="172267"/>
                </a:cubicBezTo>
                <a:cubicBezTo>
                  <a:pt x="223545" y="-69033"/>
                  <a:pt x="849020" y="-5533"/>
                  <a:pt x="1474495" y="57967"/>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638800" y="5334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S3</a:t>
            </a:r>
          </a:p>
        </p:txBody>
      </p:sp>
      <p:cxnSp>
        <p:nvCxnSpPr>
          <p:cNvPr id="21" name="Straight Arrow Connector 20"/>
          <p:cNvCxnSpPr>
            <a:stCxn id="7" idx="2"/>
            <a:endCxn id="19" idx="0"/>
          </p:cNvCxnSpPr>
          <p:nvPr/>
        </p:nvCxnSpPr>
        <p:spPr>
          <a:xfrm>
            <a:off x="5181600" y="4724400"/>
            <a:ext cx="9144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38600" y="4872336"/>
            <a:ext cx="609600" cy="461665"/>
          </a:xfrm>
          <a:prstGeom prst="rect">
            <a:avLst/>
          </a:prstGeom>
          <a:noFill/>
        </p:spPr>
        <p:txBody>
          <a:bodyPr wrap="square" rtlCol="0">
            <a:spAutoFit/>
          </a:bodyPr>
          <a:lstStyle/>
          <a:p>
            <a:r>
              <a:rPr lang="en-US" sz="2400" dirty="0"/>
              <a:t>T1</a:t>
            </a:r>
          </a:p>
        </p:txBody>
      </p:sp>
      <p:sp>
        <p:nvSpPr>
          <p:cNvPr id="23" name="TextBox 22"/>
          <p:cNvSpPr txBox="1"/>
          <p:nvPr/>
        </p:nvSpPr>
        <p:spPr>
          <a:xfrm>
            <a:off x="5486400" y="4648201"/>
            <a:ext cx="609600" cy="461665"/>
          </a:xfrm>
          <a:prstGeom prst="rect">
            <a:avLst/>
          </a:prstGeom>
          <a:noFill/>
        </p:spPr>
        <p:txBody>
          <a:bodyPr wrap="square" rtlCol="0">
            <a:spAutoFit/>
          </a:bodyPr>
          <a:lstStyle/>
          <a:p>
            <a:r>
              <a:rPr lang="en-US" sz="2400" dirty="0"/>
              <a:t>T2</a:t>
            </a:r>
          </a:p>
        </p:txBody>
      </p:sp>
      <p:cxnSp>
        <p:nvCxnSpPr>
          <p:cNvPr id="25" name="Straight Arrow Connector 24"/>
          <p:cNvCxnSpPr>
            <a:stCxn id="8" idx="2"/>
            <a:endCxn id="19" idx="0"/>
          </p:cNvCxnSpPr>
          <p:nvPr/>
        </p:nvCxnSpPr>
        <p:spPr>
          <a:xfrm flipH="1">
            <a:off x="6096000" y="4724400"/>
            <a:ext cx="9144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4648201"/>
            <a:ext cx="609600" cy="461665"/>
          </a:xfrm>
          <a:prstGeom prst="rect">
            <a:avLst/>
          </a:prstGeom>
          <a:noFill/>
        </p:spPr>
        <p:txBody>
          <a:bodyPr wrap="square" rtlCol="0">
            <a:spAutoFit/>
          </a:bodyPr>
          <a:lstStyle/>
          <a:p>
            <a:r>
              <a:rPr lang="en-US" sz="2400" dirty="0"/>
              <a:t>T1</a:t>
            </a:r>
          </a:p>
        </p:txBody>
      </p:sp>
      <p:sp>
        <p:nvSpPr>
          <p:cNvPr id="27" name="Rounded Rectangle 26"/>
          <p:cNvSpPr/>
          <p:nvPr/>
        </p:nvSpPr>
        <p:spPr>
          <a:xfrm>
            <a:off x="7391400" y="5334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S4</a:t>
            </a:r>
          </a:p>
        </p:txBody>
      </p:sp>
      <p:cxnSp>
        <p:nvCxnSpPr>
          <p:cNvPr id="28" name="Straight Arrow Connector 27"/>
          <p:cNvCxnSpPr>
            <a:stCxn id="8" idx="2"/>
            <a:endCxn id="27" idx="0"/>
          </p:cNvCxnSpPr>
          <p:nvPr/>
        </p:nvCxnSpPr>
        <p:spPr>
          <a:xfrm>
            <a:off x="7010400" y="4724400"/>
            <a:ext cx="8382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467600" y="4648201"/>
            <a:ext cx="609600" cy="461665"/>
          </a:xfrm>
          <a:prstGeom prst="rect">
            <a:avLst/>
          </a:prstGeom>
          <a:noFill/>
        </p:spPr>
        <p:txBody>
          <a:bodyPr wrap="square" rtlCol="0">
            <a:spAutoFit/>
          </a:bodyPr>
          <a:lstStyle/>
          <a:p>
            <a:r>
              <a:rPr lang="en-US" sz="2400" dirty="0"/>
              <a:t>T2</a:t>
            </a:r>
          </a:p>
        </p:txBody>
      </p:sp>
    </p:spTree>
    <p:extLst>
      <p:ext uri="{BB962C8B-B14F-4D97-AF65-F5344CB8AC3E}">
        <p14:creationId xmlns:p14="http://schemas.microsoft.com/office/powerpoint/2010/main" val="13422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4" grpId="0"/>
      <p:bldP spid="16" grpId="0"/>
      <p:bldP spid="18" grpId="0" animBg="1"/>
      <p:bldP spid="19" grpId="0" animBg="1"/>
      <p:bldP spid="22" grpId="0"/>
      <p:bldP spid="23" grpId="0"/>
      <p:bldP spid="26" grpId="0"/>
      <p:bldP spid="27"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a:t>
            </a:r>
            <a:r>
              <a:rPr lang="en-US" dirty="0" smtClean="0"/>
              <a:t>Dependence on time</a:t>
            </a:r>
            <a:endParaRPr lang="en-US" dirty="0"/>
          </a:p>
        </p:txBody>
      </p:sp>
      <p:sp>
        <p:nvSpPr>
          <p:cNvPr id="23" name="Content Placeholder 2"/>
          <p:cNvSpPr txBox="1">
            <a:spLocks/>
          </p:cNvSpPr>
          <p:nvPr/>
        </p:nvSpPr>
        <p:spPr>
          <a:xfrm>
            <a:off x="6679095" y="2946567"/>
            <a:ext cx="4912075" cy="15009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tx2"/>
                </a:solidFill>
                <a:cs typeface="Courier New" pitchFamily="49" charset="0"/>
              </a:rPr>
              <a:t>To explore comprehensively, must </a:t>
            </a:r>
            <a:r>
              <a:rPr lang="en-US" dirty="0" smtClean="0">
                <a:solidFill>
                  <a:schemeClr val="tx2"/>
                </a:solidFill>
                <a:cs typeface="Courier New" pitchFamily="49" charset="0"/>
              </a:rPr>
              <a:t>we fire </a:t>
            </a:r>
            <a:r>
              <a:rPr lang="en-US" dirty="0">
                <a:solidFill>
                  <a:schemeClr val="tx2"/>
                </a:solidFill>
                <a:cs typeface="Courier New" pitchFamily="49" charset="0"/>
              </a:rPr>
              <a:t>all possible events at all possible </a:t>
            </a:r>
            <a:r>
              <a:rPr lang="en-US" dirty="0" smtClean="0">
                <a:solidFill>
                  <a:schemeClr val="tx2"/>
                </a:solidFill>
                <a:cs typeface="Courier New" pitchFamily="49" charset="0"/>
              </a:rPr>
              <a:t>times?</a:t>
            </a:r>
            <a:endParaRPr lang="en-US" dirty="0">
              <a:solidFill>
                <a:schemeClr val="tx2"/>
              </a:solidFill>
              <a:cs typeface="Courier New" pitchFamily="49" charset="0"/>
            </a:endParaRPr>
          </a:p>
        </p:txBody>
      </p:sp>
      <p:sp>
        <p:nvSpPr>
          <p:cNvPr id="7" name="Content Placeholder 2"/>
          <p:cNvSpPr txBox="1">
            <a:spLocks/>
          </p:cNvSpPr>
          <p:nvPr/>
        </p:nvSpPr>
        <p:spPr>
          <a:xfrm>
            <a:off x="5486401" y="3886200"/>
            <a:ext cx="5024919" cy="24754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solidFill>
                <a:srgbClr val="C00000"/>
              </a:solidFill>
              <a:cs typeface="Courier New" pitchFamily="49" charset="0"/>
            </a:endParaRPr>
          </a:p>
        </p:txBody>
      </p:sp>
      <p:sp>
        <p:nvSpPr>
          <p:cNvPr id="9" name="Content Placeholder 2"/>
          <p:cNvSpPr txBox="1">
            <a:spLocks/>
          </p:cNvSpPr>
          <p:nvPr/>
        </p:nvSpPr>
        <p:spPr>
          <a:xfrm>
            <a:off x="732532" y="1530854"/>
            <a:ext cx="4649005" cy="52476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latin typeface="Courier New" pitchFamily="49" charset="0"/>
                <a:cs typeface="Courier New" pitchFamily="49" charset="0"/>
              </a:rPr>
              <a:t>Trigger0:</a:t>
            </a:r>
          </a:p>
          <a:p>
            <a:pPr marL="0" indent="0">
              <a:buNone/>
            </a:pPr>
            <a:r>
              <a:rPr lang="en-US" sz="2000" dirty="0">
                <a:latin typeface="Courier New" pitchFamily="49" charset="0"/>
                <a:cs typeface="Courier New" pitchFamily="49" charset="0"/>
              </a:rPr>
              <a:t>  tTrigger1 = Now</a:t>
            </a:r>
          </a:p>
          <a:p>
            <a:pPr marL="0" indent="0">
              <a:buNone/>
            </a:pPr>
            <a:r>
              <a:rPr lang="en-US" sz="2000" dirty="0">
                <a:latin typeface="Courier New" pitchFamily="49" charset="0"/>
                <a:cs typeface="Courier New" pitchFamily="49" charset="0"/>
              </a:rPr>
              <a:t>  tTrigger2 = Now</a:t>
            </a:r>
          </a:p>
          <a:p>
            <a:pPr marL="0" indent="0">
              <a:buNone/>
            </a:pPr>
            <a:r>
              <a:rPr lang="en-US" sz="2000" dirty="0">
                <a:latin typeface="Courier New" pitchFamily="49" charset="0"/>
                <a:cs typeface="Courier New" pitchFamily="49" charset="0"/>
              </a:rPr>
              <a:t>  trigger1Seen = false</a:t>
            </a:r>
          </a:p>
          <a:p>
            <a:pPr marL="0" indent="0">
              <a:buNone/>
            </a:pPr>
            <a:r>
              <a:rPr lang="en-US" sz="2000" b="1" dirty="0">
                <a:latin typeface="Courier New" pitchFamily="49" charset="0"/>
                <a:cs typeface="Courier New" pitchFamily="49" charset="0"/>
              </a:rPr>
              <a:t>Trigger1:</a:t>
            </a:r>
          </a:p>
          <a:p>
            <a:pPr marL="0" indent="0">
              <a:buNone/>
            </a:pPr>
            <a:r>
              <a:rPr lang="en-US" sz="2000" dirty="0">
                <a:latin typeface="Courier New" pitchFamily="49" charset="0"/>
                <a:cs typeface="Courier New" pitchFamily="49" charset="0"/>
              </a:rPr>
              <a:t>  if (Now – tTrigger1 &lt; 5)</a:t>
            </a:r>
          </a:p>
          <a:p>
            <a:pPr marL="0" indent="0">
              <a:buNone/>
            </a:pPr>
            <a:r>
              <a:rPr lang="en-US" sz="2000" dirty="0">
                <a:latin typeface="Courier New" pitchFamily="49" charset="0"/>
                <a:cs typeface="Courier New" pitchFamily="49" charset="0"/>
              </a:rPr>
              <a:t>    trigger1Seen = true</a:t>
            </a:r>
          </a:p>
          <a:p>
            <a:pPr marL="0" indent="0">
              <a:buNone/>
            </a:pPr>
            <a:r>
              <a:rPr lang="en-US" sz="2000" dirty="0">
                <a:latin typeface="Courier New" pitchFamily="49" charset="0"/>
                <a:cs typeface="Courier New" pitchFamily="49" charset="0"/>
              </a:rPr>
              <a:t>  tTrigger1 = Now</a:t>
            </a:r>
          </a:p>
          <a:p>
            <a:pPr marL="0" indent="0">
              <a:buNone/>
            </a:pPr>
            <a:r>
              <a:rPr lang="en-US" sz="2000" b="1" dirty="0">
                <a:latin typeface="Courier New" pitchFamily="49" charset="0"/>
                <a:cs typeface="Courier New" pitchFamily="49" charset="0"/>
              </a:rPr>
              <a:t>Trigger2:</a:t>
            </a:r>
          </a:p>
          <a:p>
            <a:pPr marL="0" indent="0">
              <a:buNone/>
            </a:pPr>
            <a:r>
              <a:rPr lang="en-US" sz="2000" dirty="0">
                <a:latin typeface="Courier New" pitchFamily="49" charset="0"/>
                <a:cs typeface="Courier New" pitchFamily="49" charset="0"/>
              </a:rPr>
              <a:t>  if (trigger1Seen)</a:t>
            </a:r>
          </a:p>
          <a:p>
            <a:pPr marL="0" indent="0">
              <a:buNone/>
            </a:pPr>
            <a:r>
              <a:rPr lang="en-US" sz="2000" dirty="0">
                <a:latin typeface="Courier New" pitchFamily="49" charset="0"/>
                <a:cs typeface="Courier New" pitchFamily="49" charset="0"/>
              </a:rPr>
              <a:t>     if (Now – tTrigger2 &lt; 2)</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else</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DoSomethingElse</a:t>
            </a: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19834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tyranny of “all possible times”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2133601"/>
            <a:ext cx="3505200" cy="3433247"/>
          </a:xfrm>
          <a:prstGeom prst="rect">
            <a:avLst/>
          </a:prstGeom>
        </p:spPr>
      </p:pic>
      <p:sp>
        <p:nvSpPr>
          <p:cNvPr id="5" name="TextBox 4"/>
          <p:cNvSpPr txBox="1"/>
          <p:nvPr/>
        </p:nvSpPr>
        <p:spPr>
          <a:xfrm>
            <a:off x="2318197" y="4191001"/>
            <a:ext cx="2101403" cy="584775"/>
          </a:xfrm>
          <a:prstGeom prst="rect">
            <a:avLst/>
          </a:prstGeom>
          <a:noFill/>
        </p:spPr>
        <p:txBody>
          <a:bodyPr wrap="square" rtlCol="0">
            <a:spAutoFit/>
          </a:bodyPr>
          <a:lstStyle/>
          <a:p>
            <a:pPr algn="ctr"/>
            <a:r>
              <a:rPr lang="en-US" sz="3200" dirty="0" smtClean="0">
                <a:solidFill>
                  <a:schemeClr val="tx2"/>
                </a:solidFill>
              </a:rPr>
              <a:t>Tractability</a:t>
            </a:r>
            <a:endParaRPr lang="en-US" sz="3200" dirty="0">
              <a:solidFill>
                <a:schemeClr val="tx2"/>
              </a:solidFill>
            </a:endParaRPr>
          </a:p>
        </p:txBody>
      </p:sp>
      <p:sp>
        <p:nvSpPr>
          <p:cNvPr id="7" name="TextBox 6"/>
          <p:cNvSpPr txBox="1"/>
          <p:nvPr/>
        </p:nvSpPr>
        <p:spPr>
          <a:xfrm>
            <a:off x="7467600" y="1841213"/>
            <a:ext cx="2590800" cy="584775"/>
          </a:xfrm>
          <a:prstGeom prst="rect">
            <a:avLst/>
          </a:prstGeom>
          <a:noFill/>
        </p:spPr>
        <p:txBody>
          <a:bodyPr wrap="square" rtlCol="0">
            <a:spAutoFit/>
          </a:bodyPr>
          <a:lstStyle/>
          <a:p>
            <a:pPr algn="ctr"/>
            <a:r>
              <a:rPr lang="en-US" sz="3200" dirty="0">
                <a:solidFill>
                  <a:schemeClr val="tx2"/>
                </a:solidFill>
              </a:rPr>
              <a:t>Completeness</a:t>
            </a:r>
          </a:p>
        </p:txBody>
      </p:sp>
    </p:spTree>
    <p:extLst>
      <p:ext uri="{BB962C8B-B14F-4D97-AF65-F5344CB8AC3E}">
        <p14:creationId xmlns:p14="http://schemas.microsoft.com/office/powerpoint/2010/main" val="6662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 automata</a:t>
            </a:r>
            <a:endParaRPr lang="en-US" dirty="0"/>
          </a:p>
        </p:txBody>
      </p:sp>
      <p:sp>
        <p:nvSpPr>
          <p:cNvPr id="3" name="Content Placeholder 2"/>
          <p:cNvSpPr>
            <a:spLocks noGrp="1"/>
          </p:cNvSpPr>
          <p:nvPr>
            <p:ph idx="1"/>
          </p:nvPr>
        </p:nvSpPr>
        <p:spPr/>
        <p:txBody>
          <a:bodyPr/>
          <a:lstStyle/>
          <a:p>
            <a:pPr marL="0" indent="0">
              <a:buNone/>
            </a:pPr>
            <a:r>
              <a:rPr lang="en-US" dirty="0" smtClean="0"/>
              <a:t>FSM (states, transitions) </a:t>
            </a:r>
            <a:r>
              <a:rPr lang="en-US" dirty="0" smtClean="0"/>
              <a:t>plus</a:t>
            </a:r>
            <a:r>
              <a:rPr lang="en-US" dirty="0" smtClean="0"/>
              <a:t>: </a:t>
            </a:r>
          </a:p>
          <a:p>
            <a:pPr marL="0" indent="0">
              <a:buNone/>
            </a:pPr>
            <a:endParaRPr lang="en-US" dirty="0" smtClean="0"/>
          </a:p>
          <a:p>
            <a:r>
              <a:rPr lang="en-US" dirty="0" smtClean="0"/>
              <a:t>Finite </a:t>
            </a:r>
            <a:r>
              <a:rPr lang="en-US" dirty="0" smtClean="0"/>
              <a:t>number of real-values clocks (VCs)</a:t>
            </a:r>
          </a:p>
          <a:p>
            <a:r>
              <a:rPr lang="en-US" dirty="0" smtClean="0"/>
              <a:t>All VCs progress at the same rate, except that one or more VCs may reset on a transition</a:t>
            </a:r>
          </a:p>
          <a:p>
            <a:r>
              <a:rPr lang="en-US" dirty="0" smtClean="0"/>
              <a:t>VC constraints gate transitions</a:t>
            </a:r>
          </a:p>
        </p:txBody>
      </p:sp>
    </p:spTree>
    <p:extLst>
      <p:ext uri="{BB962C8B-B14F-4D97-AF65-F5344CB8AC3E}">
        <p14:creationId xmlns:p14="http://schemas.microsoft.com/office/powerpoint/2010/main" val="3265579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223928" y="1002268"/>
            <a:ext cx="1843873" cy="369332"/>
          </a:xfrm>
          <a:prstGeom prst="rect">
            <a:avLst/>
          </a:prstGeom>
          <a:noFill/>
        </p:spPr>
        <p:txBody>
          <a:bodyPr wrap="square" rtlCol="0">
            <a:spAutoFit/>
          </a:bodyPr>
          <a:lstStyle/>
          <a:p>
            <a:pPr algn="ctr"/>
            <a:r>
              <a:rPr lang="en-US" dirty="0"/>
              <a:t>[trigger1Seen]</a:t>
            </a:r>
          </a:p>
        </p:txBody>
      </p:sp>
      <p:sp>
        <p:nvSpPr>
          <p:cNvPr id="11" name="Rounded Rectangle 10"/>
          <p:cNvSpPr/>
          <p:nvPr/>
        </p:nvSpPr>
        <p:spPr>
          <a:xfrm>
            <a:off x="7452528"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a:t>
            </a:r>
            <a:endParaRPr lang="en-US" dirty="0"/>
          </a:p>
        </p:txBody>
      </p:sp>
      <p:sp>
        <p:nvSpPr>
          <p:cNvPr id="12" name="Rounded Rectangle 11"/>
          <p:cNvSpPr/>
          <p:nvPr/>
        </p:nvSpPr>
        <p:spPr>
          <a:xfrm>
            <a:off x="7394706" y="3962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a:t>
            </a:r>
            <a:endParaRPr lang="en-US" dirty="0"/>
          </a:p>
        </p:txBody>
      </p:sp>
      <p:grpSp>
        <p:nvGrpSpPr>
          <p:cNvPr id="20" name="Group 19"/>
          <p:cNvGrpSpPr/>
          <p:nvPr/>
        </p:nvGrpSpPr>
        <p:grpSpPr>
          <a:xfrm>
            <a:off x="8808720" y="990600"/>
            <a:ext cx="1338374" cy="827264"/>
            <a:chOff x="7284720" y="990600"/>
            <a:chExt cx="1338374" cy="827264"/>
          </a:xfrm>
        </p:grpSpPr>
        <p:sp>
          <p:nvSpPr>
            <p:cNvPr id="2" name="Freeform 1"/>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543800" y="990600"/>
              <a:ext cx="1079294" cy="646331"/>
            </a:xfrm>
            <a:prstGeom prst="rect">
              <a:avLst/>
            </a:prstGeom>
            <a:noFill/>
          </p:spPr>
          <p:txBody>
            <a:bodyPr wrap="square" rtlCol="0">
              <a:spAutoFit/>
            </a:bodyPr>
            <a:lstStyle/>
            <a:p>
              <a:pPr algn="ctr"/>
              <a:r>
                <a:rPr lang="en-US" dirty="0"/>
                <a:t>Trigger0</a:t>
              </a:r>
            </a:p>
            <a:p>
              <a:pPr algn="ctr"/>
              <a:r>
                <a:rPr lang="en-US" dirty="0"/>
                <a:t>() [x1,x2]</a:t>
              </a:r>
            </a:p>
          </p:txBody>
        </p:sp>
      </p:grpSp>
      <p:grpSp>
        <p:nvGrpSpPr>
          <p:cNvPr id="23" name="Group 22"/>
          <p:cNvGrpSpPr/>
          <p:nvPr/>
        </p:nvGrpSpPr>
        <p:grpSpPr>
          <a:xfrm>
            <a:off x="5814144" y="1873119"/>
            <a:ext cx="1973496" cy="2135001"/>
            <a:chOff x="4290144" y="1873118"/>
            <a:chExt cx="1973496" cy="2135001"/>
          </a:xfrm>
        </p:grpSpPr>
        <p:sp>
          <p:nvSpPr>
            <p:cNvPr id="42" name="TextBox 41"/>
            <p:cNvSpPr txBox="1"/>
            <p:nvPr/>
          </p:nvSpPr>
          <p:spPr>
            <a:xfrm>
              <a:off x="4290144" y="2667000"/>
              <a:ext cx="1653456" cy="646331"/>
            </a:xfrm>
            <a:prstGeom prst="rect">
              <a:avLst/>
            </a:prstGeom>
            <a:noFill/>
          </p:spPr>
          <p:txBody>
            <a:bodyPr wrap="square" rtlCol="0">
              <a:spAutoFit/>
            </a:bodyPr>
            <a:lstStyle/>
            <a:p>
              <a:pPr algn="ctr"/>
              <a:r>
                <a:rPr lang="en-US" dirty="0"/>
                <a:t>Trigger1</a:t>
              </a:r>
            </a:p>
            <a:p>
              <a:pPr algn="ctr"/>
              <a:r>
                <a:rPr lang="en-US" dirty="0"/>
                <a:t>(x1&lt;5) [x1]</a:t>
              </a:r>
            </a:p>
          </p:txBody>
        </p:sp>
        <p:sp>
          <p:nvSpPr>
            <p:cNvPr id="5" name="Freeform 4"/>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5791200" y="1411070"/>
            <a:ext cx="1737360" cy="646331"/>
            <a:chOff x="4267200" y="1411069"/>
            <a:chExt cx="1737360" cy="646331"/>
          </a:xfrm>
        </p:grpSpPr>
        <p:sp>
          <p:nvSpPr>
            <p:cNvPr id="9" name="Freeform 8"/>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267200" y="1411069"/>
              <a:ext cx="1371771" cy="646331"/>
            </a:xfrm>
            <a:prstGeom prst="rect">
              <a:avLst/>
            </a:prstGeom>
            <a:noFill/>
          </p:spPr>
          <p:txBody>
            <a:bodyPr wrap="square" rtlCol="0">
              <a:spAutoFit/>
            </a:bodyPr>
            <a:lstStyle/>
            <a:p>
              <a:pPr algn="ctr"/>
              <a:r>
                <a:rPr lang="en-US" dirty="0"/>
                <a:t>Trigger1</a:t>
              </a:r>
            </a:p>
            <a:p>
              <a:pPr algn="ctr"/>
              <a:r>
                <a:rPr lang="en-US" dirty="0"/>
                <a:t>(x1 &gt;=5) [x1]</a:t>
              </a:r>
            </a:p>
          </p:txBody>
        </p:sp>
      </p:grpSp>
      <p:grpSp>
        <p:nvGrpSpPr>
          <p:cNvPr id="36" name="Group 35"/>
          <p:cNvGrpSpPr/>
          <p:nvPr/>
        </p:nvGrpSpPr>
        <p:grpSpPr>
          <a:xfrm>
            <a:off x="5646504" y="4419601"/>
            <a:ext cx="2506896" cy="1140321"/>
            <a:chOff x="4122504" y="4419600"/>
            <a:chExt cx="2506896" cy="1140321"/>
          </a:xfrm>
        </p:grpSpPr>
        <p:sp>
          <p:nvSpPr>
            <p:cNvPr id="13" name="Freeform 12"/>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122504" y="4913590"/>
              <a:ext cx="2506896" cy="646331"/>
            </a:xfrm>
            <a:prstGeom prst="rect">
              <a:avLst/>
            </a:prstGeom>
            <a:noFill/>
          </p:spPr>
          <p:txBody>
            <a:bodyPr wrap="square" rtlCol="0">
              <a:spAutoFit/>
            </a:bodyPr>
            <a:lstStyle/>
            <a:p>
              <a:pPr algn="ctr"/>
              <a:r>
                <a:rPr lang="en-US" dirty="0"/>
                <a:t>Trigger2 (x2 &lt; 2)</a:t>
              </a:r>
            </a:p>
            <a:p>
              <a:pPr algn="ctr"/>
              <a:r>
                <a:rPr lang="en-US" dirty="0"/>
                <a:t>[] {</a:t>
              </a:r>
              <a:r>
                <a:rPr lang="en-US" dirty="0" err="1"/>
                <a:t>DoSomething</a:t>
              </a:r>
              <a:r>
                <a:rPr lang="en-US" dirty="0"/>
                <a:t>}</a:t>
              </a:r>
            </a:p>
          </p:txBody>
        </p:sp>
      </p:grpSp>
      <p:grpSp>
        <p:nvGrpSpPr>
          <p:cNvPr id="31" name="Group 30"/>
          <p:cNvGrpSpPr/>
          <p:nvPr/>
        </p:nvGrpSpPr>
        <p:grpSpPr>
          <a:xfrm>
            <a:off x="8077200" y="4401682"/>
            <a:ext cx="2362200" cy="1140321"/>
            <a:chOff x="6553200" y="4401681"/>
            <a:chExt cx="2362200" cy="1140321"/>
          </a:xfrm>
        </p:grpSpPr>
        <p:sp>
          <p:nvSpPr>
            <p:cNvPr id="28" name="Freeform 27"/>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553200" y="4895671"/>
              <a:ext cx="2362200" cy="646331"/>
            </a:xfrm>
            <a:prstGeom prst="rect">
              <a:avLst/>
            </a:prstGeom>
            <a:noFill/>
          </p:spPr>
          <p:txBody>
            <a:bodyPr wrap="square" rtlCol="0">
              <a:spAutoFit/>
            </a:bodyPr>
            <a:lstStyle/>
            <a:p>
              <a:pPr algn="ctr"/>
              <a:r>
                <a:rPr lang="en-US" dirty="0"/>
                <a:t>Trigger2 (x2 &gt;= 2)</a:t>
              </a:r>
            </a:p>
            <a:p>
              <a:pPr algn="ctr"/>
              <a:r>
                <a:rPr lang="en-US" dirty="0"/>
                <a:t>[] {</a:t>
              </a:r>
              <a:r>
                <a:rPr lang="en-US" dirty="0" err="1"/>
                <a:t>DoSomethingElse</a:t>
              </a:r>
              <a:r>
                <a:rPr lang="en-US" dirty="0"/>
                <a:t>}</a:t>
              </a:r>
            </a:p>
          </p:txBody>
        </p:sp>
      </p:grpSp>
      <p:grpSp>
        <p:nvGrpSpPr>
          <p:cNvPr id="24" name="Group 23"/>
          <p:cNvGrpSpPr/>
          <p:nvPr/>
        </p:nvGrpSpPr>
        <p:grpSpPr>
          <a:xfrm>
            <a:off x="7698930" y="1813560"/>
            <a:ext cx="1521271" cy="2179320"/>
            <a:chOff x="6174929" y="1813560"/>
            <a:chExt cx="1521271" cy="2179320"/>
          </a:xfrm>
        </p:grpSpPr>
        <p:sp>
          <p:nvSpPr>
            <p:cNvPr id="34" name="TextBox 33"/>
            <p:cNvSpPr txBox="1"/>
            <p:nvPr/>
          </p:nvSpPr>
          <p:spPr>
            <a:xfrm>
              <a:off x="6174929" y="2667000"/>
              <a:ext cx="1521271" cy="646331"/>
            </a:xfrm>
            <a:prstGeom prst="rect">
              <a:avLst/>
            </a:prstGeom>
            <a:noFill/>
          </p:spPr>
          <p:txBody>
            <a:bodyPr wrap="square" rtlCol="0">
              <a:spAutoFit/>
            </a:bodyPr>
            <a:lstStyle/>
            <a:p>
              <a:pPr algn="ctr"/>
              <a:r>
                <a:rPr lang="en-US" dirty="0"/>
                <a:t>Trigger0 </a:t>
              </a:r>
              <a:br>
                <a:rPr lang="en-US" dirty="0"/>
              </a:br>
              <a:r>
                <a:rPr lang="en-US" dirty="0"/>
                <a:t>() [x1,x2]</a:t>
              </a:r>
            </a:p>
          </p:txBody>
        </p:sp>
        <p:sp>
          <p:nvSpPr>
            <p:cNvPr id="16" name="Freeform 15"/>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8427720" y="3124200"/>
            <a:ext cx="2316480" cy="853440"/>
            <a:chOff x="6903720" y="3124200"/>
            <a:chExt cx="2316480" cy="853440"/>
          </a:xfrm>
        </p:grpSpPr>
        <p:sp>
          <p:nvSpPr>
            <p:cNvPr id="17" name="Freeform 1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010400" y="3124200"/>
              <a:ext cx="2209800" cy="646331"/>
            </a:xfrm>
            <a:prstGeom prst="rect">
              <a:avLst/>
            </a:prstGeom>
            <a:noFill/>
          </p:spPr>
          <p:txBody>
            <a:bodyPr wrap="square" rtlCol="0">
              <a:spAutoFit/>
            </a:bodyPr>
            <a:lstStyle/>
            <a:p>
              <a:pPr algn="ctr"/>
              <a:r>
                <a:rPr lang="en-US" dirty="0"/>
                <a:t>Trigger1 </a:t>
              </a:r>
              <a:br>
                <a:rPr lang="en-US" dirty="0"/>
              </a:br>
              <a:r>
                <a:rPr lang="en-US" dirty="0"/>
                <a:t>(x1 &gt;= 5) [x1]</a:t>
              </a:r>
            </a:p>
          </p:txBody>
        </p:sp>
      </p:grpSp>
      <p:grpSp>
        <p:nvGrpSpPr>
          <p:cNvPr id="30" name="Group 29"/>
          <p:cNvGrpSpPr/>
          <p:nvPr/>
        </p:nvGrpSpPr>
        <p:grpSpPr>
          <a:xfrm>
            <a:off x="8884921" y="4008121"/>
            <a:ext cx="1517989" cy="753011"/>
            <a:chOff x="7360920" y="4008120"/>
            <a:chExt cx="1517989" cy="753011"/>
          </a:xfrm>
        </p:grpSpPr>
        <p:sp>
          <p:nvSpPr>
            <p:cNvPr id="18" name="Freeform 17"/>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467600" y="4114800"/>
              <a:ext cx="1411309" cy="646331"/>
            </a:xfrm>
            <a:prstGeom prst="rect">
              <a:avLst/>
            </a:prstGeom>
            <a:noFill/>
          </p:spPr>
          <p:txBody>
            <a:bodyPr wrap="square" rtlCol="0">
              <a:spAutoFit/>
            </a:bodyPr>
            <a:lstStyle/>
            <a:p>
              <a:pPr algn="ctr"/>
              <a:r>
                <a:rPr lang="en-US" dirty="0"/>
                <a:t>Trigger1</a:t>
              </a:r>
            </a:p>
            <a:p>
              <a:pPr algn="ctr"/>
              <a:r>
                <a:rPr lang="en-US" dirty="0"/>
                <a:t>(x1 &lt; 5 ) [x1]</a:t>
              </a:r>
            </a:p>
          </p:txBody>
        </p:sp>
      </p:grpSp>
      <p:grpSp>
        <p:nvGrpSpPr>
          <p:cNvPr id="33" name="Group 32"/>
          <p:cNvGrpSpPr/>
          <p:nvPr/>
        </p:nvGrpSpPr>
        <p:grpSpPr>
          <a:xfrm rot="4873828">
            <a:off x="8633467" y="1638151"/>
            <a:ext cx="893078" cy="1183372"/>
            <a:chOff x="7284720" y="634492"/>
            <a:chExt cx="893078" cy="1183372"/>
          </a:xfrm>
        </p:grpSpPr>
        <p:sp>
          <p:nvSpPr>
            <p:cNvPr id="38" name="Freeform 37"/>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726172">
              <a:off x="7314986" y="850973"/>
              <a:ext cx="1079294" cy="646331"/>
            </a:xfrm>
            <a:prstGeom prst="rect">
              <a:avLst/>
            </a:prstGeom>
            <a:noFill/>
          </p:spPr>
          <p:txBody>
            <a:bodyPr wrap="square" rtlCol="0">
              <a:spAutoFit/>
            </a:bodyPr>
            <a:lstStyle/>
            <a:p>
              <a:pPr algn="ctr"/>
              <a:r>
                <a:rPr lang="en-US" dirty="0"/>
                <a:t>Trigger2</a:t>
              </a:r>
            </a:p>
            <a:p>
              <a:pPr algn="ctr"/>
              <a:r>
                <a:rPr lang="en-US" dirty="0"/>
                <a:t>() []</a:t>
              </a:r>
            </a:p>
          </p:txBody>
        </p:sp>
      </p:grpSp>
      <p:sp>
        <p:nvSpPr>
          <p:cNvPr id="40" name="Content Placeholder 2"/>
          <p:cNvSpPr txBox="1">
            <a:spLocks/>
          </p:cNvSpPr>
          <p:nvPr/>
        </p:nvSpPr>
        <p:spPr>
          <a:xfrm>
            <a:off x="719085" y="791269"/>
            <a:ext cx="4649005" cy="56095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latin typeface="Courier New" pitchFamily="49" charset="0"/>
                <a:cs typeface="Courier New" pitchFamily="49" charset="0"/>
              </a:rPr>
              <a:t>Trigger0:</a:t>
            </a:r>
          </a:p>
          <a:p>
            <a:pPr marL="0" indent="0">
              <a:buNone/>
            </a:pPr>
            <a:r>
              <a:rPr lang="en-US" sz="2000" dirty="0">
                <a:latin typeface="Courier New" pitchFamily="49" charset="0"/>
                <a:cs typeface="Courier New" pitchFamily="49" charset="0"/>
              </a:rPr>
              <a:t>  tTrigger1 = Now</a:t>
            </a:r>
          </a:p>
          <a:p>
            <a:pPr marL="0" indent="0">
              <a:buNone/>
            </a:pPr>
            <a:r>
              <a:rPr lang="en-US" sz="2000" dirty="0">
                <a:latin typeface="Courier New" pitchFamily="49" charset="0"/>
                <a:cs typeface="Courier New" pitchFamily="49" charset="0"/>
              </a:rPr>
              <a:t>  tTrigger2 = Now</a:t>
            </a:r>
          </a:p>
          <a:p>
            <a:pPr marL="0" indent="0">
              <a:buNone/>
            </a:pPr>
            <a:r>
              <a:rPr lang="en-US" sz="2000" dirty="0">
                <a:latin typeface="Courier New" pitchFamily="49" charset="0"/>
                <a:cs typeface="Courier New" pitchFamily="49" charset="0"/>
              </a:rPr>
              <a:t>  trigger1Seen = false</a:t>
            </a:r>
          </a:p>
          <a:p>
            <a:pPr marL="0" indent="0">
              <a:buNone/>
            </a:pPr>
            <a:r>
              <a:rPr lang="en-US" sz="2000" b="1" dirty="0">
                <a:latin typeface="Courier New" pitchFamily="49" charset="0"/>
                <a:cs typeface="Courier New" pitchFamily="49" charset="0"/>
              </a:rPr>
              <a:t>Trigger1:</a:t>
            </a:r>
          </a:p>
          <a:p>
            <a:pPr marL="0" indent="0">
              <a:buNone/>
            </a:pPr>
            <a:r>
              <a:rPr lang="en-US" sz="2000" dirty="0">
                <a:latin typeface="Courier New" pitchFamily="49" charset="0"/>
                <a:cs typeface="Courier New" pitchFamily="49" charset="0"/>
              </a:rPr>
              <a:t>  if (Now – tTrigger1 &lt; 5)</a:t>
            </a:r>
          </a:p>
          <a:p>
            <a:pPr marL="0" indent="0">
              <a:buNone/>
            </a:pPr>
            <a:r>
              <a:rPr lang="en-US" sz="2000" dirty="0">
                <a:latin typeface="Courier New" pitchFamily="49" charset="0"/>
                <a:cs typeface="Courier New" pitchFamily="49" charset="0"/>
              </a:rPr>
              <a:t>    trigger1Seen = true</a:t>
            </a:r>
          </a:p>
          <a:p>
            <a:pPr marL="0" indent="0">
              <a:buNone/>
            </a:pPr>
            <a:r>
              <a:rPr lang="en-US" sz="2000" dirty="0">
                <a:latin typeface="Courier New" pitchFamily="49" charset="0"/>
                <a:cs typeface="Courier New" pitchFamily="49" charset="0"/>
              </a:rPr>
              <a:t>  tTrigger1 = Now</a:t>
            </a:r>
          </a:p>
          <a:p>
            <a:pPr marL="0" indent="0">
              <a:buNone/>
            </a:pPr>
            <a:r>
              <a:rPr lang="en-US" sz="2000" b="1" dirty="0">
                <a:latin typeface="Courier New" pitchFamily="49" charset="0"/>
                <a:cs typeface="Courier New" pitchFamily="49" charset="0"/>
              </a:rPr>
              <a:t>Trigger2:</a:t>
            </a:r>
          </a:p>
          <a:p>
            <a:pPr marL="0" indent="0">
              <a:buNone/>
            </a:pPr>
            <a:r>
              <a:rPr lang="en-US" sz="2000" dirty="0">
                <a:latin typeface="Courier New" pitchFamily="49" charset="0"/>
                <a:cs typeface="Courier New" pitchFamily="49" charset="0"/>
              </a:rPr>
              <a:t>  if (trigger1Seen)</a:t>
            </a:r>
          </a:p>
          <a:p>
            <a:pPr marL="0" indent="0">
              <a:buNone/>
            </a:pPr>
            <a:r>
              <a:rPr lang="en-US" sz="2000" dirty="0">
                <a:latin typeface="Courier New" pitchFamily="49" charset="0"/>
                <a:cs typeface="Courier New" pitchFamily="49" charset="0"/>
              </a:rPr>
              <a:t>     if (Now – tTrigger2 &lt; 2)</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else</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DoSomethingElse</a:t>
            </a:r>
            <a:r>
              <a:rPr lang="en-US" sz="2000" dirty="0">
                <a:latin typeface="Courier New" pitchFamily="49" charset="0"/>
                <a:cs typeface="Courier New" pitchFamily="49" charset="0"/>
              </a:rPr>
              <a:t>()</a:t>
            </a:r>
          </a:p>
        </p:txBody>
      </p:sp>
    </p:spTree>
    <p:extLst>
      <p:ext uri="{BB962C8B-B14F-4D97-AF65-F5344CB8AC3E}">
        <p14:creationId xmlns:p14="http://schemas.microsoft.com/office/powerpoint/2010/main" val="218959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timed automata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VC constraints are such that:</a:t>
            </a:r>
          </a:p>
          <a:p>
            <a:pPr marL="457200" lvl="1" indent="0">
              <a:buNone/>
            </a:pPr>
            <a:r>
              <a:rPr lang="en-US" dirty="0" smtClean="0"/>
              <a:t>No arithmetic operation involving two VCs</a:t>
            </a:r>
          </a:p>
          <a:p>
            <a:pPr marL="457200" lvl="1" indent="0">
              <a:buNone/>
            </a:pPr>
            <a:r>
              <a:rPr lang="en-US" dirty="0" smtClean="0"/>
              <a:t>No multiplication operation involving a VC</a:t>
            </a:r>
          </a:p>
          <a:p>
            <a:pPr marL="457200" lvl="1" indent="0">
              <a:buNone/>
            </a:pPr>
            <a:r>
              <a:rPr lang="en-US" dirty="0" smtClean="0"/>
              <a:t>No irrational constants in constraints</a:t>
            </a:r>
            <a:endParaRPr lang="en-US" dirty="0"/>
          </a:p>
          <a:p>
            <a:pPr lvl="5"/>
            <a:endParaRPr lang="en-US" dirty="0"/>
          </a:p>
          <a:p>
            <a:pPr marL="0" indent="0">
              <a:buNone/>
            </a:pPr>
            <a:r>
              <a:rPr lang="en-US" dirty="0"/>
              <a:t>T</a:t>
            </a:r>
            <a:r>
              <a:rPr lang="en-US" dirty="0" smtClean="0"/>
              <a:t>ime can be partitioned into equivalence regions</a:t>
            </a:r>
            <a:endParaRPr lang="en-US" sz="2800" dirty="0" smtClean="0"/>
          </a:p>
          <a:p>
            <a:pPr marL="0" indent="0">
              <a:buNone/>
            </a:pPr>
            <a:endParaRPr lang="en-US" dirty="0" smtClean="0"/>
          </a:p>
        </p:txBody>
      </p:sp>
      <p:sp>
        <p:nvSpPr>
          <p:cNvPr id="4" name="Content Placeholder 2"/>
          <p:cNvSpPr txBox="1">
            <a:spLocks/>
          </p:cNvSpPr>
          <p:nvPr/>
        </p:nvSpPr>
        <p:spPr>
          <a:xfrm>
            <a:off x="7503741" y="2246244"/>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x + y &lt; z</a:t>
            </a:r>
            <a:endParaRPr lang="en-US" sz="2000" dirty="0">
              <a:latin typeface="Courier New" pitchFamily="49" charset="0"/>
              <a:cs typeface="Courier New" pitchFamily="49" charset="0"/>
            </a:endParaRPr>
          </a:p>
        </p:txBody>
      </p:sp>
      <p:sp>
        <p:nvSpPr>
          <p:cNvPr id="5" name="Content Placeholder 2"/>
          <p:cNvSpPr txBox="1">
            <a:spLocks/>
          </p:cNvSpPr>
          <p:nvPr/>
        </p:nvSpPr>
        <p:spPr>
          <a:xfrm>
            <a:off x="7503740" y="2779644"/>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2x &lt; 3</a:t>
            </a:r>
            <a:endParaRPr lang="en-US" sz="2000" dirty="0">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7508020" y="3313044"/>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x &lt; </a:t>
                </a:r>
                <a14:m>
                  <m:oMath xmlns:m="http://schemas.openxmlformats.org/officeDocument/2006/math">
                    <m:rad>
                      <m:radPr>
                        <m:degHide m:val="on"/>
                        <m:ctrlPr>
                          <a:rPr lang="en-US" sz="2000" i="1">
                            <a:latin typeface="Cambria Math" panose="02040503050406030204" pitchFamily="18" charset="0"/>
                            <a:cs typeface="Courier New" pitchFamily="49" charset="0"/>
                          </a:rPr>
                        </m:ctrlPr>
                      </m:radPr>
                      <m:deg/>
                      <m:e>
                        <m:r>
                          <a:rPr lang="en-US" sz="2000" i="1">
                            <a:latin typeface="Cambria Math" panose="02040503050406030204" pitchFamily="18" charset="0"/>
                            <a:cs typeface="Courier New" pitchFamily="49" charset="0"/>
                          </a:rPr>
                          <m:t>2</m:t>
                        </m:r>
                      </m:e>
                    </m:rad>
                  </m:oMath>
                </a14:m>
                <a:endParaRPr lang="en-US" sz="2000" dirty="0">
                  <a:latin typeface="Courier New" pitchFamily="49" charset="0"/>
                  <a:cs typeface="Courier New" pitchFamily="49"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7508020" y="3313044"/>
                <a:ext cx="1143001" cy="381000"/>
              </a:xfrm>
              <a:prstGeom prst="rect">
                <a:avLst/>
              </a:prstGeom>
              <a:blipFill rotWithShape="0">
                <a:blip r:embed="rId3"/>
                <a:stretch>
                  <a:fillRect t="-6154" b="-30769"/>
                </a:stretch>
              </a:blipFill>
              <a:ln>
                <a:solidFill>
                  <a:schemeClr val="tx1"/>
                </a:solidFill>
              </a:ln>
            </p:spPr>
            <p:txBody>
              <a:bodyPr/>
              <a:lstStyle/>
              <a:p>
                <a:r>
                  <a:rPr lang="en-US">
                    <a:noFill/>
                  </a:rPr>
                  <a:t> </a:t>
                </a:r>
              </a:p>
            </p:txBody>
          </p:sp>
        </mc:Fallback>
      </mc:AlternateContent>
      <p:cxnSp>
        <p:nvCxnSpPr>
          <p:cNvPr id="8" name="Straight Connector 7"/>
          <p:cNvCxnSpPr/>
          <p:nvPr/>
        </p:nvCxnSpPr>
        <p:spPr>
          <a:xfrm>
            <a:off x="7508020" y="2246246"/>
            <a:ext cx="1138721" cy="380998"/>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08019" y="2809810"/>
            <a:ext cx="1143002" cy="350835"/>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08020" y="3313046"/>
            <a:ext cx="1138721" cy="346190"/>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508019" y="2246248"/>
            <a:ext cx="1147282" cy="380996"/>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508020" y="2809810"/>
            <a:ext cx="1147283" cy="350834"/>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508020" y="3313048"/>
            <a:ext cx="1147283" cy="380997"/>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9077740" y="1712844"/>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x &lt; y + 2</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9736" y="1712845"/>
            <a:ext cx="259604" cy="286689"/>
          </a:xfrm>
          <a:prstGeom prst="rect">
            <a:avLst/>
          </a:prstGeom>
        </p:spPr>
      </p:pic>
      <p:sp>
        <p:nvSpPr>
          <p:cNvPr id="33" name="Content Placeholder 2"/>
          <p:cNvSpPr txBox="1">
            <a:spLocks/>
          </p:cNvSpPr>
          <p:nvPr/>
        </p:nvSpPr>
        <p:spPr>
          <a:xfrm>
            <a:off x="7477541" y="1712844"/>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x &lt; 2</a:t>
            </a: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9537" y="1712845"/>
            <a:ext cx="259604" cy="286689"/>
          </a:xfrm>
          <a:prstGeom prst="rect">
            <a:avLst/>
          </a:prstGeom>
        </p:spPr>
      </p:pic>
    </p:spTree>
    <p:extLst>
      <p:ext uri="{BB962C8B-B14F-4D97-AF65-F5344CB8AC3E}">
        <p14:creationId xmlns:p14="http://schemas.microsoft.com/office/powerpoint/2010/main" val="29986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egion construction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If  integer constants and simple constraints (e.g., </a:t>
                </a:r>
                <a14:m>
                  <m:oMath xmlns:m="http://schemas.openxmlformats.org/officeDocument/2006/math">
                    <m:r>
                      <a:rPr lang="en-US" sz="2800" i="1">
                        <a:latin typeface="Cambria Math"/>
                      </a:rPr>
                      <m:t>𝑥</m:t>
                    </m:r>
                    <m:r>
                      <a:rPr lang="en-US" sz="2800" i="1">
                        <a:latin typeface="Cambria Math"/>
                      </a:rPr>
                      <m:t>&lt;</m:t>
                    </m:r>
                  </m:oMath>
                </a14:m>
                <a:r>
                  <a:rPr lang="en-US" sz="2800" dirty="0"/>
                  <a:t> c)</a:t>
                </a:r>
              </a:p>
              <a:p>
                <a:pPr marL="400050" lvl="1" indent="0">
                  <a:buNone/>
                </a:pPr>
                <a:r>
                  <a:rPr lang="en-US" dirty="0" smtClean="0"/>
                  <a:t>Straight lines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smtClean="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 </m:t>
                    </m:r>
                    <m:r>
                      <a:rPr lang="en-US" b="0" i="1" smtClean="0">
                        <a:latin typeface="Cambria Math" panose="02040503050406030204" pitchFamily="18" charset="0"/>
                      </a:rPr>
                      <m:t>𝑐</m:t>
                    </m:r>
                    <m:r>
                      <a:rPr lang="en-US" b="0" i="1" smtClean="0">
                        <a:latin typeface="Cambria Math" panose="02040503050406030204" pitchFamily="18" charset="0"/>
                      </a:rPr>
                      <m:t>=0, 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endParaRPr lang="en-US" dirty="0"/>
              </a:p>
              <a:p>
                <a:pPr marL="400050" lvl="1" indent="0">
                  <a:buNone/>
                </a:pPr>
                <a:r>
                  <a:rPr lang="en-US" dirty="0" smtClean="0"/>
                  <a:t>Diagonals lines</a:t>
                </a:r>
                <a:r>
                  <a:rPr lang="en-US" sz="2800" dirty="0" smtClean="0"/>
                  <a:t>  </a:t>
                </a:r>
                <a:r>
                  <a:rPr lang="en-US" sz="2800" dirty="0"/>
                  <a:t>	</a:t>
                </a:r>
                <a14:m>
                  <m:oMath xmlns:m="http://schemas.openxmlformats.org/officeDocument/2006/math">
                    <m:r>
                      <a:rPr lang="en-US" sz="2800">
                        <a:latin typeface="Cambria Math"/>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y</m:t>
                    </m:r>
                    <m:r>
                      <a:rPr lang="en-US" sz="2800">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r>
                          <m:rPr>
                            <m:sty m:val="p"/>
                          </m:rPr>
                          <a:rPr lang="en-US" sz="2800">
                            <a:latin typeface="Cambria Math" panose="02040503050406030204" pitchFamily="18" charset="0"/>
                            <a:ea typeface="Cambria Math" panose="02040503050406030204" pitchFamily="18" charset="0"/>
                          </a:rPr>
                          <m:t>fract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𝑥</m:t>
                            </m:r>
                          </m:e>
                        </m:d>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fract</m:t>
                        </m:r>
                        <m:d>
                          <m:dPr>
                            <m:ctrlPr>
                              <a:rPr lang="en-US" sz="2800" i="1">
                                <a:latin typeface="Cambria Math" panose="02040503050406030204" pitchFamily="18" charset="0"/>
                                <a:ea typeface="Cambria Math" panose="02040503050406030204" pitchFamily="18" charset="0"/>
                              </a:rPr>
                            </m:ctrlPr>
                          </m:dPr>
                          <m:e>
                            <m:r>
                              <m:rPr>
                                <m:sty m:val="p"/>
                              </m:rPr>
                              <a:rPr lang="en-US" sz="2800">
                                <a:latin typeface="Cambria Math" panose="02040503050406030204" pitchFamily="18" charset="0"/>
                                <a:ea typeface="Cambria Math" panose="02040503050406030204" pitchFamily="18" charset="0"/>
                              </a:rPr>
                              <m:t>y</m:t>
                            </m:r>
                          </m:e>
                        </m:d>
                      </m:e>
                    </m:d>
                    <m:r>
                      <a:rPr lang="en-US" sz="2800" i="1">
                        <a:latin typeface="Cambria Math" panose="02040503050406030204" pitchFamily="18" charset="0"/>
                      </a:rPr>
                      <m:t>𝑥</m:t>
                    </m:r>
                    <m:r>
                      <a:rPr lang="en-US" sz="2800">
                        <a:latin typeface="Cambria Math" panose="02040503050406030204" pitchFamily="18" charset="0"/>
                        <a:ea typeface="Cambria Math" panose="02040503050406030204" pitchFamily="18" charset="0"/>
                      </a:rPr>
                      <m:t>&lt;</m:t>
                    </m:r>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c</m:t>
                        </m:r>
                      </m:e>
                      <m:sub>
                        <m:r>
                          <a:rPr lang="en-US" sz="2800" i="1">
                            <a:latin typeface="Cambria Math" panose="02040503050406030204" pitchFamily="18" charset="0"/>
                          </a:rPr>
                          <m:t>𝑥</m:t>
                        </m:r>
                      </m:sub>
                    </m:sSub>
                    <m:r>
                      <a:rPr lang="en-US" sz="280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y</m:t>
                    </m:r>
                    <m:r>
                      <a:rPr lang="en-US" sz="2800">
                        <a:latin typeface="Cambria Math" panose="02040503050406030204" pitchFamily="18" charset="0"/>
                        <a:ea typeface="Cambria Math" panose="02040503050406030204" pitchFamily="18" charset="0"/>
                      </a:rPr>
                      <m:t>&lt;</m:t>
                    </m:r>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c</m:t>
                        </m:r>
                      </m:e>
                      <m:sub>
                        <m:r>
                          <m:rPr>
                            <m:sty m:val="p"/>
                          </m:rPr>
                          <a:rPr lang="en-US" sz="2800">
                            <a:latin typeface="Cambria Math" panose="02040503050406030204" pitchFamily="18" charset="0"/>
                            <a:ea typeface="Cambria Math" panose="02040503050406030204" pitchFamily="18" charset="0"/>
                          </a:rPr>
                          <m:t>y</m:t>
                        </m:r>
                      </m:sub>
                    </m:sSub>
                    <m:r>
                      <a:rPr lang="en-US" sz="2800">
                        <a:latin typeface="Cambria Math" panose="02040503050406030204" pitchFamily="18" charset="0"/>
                        <a:ea typeface="Cambria Math" panose="02040503050406030204" pitchFamily="18" charset="0"/>
                      </a:rPr>
                      <m:t>}</m:t>
                    </m:r>
                  </m:oMath>
                </a14:m>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34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069126831"/>
              </p:ext>
            </p:extLst>
          </p:nvPr>
        </p:nvGraphicFramePr>
        <p:xfrm>
          <a:off x="4127198" y="385572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 name="Straight Connector 4"/>
          <p:cNvCxnSpPr/>
          <p:nvPr/>
        </p:nvCxnSpPr>
        <p:spPr>
          <a:xfrm flipV="1">
            <a:off x="4127229" y="483167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10400" y="5984856"/>
            <a:ext cx="2234010" cy="461665"/>
          </a:xfrm>
          <a:prstGeom prst="rect">
            <a:avLst/>
          </a:prstGeom>
          <a:noFill/>
        </p:spPr>
        <p:txBody>
          <a:bodyPr wrap="square" rtlCol="0">
            <a:spAutoFit/>
          </a:bodyPr>
          <a:lstStyle/>
          <a:p>
            <a:pPr algn="ctr"/>
            <a:r>
              <a:rPr lang="en-US" sz="2400" dirty="0"/>
              <a:t>X1 </a:t>
            </a:r>
            <a:r>
              <a:rPr lang="en-US" sz="2400" dirty="0">
                <a:sym typeface="Wingdings" pitchFamily="2" charset="2"/>
              </a:rPr>
              <a:t></a:t>
            </a:r>
            <a:endParaRPr lang="en-US" sz="2400" dirty="0"/>
          </a:p>
        </p:txBody>
      </p:sp>
      <p:sp>
        <p:nvSpPr>
          <p:cNvPr id="7" name="TextBox 6"/>
          <p:cNvSpPr txBox="1"/>
          <p:nvPr/>
        </p:nvSpPr>
        <p:spPr>
          <a:xfrm rot="16200000">
            <a:off x="3136588" y="3767135"/>
            <a:ext cx="1046493" cy="461665"/>
          </a:xfrm>
          <a:prstGeom prst="rect">
            <a:avLst/>
          </a:prstGeom>
          <a:noFill/>
        </p:spPr>
        <p:txBody>
          <a:bodyPr wrap="square" rtlCol="0">
            <a:spAutoFit/>
          </a:bodyPr>
          <a:lstStyle/>
          <a:p>
            <a:pPr algn="ctr"/>
            <a:r>
              <a:rPr lang="en-US" sz="2400" dirty="0"/>
              <a:t>X2 </a:t>
            </a:r>
            <a:r>
              <a:rPr lang="en-US" sz="2400" dirty="0">
                <a:sym typeface="Wingdings" pitchFamily="2" charset="2"/>
              </a:rPr>
              <a:t></a:t>
            </a:r>
            <a:endParaRPr lang="en-US" sz="2400" dirty="0"/>
          </a:p>
        </p:txBody>
      </p:sp>
      <p:sp>
        <p:nvSpPr>
          <p:cNvPr id="8" name="TextBox 7"/>
          <p:cNvSpPr txBox="1"/>
          <p:nvPr/>
        </p:nvSpPr>
        <p:spPr>
          <a:xfrm>
            <a:off x="4582768" y="5822276"/>
            <a:ext cx="458860" cy="461665"/>
          </a:xfrm>
          <a:prstGeom prst="rect">
            <a:avLst/>
          </a:prstGeom>
          <a:noFill/>
        </p:spPr>
        <p:txBody>
          <a:bodyPr wrap="square" rtlCol="0">
            <a:spAutoFit/>
          </a:bodyPr>
          <a:lstStyle/>
          <a:p>
            <a:pPr algn="ctr"/>
            <a:r>
              <a:rPr lang="en-US" sz="2400" dirty="0"/>
              <a:t>1</a:t>
            </a:r>
          </a:p>
        </p:txBody>
      </p:sp>
      <p:sp>
        <p:nvSpPr>
          <p:cNvPr id="9" name="TextBox 8"/>
          <p:cNvSpPr txBox="1"/>
          <p:nvPr/>
        </p:nvSpPr>
        <p:spPr>
          <a:xfrm>
            <a:off x="5268568" y="5822276"/>
            <a:ext cx="458860" cy="461665"/>
          </a:xfrm>
          <a:prstGeom prst="rect">
            <a:avLst/>
          </a:prstGeom>
          <a:noFill/>
        </p:spPr>
        <p:txBody>
          <a:bodyPr wrap="square" rtlCol="0">
            <a:spAutoFit/>
          </a:bodyPr>
          <a:lstStyle/>
          <a:p>
            <a:pPr algn="ctr"/>
            <a:r>
              <a:rPr lang="en-US" sz="2400" dirty="0"/>
              <a:t>2</a:t>
            </a:r>
          </a:p>
        </p:txBody>
      </p:sp>
      <p:sp>
        <p:nvSpPr>
          <p:cNvPr id="10" name="TextBox 9"/>
          <p:cNvSpPr txBox="1"/>
          <p:nvPr/>
        </p:nvSpPr>
        <p:spPr>
          <a:xfrm>
            <a:off x="5954368" y="5822276"/>
            <a:ext cx="458860" cy="461665"/>
          </a:xfrm>
          <a:prstGeom prst="rect">
            <a:avLst/>
          </a:prstGeom>
          <a:noFill/>
        </p:spPr>
        <p:txBody>
          <a:bodyPr wrap="square" rtlCol="0">
            <a:spAutoFit/>
          </a:bodyPr>
          <a:lstStyle/>
          <a:p>
            <a:pPr algn="ctr"/>
            <a:r>
              <a:rPr lang="en-US" sz="2400" dirty="0"/>
              <a:t>3</a:t>
            </a:r>
          </a:p>
        </p:txBody>
      </p:sp>
      <p:sp>
        <p:nvSpPr>
          <p:cNvPr id="11" name="TextBox 10"/>
          <p:cNvSpPr txBox="1"/>
          <p:nvPr/>
        </p:nvSpPr>
        <p:spPr>
          <a:xfrm>
            <a:off x="6565628" y="5822276"/>
            <a:ext cx="458860" cy="461665"/>
          </a:xfrm>
          <a:prstGeom prst="rect">
            <a:avLst/>
          </a:prstGeom>
          <a:noFill/>
        </p:spPr>
        <p:txBody>
          <a:bodyPr wrap="square" rtlCol="0">
            <a:spAutoFit/>
          </a:bodyPr>
          <a:lstStyle/>
          <a:p>
            <a:pPr algn="ctr"/>
            <a:r>
              <a:rPr lang="en-US" sz="2400" dirty="0"/>
              <a:t>4</a:t>
            </a:r>
          </a:p>
        </p:txBody>
      </p:sp>
      <p:sp>
        <p:nvSpPr>
          <p:cNvPr id="12" name="TextBox 11"/>
          <p:cNvSpPr txBox="1"/>
          <p:nvPr/>
        </p:nvSpPr>
        <p:spPr>
          <a:xfrm>
            <a:off x="7251428" y="5822276"/>
            <a:ext cx="458860" cy="461665"/>
          </a:xfrm>
          <a:prstGeom prst="rect">
            <a:avLst/>
          </a:prstGeom>
          <a:noFill/>
        </p:spPr>
        <p:txBody>
          <a:bodyPr wrap="square" rtlCol="0">
            <a:spAutoFit/>
          </a:bodyPr>
          <a:lstStyle/>
          <a:p>
            <a:pPr algn="ctr"/>
            <a:r>
              <a:rPr lang="en-US" sz="2400" dirty="0"/>
              <a:t>5</a:t>
            </a:r>
          </a:p>
        </p:txBody>
      </p:sp>
      <p:sp>
        <p:nvSpPr>
          <p:cNvPr id="13" name="TextBox 12"/>
          <p:cNvSpPr txBox="1"/>
          <p:nvPr/>
        </p:nvSpPr>
        <p:spPr>
          <a:xfrm>
            <a:off x="3668368" y="5065367"/>
            <a:ext cx="458860" cy="461665"/>
          </a:xfrm>
          <a:prstGeom prst="rect">
            <a:avLst/>
          </a:prstGeom>
          <a:noFill/>
        </p:spPr>
        <p:txBody>
          <a:bodyPr wrap="square" rtlCol="0">
            <a:spAutoFit/>
          </a:bodyPr>
          <a:lstStyle/>
          <a:p>
            <a:pPr algn="ctr"/>
            <a:r>
              <a:rPr lang="en-US" sz="2400" dirty="0"/>
              <a:t>1</a:t>
            </a:r>
          </a:p>
        </p:txBody>
      </p:sp>
      <p:sp>
        <p:nvSpPr>
          <p:cNvPr id="14" name="TextBox 13"/>
          <p:cNvSpPr txBox="1"/>
          <p:nvPr/>
        </p:nvSpPr>
        <p:spPr>
          <a:xfrm>
            <a:off x="3670028" y="4603076"/>
            <a:ext cx="458860" cy="461665"/>
          </a:xfrm>
          <a:prstGeom prst="rect">
            <a:avLst/>
          </a:prstGeom>
          <a:noFill/>
        </p:spPr>
        <p:txBody>
          <a:bodyPr wrap="square" rtlCol="0">
            <a:spAutoFit/>
          </a:bodyPr>
          <a:lstStyle/>
          <a:p>
            <a:pPr algn="ctr"/>
            <a:r>
              <a:rPr lang="en-US" sz="2400" dirty="0"/>
              <a:t>2</a:t>
            </a:r>
          </a:p>
        </p:txBody>
      </p:sp>
      <p:sp>
        <p:nvSpPr>
          <p:cNvPr id="15" name="TextBox 14"/>
          <p:cNvSpPr txBox="1"/>
          <p:nvPr/>
        </p:nvSpPr>
        <p:spPr>
          <a:xfrm>
            <a:off x="3670028" y="5832456"/>
            <a:ext cx="458860" cy="461665"/>
          </a:xfrm>
          <a:prstGeom prst="rect">
            <a:avLst/>
          </a:prstGeom>
          <a:noFill/>
        </p:spPr>
        <p:txBody>
          <a:bodyPr wrap="square" rtlCol="0">
            <a:spAutoFit/>
          </a:bodyPr>
          <a:lstStyle/>
          <a:p>
            <a:pPr algn="ctr"/>
            <a:r>
              <a:rPr lang="en-US" sz="2400" dirty="0"/>
              <a:t>0</a:t>
            </a:r>
          </a:p>
        </p:txBody>
      </p:sp>
      <p:cxnSp>
        <p:nvCxnSpPr>
          <p:cNvPr id="16" name="Straight Connector 15"/>
          <p:cNvCxnSpPr/>
          <p:nvPr/>
        </p:nvCxnSpPr>
        <p:spPr>
          <a:xfrm flipV="1">
            <a:off x="4782890" y="483167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468690" y="483167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54490" y="483167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794228" y="5365075"/>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127227" y="4826015"/>
            <a:ext cx="609600" cy="539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36828" y="381000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21798" y="381000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60706" y="381000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64090" y="381000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449062" y="381000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127229" y="535375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127228" y="4826015"/>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2"/>
          <p:cNvSpPr txBox="1">
            <a:spLocks/>
          </p:cNvSpPr>
          <p:nvPr/>
        </p:nvSpPr>
        <p:spPr>
          <a:xfrm>
            <a:off x="8292548" y="3957781"/>
            <a:ext cx="1994452" cy="518491"/>
          </a:xfrm>
          <a:prstGeom prst="rect">
            <a:avLst/>
          </a:prstGeom>
          <a:noFill/>
          <a:ln>
            <a:solidFill>
              <a:srgbClr val="FF3300"/>
            </a:solid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cs typeface="Courier New" pitchFamily="49" charset="0"/>
              </a:rPr>
              <a:t>x2 &lt; x1 + 2</a:t>
            </a:r>
          </a:p>
        </p:txBody>
      </p:sp>
      <p:cxnSp>
        <p:nvCxnSpPr>
          <p:cNvPr id="49" name="Straight Connector 48"/>
          <p:cNvCxnSpPr/>
          <p:nvPr/>
        </p:nvCxnSpPr>
        <p:spPr>
          <a:xfrm flipV="1">
            <a:off x="4127229" y="3648044"/>
            <a:ext cx="1546617" cy="1184226"/>
          </a:xfrm>
          <a:prstGeom prst="line">
            <a:avLst/>
          </a:prstGeom>
          <a:ln w="19050">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37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a:t>
            </a:r>
            <a:r>
              <a:rPr lang="en-US" dirty="0" smtClean="0"/>
              <a:t>a </a:t>
            </a:r>
            <a:r>
              <a:rPr lang="en-US" dirty="0" smtClean="0"/>
              <a:t>TA: Region automata</a:t>
            </a:r>
            <a:endParaRPr lang="en-US" dirty="0"/>
          </a:p>
        </p:txBody>
      </p:sp>
      <p:sp>
        <p:nvSpPr>
          <p:cNvPr id="66" name="Rounded Rectangle 65"/>
          <p:cNvSpPr/>
          <p:nvPr/>
        </p:nvSpPr>
        <p:spPr>
          <a:xfrm>
            <a:off x="2872824" y="2104398"/>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a:t>
            </a:r>
            <a:endParaRPr lang="en-US" dirty="0"/>
          </a:p>
        </p:txBody>
      </p:sp>
      <p:sp>
        <p:nvSpPr>
          <p:cNvPr id="67" name="Rounded Rectangle 66"/>
          <p:cNvSpPr/>
          <p:nvPr/>
        </p:nvSpPr>
        <p:spPr>
          <a:xfrm>
            <a:off x="2815002" y="4650879"/>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a:t>
            </a:r>
            <a:endParaRPr lang="en-US" dirty="0"/>
          </a:p>
        </p:txBody>
      </p:sp>
      <p:grpSp>
        <p:nvGrpSpPr>
          <p:cNvPr id="68" name="Group 67"/>
          <p:cNvGrpSpPr/>
          <p:nvPr/>
        </p:nvGrpSpPr>
        <p:grpSpPr>
          <a:xfrm>
            <a:off x="4229016" y="1944470"/>
            <a:ext cx="1313060" cy="646331"/>
            <a:chOff x="7284720" y="1255990"/>
            <a:chExt cx="1313060" cy="646331"/>
          </a:xfrm>
        </p:grpSpPr>
        <p:sp>
          <p:nvSpPr>
            <p:cNvPr id="69" name="Freeform 6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315200" y="1255990"/>
              <a:ext cx="1282580" cy="646331"/>
            </a:xfrm>
            <a:prstGeom prst="rect">
              <a:avLst/>
            </a:prstGeom>
            <a:noFill/>
          </p:spPr>
          <p:txBody>
            <a:bodyPr wrap="square" rtlCol="0">
              <a:spAutoFit/>
            </a:bodyPr>
            <a:lstStyle/>
            <a:p>
              <a:pPr algn="r"/>
              <a:r>
                <a:rPr lang="en-US" dirty="0"/>
                <a:t>Trigger0 () [x1,x2]</a:t>
              </a:r>
            </a:p>
          </p:txBody>
        </p:sp>
      </p:grpSp>
      <p:grpSp>
        <p:nvGrpSpPr>
          <p:cNvPr id="71" name="Group 70"/>
          <p:cNvGrpSpPr/>
          <p:nvPr/>
        </p:nvGrpSpPr>
        <p:grpSpPr>
          <a:xfrm>
            <a:off x="1295400" y="2561598"/>
            <a:ext cx="2004682" cy="2135001"/>
            <a:chOff x="4351104" y="1873118"/>
            <a:chExt cx="2004682" cy="2135001"/>
          </a:xfrm>
        </p:grpSpPr>
        <p:sp>
          <p:nvSpPr>
            <p:cNvPr id="72" name="TextBox 71"/>
            <p:cNvSpPr txBox="1"/>
            <p:nvPr/>
          </p:nvSpPr>
          <p:spPr>
            <a:xfrm>
              <a:off x="4351104" y="3160990"/>
              <a:ext cx="2004682" cy="646331"/>
            </a:xfrm>
            <a:prstGeom prst="rect">
              <a:avLst/>
            </a:prstGeom>
            <a:noFill/>
          </p:spPr>
          <p:txBody>
            <a:bodyPr wrap="square" rtlCol="0">
              <a:spAutoFit/>
            </a:bodyPr>
            <a:lstStyle/>
            <a:p>
              <a:pPr algn="ctr"/>
              <a:r>
                <a:rPr lang="en-US" dirty="0"/>
                <a:t>Trigger1</a:t>
              </a:r>
            </a:p>
            <a:p>
              <a:pPr algn="ctr"/>
              <a:r>
                <a:rPr lang="en-US" dirty="0"/>
                <a:t>(x1&lt;5) [x1]</a:t>
              </a:r>
            </a:p>
          </p:txBody>
        </p:sp>
        <p:sp>
          <p:nvSpPr>
            <p:cNvPr id="73" name="Freeform 72"/>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1516126" y="2166760"/>
            <a:ext cx="1432731" cy="1118771"/>
            <a:chOff x="4571829" y="1478280"/>
            <a:chExt cx="1432731" cy="1118771"/>
          </a:xfrm>
        </p:grpSpPr>
        <p:sp>
          <p:nvSpPr>
            <p:cNvPr id="75" name="Freeform 74"/>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571829" y="1673721"/>
              <a:ext cx="1371771" cy="923330"/>
            </a:xfrm>
            <a:prstGeom prst="rect">
              <a:avLst/>
            </a:prstGeom>
            <a:noFill/>
          </p:spPr>
          <p:txBody>
            <a:bodyPr wrap="square" rtlCol="0">
              <a:spAutoFit/>
            </a:bodyPr>
            <a:lstStyle/>
            <a:p>
              <a:pPr algn="ctr"/>
              <a:r>
                <a:rPr lang="en-US" dirty="0"/>
                <a:t>Trigger1</a:t>
              </a:r>
            </a:p>
            <a:p>
              <a:pPr algn="ctr"/>
              <a:r>
                <a:rPr lang="en-US" dirty="0"/>
                <a:t>(x1 &gt;=5) </a:t>
              </a:r>
              <a:br>
                <a:rPr lang="en-US" dirty="0"/>
              </a:br>
              <a:r>
                <a:rPr lang="en-US" dirty="0"/>
                <a:t>[x1]</a:t>
              </a:r>
            </a:p>
          </p:txBody>
        </p:sp>
      </p:grpSp>
      <p:grpSp>
        <p:nvGrpSpPr>
          <p:cNvPr id="77" name="Group 76"/>
          <p:cNvGrpSpPr/>
          <p:nvPr/>
        </p:nvGrpSpPr>
        <p:grpSpPr>
          <a:xfrm>
            <a:off x="1295400" y="5108079"/>
            <a:ext cx="2506896" cy="1177052"/>
            <a:chOff x="4351104" y="4419600"/>
            <a:chExt cx="2506896" cy="1177052"/>
          </a:xfrm>
        </p:grpSpPr>
        <p:sp>
          <p:nvSpPr>
            <p:cNvPr id="78" name="Freeform 77"/>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351104" y="4950321"/>
              <a:ext cx="2506896" cy="646331"/>
            </a:xfrm>
            <a:prstGeom prst="rect">
              <a:avLst/>
            </a:prstGeom>
            <a:noFill/>
          </p:spPr>
          <p:txBody>
            <a:bodyPr wrap="square" rtlCol="0">
              <a:spAutoFit/>
            </a:bodyPr>
            <a:lstStyle/>
            <a:p>
              <a:pPr algn="ctr"/>
              <a:r>
                <a:rPr lang="en-US" dirty="0"/>
                <a:t>Trigger2 (x2 &lt; 2)</a:t>
              </a:r>
            </a:p>
            <a:p>
              <a:pPr algn="ctr"/>
              <a:r>
                <a:rPr lang="en-US" dirty="0"/>
                <a:t>[] {</a:t>
              </a:r>
              <a:r>
                <a:rPr lang="en-US" dirty="0" err="1"/>
                <a:t>DoSomething</a:t>
              </a:r>
              <a:r>
                <a:rPr lang="en-US" dirty="0"/>
                <a:t>}</a:t>
              </a:r>
            </a:p>
          </p:txBody>
        </p:sp>
      </p:grpSp>
      <p:grpSp>
        <p:nvGrpSpPr>
          <p:cNvPr id="80" name="Group 79"/>
          <p:cNvGrpSpPr/>
          <p:nvPr/>
        </p:nvGrpSpPr>
        <p:grpSpPr>
          <a:xfrm>
            <a:off x="3497496" y="5090161"/>
            <a:ext cx="2362200" cy="1140321"/>
            <a:chOff x="6553200" y="4401681"/>
            <a:chExt cx="2362200" cy="1140321"/>
          </a:xfrm>
        </p:grpSpPr>
        <p:sp>
          <p:nvSpPr>
            <p:cNvPr id="81" name="Freeform 80"/>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553200" y="4895671"/>
              <a:ext cx="2362200" cy="646331"/>
            </a:xfrm>
            <a:prstGeom prst="rect">
              <a:avLst/>
            </a:prstGeom>
            <a:noFill/>
          </p:spPr>
          <p:txBody>
            <a:bodyPr wrap="square" rtlCol="0">
              <a:spAutoFit/>
            </a:bodyPr>
            <a:lstStyle/>
            <a:p>
              <a:pPr algn="ctr"/>
              <a:r>
                <a:rPr lang="en-US" dirty="0"/>
                <a:t>Trigger2 (x2 &gt;  2)</a:t>
              </a:r>
            </a:p>
            <a:p>
              <a:pPr algn="ctr"/>
              <a:r>
                <a:rPr lang="en-US" dirty="0"/>
                <a:t>[] {</a:t>
              </a:r>
              <a:r>
                <a:rPr lang="en-US" dirty="0" err="1"/>
                <a:t>DoSomethingElse</a:t>
              </a:r>
              <a:r>
                <a:rPr lang="en-US" dirty="0"/>
                <a:t>}</a:t>
              </a:r>
            </a:p>
          </p:txBody>
        </p:sp>
      </p:grpSp>
      <p:grpSp>
        <p:nvGrpSpPr>
          <p:cNvPr id="83" name="Group 82"/>
          <p:cNvGrpSpPr/>
          <p:nvPr/>
        </p:nvGrpSpPr>
        <p:grpSpPr>
          <a:xfrm>
            <a:off x="3116497" y="2502039"/>
            <a:ext cx="2177467" cy="2179320"/>
            <a:chOff x="6172200" y="1813560"/>
            <a:chExt cx="2177467" cy="2179320"/>
          </a:xfrm>
        </p:grpSpPr>
        <p:sp>
          <p:nvSpPr>
            <p:cNvPr id="84" name="TextBox 83"/>
            <p:cNvSpPr txBox="1"/>
            <p:nvPr/>
          </p:nvSpPr>
          <p:spPr>
            <a:xfrm>
              <a:off x="6172200" y="2675989"/>
              <a:ext cx="2177467" cy="369332"/>
            </a:xfrm>
            <a:prstGeom prst="rect">
              <a:avLst/>
            </a:prstGeom>
            <a:noFill/>
          </p:spPr>
          <p:txBody>
            <a:bodyPr wrap="square" rtlCol="0">
              <a:spAutoFit/>
            </a:bodyPr>
            <a:lstStyle/>
            <a:p>
              <a:pPr algn="ctr"/>
              <a:r>
                <a:rPr lang="en-US" dirty="0"/>
                <a:t>Trigger0 () [x1,x2]</a:t>
              </a:r>
            </a:p>
          </p:txBody>
        </p:sp>
        <p:sp>
          <p:nvSpPr>
            <p:cNvPr id="85" name="Freeform 84"/>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3040296" y="3733801"/>
            <a:ext cx="2209800" cy="932319"/>
            <a:chOff x="6096000" y="3045321"/>
            <a:chExt cx="2209800" cy="932319"/>
          </a:xfrm>
        </p:grpSpPr>
        <p:sp>
          <p:nvSpPr>
            <p:cNvPr id="87" name="Freeform 8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96000" y="3045321"/>
              <a:ext cx="2209800" cy="646331"/>
            </a:xfrm>
            <a:prstGeom prst="rect">
              <a:avLst/>
            </a:prstGeom>
            <a:noFill/>
          </p:spPr>
          <p:txBody>
            <a:bodyPr wrap="square" rtlCol="0">
              <a:spAutoFit/>
            </a:bodyPr>
            <a:lstStyle/>
            <a:p>
              <a:pPr algn="r"/>
              <a:r>
                <a:rPr lang="en-US" dirty="0"/>
                <a:t>Trigger1 (x1 &gt;= 5)</a:t>
              </a:r>
              <a:br>
                <a:rPr lang="en-US" dirty="0"/>
              </a:br>
              <a:r>
                <a:rPr lang="en-US" dirty="0"/>
                <a:t>[x1]</a:t>
              </a:r>
            </a:p>
          </p:txBody>
        </p:sp>
      </p:grpSp>
      <p:grpSp>
        <p:nvGrpSpPr>
          <p:cNvPr id="89" name="Group 88"/>
          <p:cNvGrpSpPr/>
          <p:nvPr/>
        </p:nvGrpSpPr>
        <p:grpSpPr>
          <a:xfrm>
            <a:off x="4259497" y="4696600"/>
            <a:ext cx="1411309" cy="753011"/>
            <a:chOff x="7315200" y="4008120"/>
            <a:chExt cx="1411309" cy="753011"/>
          </a:xfrm>
        </p:grpSpPr>
        <p:sp>
          <p:nvSpPr>
            <p:cNvPr id="90" name="Freeform 89"/>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315200" y="4114800"/>
              <a:ext cx="1411309" cy="646331"/>
            </a:xfrm>
            <a:prstGeom prst="rect">
              <a:avLst/>
            </a:prstGeom>
            <a:noFill/>
          </p:spPr>
          <p:txBody>
            <a:bodyPr wrap="square" rtlCol="0">
              <a:spAutoFit/>
            </a:bodyPr>
            <a:lstStyle/>
            <a:p>
              <a:pPr algn="r"/>
              <a:r>
                <a:rPr lang="en-US" dirty="0"/>
                <a:t>Trigger1</a:t>
              </a:r>
            </a:p>
            <a:p>
              <a:pPr algn="r"/>
              <a:r>
                <a:rPr lang="en-US" dirty="0"/>
                <a:t>(x1 &lt; 5 ) [x1]</a:t>
              </a:r>
            </a:p>
          </p:txBody>
        </p:sp>
      </p:grpSp>
      <p:grpSp>
        <p:nvGrpSpPr>
          <p:cNvPr id="92" name="Group 91"/>
          <p:cNvGrpSpPr/>
          <p:nvPr/>
        </p:nvGrpSpPr>
        <p:grpSpPr>
          <a:xfrm rot="4873828">
            <a:off x="4053763" y="2326630"/>
            <a:ext cx="893078" cy="1183372"/>
            <a:chOff x="7284720" y="634492"/>
            <a:chExt cx="893078" cy="1183372"/>
          </a:xfrm>
        </p:grpSpPr>
        <p:sp>
          <p:nvSpPr>
            <p:cNvPr id="93" name="Freeform 92"/>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rot="16726172">
              <a:off x="7314986" y="850973"/>
              <a:ext cx="1079294" cy="646331"/>
            </a:xfrm>
            <a:prstGeom prst="rect">
              <a:avLst/>
            </a:prstGeom>
            <a:noFill/>
          </p:spPr>
          <p:txBody>
            <a:bodyPr wrap="square" rtlCol="0">
              <a:spAutoFit/>
            </a:bodyPr>
            <a:lstStyle/>
            <a:p>
              <a:pPr algn="ctr"/>
              <a:r>
                <a:rPr lang="en-US" dirty="0"/>
                <a:t>Trigger2</a:t>
              </a:r>
            </a:p>
            <a:p>
              <a:pPr algn="ctr"/>
              <a:r>
                <a:rPr lang="en-US" dirty="0"/>
                <a:t>() []</a:t>
              </a:r>
            </a:p>
          </p:txBody>
        </p:sp>
      </p:grpSp>
      <p:sp>
        <p:nvSpPr>
          <p:cNvPr id="95" name="Rounded Rectangle 94"/>
          <p:cNvSpPr/>
          <p:nvPr/>
        </p:nvSpPr>
        <p:spPr>
          <a:xfrm>
            <a:off x="8072245" y="205740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a:t>
            </a:r>
          </a:p>
          <a:p>
            <a:pPr algn="ctr"/>
            <a:r>
              <a:rPr lang="en-US" dirty="0">
                <a:solidFill>
                  <a:schemeClr val="tx1"/>
                </a:solidFill>
              </a:rPr>
              <a:t>x1=0, x2=0</a:t>
            </a:r>
            <a:endParaRPr lang="en-US" dirty="0"/>
          </a:p>
        </p:txBody>
      </p:sp>
      <p:grpSp>
        <p:nvGrpSpPr>
          <p:cNvPr id="98" name="Group 97"/>
          <p:cNvGrpSpPr/>
          <p:nvPr/>
        </p:nvGrpSpPr>
        <p:grpSpPr>
          <a:xfrm>
            <a:off x="9355150" y="1839736"/>
            <a:ext cx="1079294" cy="751064"/>
            <a:chOff x="7196026" y="1066800"/>
            <a:chExt cx="1079294" cy="751064"/>
          </a:xfrm>
        </p:grpSpPr>
        <p:sp>
          <p:nvSpPr>
            <p:cNvPr id="99" name="Freeform 9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96026" y="1066800"/>
              <a:ext cx="1079294" cy="369332"/>
            </a:xfrm>
            <a:prstGeom prst="rect">
              <a:avLst/>
            </a:prstGeom>
            <a:noFill/>
          </p:spPr>
          <p:txBody>
            <a:bodyPr wrap="square" rtlCol="0">
              <a:spAutoFit/>
            </a:bodyPr>
            <a:lstStyle/>
            <a:p>
              <a:pPr algn="ctr"/>
              <a:r>
                <a:rPr lang="en-US" dirty="0"/>
                <a:t>Trigger0</a:t>
              </a:r>
            </a:p>
          </p:txBody>
        </p:sp>
      </p:grpSp>
      <p:grpSp>
        <p:nvGrpSpPr>
          <p:cNvPr id="101" name="Group 100"/>
          <p:cNvGrpSpPr/>
          <p:nvPr/>
        </p:nvGrpSpPr>
        <p:grpSpPr>
          <a:xfrm rot="4873828">
            <a:off x="7068190" y="1687769"/>
            <a:ext cx="612598" cy="1313337"/>
            <a:chOff x="6780977" y="1374138"/>
            <a:chExt cx="612598" cy="1313337"/>
          </a:xfrm>
        </p:grpSpPr>
        <p:sp>
          <p:nvSpPr>
            <p:cNvPr id="102" name="Freeform 101"/>
            <p:cNvSpPr/>
            <p:nvPr/>
          </p:nvSpPr>
          <p:spPr>
            <a:xfrm rot="6550292" flipV="1">
              <a:off x="6919276" y="1448496"/>
              <a:ext cx="548657" cy="399941"/>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rot="16726172">
              <a:off x="6425996" y="1963162"/>
              <a:ext cx="1079294" cy="369332"/>
            </a:xfrm>
            <a:prstGeom prst="rect">
              <a:avLst/>
            </a:prstGeom>
            <a:noFill/>
          </p:spPr>
          <p:txBody>
            <a:bodyPr wrap="square" rtlCol="0">
              <a:spAutoFit/>
            </a:bodyPr>
            <a:lstStyle/>
            <a:p>
              <a:pPr algn="ctr"/>
              <a:r>
                <a:rPr lang="en-US" dirty="0"/>
                <a:t>Trigger2</a:t>
              </a:r>
            </a:p>
          </p:txBody>
        </p:sp>
      </p:grpSp>
      <p:sp>
        <p:nvSpPr>
          <p:cNvPr id="111" name="Rounded Rectangle 110"/>
          <p:cNvSpPr/>
          <p:nvPr/>
        </p:nvSpPr>
        <p:spPr>
          <a:xfrm>
            <a:off x="7081645" y="346579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a:t>
            </a:r>
          </a:p>
          <a:p>
            <a:pPr algn="ctr"/>
            <a:r>
              <a:rPr lang="en-US" dirty="0">
                <a:solidFill>
                  <a:schemeClr val="tx1"/>
                </a:solidFill>
              </a:rPr>
              <a:t>x1=0, x2=0</a:t>
            </a:r>
            <a:endParaRPr lang="en-US" dirty="0"/>
          </a:p>
        </p:txBody>
      </p:sp>
      <p:sp>
        <p:nvSpPr>
          <p:cNvPr id="112" name="Rounded Rectangle 111"/>
          <p:cNvSpPr/>
          <p:nvPr/>
        </p:nvSpPr>
        <p:spPr>
          <a:xfrm>
            <a:off x="8681844" y="34290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a:t>
            </a:r>
          </a:p>
          <a:p>
            <a:pPr algn="ctr"/>
            <a:r>
              <a:rPr lang="en-US" dirty="0">
                <a:solidFill>
                  <a:schemeClr val="tx1"/>
                </a:solidFill>
              </a:rPr>
              <a:t>x1=0.5, x2=0.5</a:t>
            </a:r>
            <a:endParaRPr lang="en-US" dirty="0"/>
          </a:p>
        </p:txBody>
      </p:sp>
      <p:grpSp>
        <p:nvGrpSpPr>
          <p:cNvPr id="117" name="Group 116"/>
          <p:cNvGrpSpPr/>
          <p:nvPr/>
        </p:nvGrpSpPr>
        <p:grpSpPr>
          <a:xfrm>
            <a:off x="7005445" y="2782610"/>
            <a:ext cx="1831381" cy="683180"/>
            <a:chOff x="5562600" y="2325410"/>
            <a:chExt cx="1831381" cy="683180"/>
          </a:xfrm>
        </p:grpSpPr>
        <p:sp>
          <p:nvSpPr>
            <p:cNvPr id="109" name="TextBox 108"/>
            <p:cNvSpPr txBox="1"/>
            <p:nvPr/>
          </p:nvSpPr>
          <p:spPr>
            <a:xfrm>
              <a:off x="5562600" y="2373868"/>
              <a:ext cx="1653456" cy="369332"/>
            </a:xfrm>
            <a:prstGeom prst="rect">
              <a:avLst/>
            </a:prstGeom>
            <a:noFill/>
          </p:spPr>
          <p:txBody>
            <a:bodyPr wrap="square" rtlCol="0">
              <a:spAutoFit/>
            </a:bodyPr>
            <a:lstStyle/>
            <a:p>
              <a:pPr algn="ctr"/>
              <a:r>
                <a:rPr lang="en-US" dirty="0"/>
                <a:t>Trigger1</a:t>
              </a:r>
            </a:p>
          </p:txBody>
        </p:sp>
        <p:cxnSp>
          <p:nvCxnSpPr>
            <p:cNvPr id="114" name="Straight Arrow Connector 113"/>
            <p:cNvCxnSpPr>
              <a:stCxn id="95" idx="2"/>
              <a:endCxn id="111" idx="0"/>
            </p:cNvCxnSpPr>
            <p:nvPr/>
          </p:nvCxnSpPr>
          <p:spPr>
            <a:xfrm flipH="1">
              <a:off x="6403381" y="2325410"/>
              <a:ext cx="990600" cy="683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8529445" y="2782610"/>
            <a:ext cx="1033759" cy="646390"/>
            <a:chOff x="7086600" y="2325410"/>
            <a:chExt cx="1033759" cy="646390"/>
          </a:xfrm>
        </p:grpSpPr>
        <p:cxnSp>
          <p:nvCxnSpPr>
            <p:cNvPr id="116" name="Straight Arrow Connector 115"/>
            <p:cNvCxnSpPr>
              <a:stCxn id="95" idx="2"/>
              <a:endCxn id="112" idx="0"/>
            </p:cNvCxnSpPr>
            <p:nvPr/>
          </p:nvCxnSpPr>
          <p:spPr>
            <a:xfrm>
              <a:off x="7393981" y="2325410"/>
              <a:ext cx="726378" cy="6463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86600" y="2526268"/>
              <a:ext cx="796673" cy="369332"/>
            </a:xfrm>
            <a:prstGeom prst="rect">
              <a:avLst/>
            </a:prstGeom>
            <a:noFill/>
          </p:spPr>
          <p:txBody>
            <a:bodyPr wrap="square" rtlCol="0">
              <a:spAutoFit/>
            </a:bodyPr>
            <a:lstStyle/>
            <a:p>
              <a:pPr algn="ctr"/>
              <a:r>
                <a:rPr lang="el-GR" dirty="0"/>
                <a:t>δ</a:t>
              </a:r>
              <a:endParaRPr lang="en-US" dirty="0"/>
            </a:p>
          </p:txBody>
        </p:sp>
      </p:grpSp>
      <p:grpSp>
        <p:nvGrpSpPr>
          <p:cNvPr id="129" name="Group 128"/>
          <p:cNvGrpSpPr/>
          <p:nvPr/>
        </p:nvGrpSpPr>
        <p:grpSpPr>
          <a:xfrm>
            <a:off x="5862445" y="2692401"/>
            <a:ext cx="2269067" cy="778933"/>
            <a:chOff x="4419600" y="2692400"/>
            <a:chExt cx="2269067" cy="778933"/>
          </a:xfrm>
        </p:grpSpPr>
        <p:sp>
          <p:nvSpPr>
            <p:cNvPr id="127" name="Freeform 126"/>
            <p:cNvSpPr/>
            <p:nvPr/>
          </p:nvSpPr>
          <p:spPr>
            <a:xfrm>
              <a:off x="5461287" y="2692400"/>
              <a:ext cx="1227380" cy="778933"/>
            </a:xfrm>
            <a:custGeom>
              <a:avLst/>
              <a:gdLst>
                <a:gd name="connsiteX0" fmla="*/ 279113 w 1227380"/>
                <a:gd name="connsiteY0" fmla="*/ 778933 h 778933"/>
                <a:gd name="connsiteX1" fmla="*/ 58980 w 1227380"/>
                <a:gd name="connsiteY1" fmla="*/ 152400 h 778933"/>
                <a:gd name="connsiteX2" fmla="*/ 1227380 w 1227380"/>
                <a:gd name="connsiteY2" fmla="*/ 0 h 778933"/>
              </a:gdLst>
              <a:ahLst/>
              <a:cxnLst>
                <a:cxn ang="0">
                  <a:pos x="connsiteX0" y="connsiteY0"/>
                </a:cxn>
                <a:cxn ang="0">
                  <a:pos x="connsiteX1" y="connsiteY1"/>
                </a:cxn>
                <a:cxn ang="0">
                  <a:pos x="connsiteX2" y="connsiteY2"/>
                </a:cxn>
              </a:cxnLst>
              <a:rect l="l" t="t" r="r" b="b"/>
              <a:pathLst>
                <a:path w="1227380" h="778933">
                  <a:moveTo>
                    <a:pt x="279113" y="778933"/>
                  </a:moveTo>
                  <a:cubicBezTo>
                    <a:pt x="90024" y="530577"/>
                    <a:pt x="-99064" y="282222"/>
                    <a:pt x="58980" y="152400"/>
                  </a:cubicBezTo>
                  <a:cubicBezTo>
                    <a:pt x="217024" y="22578"/>
                    <a:pt x="722202" y="11289"/>
                    <a:pt x="122738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419600" y="2924784"/>
              <a:ext cx="1079294" cy="369332"/>
            </a:xfrm>
            <a:prstGeom prst="rect">
              <a:avLst/>
            </a:prstGeom>
            <a:noFill/>
          </p:spPr>
          <p:txBody>
            <a:bodyPr wrap="square" rtlCol="0">
              <a:spAutoFit/>
            </a:bodyPr>
            <a:lstStyle/>
            <a:p>
              <a:pPr algn="ctr"/>
              <a:r>
                <a:rPr lang="en-US" dirty="0"/>
                <a:t>Trigger0</a:t>
              </a:r>
            </a:p>
          </p:txBody>
        </p:sp>
      </p:grpSp>
      <p:sp>
        <p:nvSpPr>
          <p:cNvPr id="130" name="TextBox 129"/>
          <p:cNvSpPr txBox="1"/>
          <p:nvPr/>
        </p:nvSpPr>
        <p:spPr>
          <a:xfrm>
            <a:off x="6002350" y="3212068"/>
            <a:ext cx="1079294" cy="369332"/>
          </a:xfrm>
          <a:prstGeom prst="rect">
            <a:avLst/>
          </a:prstGeom>
          <a:noFill/>
        </p:spPr>
        <p:txBody>
          <a:bodyPr wrap="square" rtlCol="0">
            <a:spAutoFit/>
          </a:bodyPr>
          <a:lstStyle/>
          <a:p>
            <a:pPr algn="ctr"/>
            <a:r>
              <a:rPr lang="en-US" dirty="0"/>
              <a:t>Trigger1</a:t>
            </a:r>
          </a:p>
        </p:txBody>
      </p:sp>
      <p:grpSp>
        <p:nvGrpSpPr>
          <p:cNvPr id="134" name="Group 133"/>
          <p:cNvGrpSpPr/>
          <p:nvPr/>
        </p:nvGrpSpPr>
        <p:grpSpPr>
          <a:xfrm>
            <a:off x="5862445" y="4165600"/>
            <a:ext cx="1659467" cy="711200"/>
            <a:chOff x="4419600" y="4165600"/>
            <a:chExt cx="1659467" cy="711200"/>
          </a:xfrm>
        </p:grpSpPr>
        <p:sp>
          <p:nvSpPr>
            <p:cNvPr id="132" name="Freeform 131"/>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4419600" y="4230469"/>
              <a:ext cx="1612694" cy="646331"/>
            </a:xfrm>
            <a:prstGeom prst="rect">
              <a:avLst/>
            </a:prstGeom>
            <a:noFill/>
          </p:spPr>
          <p:txBody>
            <a:bodyPr wrap="square" rtlCol="0">
              <a:spAutoFit/>
            </a:bodyPr>
            <a:lstStyle/>
            <a:p>
              <a:pPr algn="ctr"/>
              <a:r>
                <a:rPr lang="en-US" dirty="0"/>
                <a:t>Trigger2</a:t>
              </a:r>
              <a:br>
                <a:rPr lang="en-US" dirty="0"/>
              </a:br>
              <a:r>
                <a:rPr lang="en-US" dirty="0"/>
                <a:t>{</a:t>
              </a:r>
              <a:r>
                <a:rPr lang="en-US" dirty="0" err="1"/>
                <a:t>DoSomething</a:t>
              </a:r>
              <a:r>
                <a:rPr lang="en-US" dirty="0"/>
                <a:t>}</a:t>
              </a:r>
            </a:p>
          </p:txBody>
        </p:sp>
      </p:grpSp>
      <p:sp>
        <p:nvSpPr>
          <p:cNvPr id="135" name="Rounded Rectangle 134"/>
          <p:cNvSpPr/>
          <p:nvPr/>
        </p:nvSpPr>
        <p:spPr>
          <a:xfrm>
            <a:off x="6375814" y="50292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a:t>
            </a:r>
          </a:p>
          <a:p>
            <a:pPr algn="ctr"/>
            <a:r>
              <a:rPr lang="en-US" dirty="0">
                <a:solidFill>
                  <a:schemeClr val="tx1"/>
                </a:solidFill>
              </a:rPr>
              <a:t>x1=0.5, x2=0.5</a:t>
            </a:r>
            <a:endParaRPr lang="en-US" dirty="0"/>
          </a:p>
        </p:txBody>
      </p:sp>
      <p:grpSp>
        <p:nvGrpSpPr>
          <p:cNvPr id="136" name="Group 135"/>
          <p:cNvGrpSpPr/>
          <p:nvPr/>
        </p:nvGrpSpPr>
        <p:grpSpPr>
          <a:xfrm>
            <a:off x="7509128" y="4191000"/>
            <a:ext cx="796673" cy="848244"/>
            <a:chOff x="6240863" y="2325410"/>
            <a:chExt cx="796673" cy="848244"/>
          </a:xfrm>
        </p:grpSpPr>
        <p:cxnSp>
          <p:nvCxnSpPr>
            <p:cNvPr id="137" name="Straight Arrow Connector 136"/>
            <p:cNvCxnSpPr>
              <a:stCxn id="111" idx="2"/>
            </p:cNvCxnSpPr>
            <p:nvPr/>
          </p:nvCxnSpPr>
          <p:spPr>
            <a:xfrm flipH="1">
              <a:off x="6273413" y="2325410"/>
              <a:ext cx="351031" cy="8482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6240863" y="2718078"/>
              <a:ext cx="796673" cy="369332"/>
            </a:xfrm>
            <a:prstGeom prst="rect">
              <a:avLst/>
            </a:prstGeom>
            <a:noFill/>
          </p:spPr>
          <p:txBody>
            <a:bodyPr wrap="square" rtlCol="0">
              <a:spAutoFit/>
            </a:bodyPr>
            <a:lstStyle/>
            <a:p>
              <a:pPr algn="ctr"/>
              <a:r>
                <a:rPr lang="el-GR" dirty="0"/>
                <a:t>δ</a:t>
              </a:r>
              <a:endParaRPr lang="en-US" dirty="0"/>
            </a:p>
          </p:txBody>
        </p:sp>
      </p:grpSp>
      <p:grpSp>
        <p:nvGrpSpPr>
          <p:cNvPr id="142" name="Group 141"/>
          <p:cNvGrpSpPr/>
          <p:nvPr/>
        </p:nvGrpSpPr>
        <p:grpSpPr>
          <a:xfrm>
            <a:off x="9418444" y="2675467"/>
            <a:ext cx="1104694" cy="762000"/>
            <a:chOff x="7975600" y="2675467"/>
            <a:chExt cx="1104694" cy="762000"/>
          </a:xfrm>
        </p:grpSpPr>
        <p:sp>
          <p:nvSpPr>
            <p:cNvPr id="140" name="Freeform 139"/>
            <p:cNvSpPr/>
            <p:nvPr/>
          </p:nvSpPr>
          <p:spPr>
            <a:xfrm>
              <a:off x="7975600" y="2675467"/>
              <a:ext cx="711200" cy="762000"/>
            </a:xfrm>
            <a:custGeom>
              <a:avLst/>
              <a:gdLst>
                <a:gd name="connsiteX0" fmla="*/ 711200 w 711200"/>
                <a:gd name="connsiteY0" fmla="*/ 762000 h 762000"/>
                <a:gd name="connsiteX1" fmla="*/ 440267 w 711200"/>
                <a:gd name="connsiteY1" fmla="*/ 254000 h 762000"/>
                <a:gd name="connsiteX2" fmla="*/ 0 w 711200"/>
                <a:gd name="connsiteY2" fmla="*/ 0 h 762000"/>
              </a:gdLst>
              <a:ahLst/>
              <a:cxnLst>
                <a:cxn ang="0">
                  <a:pos x="connsiteX0" y="connsiteY0"/>
                </a:cxn>
                <a:cxn ang="0">
                  <a:pos x="connsiteX1" y="connsiteY1"/>
                </a:cxn>
                <a:cxn ang="0">
                  <a:pos x="connsiteX2" y="connsiteY2"/>
                </a:cxn>
              </a:cxnLst>
              <a:rect l="l" t="t" r="r" b="b"/>
              <a:pathLst>
                <a:path w="711200" h="762000">
                  <a:moveTo>
                    <a:pt x="711200" y="762000"/>
                  </a:moveTo>
                  <a:cubicBezTo>
                    <a:pt x="635000" y="571500"/>
                    <a:pt x="558800" y="381000"/>
                    <a:pt x="440267" y="254000"/>
                  </a:cubicBezTo>
                  <a:cubicBezTo>
                    <a:pt x="321734" y="127000"/>
                    <a:pt x="160867" y="6350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8001000" y="2831068"/>
              <a:ext cx="1079294" cy="369332"/>
            </a:xfrm>
            <a:prstGeom prst="rect">
              <a:avLst/>
            </a:prstGeom>
            <a:noFill/>
          </p:spPr>
          <p:txBody>
            <a:bodyPr wrap="square" rtlCol="0">
              <a:spAutoFit/>
            </a:bodyPr>
            <a:lstStyle/>
            <a:p>
              <a:pPr algn="ctr"/>
              <a:r>
                <a:rPr lang="en-US" dirty="0"/>
                <a:t>Trigger0</a:t>
              </a:r>
            </a:p>
          </p:txBody>
        </p:sp>
      </p:grpSp>
      <p:sp>
        <p:nvSpPr>
          <p:cNvPr id="147" name="Rounded Rectangle 146"/>
          <p:cNvSpPr/>
          <p:nvPr/>
        </p:nvSpPr>
        <p:spPr>
          <a:xfrm>
            <a:off x="8072245" y="4724400"/>
            <a:ext cx="1434789"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a:t>
            </a:r>
          </a:p>
          <a:p>
            <a:pPr algn="ctr"/>
            <a:r>
              <a:rPr lang="en-US" dirty="0">
                <a:solidFill>
                  <a:schemeClr val="tx1"/>
                </a:solidFill>
              </a:rPr>
              <a:t>x1=0, x2=0.5</a:t>
            </a:r>
            <a:endParaRPr lang="en-US" dirty="0"/>
          </a:p>
        </p:txBody>
      </p:sp>
      <p:grpSp>
        <p:nvGrpSpPr>
          <p:cNvPr id="166" name="Group 165"/>
          <p:cNvGrpSpPr/>
          <p:nvPr/>
        </p:nvGrpSpPr>
        <p:grpSpPr>
          <a:xfrm>
            <a:off x="8224645" y="4154210"/>
            <a:ext cx="1267315" cy="570190"/>
            <a:chOff x="6700644" y="4154210"/>
            <a:chExt cx="1267315" cy="570190"/>
          </a:xfrm>
        </p:grpSpPr>
        <p:cxnSp>
          <p:nvCxnSpPr>
            <p:cNvPr id="151" name="Straight Arrow Connector 150"/>
            <p:cNvCxnSpPr>
              <a:stCxn id="112" idx="2"/>
              <a:endCxn id="147" idx="0"/>
            </p:cNvCxnSpPr>
            <p:nvPr/>
          </p:nvCxnSpPr>
          <p:spPr>
            <a:xfrm flipH="1">
              <a:off x="7265639" y="4154210"/>
              <a:ext cx="702320" cy="5701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700644" y="4191000"/>
              <a:ext cx="1079294" cy="369332"/>
            </a:xfrm>
            <a:prstGeom prst="rect">
              <a:avLst/>
            </a:prstGeom>
            <a:noFill/>
          </p:spPr>
          <p:txBody>
            <a:bodyPr wrap="square" rtlCol="0">
              <a:spAutoFit/>
            </a:bodyPr>
            <a:lstStyle/>
            <a:p>
              <a:pPr algn="ctr"/>
              <a:r>
                <a:rPr lang="en-US" dirty="0"/>
                <a:t>Trigger1</a:t>
              </a:r>
            </a:p>
          </p:txBody>
        </p:sp>
      </p:grpSp>
      <p:grpSp>
        <p:nvGrpSpPr>
          <p:cNvPr id="153" name="Group 152"/>
          <p:cNvGrpSpPr/>
          <p:nvPr/>
        </p:nvGrpSpPr>
        <p:grpSpPr>
          <a:xfrm>
            <a:off x="9207706" y="4089400"/>
            <a:ext cx="1612694" cy="711200"/>
            <a:chOff x="4999773" y="4165600"/>
            <a:chExt cx="1612694" cy="711200"/>
          </a:xfrm>
        </p:grpSpPr>
        <p:sp>
          <p:nvSpPr>
            <p:cNvPr id="154" name="Freeform 153"/>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4999773" y="4507468"/>
              <a:ext cx="1612694" cy="369332"/>
            </a:xfrm>
            <a:prstGeom prst="rect">
              <a:avLst/>
            </a:prstGeom>
            <a:noFill/>
          </p:spPr>
          <p:txBody>
            <a:bodyPr wrap="square" rtlCol="0">
              <a:spAutoFit/>
            </a:bodyPr>
            <a:lstStyle/>
            <a:p>
              <a:pPr algn="ctr"/>
              <a:r>
                <a:rPr lang="en-US" dirty="0"/>
                <a:t>Trigger2</a:t>
              </a:r>
            </a:p>
          </p:txBody>
        </p:sp>
      </p:grpSp>
      <p:sp>
        <p:nvSpPr>
          <p:cNvPr id="156" name="Rounded Rectangle 155"/>
          <p:cNvSpPr/>
          <p:nvPr/>
        </p:nvSpPr>
        <p:spPr>
          <a:xfrm>
            <a:off x="8986644" y="5827990"/>
            <a:ext cx="1300356"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a:t>
            </a:r>
          </a:p>
          <a:p>
            <a:pPr algn="ctr"/>
            <a:r>
              <a:rPr lang="en-US" dirty="0">
                <a:solidFill>
                  <a:schemeClr val="tx1"/>
                </a:solidFill>
              </a:rPr>
              <a:t>x1=1, x2=1</a:t>
            </a:r>
            <a:endParaRPr lang="en-US" dirty="0"/>
          </a:p>
        </p:txBody>
      </p:sp>
      <p:grpSp>
        <p:nvGrpSpPr>
          <p:cNvPr id="157" name="Group 156"/>
          <p:cNvGrpSpPr/>
          <p:nvPr/>
        </p:nvGrpSpPr>
        <p:grpSpPr>
          <a:xfrm>
            <a:off x="9448801" y="4154211"/>
            <a:ext cx="796673" cy="1753105"/>
            <a:chOff x="6158758" y="2085142"/>
            <a:chExt cx="796673" cy="1753105"/>
          </a:xfrm>
        </p:grpSpPr>
        <p:cxnSp>
          <p:nvCxnSpPr>
            <p:cNvPr id="158" name="Straight Arrow Connector 157"/>
            <p:cNvCxnSpPr>
              <a:stCxn id="112" idx="2"/>
            </p:cNvCxnSpPr>
            <p:nvPr/>
          </p:nvCxnSpPr>
          <p:spPr>
            <a:xfrm>
              <a:off x="6201917" y="2085142"/>
              <a:ext cx="282085" cy="17531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158758" y="2971800"/>
              <a:ext cx="796673" cy="369332"/>
            </a:xfrm>
            <a:prstGeom prst="rect">
              <a:avLst/>
            </a:prstGeom>
            <a:noFill/>
          </p:spPr>
          <p:txBody>
            <a:bodyPr wrap="square" rtlCol="0">
              <a:spAutoFit/>
            </a:bodyPr>
            <a:lstStyle/>
            <a:p>
              <a:pPr algn="ctr"/>
              <a:r>
                <a:rPr lang="el-GR" dirty="0"/>
                <a:t>δ</a:t>
              </a:r>
              <a:endParaRPr lang="en-US" dirty="0"/>
            </a:p>
          </p:txBody>
        </p:sp>
      </p:grpSp>
    </p:spTree>
    <p:extLst>
      <p:ext uri="{BB962C8B-B14F-4D97-AF65-F5344CB8AC3E}">
        <p14:creationId xmlns:p14="http://schemas.microsoft.com/office/powerpoint/2010/main" val="270900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11" grpId="0" animBg="1"/>
      <p:bldP spid="112" grpId="0" animBg="1"/>
      <p:bldP spid="130" grpId="0"/>
      <p:bldP spid="135" grpId="0" animBg="1"/>
      <p:bldP spid="147" grpId="0" animBg="1"/>
      <p:bldP spid="1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a:t>
            </a:r>
            <a:r>
              <a:rPr lang="en-US" dirty="0" smtClean="0"/>
              <a:t>Many possible environments</a:t>
            </a:r>
            <a:endParaRPr lang="en-US" dirty="0"/>
          </a:p>
        </p:txBody>
      </p:sp>
      <p:sp>
        <p:nvSpPr>
          <p:cNvPr id="4" name="Content Placeholder 2"/>
          <p:cNvSpPr>
            <a:spLocks noGrp="1"/>
          </p:cNvSpPr>
          <p:nvPr>
            <p:ph sz="half" idx="1"/>
          </p:nvPr>
        </p:nvSpPr>
        <p:spPr>
          <a:xfrm>
            <a:off x="395416" y="1517247"/>
            <a:ext cx="4280167" cy="3565615"/>
          </a:xfrm>
        </p:spPr>
        <p:txBody>
          <a:bodyPr>
            <a:noAutofit/>
          </a:bodyPr>
          <a:lstStyle/>
          <a:p>
            <a:pPr marL="0" indent="0">
              <a:buNone/>
            </a:pPr>
            <a:r>
              <a:rPr lang="en-US" sz="2200" b="1" dirty="0" err="1">
                <a:latin typeface="Courier New" pitchFamily="49" charset="0"/>
                <a:cs typeface="Courier New" pitchFamily="49" charset="0"/>
              </a:rPr>
              <a:t>motionPorch</a:t>
            </a:r>
            <a:r>
              <a:rPr lang="en-US" sz="2200" b="1"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t>
            </a:r>
            <a:r>
              <a:rPr lang="en-US" sz="2200" dirty="0">
                <a:solidFill>
                  <a:schemeClr val="tx2"/>
                </a:solidFill>
                <a:latin typeface="Courier New" pitchFamily="49" charset="0"/>
                <a:cs typeface="Courier New" pitchFamily="49" charset="0"/>
              </a:rPr>
              <a:t>if (</a:t>
            </a:r>
            <a:r>
              <a:rPr lang="en-US" sz="2200" dirty="0" err="1">
                <a:solidFill>
                  <a:schemeClr val="tx2"/>
                </a:solidFill>
                <a:latin typeface="Courier New" pitchFamily="49" charset="0"/>
                <a:cs typeface="Courier New" pitchFamily="49" charset="0"/>
              </a:rPr>
              <a:t>lightLevel</a:t>
            </a:r>
            <a:r>
              <a:rPr lang="en-US" sz="2200" dirty="0">
                <a:solidFill>
                  <a:schemeClr val="tx2"/>
                </a:solidFill>
                <a:latin typeface="Courier New" pitchFamily="49" charset="0"/>
                <a:cs typeface="Courier New" pitchFamily="49" charset="0"/>
              </a:rPr>
              <a:t> &lt; 20)</a:t>
            </a:r>
          </a:p>
          <a:p>
            <a:pPr marL="0" indent="0">
              <a:buNone/>
            </a:pPr>
            <a:r>
              <a:rPr lang="en-US" sz="2200" dirty="0">
                <a:latin typeface="Courier New" pitchFamily="49" charset="0"/>
                <a:cs typeface="Courier New" pitchFamily="49" charset="0"/>
              </a:rPr>
              <a:t>    </a:t>
            </a:r>
            <a:r>
              <a:rPr lang="en-US" sz="2200" dirty="0" err="1">
                <a:latin typeface="Courier New" pitchFamily="49" charset="0"/>
                <a:cs typeface="Courier New" pitchFamily="49" charset="0"/>
              </a:rPr>
              <a:t>porchLight.Set</a:t>
            </a:r>
            <a:r>
              <a:rPr lang="en-US" sz="2200" dirty="0">
                <a:latin typeface="Courier New" pitchFamily="49" charset="0"/>
                <a:cs typeface="Courier New" pitchFamily="49" charset="0"/>
              </a:rPr>
              <a:t>(On)</a:t>
            </a:r>
          </a:p>
          <a:p>
            <a:pPr marL="0" indent="0">
              <a:buNone/>
            </a:pPr>
            <a:r>
              <a:rPr lang="en-US" sz="2200" dirty="0">
                <a:latin typeface="Courier New" pitchFamily="49" charset="0"/>
                <a:cs typeface="Courier New" pitchFamily="49" charset="0"/>
              </a:rPr>
              <a:t>    </a:t>
            </a:r>
            <a:r>
              <a:rPr lang="en-US" sz="2200" dirty="0" err="1">
                <a:latin typeface="Courier New" pitchFamily="49" charset="0"/>
                <a:cs typeface="Courier New" pitchFamily="49" charset="0"/>
              </a:rPr>
              <a:t>timer.Start</a:t>
            </a:r>
            <a:r>
              <a:rPr lang="en-US" sz="2200" dirty="0">
                <a:latin typeface="Courier New" pitchFamily="49" charset="0"/>
                <a:cs typeface="Courier New" pitchFamily="49" charset="0"/>
              </a:rPr>
              <a:t>(10 </a:t>
            </a:r>
            <a:r>
              <a:rPr lang="en-US" sz="2200" dirty="0" err="1">
                <a:latin typeface="Courier New" pitchFamily="49" charset="0"/>
                <a:cs typeface="Courier New" pitchFamily="49" charset="0"/>
              </a:rPr>
              <a:t>mins</a:t>
            </a:r>
            <a:r>
              <a:rPr lang="en-US" sz="2200" dirty="0">
                <a:latin typeface="Courier New" pitchFamily="49" charset="0"/>
                <a:cs typeface="Courier New" pitchFamily="49" charset="0"/>
              </a:rPr>
              <a:t>)</a:t>
            </a:r>
            <a:br>
              <a:rPr lang="en-US" sz="2200" dirty="0">
                <a:latin typeface="Courier New" pitchFamily="49" charset="0"/>
                <a:cs typeface="Courier New" pitchFamily="49" charset="0"/>
              </a:rPr>
            </a:br>
            <a:r>
              <a:rPr lang="en-US" sz="2200" b="1" dirty="0" err="1">
                <a:latin typeface="Courier New" pitchFamily="49" charset="0"/>
                <a:cs typeface="Courier New" pitchFamily="49" charset="0"/>
              </a:rPr>
              <a:t>porchLight.On</a:t>
            </a:r>
            <a:r>
              <a:rPr lang="en-US" sz="2200" b="1"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t>
            </a:r>
            <a:r>
              <a:rPr lang="en-US" sz="2200" dirty="0" err="1">
                <a:latin typeface="Courier New" pitchFamily="49" charset="0"/>
                <a:cs typeface="Courier New" pitchFamily="49" charset="0"/>
              </a:rPr>
              <a:t>timer.Start</a:t>
            </a:r>
            <a:r>
              <a:rPr lang="en-US" sz="2200" dirty="0">
                <a:latin typeface="Courier New" pitchFamily="49" charset="0"/>
                <a:cs typeface="Courier New" pitchFamily="49" charset="0"/>
              </a:rPr>
              <a:t>(5 </a:t>
            </a:r>
            <a:r>
              <a:rPr lang="en-US" sz="2200" dirty="0" err="1">
                <a:latin typeface="Courier New" pitchFamily="49" charset="0"/>
                <a:cs typeface="Courier New" pitchFamily="49" charset="0"/>
              </a:rPr>
              <a:t>mins</a:t>
            </a:r>
            <a:r>
              <a:rPr lang="en-US" sz="2200" dirty="0">
                <a:latin typeface="Courier New" pitchFamily="49" charset="0"/>
                <a:cs typeface="Courier New" pitchFamily="49" charset="0"/>
              </a:rPr>
              <a:t>)</a:t>
            </a:r>
          </a:p>
          <a:p>
            <a:pPr marL="0" indent="0">
              <a:buNone/>
            </a:pPr>
            <a:r>
              <a:rPr lang="en-US" sz="2200" b="1" dirty="0" err="1">
                <a:latin typeface="Courier New" pitchFamily="49" charset="0"/>
                <a:cs typeface="Courier New" pitchFamily="49" charset="0"/>
              </a:rPr>
              <a:t>timer.Fired</a:t>
            </a:r>
            <a:r>
              <a:rPr lang="en-US" sz="2200" b="1"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t>
            </a:r>
            <a:r>
              <a:rPr lang="en-US" sz="2200" dirty="0" err="1">
                <a:latin typeface="Courier New" pitchFamily="49" charset="0"/>
                <a:cs typeface="Courier New" pitchFamily="49" charset="0"/>
              </a:rPr>
              <a:t>porchLight.Set</a:t>
            </a:r>
            <a:r>
              <a:rPr lang="en-US" sz="2200" dirty="0">
                <a:latin typeface="Courier New" pitchFamily="49" charset="0"/>
                <a:cs typeface="Courier New" pitchFamily="49" charset="0"/>
              </a:rPr>
              <a:t>(Off)</a:t>
            </a:r>
          </a:p>
        </p:txBody>
      </p:sp>
      <p:sp>
        <p:nvSpPr>
          <p:cNvPr id="69" name="Content Placeholder 68"/>
          <p:cNvSpPr>
            <a:spLocks noGrp="1"/>
          </p:cNvSpPr>
          <p:nvPr>
            <p:ph sz="half" idx="2"/>
          </p:nvPr>
        </p:nvSpPr>
        <p:spPr>
          <a:xfrm>
            <a:off x="341360" y="5272146"/>
            <a:ext cx="5830014" cy="1125550"/>
          </a:xfrm>
        </p:spPr>
        <p:txBody>
          <a:bodyPr>
            <a:noAutofit/>
          </a:bodyPr>
          <a:lstStyle/>
          <a:p>
            <a:pPr marL="0" indent="0">
              <a:buNone/>
            </a:pPr>
            <a:r>
              <a:rPr lang="en-US" dirty="0" smtClean="0">
                <a:solidFill>
                  <a:schemeClr val="tx2"/>
                </a:solidFill>
              </a:rPr>
              <a:t>To explore comprehensively, </a:t>
            </a:r>
            <a:r>
              <a:rPr lang="en-US" dirty="0" smtClean="0">
                <a:solidFill>
                  <a:schemeClr val="tx2"/>
                </a:solidFill>
              </a:rPr>
              <a:t>must we </a:t>
            </a:r>
            <a:r>
              <a:rPr lang="en-US" dirty="0" smtClean="0">
                <a:solidFill>
                  <a:schemeClr val="tx2"/>
                </a:solidFill>
              </a:rPr>
              <a:t>consider all possible </a:t>
            </a:r>
            <a:r>
              <a:rPr lang="en-US" dirty="0" smtClean="0">
                <a:solidFill>
                  <a:schemeClr val="tx2"/>
                </a:solidFill>
              </a:rPr>
              <a:t>environments?</a:t>
            </a:r>
            <a:endParaRPr lang="en-US" dirty="0">
              <a:solidFill>
                <a:schemeClr val="tx2"/>
              </a:solidFill>
            </a:endParaRPr>
          </a:p>
        </p:txBody>
      </p:sp>
      <p:sp>
        <p:nvSpPr>
          <p:cNvPr id="54" name="Rounded Rectangle 53"/>
          <p:cNvSpPr/>
          <p:nvPr/>
        </p:nvSpPr>
        <p:spPr>
          <a:xfrm>
            <a:off x="8071649" y="1891626"/>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Off]</a:t>
            </a:r>
            <a:endParaRPr lang="en-US" sz="2000" dirty="0"/>
          </a:p>
        </p:txBody>
      </p:sp>
      <p:sp>
        <p:nvSpPr>
          <p:cNvPr id="55" name="Rounded Rectangle 54"/>
          <p:cNvSpPr/>
          <p:nvPr/>
        </p:nvSpPr>
        <p:spPr>
          <a:xfrm>
            <a:off x="7081049" y="3110826"/>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sz="2000" dirty="0"/>
          </a:p>
        </p:txBody>
      </p:sp>
      <p:sp>
        <p:nvSpPr>
          <p:cNvPr id="56" name="TextBox 55"/>
          <p:cNvSpPr txBox="1"/>
          <p:nvPr/>
        </p:nvSpPr>
        <p:spPr>
          <a:xfrm>
            <a:off x="7081050" y="2482116"/>
            <a:ext cx="1083733" cy="400110"/>
          </a:xfrm>
          <a:prstGeom prst="rect">
            <a:avLst/>
          </a:prstGeom>
          <a:noFill/>
        </p:spPr>
        <p:txBody>
          <a:bodyPr wrap="square" rtlCol="0">
            <a:spAutoFit/>
          </a:bodyPr>
          <a:lstStyle/>
          <a:p>
            <a:pPr algn="ctr"/>
            <a:r>
              <a:rPr lang="en-US" sz="2000" dirty="0" err="1"/>
              <a:t>LtLvl</a:t>
            </a:r>
            <a:r>
              <a:rPr lang="en-US" sz="2000" dirty="0"/>
              <a:t>=0</a:t>
            </a:r>
          </a:p>
        </p:txBody>
      </p:sp>
      <p:cxnSp>
        <p:nvCxnSpPr>
          <p:cNvPr id="57" name="Straight Arrow Connector 56"/>
          <p:cNvCxnSpPr>
            <a:endCxn id="55" idx="0"/>
          </p:cNvCxnSpPr>
          <p:nvPr/>
        </p:nvCxnSpPr>
        <p:spPr>
          <a:xfrm flipH="1">
            <a:off x="7690649" y="2348826"/>
            <a:ext cx="8382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9138449" y="3110826"/>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sz="2000" dirty="0"/>
          </a:p>
        </p:txBody>
      </p:sp>
      <p:cxnSp>
        <p:nvCxnSpPr>
          <p:cNvPr id="61" name="Straight Arrow Connector 60"/>
          <p:cNvCxnSpPr>
            <a:endCxn id="58" idx="0"/>
          </p:cNvCxnSpPr>
          <p:nvPr/>
        </p:nvCxnSpPr>
        <p:spPr>
          <a:xfrm>
            <a:off x="8833649" y="2348826"/>
            <a:ext cx="914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90850" y="2405916"/>
            <a:ext cx="1083733" cy="400110"/>
          </a:xfrm>
          <a:prstGeom prst="rect">
            <a:avLst/>
          </a:prstGeom>
          <a:noFill/>
        </p:spPr>
        <p:txBody>
          <a:bodyPr wrap="square" rtlCol="0">
            <a:spAutoFit/>
          </a:bodyPr>
          <a:lstStyle/>
          <a:p>
            <a:pPr algn="ctr"/>
            <a:r>
              <a:rPr lang="en-US" sz="2000" dirty="0" err="1"/>
              <a:t>LtLvl</a:t>
            </a:r>
            <a:r>
              <a:rPr lang="en-US" sz="2000" dirty="0"/>
              <a:t>=99</a:t>
            </a:r>
          </a:p>
        </p:txBody>
      </p:sp>
      <p:sp>
        <p:nvSpPr>
          <p:cNvPr id="65" name="TextBox 64"/>
          <p:cNvSpPr txBox="1"/>
          <p:nvPr/>
        </p:nvSpPr>
        <p:spPr>
          <a:xfrm>
            <a:off x="7919249" y="2729826"/>
            <a:ext cx="1524000" cy="369332"/>
          </a:xfrm>
          <a:prstGeom prst="rect">
            <a:avLst/>
          </a:prstGeom>
          <a:noFill/>
        </p:spPr>
        <p:txBody>
          <a:bodyPr wrap="square" rtlCol="0">
            <a:spAutoFit/>
          </a:bodyPr>
          <a:lstStyle/>
          <a:p>
            <a:pPr algn="ctr"/>
            <a:r>
              <a:rPr lang="en-US" dirty="0">
                <a:solidFill>
                  <a:srgbClr val="C00000"/>
                </a:solidFill>
              </a:rPr>
              <a:t>●   ●   ●</a:t>
            </a:r>
          </a:p>
        </p:txBody>
      </p:sp>
      <p:sp>
        <p:nvSpPr>
          <p:cNvPr id="70" name="TextBox 69"/>
          <p:cNvSpPr txBox="1"/>
          <p:nvPr/>
        </p:nvSpPr>
        <p:spPr>
          <a:xfrm>
            <a:off x="7157249" y="1491516"/>
            <a:ext cx="2971800" cy="400110"/>
          </a:xfrm>
          <a:prstGeom prst="rect">
            <a:avLst/>
          </a:prstGeom>
          <a:noFill/>
        </p:spPr>
        <p:txBody>
          <a:bodyPr wrap="square" rtlCol="0">
            <a:spAutoFit/>
          </a:bodyPr>
          <a:lstStyle/>
          <a:p>
            <a:pPr algn="ctr"/>
            <a:r>
              <a:rPr lang="en-US" sz="2000" dirty="0"/>
              <a:t>[</a:t>
            </a:r>
            <a:r>
              <a:rPr lang="en-US" sz="2000" dirty="0" err="1"/>
              <a:t>PorchLight</a:t>
            </a:r>
            <a:r>
              <a:rPr lang="en-US" sz="2000" dirty="0"/>
              <a:t>, Timer]</a:t>
            </a:r>
          </a:p>
        </p:txBody>
      </p:sp>
      <p:sp>
        <p:nvSpPr>
          <p:cNvPr id="24" name="Rounded Rectangle 23"/>
          <p:cNvSpPr/>
          <p:nvPr/>
        </p:nvSpPr>
        <p:spPr>
          <a:xfrm>
            <a:off x="8096146" y="4562713"/>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Off]</a:t>
            </a:r>
            <a:endParaRPr lang="en-US" sz="2000" dirty="0"/>
          </a:p>
        </p:txBody>
      </p:sp>
      <p:sp>
        <p:nvSpPr>
          <p:cNvPr id="25" name="Rounded Rectangle 24"/>
          <p:cNvSpPr/>
          <p:nvPr/>
        </p:nvSpPr>
        <p:spPr>
          <a:xfrm>
            <a:off x="6648346" y="5781913"/>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Off]</a:t>
            </a:r>
            <a:endParaRPr lang="en-US" sz="2000" dirty="0"/>
          </a:p>
        </p:txBody>
      </p:sp>
      <p:sp>
        <p:nvSpPr>
          <p:cNvPr id="26" name="TextBox 25"/>
          <p:cNvSpPr txBox="1"/>
          <p:nvPr/>
        </p:nvSpPr>
        <p:spPr>
          <a:xfrm>
            <a:off x="6343547" y="5153203"/>
            <a:ext cx="1083733" cy="400110"/>
          </a:xfrm>
          <a:prstGeom prst="rect">
            <a:avLst/>
          </a:prstGeom>
          <a:noFill/>
        </p:spPr>
        <p:txBody>
          <a:bodyPr wrap="square" rtlCol="0">
            <a:spAutoFit/>
          </a:bodyPr>
          <a:lstStyle/>
          <a:p>
            <a:pPr algn="ctr"/>
            <a:r>
              <a:rPr lang="en-US" sz="2000" dirty="0" err="1"/>
              <a:t>LtLvl</a:t>
            </a:r>
            <a:r>
              <a:rPr lang="en-US" sz="2000" dirty="0"/>
              <a:t>=0</a:t>
            </a:r>
          </a:p>
        </p:txBody>
      </p:sp>
      <p:cxnSp>
        <p:nvCxnSpPr>
          <p:cNvPr id="27" name="Straight Arrow Connector 26"/>
          <p:cNvCxnSpPr/>
          <p:nvPr/>
        </p:nvCxnSpPr>
        <p:spPr>
          <a:xfrm flipH="1">
            <a:off x="6800746" y="5019913"/>
            <a:ext cx="1295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9620146" y="5781913"/>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 On]</a:t>
            </a:r>
            <a:endParaRPr lang="en-US" sz="2000" dirty="0"/>
          </a:p>
        </p:txBody>
      </p:sp>
      <p:cxnSp>
        <p:nvCxnSpPr>
          <p:cNvPr id="29" name="Straight Arrow Connector 28"/>
          <p:cNvCxnSpPr>
            <a:stCxn id="24" idx="2"/>
          </p:cNvCxnSpPr>
          <p:nvPr/>
        </p:nvCxnSpPr>
        <p:spPr>
          <a:xfrm>
            <a:off x="8705746" y="5019913"/>
            <a:ext cx="914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2"/>
          </p:cNvCxnSpPr>
          <p:nvPr/>
        </p:nvCxnSpPr>
        <p:spPr>
          <a:xfrm flipH="1">
            <a:off x="7867546" y="5019913"/>
            <a:ext cx="8382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315346" y="5019913"/>
            <a:ext cx="15240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34147" y="5096113"/>
            <a:ext cx="1083733" cy="400110"/>
          </a:xfrm>
          <a:prstGeom prst="rect">
            <a:avLst/>
          </a:prstGeom>
          <a:noFill/>
        </p:spPr>
        <p:txBody>
          <a:bodyPr wrap="square" rtlCol="0">
            <a:spAutoFit/>
          </a:bodyPr>
          <a:lstStyle/>
          <a:p>
            <a:pPr algn="ctr"/>
            <a:r>
              <a:rPr lang="en-US" sz="2000" dirty="0"/>
              <a:t> </a:t>
            </a:r>
            <a:r>
              <a:rPr lang="en-US" sz="2000" dirty="0" err="1"/>
              <a:t>LtLvl</a:t>
            </a:r>
            <a:r>
              <a:rPr lang="en-US" sz="2000" dirty="0"/>
              <a:t>=19</a:t>
            </a:r>
          </a:p>
        </p:txBody>
      </p:sp>
      <p:sp>
        <p:nvSpPr>
          <p:cNvPr id="33" name="TextBox 32"/>
          <p:cNvSpPr txBox="1"/>
          <p:nvPr/>
        </p:nvSpPr>
        <p:spPr>
          <a:xfrm>
            <a:off x="10001147" y="5077003"/>
            <a:ext cx="1083733" cy="400110"/>
          </a:xfrm>
          <a:prstGeom prst="rect">
            <a:avLst/>
          </a:prstGeom>
          <a:noFill/>
        </p:spPr>
        <p:txBody>
          <a:bodyPr wrap="square" rtlCol="0">
            <a:spAutoFit/>
          </a:bodyPr>
          <a:lstStyle/>
          <a:p>
            <a:pPr algn="ctr"/>
            <a:r>
              <a:rPr lang="en-US" sz="2000" dirty="0" err="1"/>
              <a:t>LtLvl</a:t>
            </a:r>
            <a:r>
              <a:rPr lang="en-US" sz="2000" dirty="0"/>
              <a:t>=99</a:t>
            </a:r>
          </a:p>
        </p:txBody>
      </p:sp>
      <p:sp>
        <p:nvSpPr>
          <p:cNvPr id="34" name="TextBox 33"/>
          <p:cNvSpPr txBox="1"/>
          <p:nvPr/>
        </p:nvSpPr>
        <p:spPr>
          <a:xfrm>
            <a:off x="8688814" y="5324713"/>
            <a:ext cx="1083733" cy="400110"/>
          </a:xfrm>
          <a:prstGeom prst="rect">
            <a:avLst/>
          </a:prstGeom>
          <a:noFill/>
        </p:spPr>
        <p:txBody>
          <a:bodyPr wrap="square" rtlCol="0">
            <a:spAutoFit/>
          </a:bodyPr>
          <a:lstStyle/>
          <a:p>
            <a:pPr algn="ctr"/>
            <a:r>
              <a:rPr lang="en-US" sz="2000" dirty="0" err="1"/>
              <a:t>LtLvl</a:t>
            </a:r>
            <a:r>
              <a:rPr lang="en-US" sz="2000" dirty="0"/>
              <a:t>=20</a:t>
            </a:r>
          </a:p>
        </p:txBody>
      </p:sp>
      <p:sp>
        <p:nvSpPr>
          <p:cNvPr id="35" name="TextBox 34"/>
          <p:cNvSpPr txBox="1"/>
          <p:nvPr/>
        </p:nvSpPr>
        <p:spPr>
          <a:xfrm>
            <a:off x="7181746" y="5400913"/>
            <a:ext cx="1524000" cy="369332"/>
          </a:xfrm>
          <a:prstGeom prst="rect">
            <a:avLst/>
          </a:prstGeom>
          <a:noFill/>
        </p:spPr>
        <p:txBody>
          <a:bodyPr wrap="square" rtlCol="0">
            <a:spAutoFit/>
          </a:bodyPr>
          <a:lstStyle/>
          <a:p>
            <a:r>
              <a:rPr lang="en-US" dirty="0">
                <a:solidFill>
                  <a:srgbClr val="C00000"/>
                </a:solidFill>
              </a:rPr>
              <a:t>● ● ●</a:t>
            </a:r>
          </a:p>
        </p:txBody>
      </p:sp>
      <p:sp>
        <p:nvSpPr>
          <p:cNvPr id="36" name="TextBox 35"/>
          <p:cNvSpPr txBox="1"/>
          <p:nvPr/>
        </p:nvSpPr>
        <p:spPr>
          <a:xfrm>
            <a:off x="9620146" y="5400913"/>
            <a:ext cx="1524000" cy="369332"/>
          </a:xfrm>
          <a:prstGeom prst="rect">
            <a:avLst/>
          </a:prstGeom>
          <a:noFill/>
        </p:spPr>
        <p:txBody>
          <a:bodyPr wrap="square" rtlCol="0">
            <a:spAutoFit/>
          </a:bodyPr>
          <a:lstStyle/>
          <a:p>
            <a:r>
              <a:rPr lang="en-US" dirty="0">
                <a:solidFill>
                  <a:srgbClr val="C00000"/>
                </a:solidFill>
              </a:rPr>
              <a:t>● ● ●</a:t>
            </a:r>
          </a:p>
        </p:txBody>
      </p:sp>
      <p:sp>
        <p:nvSpPr>
          <p:cNvPr id="37" name="TextBox 36"/>
          <p:cNvSpPr txBox="1"/>
          <p:nvPr/>
        </p:nvSpPr>
        <p:spPr>
          <a:xfrm>
            <a:off x="7181746" y="4162603"/>
            <a:ext cx="2971800" cy="400110"/>
          </a:xfrm>
          <a:prstGeom prst="rect">
            <a:avLst/>
          </a:prstGeom>
          <a:noFill/>
        </p:spPr>
        <p:txBody>
          <a:bodyPr wrap="square" rtlCol="0">
            <a:spAutoFit/>
          </a:bodyPr>
          <a:lstStyle/>
          <a:p>
            <a:pPr algn="ctr"/>
            <a:r>
              <a:rPr lang="en-US" sz="2000" dirty="0"/>
              <a:t>[</a:t>
            </a:r>
            <a:r>
              <a:rPr lang="en-US" sz="2000" dirty="0" err="1"/>
              <a:t>PorchLight</a:t>
            </a:r>
            <a:r>
              <a:rPr lang="en-US" sz="2000" dirty="0"/>
              <a:t>, Timer]</a:t>
            </a:r>
          </a:p>
        </p:txBody>
      </p:sp>
    </p:spTree>
    <p:extLst>
      <p:ext uri="{BB962C8B-B14F-4D97-AF65-F5344CB8AC3E}">
        <p14:creationId xmlns:p14="http://schemas.microsoft.com/office/powerpoint/2010/main" val="366592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54" grpId="0" animBg="1"/>
      <p:bldP spid="55" grpId="0" animBg="1"/>
      <p:bldP spid="56" grpId="0"/>
      <p:bldP spid="58" grpId="0" animBg="1"/>
      <p:bldP spid="63" grpId="0"/>
      <p:bldP spid="65" grpId="0"/>
      <p:bldP spid="70" grpId="0"/>
      <p:bldP spid="24" grpId="0" animBg="1"/>
      <p:bldP spid="25" grpId="0" animBg="1"/>
      <p:bldP spid="26" grpId="0"/>
      <p:bldP spid="28" grpId="0" animBg="1"/>
      <p:bldP spid="32" grpId="0"/>
      <p:bldP spid="33" grpId="0"/>
      <p:bldP spid="34" grpId="0"/>
      <p:bldP spid="35"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Symbolic execution</a:t>
            </a:r>
            <a:endParaRPr lang="en-US" dirty="0"/>
          </a:p>
        </p:txBody>
      </p:sp>
      <p:sp>
        <p:nvSpPr>
          <p:cNvPr id="5" name="Content Placeholder 2"/>
          <p:cNvSpPr txBox="1">
            <a:spLocks/>
          </p:cNvSpPr>
          <p:nvPr/>
        </p:nvSpPr>
        <p:spPr>
          <a:xfrm>
            <a:off x="877325" y="1905000"/>
            <a:ext cx="245745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Courier New" pitchFamily="49" charset="0"/>
                <a:cs typeface="Courier New" pitchFamily="49" charset="0"/>
              </a:rPr>
              <a:t>if (x &lt; 2) </a:t>
            </a:r>
          </a:p>
          <a:p>
            <a:pPr marL="0" indent="0">
              <a:buNone/>
            </a:pPr>
            <a:r>
              <a:rPr lang="en-US" sz="2400" dirty="0">
                <a:latin typeface="Courier New" pitchFamily="49" charset="0"/>
                <a:cs typeface="Courier New" pitchFamily="49" charset="0"/>
              </a:rPr>
              <a:t>  if (y &gt; 5)</a:t>
            </a:r>
          </a:p>
          <a:p>
            <a:pPr marL="0" indent="0">
              <a:buNone/>
            </a:pPr>
            <a:r>
              <a:rPr lang="en-US" sz="2400" dirty="0">
                <a:latin typeface="Courier New" pitchFamily="49" charset="0"/>
                <a:cs typeface="Courier New" pitchFamily="49" charset="0"/>
              </a:rPr>
              <a:t>    p = 1;</a:t>
            </a:r>
          </a:p>
          <a:p>
            <a:pPr marL="0" indent="0">
              <a:buNone/>
            </a:pPr>
            <a:r>
              <a:rPr lang="en-US" sz="2400" dirty="0">
                <a:latin typeface="Courier New" pitchFamily="49" charset="0"/>
                <a:cs typeface="Courier New" pitchFamily="49" charset="0"/>
              </a:rPr>
              <a:t>  else</a:t>
            </a:r>
          </a:p>
          <a:p>
            <a:pPr marL="0" indent="0">
              <a:buNone/>
            </a:pPr>
            <a:r>
              <a:rPr lang="en-US" sz="2400" dirty="0">
                <a:latin typeface="Courier New" pitchFamily="49" charset="0"/>
                <a:cs typeface="Courier New" pitchFamily="49" charset="0"/>
              </a:rPr>
              <a:t>    p = 2;</a:t>
            </a:r>
          </a:p>
          <a:p>
            <a:pPr marL="0" indent="0">
              <a:buNone/>
            </a:pPr>
            <a:r>
              <a:rPr lang="en-US" sz="2400" dirty="0">
                <a:latin typeface="Courier New" pitchFamily="49" charset="0"/>
                <a:cs typeface="Courier New" pitchFamily="49" charset="0"/>
              </a:rPr>
              <a:t>else </a:t>
            </a:r>
          </a:p>
          <a:p>
            <a:pPr marL="0" indent="0">
              <a:buNone/>
            </a:pPr>
            <a:r>
              <a:rPr lang="en-US" sz="2400" dirty="0">
                <a:latin typeface="Courier New" pitchFamily="49" charset="0"/>
                <a:cs typeface="Courier New" pitchFamily="49" charset="0"/>
              </a:rPr>
              <a:t> if (y &gt; 10)</a:t>
            </a:r>
          </a:p>
          <a:p>
            <a:pPr marL="0" indent="0">
              <a:buNone/>
            </a:pPr>
            <a:r>
              <a:rPr lang="en-US" sz="2400" dirty="0">
                <a:latin typeface="Courier New" pitchFamily="49" charset="0"/>
                <a:cs typeface="Courier New" pitchFamily="49" charset="0"/>
              </a:rPr>
              <a:t>    p = 3;</a:t>
            </a:r>
          </a:p>
          <a:p>
            <a:pPr marL="0" indent="0">
              <a:buNone/>
            </a:pPr>
            <a:r>
              <a:rPr lang="en-US" sz="2400" dirty="0">
                <a:latin typeface="Courier New" pitchFamily="49" charset="0"/>
                <a:cs typeface="Courier New" pitchFamily="49" charset="0"/>
              </a:rPr>
              <a:t>  else</a:t>
            </a:r>
          </a:p>
          <a:p>
            <a:pPr marL="0" indent="0">
              <a:buNone/>
            </a:pPr>
            <a:r>
              <a:rPr lang="en-US" sz="2400" dirty="0">
                <a:latin typeface="Courier New" pitchFamily="49" charset="0"/>
                <a:cs typeface="Courier New" pitchFamily="49" charset="0"/>
              </a:rPr>
              <a:t>    p = 4;</a:t>
            </a: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572000" y="1905000"/>
                <a:ext cx="32766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x,y,p</a:t>
                </a:r>
                <a:r>
                  <a:rPr lang="en-US" sz="2000" dirty="0">
                    <a:latin typeface="Courier New" pitchFamily="49" charset="0"/>
                    <a:cs typeface="Courier New" pitchFamily="49" charset="0"/>
                  </a:rPr>
                  <a:t>) =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oMath>
                </a14:m>
                <a:r>
                  <a:rPr lang="en-US" sz="2000" dirty="0">
                    <a:latin typeface="Courier New" pitchFamily="49" charset="0"/>
                    <a:cs typeface="Courier New" pitchFamily="49" charset="0"/>
                  </a:rPr>
                  <a:t>,</a:t>
                </a:r>
                <a:r>
                  <a:rPr lang="en-US" sz="2000" dirty="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ea typeface="Cambria Math"/>
                            <a:cs typeface="Courier New" pitchFamily="49" charset="0"/>
                          </a:rPr>
                          <m:t>𝑦</m:t>
                        </m:r>
                      </m:sub>
                    </m:sSub>
                  </m:oMath>
                </a14:m>
                <a:r>
                  <a:rPr lang="en-US" sz="2000" dirty="0">
                    <a:latin typeface="Courier New" pitchFamily="49" charset="0"/>
                    <a:cs typeface="Courier New" pitchFamily="49" charset="0"/>
                  </a:rPr>
                  <a:t>,</a:t>
                </a:r>
                <a:r>
                  <a:rPr lang="en-US" sz="2000" dirty="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panose="02040503050406030204" pitchFamily="18" charset="0"/>
                            <a:ea typeface="Cambria Math"/>
                            <a:cs typeface="Courier New" pitchFamily="49" charset="0"/>
                          </a:rPr>
                          <m:t>𝑝</m:t>
                        </m:r>
                      </m:sub>
                    </m:sSub>
                  </m:oMath>
                </a14:m>
                <a:r>
                  <a:rPr lang="en-US" sz="2000" dirty="0">
                    <a:latin typeface="Courier New" pitchFamily="49" charset="0"/>
                    <a:cs typeface="Courier New" pitchFamily="49"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572000" y="1905000"/>
                <a:ext cx="3276600" cy="457200"/>
              </a:xfrm>
              <a:prstGeom prst="rect">
                <a:avLst/>
              </a:prstGeom>
              <a:blipFill rotWithShape="0">
                <a:blip r:embed="rId3"/>
                <a:stretch>
                  <a:fillRect l="-1667" r="-4259" b="-181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572000" y="29718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&lt;2</m:t>
                      </m:r>
                    </m:oMath>
                  </m:oMathPara>
                </a14:m>
                <a:endParaRPr lang="en-US" sz="2000" dirty="0">
                  <a:latin typeface="Courier New" pitchFamily="49" charset="0"/>
                  <a:cs typeface="Courier New" pitchFamily="49"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2000" y="2971800"/>
                <a:ext cx="1257300" cy="457200"/>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5720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&gt;5</m:t>
                      </m:r>
                    </m:oMath>
                  </m:oMathPara>
                </a14:m>
                <a:endParaRPr lang="en-US" sz="2000" dirty="0">
                  <a:latin typeface="Courier New" pitchFamily="49" charset="0"/>
                  <a:cs typeface="Courier New" pitchFamily="49"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572000" y="3962400"/>
                <a:ext cx="1257300" cy="457200"/>
              </a:xfrm>
              <a:prstGeom prst="rect">
                <a:avLst/>
              </a:prstGeom>
              <a:blipFill rotWithShape="0">
                <a:blip r:embed="rId5"/>
                <a:stretch>
                  <a:fillRect b="-1299"/>
                </a:stretch>
              </a:blipFill>
              <a:ln>
                <a:solidFill>
                  <a:schemeClr val="tx1"/>
                </a:solidFill>
              </a:ln>
            </p:spPr>
            <p:txBody>
              <a:bodyPr/>
              <a:lstStyle/>
              <a:p>
                <a:r>
                  <a:rPr lang="en-US">
                    <a:noFill/>
                  </a:rPr>
                  <a:t> </a:t>
                </a:r>
              </a:p>
            </p:txBody>
          </p:sp>
        </mc:Fallback>
      </mc:AlternateContent>
      <p:cxnSp>
        <p:nvCxnSpPr>
          <p:cNvPr id="10" name="Straight Arrow Connector 9"/>
          <p:cNvCxnSpPr>
            <a:endCxn id="7" idx="0"/>
          </p:cNvCxnSpPr>
          <p:nvPr/>
        </p:nvCxnSpPr>
        <p:spPr>
          <a:xfrm>
            <a:off x="5200650" y="23622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5200650" y="3429000"/>
            <a:ext cx="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ontent Placeholder 2"/>
              <p:cNvSpPr txBox="1">
                <a:spLocks/>
              </p:cNvSpPr>
              <p:nvPr/>
            </p:nvSpPr>
            <p:spPr>
              <a:xfrm>
                <a:off x="45720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&lt;2</m:t>
                      </m:r>
                      <m:r>
                        <a:rPr lang="en-US" sz="2000" i="1">
                          <a:latin typeface="Cambria Math"/>
                          <a:cs typeface="Courier New" pitchFamily="49" charset="0"/>
                        </a:rPr>
                        <m:t> </m:t>
                      </m:r>
                    </m:oMath>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&gt;5</m:t>
                      </m:r>
                    </m:oMath>
                  </m:oMathPara>
                </a14:m>
                <a:endParaRPr lang="en-US" sz="2000" dirty="0">
                  <a:latin typeface="Courier New" pitchFamily="49" charset="0"/>
                  <a:cs typeface="Courier New" pitchFamily="49"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panose="02040503050406030204" pitchFamily="18" charset="0"/>
                              <a:ea typeface="Cambria Math"/>
                              <a:cs typeface="Courier New" pitchFamily="49" charset="0"/>
                            </a:rPr>
                            <m:t>𝑝</m:t>
                          </m:r>
                        </m:sub>
                      </m:sSub>
                      <m:r>
                        <a:rPr lang="en-US" sz="2000">
                          <a:latin typeface="Cambria Math" panose="02040503050406030204" pitchFamily="18" charset="0"/>
                          <a:cs typeface="Courier New" pitchFamily="49" charset="0"/>
                        </a:rPr>
                        <m:t>=1</m:t>
                      </m:r>
                    </m:oMath>
                  </m:oMathPara>
                </a14:m>
                <a:endParaRPr lang="en-US" sz="2000" dirty="0">
                  <a:latin typeface="Courier New" pitchFamily="49" charset="0"/>
                  <a:cs typeface="Courier New" pitchFamily="49" charset="0"/>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572000" y="5029200"/>
                <a:ext cx="1257300" cy="1219200"/>
              </a:xfrm>
              <a:prstGeom prst="rect">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9" name="Straight Arrow Connector 18"/>
          <p:cNvCxnSpPr>
            <a:stCxn id="8" idx="2"/>
            <a:endCxn id="14" idx="0"/>
          </p:cNvCxnSpPr>
          <p:nvPr/>
        </p:nvCxnSpPr>
        <p:spPr>
          <a:xfrm>
            <a:off x="52006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p:cNvSpPr txBox="1">
                <a:spLocks/>
              </p:cNvSpPr>
              <p:nvPr/>
            </p:nvSpPr>
            <p:spPr>
              <a:xfrm>
                <a:off x="60960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≥2</m:t>
                      </m:r>
                    </m:oMath>
                  </m:oMathPara>
                </a14:m>
                <a:r>
                  <a:rPr lang="en-US" sz="2000" i="1" dirty="0">
                    <a:latin typeface="Cambria Math"/>
                    <a:cs typeface="Courier New" pitchFamily="49" charset="0"/>
                  </a:rPr>
                  <a:t/>
                </a:r>
                <a:br>
                  <a:rPr lang="en-US" sz="2000" i="1" dirty="0">
                    <a:latin typeface="Cambria Math"/>
                    <a:cs typeface="Courier New" pitchFamily="49" charset="0"/>
                  </a:rPr>
                </a:b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≤5</m:t>
                    </m:r>
                  </m:oMath>
                </a14:m>
                <a:r>
                  <a:rPr lang="en-US" sz="2000" dirty="0">
                    <a:latin typeface="Courier New" pitchFamily="49" charset="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panose="02040503050406030204" pitchFamily="18" charset="0"/>
                            <a:ea typeface="Cambria Math"/>
                            <a:cs typeface="Courier New" pitchFamily="49" charset="0"/>
                          </a:rPr>
                          <m:t>𝑝</m:t>
                        </m:r>
                      </m:sub>
                    </m:sSub>
                    <m:r>
                      <a:rPr lang="en-US" sz="2000">
                        <a:latin typeface="Cambria Math" panose="02040503050406030204" pitchFamily="18" charset="0"/>
                        <a:cs typeface="Courier New" pitchFamily="49" charset="0"/>
                      </a:rPr>
                      <m:t>=2</m:t>
                    </m:r>
                  </m:oMath>
                </a14:m>
                <a:endParaRPr lang="en-US" sz="2000" dirty="0">
                  <a:latin typeface="Courier New" pitchFamily="49" charset="0"/>
                  <a:cs typeface="Courier New" pitchFamily="49"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6096000" y="5029200"/>
                <a:ext cx="1257300" cy="1219200"/>
              </a:xfrm>
              <a:prstGeom prst="rect">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75819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≥2</m:t>
                      </m:r>
                    </m:oMath>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&gt;10</m:t>
                      </m:r>
                    </m:oMath>
                  </m:oMathPara>
                </a14:m>
                <a:endParaRPr lang="en-US" sz="2000" dirty="0">
                  <a:latin typeface="Courier New" pitchFamily="49" charset="0"/>
                  <a:cs typeface="Courier New" pitchFamily="49"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panose="02040503050406030204" pitchFamily="18" charset="0"/>
                              <a:ea typeface="Cambria Math"/>
                              <a:cs typeface="Courier New" pitchFamily="49" charset="0"/>
                            </a:rPr>
                            <m:t>𝑝</m:t>
                          </m:r>
                        </m:sub>
                      </m:sSub>
                      <m:r>
                        <a:rPr lang="en-US" sz="2000">
                          <a:latin typeface="Cambria Math" panose="02040503050406030204" pitchFamily="18" charset="0"/>
                          <a:cs typeface="Courier New" pitchFamily="49" charset="0"/>
                        </a:rPr>
                        <m:t>=3</m:t>
                      </m:r>
                    </m:oMath>
                  </m:oMathPara>
                </a14:m>
                <a:endParaRPr lang="en-US" sz="2000" dirty="0">
                  <a:latin typeface="Courier New" pitchFamily="49" charset="0"/>
                  <a:cs typeface="Courier New" pitchFamily="49" charset="0"/>
                </a:endParaRP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7581900" y="5029200"/>
                <a:ext cx="1257300" cy="1219200"/>
              </a:xfrm>
              <a:prstGeom prst="rect">
                <a:avLst/>
              </a:prstGeom>
              <a:blipFill rotWithShape="0">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91059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≥2</m:t>
                      </m:r>
                    </m:oMath>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≤10</m:t>
                      </m:r>
                    </m:oMath>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panose="02040503050406030204" pitchFamily="18" charset="0"/>
                              <a:ea typeface="Cambria Math"/>
                              <a:cs typeface="Courier New" pitchFamily="49" charset="0"/>
                            </a:rPr>
                            <m:t>𝑝</m:t>
                          </m:r>
                        </m:sub>
                      </m:sSub>
                      <m:r>
                        <a:rPr lang="en-US" sz="2000">
                          <a:latin typeface="Cambria Math" panose="02040503050406030204" pitchFamily="18" charset="0"/>
                          <a:cs typeface="Courier New" pitchFamily="49" charset="0"/>
                        </a:rPr>
                        <m:t>=4</m:t>
                      </m:r>
                    </m:oMath>
                  </m:oMathPara>
                </a14:m>
                <a:endParaRPr lang="en-US" sz="2000" dirty="0">
                  <a:latin typeface="Courier New" pitchFamily="49" charset="0"/>
                  <a:cs typeface="Courier New" pitchFamily="49" charset="0"/>
                </a:endParaRPr>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9105900" y="5029200"/>
                <a:ext cx="1257300" cy="1219200"/>
              </a:xfrm>
              <a:prstGeom prst="rect">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60960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≤5</m:t>
                      </m:r>
                    </m:oMath>
                  </m:oMathPara>
                </a14:m>
                <a:endParaRPr lang="en-US" sz="2000" dirty="0">
                  <a:latin typeface="Courier New" pitchFamily="49" charset="0"/>
                  <a:cs typeface="Courier New" pitchFamily="49" charset="0"/>
                </a:endParaRPr>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6096000" y="3962400"/>
                <a:ext cx="1257300" cy="457200"/>
              </a:xfrm>
              <a:prstGeom prst="rect">
                <a:avLst/>
              </a:prstGeom>
              <a:blipFill rotWithShape="0">
                <a:blip r:embed="rId10"/>
                <a:stretch>
                  <a:fillRect b="-1299"/>
                </a:stretch>
              </a:blipFill>
              <a:ln>
                <a:solidFill>
                  <a:schemeClr val="tx1"/>
                </a:solidFill>
              </a:ln>
            </p:spPr>
            <p:txBody>
              <a:bodyPr/>
              <a:lstStyle/>
              <a:p>
                <a:r>
                  <a:rPr lang="en-US">
                    <a:noFill/>
                  </a:rPr>
                  <a:t> </a:t>
                </a:r>
              </a:p>
            </p:txBody>
          </p:sp>
        </mc:Fallback>
      </mc:AlternateContent>
      <p:cxnSp>
        <p:nvCxnSpPr>
          <p:cNvPr id="26" name="Straight Arrow Connector 25"/>
          <p:cNvCxnSpPr>
            <a:stCxn id="7" idx="2"/>
            <a:endCxn id="24" idx="0"/>
          </p:cNvCxnSpPr>
          <p:nvPr/>
        </p:nvCxnSpPr>
        <p:spPr>
          <a:xfrm>
            <a:off x="5200650" y="3429000"/>
            <a:ext cx="152400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2"/>
            <a:endCxn id="20" idx="0"/>
          </p:cNvCxnSpPr>
          <p:nvPr/>
        </p:nvCxnSpPr>
        <p:spPr>
          <a:xfrm>
            <a:off x="67246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p:cNvSpPr txBox="1">
                <a:spLocks/>
              </p:cNvSpPr>
              <p:nvPr/>
            </p:nvSpPr>
            <p:spPr>
              <a:xfrm>
                <a:off x="7581900" y="29718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≥2</m:t>
                      </m:r>
                    </m:oMath>
                  </m:oMathPara>
                </a14:m>
                <a:endParaRPr lang="en-US" sz="2000" dirty="0">
                  <a:latin typeface="Courier New" pitchFamily="49" charset="0"/>
                  <a:cs typeface="Courier New" pitchFamily="49" charset="0"/>
                </a:endParaRPr>
              </a:p>
            </p:txBody>
          </p:sp>
        </mc:Choice>
        <mc:Fallback xmlns="">
          <p:sp>
            <p:nvSpPr>
              <p:cNvPr id="32" name="Content Placeholder 2"/>
              <p:cNvSpPr txBox="1">
                <a:spLocks noRot="1" noChangeAspect="1" noMove="1" noResize="1" noEditPoints="1" noAdjustHandles="1" noChangeArrowheads="1" noChangeShapeType="1" noTextEdit="1"/>
              </p:cNvSpPr>
              <p:nvPr/>
            </p:nvSpPr>
            <p:spPr>
              <a:xfrm>
                <a:off x="7581900" y="2971800"/>
                <a:ext cx="1257300" cy="457200"/>
              </a:xfrm>
              <a:prstGeom prst="rect">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34" name="Straight Arrow Connector 33"/>
          <p:cNvCxnSpPr>
            <a:stCxn id="6" idx="2"/>
            <a:endCxn id="32" idx="0"/>
          </p:cNvCxnSpPr>
          <p:nvPr/>
        </p:nvCxnSpPr>
        <p:spPr>
          <a:xfrm>
            <a:off x="6210300" y="2362200"/>
            <a:ext cx="200025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ontent Placeholder 2"/>
              <p:cNvSpPr txBox="1">
                <a:spLocks/>
              </p:cNvSpPr>
              <p:nvPr/>
            </p:nvSpPr>
            <p:spPr>
              <a:xfrm>
                <a:off x="75819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&gt;10</m:t>
                      </m:r>
                    </m:oMath>
                  </m:oMathPara>
                </a14:m>
                <a:endParaRPr lang="en-US" sz="2000" dirty="0">
                  <a:latin typeface="Courier New" pitchFamily="49" charset="0"/>
                  <a:cs typeface="Courier New" pitchFamily="49" charset="0"/>
                </a:endParaRPr>
              </a:p>
            </p:txBody>
          </p:sp>
        </mc:Choice>
        <mc:Fallback xmlns="">
          <p:sp>
            <p:nvSpPr>
              <p:cNvPr id="35" name="Content Placeholder 2"/>
              <p:cNvSpPr txBox="1">
                <a:spLocks noRot="1" noChangeAspect="1" noMove="1" noResize="1" noEditPoints="1" noAdjustHandles="1" noChangeArrowheads="1" noChangeShapeType="1" noTextEdit="1"/>
              </p:cNvSpPr>
              <p:nvPr/>
            </p:nvSpPr>
            <p:spPr>
              <a:xfrm>
                <a:off x="7581900" y="3962400"/>
                <a:ext cx="1257300" cy="457200"/>
              </a:xfrm>
              <a:prstGeom prst="rect">
                <a:avLst/>
              </a:prstGeom>
              <a:blipFill rotWithShape="0">
                <a:blip r:embed="rId12"/>
                <a:stretch>
                  <a:fillRect b="-129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p:cNvSpPr txBox="1">
                <a:spLocks/>
              </p:cNvSpPr>
              <p:nvPr/>
            </p:nvSpPr>
            <p:spPr>
              <a:xfrm>
                <a:off x="91059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𝑦</m:t>
                          </m:r>
                        </m:sub>
                      </m:sSub>
                      <m:r>
                        <a:rPr lang="en-US" sz="2000">
                          <a:latin typeface="Cambria Math"/>
                          <a:cs typeface="Courier New" pitchFamily="49" charset="0"/>
                        </a:rPr>
                        <m:t>≤10</m:t>
                      </m:r>
                    </m:oMath>
                  </m:oMathPara>
                </a14:m>
                <a:endParaRPr lang="en-US" sz="2000" dirty="0">
                  <a:latin typeface="Courier New" pitchFamily="49" charset="0"/>
                  <a:cs typeface="Courier New" pitchFamily="49" charset="0"/>
                </a:endParaRPr>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9105900" y="3962400"/>
                <a:ext cx="1257300" cy="457200"/>
              </a:xfrm>
              <a:prstGeom prst="rect">
                <a:avLst/>
              </a:prstGeom>
              <a:blipFill rotWithShape="0">
                <a:blip r:embed="rId13"/>
                <a:stretch>
                  <a:fillRect b="-1299"/>
                </a:stretch>
              </a:blipFill>
              <a:ln>
                <a:solidFill>
                  <a:schemeClr val="tx1"/>
                </a:solidFill>
              </a:ln>
            </p:spPr>
            <p:txBody>
              <a:bodyPr/>
              <a:lstStyle/>
              <a:p>
                <a:r>
                  <a:rPr lang="en-US">
                    <a:noFill/>
                  </a:rPr>
                  <a:t> </a:t>
                </a:r>
              </a:p>
            </p:txBody>
          </p:sp>
        </mc:Fallback>
      </mc:AlternateContent>
      <p:cxnSp>
        <p:nvCxnSpPr>
          <p:cNvPr id="38" name="Straight Arrow Connector 37"/>
          <p:cNvCxnSpPr>
            <a:stCxn id="32" idx="2"/>
            <a:endCxn id="35" idx="0"/>
          </p:cNvCxnSpPr>
          <p:nvPr/>
        </p:nvCxnSpPr>
        <p:spPr>
          <a:xfrm>
            <a:off x="8210550" y="3429000"/>
            <a:ext cx="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2"/>
            <a:endCxn id="21" idx="0"/>
          </p:cNvCxnSpPr>
          <p:nvPr/>
        </p:nvCxnSpPr>
        <p:spPr>
          <a:xfrm>
            <a:off x="82105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2"/>
            <a:endCxn id="36" idx="0"/>
          </p:cNvCxnSpPr>
          <p:nvPr/>
        </p:nvCxnSpPr>
        <p:spPr>
          <a:xfrm>
            <a:off x="8210550" y="3429000"/>
            <a:ext cx="152400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2"/>
            <a:endCxn id="22" idx="0"/>
          </p:cNvCxnSpPr>
          <p:nvPr/>
        </p:nvCxnSpPr>
        <p:spPr>
          <a:xfrm>
            <a:off x="97345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30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4" grpId="0" animBg="1"/>
      <p:bldP spid="20" grpId="0" animBg="1"/>
      <p:bldP spid="21" grpId="0" animBg="1"/>
      <p:bldP spid="22" grpId="0" animBg="1"/>
      <p:bldP spid="24" grpId="0" animBg="1"/>
      <p:bldP spid="32"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programs </a:t>
            </a:r>
            <a:r>
              <a:rPr lang="en-US" dirty="0" smtClean="0"/>
              <a:t>run networks</a:t>
            </a:r>
            <a:endParaRPr lang="en-US" dirty="0"/>
          </a:p>
        </p:txBody>
      </p:sp>
      <p:sp>
        <p:nvSpPr>
          <p:cNvPr id="3" name="Content Placeholder 2"/>
          <p:cNvSpPr>
            <a:spLocks noGrp="1"/>
          </p:cNvSpPr>
          <p:nvPr>
            <p:ph idx="1"/>
          </p:nvPr>
        </p:nvSpPr>
        <p:spPr>
          <a:xfrm>
            <a:off x="1981200" y="1447800"/>
            <a:ext cx="8229600" cy="914400"/>
          </a:xfrm>
        </p:spPr>
        <p:txBody>
          <a:bodyPr>
            <a:normAutofit/>
          </a:bodyPr>
          <a:lstStyle/>
          <a:p>
            <a:pPr marL="0" indent="0" algn="ctr">
              <a:buNone/>
            </a:pPr>
            <a:r>
              <a:rPr lang="en-US" dirty="0" smtClean="0"/>
              <a:t>From the smallest </a:t>
            </a:r>
            <a:r>
              <a:rPr lang="en-US" dirty="0" smtClean="0"/>
              <a:t>to </a:t>
            </a:r>
            <a:r>
              <a:rPr lang="en-US" dirty="0" smtClean="0"/>
              <a:t>the largest</a:t>
            </a:r>
          </a:p>
        </p:txBody>
      </p:sp>
      <p:pic>
        <p:nvPicPr>
          <p:cNvPr id="1030" name="Picture 6" descr="puppete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62200"/>
            <a:ext cx="225552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4800600" y="4550815"/>
            <a:ext cx="2667000" cy="1773786"/>
            <a:chOff x="3276600" y="4550815"/>
            <a:chExt cx="2667000" cy="1773786"/>
          </a:xfrm>
        </p:grpSpPr>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561975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980572"/>
              <a:ext cx="409575" cy="5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0292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953000"/>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5629275"/>
              <a:ext cx="6286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descr="http://www.aeon-labs.com/site/storage/products/images/medium/DoorWindowsSensor_12604584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7801" y="5718947"/>
              <a:ext cx="666719" cy="52945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3505200" y="6324600"/>
              <a:ext cx="2209800" cy="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5029200"/>
              <a:ext cx="0" cy="129540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15000" y="5029200"/>
              <a:ext cx="0" cy="129540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276600" y="4550815"/>
              <a:ext cx="1280160" cy="554585"/>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556760" y="4550816"/>
              <a:ext cx="1386840" cy="554584"/>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235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equivalent </a:t>
            </a:r>
            <a:r>
              <a:rPr lang="en-US" dirty="0" smtClean="0"/>
              <a:t>environments</a:t>
            </a:r>
            <a:endParaRPr lang="en-US" dirty="0"/>
          </a:p>
        </p:txBody>
      </p:sp>
      <p:sp>
        <p:nvSpPr>
          <p:cNvPr id="25" name="Content Placeholder 2"/>
          <p:cNvSpPr>
            <a:spLocks noGrp="1"/>
          </p:cNvSpPr>
          <p:nvPr>
            <p:ph idx="1"/>
          </p:nvPr>
        </p:nvSpPr>
        <p:spPr>
          <a:xfrm>
            <a:off x="1921566" y="3130824"/>
            <a:ext cx="4495800" cy="3031435"/>
          </a:xfrm>
        </p:spPr>
        <p:txBody>
          <a:bodyPr>
            <a:noAutofit/>
          </a:bodyPr>
          <a:lstStyle/>
          <a:p>
            <a:pPr marL="0" indent="0">
              <a:buNone/>
            </a:pPr>
            <a:r>
              <a:rPr lang="en-US" sz="2000" b="1" dirty="0" err="1">
                <a:latin typeface="Courier New" pitchFamily="49" charset="0"/>
                <a:cs typeface="Courier New" pitchFamily="49" charset="0"/>
              </a:rPr>
              <a:t>motionPorch</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lightMeter.level</a:t>
            </a:r>
            <a:r>
              <a:rPr lang="en-US" sz="2000" dirty="0">
                <a:latin typeface="Courier New" pitchFamily="49" charset="0"/>
                <a:cs typeface="Courier New" pitchFamily="49" charset="0"/>
              </a:rPr>
              <a:t> &lt; 20)</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(On)</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b="1" dirty="0" err="1">
                <a:latin typeface="Courier New" pitchFamily="49" charset="0"/>
                <a:cs typeface="Courier New" pitchFamily="49" charset="0"/>
              </a:rPr>
              <a:t>porchLight.On</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timer.Fired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(Off)</a:t>
            </a:r>
          </a:p>
        </p:txBody>
      </p:sp>
      <p:sp>
        <p:nvSpPr>
          <p:cNvPr id="27" name="Content Placeholder 2"/>
          <p:cNvSpPr txBox="1">
            <a:spLocks/>
          </p:cNvSpPr>
          <p:nvPr/>
        </p:nvSpPr>
        <p:spPr>
          <a:xfrm>
            <a:off x="815450" y="1676400"/>
            <a:ext cx="1076695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r>
              <a:rPr lang="en-US" sz="2800" dirty="0">
                <a:cs typeface="Courier New" pitchFamily="49" charset="0"/>
              </a:rPr>
              <a:t>Symbolically execute each trigger</a:t>
            </a:r>
          </a:p>
          <a:p>
            <a:pPr marL="457200" indent="-457200">
              <a:buFont typeface="Arial" pitchFamily="34" charset="0"/>
              <a:buAutoNum type="arabicPeriod"/>
            </a:pPr>
            <a:r>
              <a:rPr lang="en-US" sz="2800" dirty="0">
                <a:cs typeface="Courier New" pitchFamily="49" charset="0"/>
              </a:rPr>
              <a:t>Find </a:t>
            </a:r>
            <a:r>
              <a:rPr lang="en-US" sz="2800" dirty="0" smtClean="0">
                <a:cs typeface="Courier New" pitchFamily="49" charset="0"/>
              </a:rPr>
              <a:t>environmental conditions </a:t>
            </a:r>
            <a:r>
              <a:rPr lang="en-US" sz="2800" dirty="0">
                <a:cs typeface="Courier New" pitchFamily="49" charset="0"/>
              </a:rPr>
              <a:t>that lead to same </a:t>
            </a:r>
            <a:r>
              <a:rPr lang="en-US" sz="2800" i="1" dirty="0">
                <a:cs typeface="Courier New" pitchFamily="49" charset="0"/>
              </a:rPr>
              <a:t>state</a:t>
            </a:r>
          </a:p>
          <a:p>
            <a:pPr marL="0" indent="0">
              <a:buNone/>
            </a:pPr>
            <a:endParaRPr lang="en-US" sz="2800" dirty="0">
              <a:cs typeface="Courier New" pitchFamily="49" charset="0"/>
            </a:endParaRPr>
          </a:p>
        </p:txBody>
      </p:sp>
      <mc:AlternateContent xmlns:mc="http://schemas.openxmlformats.org/markup-compatibility/2006">
        <mc:Choice xmlns:a14="http://schemas.microsoft.com/office/drawing/2010/main" Requires="a14">
          <p:sp>
            <p:nvSpPr>
              <p:cNvPr id="29" name="Content Placeholder 2"/>
              <p:cNvSpPr txBox="1">
                <a:spLocks/>
              </p:cNvSpPr>
              <p:nvPr/>
            </p:nvSpPr>
            <p:spPr>
              <a:xfrm>
                <a:off x="6589645" y="3329612"/>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a:cs typeface="Courier New" pitchFamily="49" charset="0"/>
                      </a:rPr>
                      <m:t> &lt;20</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p:sp>
            <p:nvSpPr>
              <p:cNvPr id="29" name="Content Placeholder 2"/>
              <p:cNvSpPr txBox="1">
                <a:spLocks noRot="1" noChangeAspect="1" noMove="1" noResize="1" noEditPoints="1" noAdjustHandles="1" noChangeArrowheads="1" noChangeShapeType="1" noTextEdit="1"/>
              </p:cNvSpPr>
              <p:nvPr/>
            </p:nvSpPr>
            <p:spPr>
              <a:xfrm>
                <a:off x="6589645" y="3329612"/>
                <a:ext cx="1371601" cy="381000"/>
              </a:xfrm>
              <a:prstGeom prst="rect">
                <a:avLst/>
              </a:prstGeom>
              <a:blipFill rotWithShape="0">
                <a:blip r:embed="rId3"/>
                <a:stretch>
                  <a:fillRect l="-1322" t="-12308" b="-2461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Content Placeholder 2"/>
              <p:cNvSpPr txBox="1">
                <a:spLocks/>
              </p:cNvSpPr>
              <p:nvPr/>
            </p:nvSpPr>
            <p:spPr>
              <a:xfrm>
                <a:off x="8342244" y="3329612"/>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a:cs typeface="Courier New" pitchFamily="49" charset="0"/>
                      </a:rPr>
                      <m:t> ≥20</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p:sp>
            <p:nvSpPr>
              <p:cNvPr id="30" name="Content Placeholder 2"/>
              <p:cNvSpPr txBox="1">
                <a:spLocks noRot="1" noChangeAspect="1" noMove="1" noResize="1" noEditPoints="1" noAdjustHandles="1" noChangeArrowheads="1" noChangeShapeType="1" noTextEdit="1"/>
              </p:cNvSpPr>
              <p:nvPr/>
            </p:nvSpPr>
            <p:spPr>
              <a:xfrm>
                <a:off x="8342244" y="3329612"/>
                <a:ext cx="1371600" cy="381000"/>
              </a:xfrm>
              <a:prstGeom prst="rect">
                <a:avLst/>
              </a:prstGeom>
              <a:blipFill rotWithShape="0">
                <a:blip r:embed="rId4"/>
                <a:stretch>
                  <a:fillRect l="-1322" t="-12308" b="-2461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Content Placeholder 2"/>
              <p:cNvSpPr txBox="1">
                <a:spLocks/>
              </p:cNvSpPr>
              <p:nvPr/>
            </p:nvSpPr>
            <p:spPr>
              <a:xfrm>
                <a:off x="6589646" y="4664768"/>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panose="02040503050406030204" pitchFamily="18" charset="0"/>
                        <a:cs typeface="Courier New" pitchFamily="49" charset="0"/>
                      </a:rPr>
                      <m:t>=∗</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p:sp>
            <p:nvSpPr>
              <p:cNvPr id="31" name="Content Placeholder 2"/>
              <p:cNvSpPr txBox="1">
                <a:spLocks noRot="1" noChangeAspect="1" noMove="1" noResize="1" noEditPoints="1" noAdjustHandles="1" noChangeArrowheads="1" noChangeShapeType="1" noTextEdit="1"/>
              </p:cNvSpPr>
              <p:nvPr/>
            </p:nvSpPr>
            <p:spPr>
              <a:xfrm>
                <a:off x="6589646" y="4664768"/>
                <a:ext cx="1371601" cy="381000"/>
              </a:xfrm>
              <a:prstGeom prst="rect">
                <a:avLst/>
              </a:prstGeom>
              <a:blipFill rotWithShape="0">
                <a:blip r:embed="rId5"/>
                <a:stretch>
                  <a:fillRect t="-12308" b="-2461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Content Placeholder 2"/>
              <p:cNvSpPr txBox="1">
                <a:spLocks/>
              </p:cNvSpPr>
              <p:nvPr/>
            </p:nvSpPr>
            <p:spPr>
              <a:xfrm>
                <a:off x="6589645" y="5390325"/>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panose="02040503050406030204" pitchFamily="18" charset="0"/>
                        <a:cs typeface="Courier New" pitchFamily="49" charset="0"/>
                      </a:rPr>
                      <m:t>=∗</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p:sp>
            <p:nvSpPr>
              <p:cNvPr id="37" name="Content Placeholder 2"/>
              <p:cNvSpPr txBox="1">
                <a:spLocks noRot="1" noChangeAspect="1" noMove="1" noResize="1" noEditPoints="1" noAdjustHandles="1" noChangeArrowheads="1" noChangeShapeType="1" noTextEdit="1"/>
              </p:cNvSpPr>
              <p:nvPr/>
            </p:nvSpPr>
            <p:spPr>
              <a:xfrm>
                <a:off x="6589645" y="5390325"/>
                <a:ext cx="1371601" cy="381000"/>
              </a:xfrm>
              <a:prstGeom prst="rect">
                <a:avLst/>
              </a:prstGeom>
              <a:blipFill rotWithShape="0">
                <a:blip r:embed="rId6"/>
                <a:stretch>
                  <a:fillRect t="-12308" b="-24615"/>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1097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animBg="1"/>
      <p:bldP spid="30" grpId="0" animBg="1"/>
      <p:bldP spid="31"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Efficiently exploring </a:t>
            </a:r>
            <a:r>
              <a:rPr lang="en-US" dirty="0" smtClean="0"/>
              <a:t>environments</a:t>
            </a:r>
            <a:endParaRPr lang="en-US" dirty="0"/>
          </a:p>
        </p:txBody>
      </p:sp>
      <p:sp>
        <p:nvSpPr>
          <p:cNvPr id="14" name="Content Placeholder 2"/>
          <p:cNvSpPr>
            <a:spLocks noGrp="1"/>
          </p:cNvSpPr>
          <p:nvPr>
            <p:ph idx="4294967295"/>
          </p:nvPr>
        </p:nvSpPr>
        <p:spPr>
          <a:xfrm>
            <a:off x="1175658" y="2532744"/>
            <a:ext cx="4495800" cy="3733800"/>
          </a:xfrm>
        </p:spPr>
        <p:txBody>
          <a:bodyPr>
            <a:noAutofit/>
          </a:bodyPr>
          <a:lstStyle/>
          <a:p>
            <a:pPr marL="0" indent="0">
              <a:buNone/>
            </a:pPr>
            <a:r>
              <a:rPr lang="en-US" sz="2000" b="1" dirty="0" err="1">
                <a:latin typeface="Courier New" pitchFamily="49" charset="0"/>
                <a:cs typeface="Courier New" pitchFamily="49" charset="0"/>
              </a:rPr>
              <a:t>motionPorch</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lightMeter.level</a:t>
            </a:r>
            <a:r>
              <a:rPr lang="en-US" sz="2000" dirty="0">
                <a:latin typeface="Courier New" pitchFamily="49" charset="0"/>
                <a:cs typeface="Courier New" pitchFamily="49" charset="0"/>
              </a:rPr>
              <a:t> &lt; 20)</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(On)</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b="1" dirty="0" err="1">
                <a:latin typeface="Courier New" pitchFamily="49" charset="0"/>
                <a:cs typeface="Courier New" pitchFamily="49" charset="0"/>
              </a:rPr>
              <a:t>porchLight.On</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timer.Fired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(Off)</a:t>
            </a:r>
          </a:p>
        </p:txBody>
      </p:sp>
      <p:sp>
        <p:nvSpPr>
          <p:cNvPr id="54" name="Rounded Rectangle 53"/>
          <p:cNvSpPr/>
          <p:nvPr/>
        </p:nvSpPr>
        <p:spPr>
          <a:xfrm>
            <a:off x="7620000" y="44196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Off]</a:t>
            </a:r>
            <a:endParaRPr lang="en-US" sz="2000" dirty="0"/>
          </a:p>
        </p:txBody>
      </p:sp>
      <p:sp>
        <p:nvSpPr>
          <p:cNvPr id="55" name="Rounded Rectangle 54"/>
          <p:cNvSpPr/>
          <p:nvPr/>
        </p:nvSpPr>
        <p:spPr>
          <a:xfrm>
            <a:off x="6172200" y="56388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Off]</a:t>
            </a:r>
            <a:endParaRPr lang="en-US" sz="2000" dirty="0"/>
          </a:p>
        </p:txBody>
      </p:sp>
      <p:sp>
        <p:nvSpPr>
          <p:cNvPr id="56" name="TextBox 55"/>
          <p:cNvSpPr txBox="1"/>
          <p:nvPr/>
        </p:nvSpPr>
        <p:spPr>
          <a:xfrm>
            <a:off x="6172200" y="4626114"/>
            <a:ext cx="1447800" cy="707886"/>
          </a:xfrm>
          <a:prstGeom prst="rect">
            <a:avLst/>
          </a:prstGeom>
          <a:noFill/>
        </p:spPr>
        <p:txBody>
          <a:bodyPr wrap="square" rtlCol="0">
            <a:spAutoFit/>
          </a:bodyPr>
          <a:lstStyle/>
          <a:p>
            <a:pPr algn="ctr"/>
            <a:r>
              <a:rPr lang="en-US" sz="2000" dirty="0"/>
              <a:t>Motion,</a:t>
            </a:r>
            <a:br>
              <a:rPr lang="en-US" sz="2000" dirty="0"/>
            </a:br>
            <a:r>
              <a:rPr lang="en-US" sz="2000" dirty="0" err="1"/>
              <a:t>LtLvl</a:t>
            </a:r>
            <a:r>
              <a:rPr lang="en-US" sz="2000" dirty="0"/>
              <a:t> =10</a:t>
            </a:r>
          </a:p>
        </p:txBody>
      </p:sp>
      <p:cxnSp>
        <p:nvCxnSpPr>
          <p:cNvPr id="57" name="Straight Arrow Connector 56"/>
          <p:cNvCxnSpPr>
            <a:stCxn id="54" idx="2"/>
            <a:endCxn id="55" idx="0"/>
          </p:cNvCxnSpPr>
          <p:nvPr/>
        </p:nvCxnSpPr>
        <p:spPr>
          <a:xfrm flipH="1">
            <a:off x="6781800" y="4876800"/>
            <a:ext cx="14478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9144000" y="56388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 On]</a:t>
            </a:r>
            <a:endParaRPr lang="en-US" sz="2000" dirty="0"/>
          </a:p>
        </p:txBody>
      </p:sp>
      <p:cxnSp>
        <p:nvCxnSpPr>
          <p:cNvPr id="61" name="Straight Arrow Connector 60"/>
          <p:cNvCxnSpPr>
            <a:stCxn id="54" idx="2"/>
            <a:endCxn id="58" idx="0"/>
          </p:cNvCxnSpPr>
          <p:nvPr/>
        </p:nvCxnSpPr>
        <p:spPr>
          <a:xfrm>
            <a:off x="8229600" y="4876800"/>
            <a:ext cx="15240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991600" y="4648200"/>
            <a:ext cx="1371600" cy="707886"/>
          </a:xfrm>
          <a:prstGeom prst="rect">
            <a:avLst/>
          </a:prstGeom>
          <a:noFill/>
        </p:spPr>
        <p:txBody>
          <a:bodyPr wrap="square" rtlCol="0">
            <a:spAutoFit/>
          </a:bodyPr>
          <a:lstStyle/>
          <a:p>
            <a:pPr algn="ctr"/>
            <a:r>
              <a:rPr lang="en-US" sz="2000" dirty="0"/>
              <a:t>Motion,</a:t>
            </a:r>
            <a:br>
              <a:rPr lang="en-US" sz="2000" dirty="0"/>
            </a:br>
            <a:r>
              <a:rPr lang="en-US" sz="2000" dirty="0" err="1"/>
              <a:t>LtLvl</a:t>
            </a:r>
            <a:r>
              <a:rPr lang="en-US" sz="2000" dirty="0"/>
              <a:t> = 20</a:t>
            </a:r>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6705601" y="32004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a:cs typeface="Courier New" pitchFamily="49" charset="0"/>
                      </a:rPr>
                      <m:t> &lt;20</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6705601" y="3200400"/>
                <a:ext cx="1371601" cy="381000"/>
              </a:xfrm>
              <a:prstGeom prst="rect">
                <a:avLst/>
              </a:prstGeom>
              <a:blipFill rotWithShape="0">
                <a:blip r:embed="rId2"/>
                <a:stretch>
                  <a:fillRect l="-1322" t="-12308" b="-246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txBox="1">
                <a:spLocks/>
              </p:cNvSpPr>
              <p:nvPr/>
            </p:nvSpPr>
            <p:spPr>
              <a:xfrm>
                <a:off x="8458200" y="3200400"/>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a:cs typeface="Courier New" pitchFamily="49" charset="0"/>
                      </a:rPr>
                      <m:t> ≥20</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8458200" y="3200400"/>
                <a:ext cx="1371600" cy="381000"/>
              </a:xfrm>
              <a:prstGeom prst="rect">
                <a:avLst/>
              </a:prstGeom>
              <a:blipFill rotWithShape="0">
                <a:blip r:embed="rId3"/>
                <a:stretch>
                  <a:fillRect l="-1762" t="-12308" b="-24615"/>
                </a:stretch>
              </a:blipFill>
              <a:ln>
                <a:solidFill>
                  <a:schemeClr val="tx1"/>
                </a:solidFill>
              </a:ln>
            </p:spPr>
            <p:txBody>
              <a:bodyPr/>
              <a:lstStyle/>
              <a:p>
                <a:r>
                  <a:rPr lang="en-US">
                    <a:noFill/>
                  </a:rPr>
                  <a:t> </a:t>
                </a:r>
              </a:p>
            </p:txBody>
          </p:sp>
        </mc:Fallback>
      </mc:AlternateContent>
      <p:sp>
        <p:nvSpPr>
          <p:cNvPr id="19" name="Content Placeholder 2"/>
          <p:cNvSpPr txBox="1">
            <a:spLocks/>
          </p:cNvSpPr>
          <p:nvPr/>
        </p:nvSpPr>
        <p:spPr>
          <a:xfrm>
            <a:off x="2057400" y="1578114"/>
            <a:ext cx="8001000" cy="6316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cs typeface="Courier New" pitchFamily="49" charset="0"/>
              </a:rPr>
              <a:t>Pick random values in equivalent classes</a:t>
            </a:r>
          </a:p>
        </p:txBody>
      </p:sp>
    </p:spTree>
    <p:extLst>
      <p:ext uri="{BB962C8B-B14F-4D97-AF65-F5344CB8AC3E}">
        <p14:creationId xmlns:p14="http://schemas.microsoft.com/office/powerpoint/2010/main" val="288338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4" grpId="0" animBg="1"/>
      <p:bldP spid="55" grpId="0" animBg="1"/>
      <p:bldP spid="56" grpId="0"/>
      <p:bldP spid="58" grpId="0" animBg="1"/>
      <p:bldP spid="63" grpId="0"/>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DeLorean</a:t>
            </a:r>
            <a:r>
              <a:rPr lang="en-US" dirty="0" smtClean="0"/>
              <a:t>: A tool to explore control programs</a:t>
            </a:r>
            <a:endParaRPr lang="en-US" dirty="0"/>
          </a:p>
        </p:txBody>
      </p:sp>
      <p:sp>
        <p:nvSpPr>
          <p:cNvPr id="4" name="Flowchart: Alternate Process 3"/>
          <p:cNvSpPr/>
          <p:nvPr/>
        </p:nvSpPr>
        <p:spPr>
          <a:xfrm>
            <a:off x="653139" y="1705089"/>
            <a:ext cx="243114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Map temporal activity to VCs</a:t>
            </a:r>
            <a:endParaRPr lang="en-US" sz="2800" dirty="0">
              <a:solidFill>
                <a:schemeClr val="tx1"/>
              </a:solidFill>
            </a:endParaRPr>
          </a:p>
        </p:txBody>
      </p:sp>
      <p:sp>
        <p:nvSpPr>
          <p:cNvPr id="6" name="Flowchart: Alternate Process 5"/>
          <p:cNvSpPr/>
          <p:nvPr/>
        </p:nvSpPr>
        <p:spPr>
          <a:xfrm>
            <a:off x="3483418" y="2848089"/>
            <a:ext cx="243114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 devices</a:t>
            </a:r>
            <a:endParaRPr lang="en-US" sz="2800" dirty="0">
              <a:solidFill>
                <a:schemeClr val="tx1"/>
              </a:solidFill>
            </a:endParaRPr>
          </a:p>
        </p:txBody>
      </p:sp>
      <p:sp>
        <p:nvSpPr>
          <p:cNvPr id="8" name="Flowchart: Alternate Process 7"/>
          <p:cNvSpPr/>
          <p:nvPr/>
        </p:nvSpPr>
        <p:spPr>
          <a:xfrm>
            <a:off x="6262912" y="3991089"/>
            <a:ext cx="243114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Symbolically execute</a:t>
            </a:r>
            <a:endParaRPr lang="en-US" sz="2800" dirty="0">
              <a:solidFill>
                <a:schemeClr val="tx1"/>
              </a:solidFill>
            </a:endParaRPr>
          </a:p>
        </p:txBody>
      </p:sp>
      <p:sp>
        <p:nvSpPr>
          <p:cNvPr id="9" name="Flowchart: Alternate Process 8"/>
          <p:cNvSpPr/>
          <p:nvPr/>
        </p:nvSpPr>
        <p:spPr>
          <a:xfrm>
            <a:off x="9144004" y="5134089"/>
            <a:ext cx="243114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Explore</a:t>
            </a:r>
            <a:endParaRPr lang="en-US" sz="2800" dirty="0">
              <a:solidFill>
                <a:schemeClr val="tx1"/>
              </a:solidFill>
            </a:endParaRPr>
          </a:p>
        </p:txBody>
      </p:sp>
      <p:cxnSp>
        <p:nvCxnSpPr>
          <p:cNvPr id="39" name="Elbow Connector 38"/>
          <p:cNvCxnSpPr>
            <a:stCxn id="4" idx="2"/>
            <a:endCxn id="6" idx="1"/>
          </p:cNvCxnSpPr>
          <p:nvPr/>
        </p:nvCxnSpPr>
        <p:spPr>
          <a:xfrm rot="16200000" flipH="1">
            <a:off x="2390314" y="2326485"/>
            <a:ext cx="571500" cy="1614707"/>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6" idx="2"/>
            <a:endCxn id="8" idx="1"/>
          </p:cNvCxnSpPr>
          <p:nvPr/>
        </p:nvCxnSpPr>
        <p:spPr>
          <a:xfrm rot="16200000" flipH="1">
            <a:off x="5195201" y="3494878"/>
            <a:ext cx="571500" cy="1563922"/>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8" idx="2"/>
            <a:endCxn id="9" idx="1"/>
          </p:cNvCxnSpPr>
          <p:nvPr/>
        </p:nvCxnSpPr>
        <p:spPr>
          <a:xfrm rot="16200000" flipH="1">
            <a:off x="8025494" y="4587079"/>
            <a:ext cx="571500" cy="1665520"/>
          </a:xfrm>
          <a:prstGeom prst="bentConnector2">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052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Mapping to VCs (1/2): Delay measurers</a:t>
            </a:r>
            <a:endParaRPr lang="en-US" dirty="0"/>
          </a:p>
        </p:txBody>
      </p:sp>
      <p:sp>
        <p:nvSpPr>
          <p:cNvPr id="4" name="Content Placeholder 2"/>
          <p:cNvSpPr txBox="1">
            <a:spLocks/>
          </p:cNvSpPr>
          <p:nvPr/>
        </p:nvSpPr>
        <p:spPr>
          <a:xfrm>
            <a:off x="927654" y="2057399"/>
            <a:ext cx="4817165" cy="4303643"/>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Trigger1:</a:t>
            </a:r>
            <a:br>
              <a:rPr lang="en-US" sz="2400" b="1" dirty="0">
                <a:latin typeface="Courier New" pitchFamily="49" charset="0"/>
                <a:cs typeface="Courier New" pitchFamily="49" charset="0"/>
              </a:rPr>
            </a:b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tLast</a:t>
            </a:r>
            <a:r>
              <a:rPr lang="en-US" sz="2400" dirty="0">
                <a:latin typeface="Courier New" pitchFamily="49" charset="0"/>
                <a:cs typeface="Courier New" pitchFamily="49" charset="0"/>
              </a:rPr>
              <a:t> = Now</a:t>
            </a:r>
          </a:p>
          <a:p>
            <a:pPr marL="0" indent="0">
              <a:buNone/>
            </a:pPr>
            <a:r>
              <a:rPr lang="en-US" sz="2400" dirty="0">
                <a:latin typeface="Courier New" pitchFamily="49" charset="0"/>
                <a:cs typeface="Courier New" pitchFamily="49" charset="0"/>
              </a:rPr>
              <a:t>  ...</a:t>
            </a:r>
          </a:p>
          <a:p>
            <a:pPr marL="0" indent="0">
              <a:buNone/>
            </a:pP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Trigger2:</a:t>
            </a:r>
            <a:br>
              <a:rPr lang="en-US" sz="2400" b="1" dirty="0">
                <a:latin typeface="Courier New" pitchFamily="49" charset="0"/>
                <a:cs typeface="Courier New" pitchFamily="49" charset="0"/>
              </a:rPr>
            </a:b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if (Now - </a:t>
            </a:r>
            <a:r>
              <a:rPr lang="en-US" sz="2400" dirty="0" err="1">
                <a:latin typeface="Courier New" pitchFamily="49" charset="0"/>
                <a:cs typeface="Courier New" pitchFamily="49" charset="0"/>
              </a:rPr>
              <a:t>tLast</a:t>
            </a:r>
            <a:r>
              <a:rPr lang="en-US" sz="2400" dirty="0">
                <a:latin typeface="Courier New" pitchFamily="49" charset="0"/>
                <a:cs typeface="Courier New" pitchFamily="49" charset="0"/>
              </a:rPr>
              <a:t> &lt; 60)</a:t>
            </a:r>
          </a:p>
          <a:p>
            <a:pPr marL="0" indent="0">
              <a:buNone/>
            </a:pPr>
            <a:r>
              <a:rPr lang="en-US" sz="2400" dirty="0">
                <a:latin typeface="Courier New" pitchFamily="49" charset="0"/>
                <a:cs typeface="Courier New" pitchFamily="49" charset="0"/>
              </a:rPr>
              <a:t>  ...</a:t>
            </a:r>
          </a:p>
        </p:txBody>
      </p:sp>
      <p:sp>
        <p:nvSpPr>
          <p:cNvPr id="6" name="Content Placeholder 2"/>
          <p:cNvSpPr txBox="1">
            <a:spLocks/>
          </p:cNvSpPr>
          <p:nvPr/>
        </p:nvSpPr>
        <p:spPr>
          <a:xfrm>
            <a:off x="6523380" y="2057400"/>
            <a:ext cx="4846983" cy="4303642"/>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Trigger1:</a:t>
            </a:r>
          </a:p>
          <a:p>
            <a:pPr marL="0" indent="0">
              <a:buNone/>
            </a:pP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VC_tLast</a:t>
            </a:r>
            <a:r>
              <a:rPr lang="en-US" sz="2400" dirty="0">
                <a:latin typeface="Courier New" pitchFamily="49" charset="0"/>
                <a:cs typeface="Courier New" pitchFamily="49" charset="0"/>
              </a:rPr>
              <a:t> = 0</a:t>
            </a:r>
          </a:p>
          <a:p>
            <a:pPr marL="0" indent="0">
              <a:buNone/>
            </a:pPr>
            <a:r>
              <a:rPr lang="en-US" sz="2400" dirty="0">
                <a:latin typeface="Courier New" pitchFamily="49" charset="0"/>
                <a:cs typeface="Courier New" pitchFamily="49" charset="0"/>
              </a:rPr>
              <a:t>  ...</a:t>
            </a:r>
          </a:p>
          <a:p>
            <a:pPr marL="0" indent="0">
              <a:buNone/>
            </a:pP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Trigger2:</a:t>
            </a:r>
          </a:p>
          <a:p>
            <a:pPr marL="0" indent="0">
              <a:buNone/>
            </a:pP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if (</a:t>
            </a:r>
            <a:r>
              <a:rPr lang="en-US" sz="2400" dirty="0" err="1">
                <a:latin typeface="Courier New" pitchFamily="49" charset="0"/>
                <a:cs typeface="Courier New" pitchFamily="49" charset="0"/>
              </a:rPr>
              <a:t>VC_tLast</a:t>
            </a:r>
            <a:r>
              <a:rPr lang="en-US" sz="2400" dirty="0">
                <a:latin typeface="Courier New" pitchFamily="49" charset="0"/>
                <a:cs typeface="Courier New" pitchFamily="49" charset="0"/>
              </a:rPr>
              <a:t> &lt; 60)</a:t>
            </a:r>
          </a:p>
          <a:p>
            <a:pPr marL="0" indent="0">
              <a:buNone/>
            </a:pPr>
            <a:r>
              <a:rPr lang="en-US" sz="2400" dirty="0">
                <a:latin typeface="Courier New" pitchFamily="49" charset="0"/>
                <a:cs typeface="Courier New" pitchFamily="49" charset="0"/>
              </a:rPr>
              <a:t>  ...</a:t>
            </a:r>
          </a:p>
        </p:txBody>
      </p:sp>
    </p:spTree>
    <p:extLst>
      <p:ext uri="{BB962C8B-B14F-4D97-AF65-F5344CB8AC3E}">
        <p14:creationId xmlns:p14="http://schemas.microsoft.com/office/powerpoint/2010/main" val="164621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a:bodyPr>
          <a:lstStyle/>
          <a:p>
            <a:r>
              <a:rPr lang="en-US" sz="4000" dirty="0"/>
              <a:t>Mapping to VCs (</a:t>
            </a:r>
            <a:r>
              <a:rPr lang="en-US" sz="4000" dirty="0" smtClean="0"/>
              <a:t>2/2): Timers</a:t>
            </a:r>
            <a:endParaRPr lang="en-US" sz="4000" dirty="0"/>
          </a:p>
        </p:txBody>
      </p:sp>
      <p:sp>
        <p:nvSpPr>
          <p:cNvPr id="5" name="Content Placeholder 2"/>
          <p:cNvSpPr txBox="1">
            <a:spLocks/>
          </p:cNvSpPr>
          <p:nvPr/>
        </p:nvSpPr>
        <p:spPr>
          <a:xfrm>
            <a:off x="781878" y="1920874"/>
            <a:ext cx="4913243" cy="29559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Trigger1:</a:t>
            </a:r>
            <a:br>
              <a:rPr lang="en-US" sz="2400" b="1" dirty="0">
                <a:latin typeface="Courier New" pitchFamily="49" charset="0"/>
                <a:cs typeface="Courier New" pitchFamily="49" charset="0"/>
              </a:rPr>
            </a:br>
            <a:r>
              <a:rPr lang="en-US" sz="2400" dirty="0">
                <a:latin typeface="Courier New" pitchFamily="49" charset="0"/>
                <a:cs typeface="Courier New" pitchFamily="49" charset="0"/>
              </a:rPr>
              <a:t>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timer1.Start(600)</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 </a:t>
            </a:r>
          </a:p>
          <a:p>
            <a:pPr marL="0" indent="0">
              <a:buNone/>
            </a:pP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timer1.Fired:</a:t>
            </a:r>
          </a:p>
          <a:p>
            <a:pPr marL="0" indent="0">
              <a:buNone/>
            </a:pPr>
            <a:r>
              <a:rPr lang="en-US" sz="2400" dirty="0">
                <a:latin typeface="Courier New" pitchFamily="49" charset="0"/>
                <a:cs typeface="Courier New" pitchFamily="49" charset="0"/>
              </a:rPr>
              <a:t>  ...</a:t>
            </a:r>
          </a:p>
        </p:txBody>
      </p:sp>
      <p:sp>
        <p:nvSpPr>
          <p:cNvPr id="7" name="Content Placeholder 2"/>
          <p:cNvSpPr txBox="1">
            <a:spLocks/>
          </p:cNvSpPr>
          <p:nvPr/>
        </p:nvSpPr>
        <p:spPr>
          <a:xfrm>
            <a:off x="6553199" y="1981200"/>
            <a:ext cx="4843671" cy="28956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Trigger1:</a:t>
            </a: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VC_timer1 = 0</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t>
            </a:r>
            <a:br>
              <a:rPr lang="en-US" sz="2400" dirty="0">
                <a:latin typeface="Courier New" pitchFamily="49" charset="0"/>
                <a:cs typeface="Courier New" pitchFamily="49" charset="0"/>
              </a:rPr>
            </a:b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VC_timer1 == 600:</a:t>
            </a:r>
          </a:p>
          <a:p>
            <a:pPr marL="0" indent="0">
              <a:buNone/>
            </a:pPr>
            <a:r>
              <a:rPr lang="en-US" sz="2400" dirty="0">
                <a:latin typeface="Courier New" pitchFamily="49" charset="0"/>
                <a:cs typeface="Courier New" pitchFamily="49" charset="0"/>
              </a:rPr>
              <a:t>  ...</a:t>
            </a:r>
          </a:p>
        </p:txBody>
      </p:sp>
    </p:spTree>
    <p:extLst>
      <p:ext uri="{BB962C8B-B14F-4D97-AF65-F5344CB8AC3E}">
        <p14:creationId xmlns:p14="http://schemas.microsoft.com/office/powerpoint/2010/main" val="13522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Reducing the number of VCs: Combining timers</a:t>
            </a:r>
            <a:endParaRPr lang="en-US" dirty="0"/>
          </a:p>
        </p:txBody>
      </p:sp>
      <p:sp>
        <p:nvSpPr>
          <p:cNvPr id="4" name="Content Placeholder 2"/>
          <p:cNvSpPr txBox="1">
            <a:spLocks/>
          </p:cNvSpPr>
          <p:nvPr/>
        </p:nvSpPr>
        <p:spPr>
          <a:xfrm>
            <a:off x="927655" y="1920874"/>
            <a:ext cx="4754217" cy="37941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timer1.Period = 600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timer1.Event += Timer1Fired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timer2.Period = 800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timer2.Event += Timer2Fired</a:t>
            </a:r>
          </a:p>
          <a:p>
            <a:pPr marL="0" indent="0">
              <a:buNone/>
            </a:pPr>
            <a:r>
              <a:rPr lang="en-US" sz="2000" dirty="0">
                <a:latin typeface="Courier New" pitchFamily="49" charset="0"/>
                <a:cs typeface="Courier New" pitchFamily="49" charset="0"/>
              </a:rPr>
              <a:t>... </a:t>
            </a:r>
          </a:p>
          <a:p>
            <a:pPr marL="0" indent="0">
              <a:buNone/>
            </a:pPr>
            <a:endParaRPr lang="en-US" sz="20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Timer1Fired:</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endParaRPr lang="en-US" sz="20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Timer2Fired:</a:t>
            </a:r>
          </a:p>
          <a:p>
            <a:pPr marL="0" indent="0">
              <a:buNone/>
            </a:pPr>
            <a:r>
              <a:rPr lang="en-US" sz="2000" dirty="0">
                <a:latin typeface="Courier New" pitchFamily="49" charset="0"/>
                <a:cs typeface="Courier New" pitchFamily="49" charset="0"/>
              </a:rPr>
              <a:t>  ...</a:t>
            </a:r>
          </a:p>
        </p:txBody>
      </p:sp>
      <p:sp>
        <p:nvSpPr>
          <p:cNvPr id="5" name="Content Placeholder 2"/>
          <p:cNvSpPr txBox="1">
            <a:spLocks/>
          </p:cNvSpPr>
          <p:nvPr/>
        </p:nvSpPr>
        <p:spPr>
          <a:xfrm>
            <a:off x="6553199" y="1981199"/>
            <a:ext cx="4313583" cy="4220817"/>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latin typeface="Courier New" pitchFamily="49" charset="0"/>
                <a:cs typeface="Courier New" pitchFamily="49" charset="0"/>
              </a:rPr>
              <a:t>VC_timer</a:t>
            </a:r>
            <a:r>
              <a:rPr lang="en-US" sz="2000" dirty="0">
                <a:latin typeface="Courier New" pitchFamily="49" charset="0"/>
                <a:cs typeface="Courier New" pitchFamily="49" charset="0"/>
              </a:rPr>
              <a:t> = 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endParaRPr lang="en-US" sz="2000" b="1"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VC_timer</a:t>
            </a:r>
            <a:r>
              <a:rPr lang="en-US" sz="2000" b="1" dirty="0">
                <a:latin typeface="Courier New" pitchFamily="49" charset="0"/>
                <a:cs typeface="Courier New" pitchFamily="49" charset="0"/>
              </a:rPr>
              <a:t> == 600:</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endParaRPr lang="en-US" sz="2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VC_timer</a:t>
            </a:r>
            <a:r>
              <a:rPr lang="en-US" sz="2000" b="1" dirty="0">
                <a:latin typeface="Courier New" pitchFamily="49" charset="0"/>
                <a:cs typeface="Courier New" pitchFamily="49" charset="0"/>
              </a:rPr>
              <a:t> == 800:</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VC_timer</a:t>
            </a:r>
            <a:r>
              <a:rPr lang="en-US" sz="2000" dirty="0">
                <a:latin typeface="Courier New" pitchFamily="49" charset="0"/>
                <a:cs typeface="Courier New" pitchFamily="49" charset="0"/>
              </a:rPr>
              <a:t> = 0</a:t>
            </a:r>
          </a:p>
        </p:txBody>
      </p:sp>
    </p:spTree>
    <p:extLst>
      <p:ext uri="{BB962C8B-B14F-4D97-AF65-F5344CB8AC3E}">
        <p14:creationId xmlns:p14="http://schemas.microsoft.com/office/powerpoint/2010/main" val="15013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325562"/>
          </a:xfrm>
        </p:spPr>
        <p:txBody>
          <a:bodyPr>
            <a:normAutofit/>
          </a:bodyPr>
          <a:lstStyle/>
          <a:p>
            <a:r>
              <a:rPr lang="en-US" dirty="0" smtClean="0"/>
              <a:t>Modeling devices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Model a device using one of more key value pairs</a:t>
            </a:r>
          </a:p>
          <a:p>
            <a:pPr lvl="1"/>
            <a:r>
              <a:rPr lang="en-US" sz="2400" dirty="0"/>
              <a:t>Motion sensor: Single key with binary value</a:t>
            </a:r>
          </a:p>
          <a:p>
            <a:pPr lvl="1"/>
            <a:r>
              <a:rPr lang="en-US" sz="2400" dirty="0"/>
              <a:t>Dimmer: Single key with values in  range [0..99]</a:t>
            </a:r>
          </a:p>
          <a:p>
            <a:pPr lvl="1"/>
            <a:r>
              <a:rPr lang="en-US" sz="2400" dirty="0"/>
              <a:t>Thermostat: Multiple keys</a:t>
            </a:r>
          </a:p>
          <a:p>
            <a:pPr marL="0" indent="0">
              <a:buNone/>
            </a:pPr>
            <a:endParaRPr lang="en-US" sz="2000" dirty="0"/>
          </a:p>
          <a:p>
            <a:pPr marL="0" indent="0">
              <a:buNone/>
            </a:pPr>
            <a:r>
              <a:rPr lang="en-US" sz="2800" dirty="0"/>
              <a:t>Keys can be notifying or non-notifying</a:t>
            </a:r>
          </a:p>
          <a:p>
            <a:pPr lvl="1"/>
            <a:r>
              <a:rPr lang="en-US" sz="2400" dirty="0"/>
              <a:t>Triggers are used for notifying keys</a:t>
            </a:r>
          </a:p>
          <a:p>
            <a:pPr marL="0" indent="0">
              <a:buNone/>
            </a:pPr>
            <a:endParaRPr lang="en-US" sz="2400" dirty="0"/>
          </a:p>
          <a:p>
            <a:pPr marL="0" indent="0">
              <a:buNone/>
            </a:pPr>
            <a:r>
              <a:rPr lang="en-US" sz="2800" dirty="0"/>
              <a:t>Queries for values are treated as </a:t>
            </a:r>
            <a:r>
              <a:rPr lang="en-US" sz="2800" dirty="0" smtClean="0"/>
              <a:t>environmental condition</a:t>
            </a:r>
            <a:endParaRPr lang="en-US" sz="2800" dirty="0"/>
          </a:p>
          <a:p>
            <a:pPr lvl="1"/>
            <a:endParaRPr lang="en-US" dirty="0"/>
          </a:p>
        </p:txBody>
      </p:sp>
    </p:spTree>
    <p:extLst>
      <p:ext uri="{BB962C8B-B14F-4D97-AF65-F5344CB8AC3E}">
        <p14:creationId xmlns:p14="http://schemas.microsoft.com/office/powerpoint/2010/main" val="2066409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device modeling</a:t>
            </a:r>
            <a:endParaRPr lang="en-US" dirty="0"/>
          </a:p>
        </p:txBody>
      </p:sp>
      <p:sp>
        <p:nvSpPr>
          <p:cNvPr id="3" name="Content Placeholder 2"/>
          <p:cNvSpPr>
            <a:spLocks noGrp="1"/>
          </p:cNvSpPr>
          <p:nvPr>
            <p:ph idx="1"/>
          </p:nvPr>
        </p:nvSpPr>
        <p:spPr/>
        <p:txBody>
          <a:bodyPr/>
          <a:lstStyle/>
          <a:p>
            <a:pPr marL="0" indent="0">
              <a:buNone/>
            </a:pPr>
            <a:r>
              <a:rPr lang="en-US" dirty="0" smtClean="0"/>
              <a:t>Values can change arbitrarily</a:t>
            </a:r>
          </a:p>
          <a:p>
            <a:pPr marL="0" indent="0">
              <a:buNone/>
            </a:pPr>
            <a:endParaRPr lang="en-US" dirty="0"/>
          </a:p>
          <a:p>
            <a:pPr marL="0" indent="0">
              <a:buNone/>
            </a:pPr>
            <a:r>
              <a:rPr lang="en-US" dirty="0" smtClean="0"/>
              <a:t>Key value pairs of a device are independent</a:t>
            </a:r>
          </a:p>
          <a:p>
            <a:pPr marL="0" indent="0">
              <a:buNone/>
            </a:pPr>
            <a:endParaRPr lang="en-US" dirty="0"/>
          </a:p>
          <a:p>
            <a:pPr marL="0" indent="0">
              <a:buNone/>
            </a:pPr>
            <a:r>
              <a:rPr lang="en-US" dirty="0" smtClean="0"/>
              <a:t>Different devices are independent</a:t>
            </a:r>
            <a:endParaRPr lang="en-US" dirty="0"/>
          </a:p>
        </p:txBody>
      </p:sp>
    </p:spTree>
    <p:extLst>
      <p:ext uri="{BB962C8B-B14F-4D97-AF65-F5344CB8AC3E}">
        <p14:creationId xmlns:p14="http://schemas.microsoft.com/office/powerpoint/2010/main" val="3106317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using TA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563130"/>
                <a:ext cx="10972800" cy="5010664"/>
              </a:xfrm>
            </p:spPr>
            <p:txBody>
              <a:bodyPr>
                <a:noAutofit/>
              </a:bodyPr>
              <a:lstStyle/>
              <a:p>
                <a:pPr marL="457200" indent="-457200">
                  <a:buFont typeface="+mj-lt"/>
                  <a:buAutoNum type="arabicPeriod"/>
                </a:pPr>
                <a:r>
                  <a:rPr lang="en-US" sz="2200" dirty="0" smtClean="0">
                    <a:latin typeface="Andalus" panose="02020603050405020304" pitchFamily="18" charset="-78"/>
                    <a:cs typeface="Andalus" panose="02020603050405020304" pitchFamily="18" charset="-78"/>
                  </a:rPr>
                  <a:t>unexploredStates</a:t>
                </a:r>
                <a:r>
                  <a:rPr lang="en-US" sz="2200" dirty="0">
                    <a:latin typeface="Andalus" panose="02020603050405020304" pitchFamily="18" charset="-78"/>
                    <a:cs typeface="Andalus" panose="02020603050405020304" pitchFamily="18" charset="-78"/>
                  </a:rPr>
                  <a:t> = {</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𝑖𝑛𝑖𝑡𝑖𝑎𝑙</m:t>
                        </m:r>
                      </m:sub>
                    </m:sSub>
                  </m:oMath>
                </a14:m>
                <a:r>
                  <a:rPr lang="en-US" sz="2200" dirty="0">
                    <a:latin typeface="Andalus" panose="02020603050405020304" pitchFamily="18" charset="-78"/>
                    <a:cs typeface="Andalus" panose="02020603050405020304" pitchFamily="18" charset="-78"/>
                  </a:rPr>
                  <a:t>}          </a:t>
                </a:r>
                <a:r>
                  <a:rPr lang="en-US" sz="2200" dirty="0">
                    <a:latin typeface="Andalus" panose="02020603050405020304" pitchFamily="18" charset="-78"/>
                    <a:cs typeface="Andalus" panose="02020603050405020304" pitchFamily="18" charset="-78"/>
                  </a:rPr>
                  <a:t>      </a:t>
                </a:r>
                <a:r>
                  <a:rPr lang="en-US" sz="2200" dirty="0" smtClean="0">
                    <a:latin typeface="Andalus" panose="02020603050405020304" pitchFamily="18" charset="-78"/>
                    <a:cs typeface="Andalus" panose="02020603050405020304" pitchFamily="18" charset="-78"/>
                  </a:rPr>
                  <a:t>//</a:t>
                </a:r>
                <a:r>
                  <a:rPr lang="en-US" sz="2200" dirty="0">
                    <a:latin typeface="Andalus" panose="02020603050405020304" pitchFamily="18" charset="-78"/>
                    <a:cs typeface="Andalus" panose="02020603050405020304" pitchFamily="18" charset="-78"/>
                  </a:rPr>
                  <a:t>state = Variables values + VC region + ready </a:t>
                </a:r>
                <a:r>
                  <a:rPr lang="en-US" sz="2200" dirty="0">
                    <a:latin typeface="Andalus" panose="02020603050405020304" pitchFamily="18" charset="-78"/>
                    <a:cs typeface="Andalus" panose="02020603050405020304" pitchFamily="18" charset="-78"/>
                  </a:rPr>
                  <a:t>timers</a:t>
                </a:r>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err="1" smtClean="0">
                    <a:latin typeface="Andalus" panose="02020603050405020304" pitchFamily="18" charset="-78"/>
                    <a:cs typeface="Andalus" panose="02020603050405020304" pitchFamily="18" charset="-78"/>
                  </a:rPr>
                  <a:t>exploredStates</a:t>
                </a:r>
                <a:r>
                  <a:rPr lang="en-US" sz="2200" dirty="0" smtClean="0">
                    <a:latin typeface="Andalus" panose="02020603050405020304" pitchFamily="18" charset="-78"/>
                    <a:cs typeface="Andalus" panose="02020603050405020304" pitchFamily="18" charset="-78"/>
                  </a:rPr>
                  <a:t> </a:t>
                </a:r>
                <a:r>
                  <a:rPr lang="en-US" sz="2200" dirty="0">
                    <a:latin typeface="Andalus" panose="02020603050405020304" pitchFamily="18" charset="-78"/>
                    <a:cs typeface="Andalus" panose="02020603050405020304" pitchFamily="18" charset="-78"/>
                  </a:rPr>
                  <a:t>= {}</a:t>
                </a:r>
              </a:p>
              <a:p>
                <a:pPr marL="457200" indent="-457200">
                  <a:buFont typeface="+mj-lt"/>
                  <a:buAutoNum type="arabicPeriod"/>
                </a:pPr>
                <a:r>
                  <a:rPr lang="en-US" sz="2200" b="1" dirty="0" smtClean="0">
                    <a:latin typeface="Andalus" panose="02020603050405020304" pitchFamily="18" charset="-78"/>
                    <a:cs typeface="Andalus" panose="02020603050405020304" pitchFamily="18" charset="-78"/>
                  </a:rPr>
                  <a:t>While</a:t>
                </a:r>
                <a:r>
                  <a:rPr lang="en-US" sz="2200" dirty="0" smtClean="0">
                    <a:latin typeface="Andalus" panose="02020603050405020304" pitchFamily="18" charset="-78"/>
                    <a:cs typeface="Andalus" panose="02020603050405020304" pitchFamily="18" charset="-78"/>
                  </a:rPr>
                  <a:t> </a:t>
                </a:r>
                <a:r>
                  <a:rPr lang="en-US" sz="2200" dirty="0">
                    <a:latin typeface="Andalus" panose="02020603050405020304" pitchFamily="18" charset="-78"/>
                    <a:cs typeface="Andalus" panose="02020603050405020304" pitchFamily="18" charset="-78"/>
                  </a:rPr>
                  <a:t>(</a:t>
                </a:r>
                <a:r>
                  <a:rPr lang="en-US" sz="2200" dirty="0" err="1">
                    <a:latin typeface="Andalus" panose="02020603050405020304" pitchFamily="18" charset="-78"/>
                    <a:cs typeface="Andalus" panose="02020603050405020304" pitchFamily="18" charset="-78"/>
                  </a:rPr>
                  <a:t>unexploredStates</a:t>
                </a:r>
                <a:r>
                  <a:rPr lang="en-US" sz="2200" dirty="0">
                    <a:latin typeface="Andalus" panose="02020603050405020304" pitchFamily="18" charset="-78"/>
                    <a:cs typeface="Andalus" panose="02020603050405020304" pitchFamily="18" charset="-78"/>
                  </a:rPr>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𝜙</m:t>
                    </m:r>
                    <m:r>
                      <a:rPr lang="en-US" sz="2200" i="1">
                        <a:latin typeface="Cambria Math" panose="02040503050406030204" pitchFamily="18" charset="0"/>
                      </a:rPr>
                      <m:t>)</m:t>
                    </m:r>
                  </m:oMath>
                </a14:m>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𝑖</m:t>
                        </m:r>
                      </m:sub>
                    </m:sSub>
                  </m:oMath>
                </a14:m>
                <a:r>
                  <a:rPr lang="en-US" sz="2200" dirty="0">
                    <a:latin typeface="Andalus" panose="02020603050405020304" pitchFamily="18" charset="-78"/>
                    <a:cs typeface="Andalus" panose="02020603050405020304" pitchFamily="18" charset="-78"/>
                  </a:rPr>
                  <a:t> = </a:t>
                </a:r>
                <a:r>
                  <a:rPr lang="en-US" sz="2200" i="1" dirty="0" err="1" smtClean="0">
                    <a:latin typeface="Andalus" panose="02020603050405020304" pitchFamily="18" charset="-78"/>
                    <a:cs typeface="Andalus" panose="02020603050405020304" pitchFamily="18" charset="-78"/>
                  </a:rPr>
                  <a:t>PickNext</a:t>
                </a:r>
                <a:r>
                  <a:rPr lang="en-US" sz="2200" dirty="0" smtClean="0">
                    <a:latin typeface="Andalus" panose="02020603050405020304" pitchFamily="18" charset="-78"/>
                    <a:cs typeface="Andalus" panose="02020603050405020304" pitchFamily="18" charset="-78"/>
                  </a:rPr>
                  <a:t>(</a:t>
                </a:r>
                <a:r>
                  <a:rPr lang="en-US" sz="2200" dirty="0" err="1">
                    <a:latin typeface="Andalus" panose="02020603050405020304" pitchFamily="18" charset="-78"/>
                    <a:cs typeface="Andalus" panose="02020603050405020304" pitchFamily="18" charset="-78"/>
                  </a:rPr>
                  <a:t>u</a:t>
                </a:r>
                <a:r>
                  <a:rPr lang="en-US" sz="2200" dirty="0" err="1" smtClean="0">
                    <a:latin typeface="Andalus" panose="02020603050405020304" pitchFamily="18" charset="-78"/>
                    <a:cs typeface="Andalus" panose="02020603050405020304" pitchFamily="18" charset="-78"/>
                  </a:rPr>
                  <a:t>nexploredStates</a:t>
                </a:r>
                <a:r>
                  <a:rPr lang="en-US" sz="2200" dirty="0">
                    <a:latin typeface="Andalus" panose="02020603050405020304" pitchFamily="18" charset="-78"/>
                    <a:cs typeface="Andalus" panose="02020603050405020304" pitchFamily="18" charset="-78"/>
                  </a:rPr>
                  <a:t>)</a:t>
                </a: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r>
                  <a:rPr lang="en-US" sz="2200" b="1" dirty="0" err="1">
                    <a:latin typeface="Andalus" panose="02020603050405020304" pitchFamily="18" charset="-78"/>
                    <a:cs typeface="Andalus" panose="02020603050405020304" pitchFamily="18" charset="-78"/>
                  </a:rPr>
                  <a:t>foreach</a:t>
                </a:r>
                <a:r>
                  <a:rPr lang="en-US" sz="2200" dirty="0">
                    <a:latin typeface="Andalus" panose="02020603050405020304" pitchFamily="18" charset="-78"/>
                    <a:cs typeface="Andalus" panose="02020603050405020304" pitchFamily="18" charset="-78"/>
                  </a:rPr>
                  <a:t> </a:t>
                </a:r>
                <a:r>
                  <a:rPr lang="en-US" sz="2200" dirty="0" smtClean="0">
                    <a:latin typeface="Andalus" panose="02020603050405020304" pitchFamily="18" charset="-78"/>
                    <a:cs typeface="Andalus" panose="02020603050405020304" pitchFamily="18" charset="-78"/>
                  </a:rPr>
                  <a:t>trigger </a:t>
                </a:r>
                <a:r>
                  <a:rPr lang="en-US" sz="2200" dirty="0" smtClean="0">
                    <a:latin typeface="Andalus" panose="02020603050405020304" pitchFamily="18" charset="-78"/>
                    <a:cs typeface="Andalus" panose="02020603050405020304" pitchFamily="18" charset="-78"/>
                  </a:rPr>
                  <a:t>in Events, </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𝑖</m:t>
                        </m:r>
                      </m:sub>
                    </m:sSub>
                    <m:r>
                      <a:rPr lang="en-US" sz="2200" b="0" i="1" smtClean="0">
                        <a:latin typeface="Cambria Math" panose="02040503050406030204" pitchFamily="18" charset="0"/>
                        <a:cs typeface="Andalus" panose="02020603050405020304" pitchFamily="18" charset="-78"/>
                      </a:rPr>
                      <m:t>.</m:t>
                    </m:r>
                    <m:r>
                      <a:rPr lang="en-US" sz="2200" b="0" i="1" smtClean="0">
                        <a:latin typeface="Cambria Math" panose="02040503050406030204" pitchFamily="18" charset="0"/>
                        <a:cs typeface="Andalus" panose="02020603050405020304" pitchFamily="18" charset="-78"/>
                      </a:rPr>
                      <m:t>𝑅𝑒𝑎𝑑𝑦𝑇𝑖𝑚𝑒𝑟𝑠</m:t>
                    </m:r>
                  </m:oMath>
                </a14:m>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r>
                  <a:rPr lang="en-US" sz="2200" b="1" dirty="0" err="1">
                    <a:latin typeface="Andalus" panose="02020603050405020304" pitchFamily="18" charset="-78"/>
                    <a:cs typeface="Andalus" panose="02020603050405020304" pitchFamily="18" charset="-78"/>
                  </a:rPr>
                  <a:t>foreach</a:t>
                </a:r>
                <a:r>
                  <a:rPr lang="en-US" sz="2200" dirty="0">
                    <a:latin typeface="Andalus" panose="02020603050405020304" pitchFamily="18" charset="-78"/>
                    <a:cs typeface="Andalus" panose="02020603050405020304" pitchFamily="18" charset="-78"/>
                  </a:rPr>
                  <a:t> </a:t>
                </a:r>
                <a:r>
                  <a:rPr lang="en-US" sz="2200" dirty="0" smtClean="0">
                    <a:latin typeface="Andalus" panose="02020603050405020304" pitchFamily="18" charset="-78"/>
                    <a:cs typeface="Andalus" panose="02020603050405020304" pitchFamily="18" charset="-78"/>
                  </a:rPr>
                  <a:t>environment</a:t>
                </a:r>
                <a:r>
                  <a:rPr lang="en-US" sz="2200" dirty="0" smtClean="0">
                    <a:latin typeface="Andalus" panose="02020603050405020304" pitchFamily="18" charset="-78"/>
                    <a:cs typeface="Andalus" panose="02020603050405020304" pitchFamily="18" charset="-78"/>
                  </a:rPr>
                  <a:t> </a:t>
                </a:r>
                <a:r>
                  <a:rPr lang="en-US" sz="2200" dirty="0">
                    <a:latin typeface="Andalus" panose="02020603050405020304" pitchFamily="18" charset="-78"/>
                    <a:cs typeface="Andalus" panose="02020603050405020304" pitchFamily="18" charset="-78"/>
                  </a:rPr>
                  <a:t>in </a:t>
                </a:r>
                <a:r>
                  <a:rPr lang="en-US" sz="2200" dirty="0" smtClean="0">
                    <a:latin typeface="Andalus" panose="02020603050405020304" pitchFamily="18" charset="-78"/>
                    <a:cs typeface="Andalus" panose="02020603050405020304" pitchFamily="18" charset="-78"/>
                  </a:rPr>
                  <a:t>Environments</a:t>
                </a:r>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14:m>
                  <m:oMath xmlns:m="http://schemas.openxmlformats.org/officeDocument/2006/math">
                    <m:sSub>
                      <m:sSubPr>
                        <m:ctrlPr>
                          <a:rPr lang="en-US" sz="2200" i="1" dirty="0">
                            <a:latin typeface="Cambria Math" panose="02040503050406030204" pitchFamily="18" charset="0"/>
                            <a:cs typeface="Andalus" panose="02020603050405020304" pitchFamily="18" charset="-78"/>
                          </a:rPr>
                        </m:ctrlPr>
                      </m:sSubPr>
                      <m:e>
                        <m:r>
                          <a:rPr lang="en-US" sz="2200" i="1" dirty="0">
                            <a:latin typeface="Cambria Math" panose="02040503050406030204" pitchFamily="18" charset="0"/>
                            <a:cs typeface="Andalus" panose="02020603050405020304" pitchFamily="18" charset="-78"/>
                          </a:rPr>
                          <m:t>𝑆</m:t>
                        </m:r>
                      </m:e>
                      <m:sub>
                        <m:r>
                          <a:rPr lang="en-US" sz="2200" i="1" dirty="0">
                            <a:latin typeface="Cambria Math" panose="02040503050406030204" pitchFamily="18" charset="0"/>
                            <a:cs typeface="Andalus" panose="02020603050405020304" pitchFamily="18" charset="-78"/>
                          </a:rPr>
                          <m:t>𝑜</m:t>
                        </m:r>
                      </m:sub>
                    </m:sSub>
                  </m:oMath>
                </a14:m>
                <a:r>
                  <a:rPr lang="en-US" sz="2200" dirty="0">
                    <a:latin typeface="Andalus" panose="02020603050405020304" pitchFamily="18" charset="-78"/>
                    <a:cs typeface="Andalus" panose="02020603050405020304" pitchFamily="18" charset="-78"/>
                  </a:rPr>
                  <a:t> = </a:t>
                </a:r>
                <a:r>
                  <a:rPr lang="en-US" sz="2200" i="1" dirty="0">
                    <a:latin typeface="Andalus" panose="02020603050405020304" pitchFamily="18" charset="-78"/>
                    <a:cs typeface="Andalus" panose="02020603050405020304" pitchFamily="18" charset="-78"/>
                  </a:rPr>
                  <a:t>Compute</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dirty="0">
                            <a:latin typeface="Cambria Math" panose="02040503050406030204" pitchFamily="18" charset="0"/>
                            <a:cs typeface="Andalus" panose="02020603050405020304" pitchFamily="18" charset="-78"/>
                          </a:rPr>
                        </m:ctrlPr>
                      </m:sSubPr>
                      <m:e>
                        <m:r>
                          <a:rPr lang="en-US" sz="2200" i="1" dirty="0">
                            <a:latin typeface="Cambria Math" panose="02040503050406030204" pitchFamily="18" charset="0"/>
                            <a:cs typeface="Andalus" panose="02020603050405020304" pitchFamily="18" charset="-78"/>
                          </a:rPr>
                          <m:t>𝑆</m:t>
                        </m:r>
                      </m:e>
                      <m:sub>
                        <m:r>
                          <a:rPr lang="en-US" sz="2200" i="1" dirty="0">
                            <a:latin typeface="Cambria Math" panose="02040503050406030204" pitchFamily="18" charset="0"/>
                            <a:cs typeface="Andalus" panose="02020603050405020304" pitchFamily="18" charset="-78"/>
                          </a:rPr>
                          <m:t>𝑖</m:t>
                        </m:r>
                      </m:sub>
                    </m:sSub>
                  </m:oMath>
                </a14:m>
                <a:r>
                  <a:rPr lang="en-US" sz="2200" dirty="0">
                    <a:latin typeface="Andalus" panose="02020603050405020304" pitchFamily="18" charset="-78"/>
                    <a:cs typeface="Andalus" panose="02020603050405020304" pitchFamily="18" charset="-78"/>
                  </a:rPr>
                  <a:t>, </a:t>
                </a:r>
                <a:r>
                  <a:rPr lang="en-US" sz="2200" dirty="0" smtClean="0">
                    <a:latin typeface="Andalus" panose="02020603050405020304" pitchFamily="18" charset="-78"/>
                    <a:cs typeface="Andalus" panose="02020603050405020304" pitchFamily="18" charset="-78"/>
                  </a:rPr>
                  <a:t>trigger, environment)</a:t>
                </a:r>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latin typeface="Andalus" panose="02020603050405020304" pitchFamily="18" charset="-78"/>
                    <a:cs typeface="Andalus" panose="02020603050405020304" pitchFamily="18" charset="-78"/>
                  </a:rPr>
                  <a:t>               if (</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𝑜</m:t>
                        </m:r>
                      </m:sub>
                    </m:sSub>
                    <m:r>
                      <a:rPr lang="en-US" sz="2200" i="1">
                        <a:latin typeface="Cambria Math" panose="02040503050406030204" pitchFamily="18" charset="0"/>
                        <a:cs typeface="Andalus" panose="02020603050405020304" pitchFamily="18" charset="-78"/>
                      </a:rPr>
                      <m:t>∉</m:t>
                    </m:r>
                  </m:oMath>
                </a14:m>
                <a:r>
                  <a:rPr lang="en-US" sz="2200" dirty="0">
                    <a:latin typeface="Andalus" panose="02020603050405020304" pitchFamily="18" charset="-78"/>
                    <a:cs typeface="Andalus" panose="02020603050405020304" pitchFamily="18" charset="-78"/>
                  </a:rPr>
                  <a:t> </a:t>
                </a:r>
                <a:r>
                  <a:rPr lang="en-US" sz="2200" dirty="0" err="1">
                    <a:latin typeface="Andalus" panose="02020603050405020304" pitchFamily="18" charset="-78"/>
                    <a:cs typeface="Andalus" panose="02020603050405020304" pitchFamily="18" charset="-78"/>
                  </a:rPr>
                  <a:t>exploredStates</a:t>
                </a:r>
                <a:r>
                  <a:rPr lang="en-US" sz="2200" dirty="0">
                    <a:latin typeface="Andalus" panose="02020603050405020304" pitchFamily="18" charset="-78"/>
                    <a:cs typeface="Andalus" panose="02020603050405020304" pitchFamily="18" charset="-78"/>
                  </a:rPr>
                  <a:t>) </a:t>
                </a:r>
                <a:r>
                  <a:rPr lang="en-US" sz="2200" dirty="0" err="1">
                    <a:latin typeface="Andalus" panose="02020603050405020304" pitchFamily="18" charset="-78"/>
                    <a:cs typeface="Andalus" panose="02020603050405020304" pitchFamily="18" charset="-78"/>
                  </a:rPr>
                  <a:t>unexploredStates.Add</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𝑜</m:t>
                        </m:r>
                      </m:sub>
                    </m:sSub>
                  </m:oMath>
                </a14:m>
                <a:r>
                  <a:rPr lang="en-US" sz="2200" dirty="0">
                    <a:latin typeface="Andalus" panose="02020603050405020304" pitchFamily="18" charset="-78"/>
                    <a:cs typeface="Andalus" panose="02020603050405020304" pitchFamily="18" charset="-78"/>
                  </a:rPr>
                  <a:t>)</a:t>
                </a: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r>
                  <a:rPr lang="en-US" sz="2200" b="1" dirty="0" smtClean="0">
                    <a:latin typeface="Andalus" panose="02020603050405020304" pitchFamily="18" charset="-78"/>
                    <a:cs typeface="Andalus" panose="02020603050405020304" pitchFamily="18" charset="-78"/>
                  </a:rPr>
                  <a:t>if</a:t>
                </a:r>
                <a:r>
                  <a:rPr lang="en-US" sz="2200" dirty="0" smtClean="0">
                    <a:latin typeface="Andalus" panose="02020603050405020304" pitchFamily="18" charset="-78"/>
                    <a:cs typeface="Andalus" panose="02020603050405020304" pitchFamily="18" charset="-78"/>
                  </a:rPr>
                  <a:t> </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𝑖</m:t>
                        </m:r>
                      </m:sub>
                    </m:sSub>
                    <m:r>
                      <a:rPr lang="en-US" sz="2200" i="1">
                        <a:latin typeface="Cambria Math" panose="02040503050406030204" pitchFamily="18" charset="0"/>
                        <a:cs typeface="Andalus" panose="02020603050405020304" pitchFamily="18" charset="-78"/>
                      </a:rPr>
                      <m:t>.</m:t>
                    </m:r>
                    <m:r>
                      <a:rPr lang="en-US" sz="2200" i="1">
                        <a:latin typeface="Cambria Math" panose="02040503050406030204" pitchFamily="18" charset="0"/>
                        <a:cs typeface="Andalus" panose="02020603050405020304" pitchFamily="18" charset="-78"/>
                      </a:rPr>
                      <m:t>𝑅𝑒𝑎𝑑𝑦𝑇𝑖𝑚𝑒𝑟𝑠</m:t>
                    </m:r>
                    <m:r>
                      <a:rPr lang="en-US" sz="2200" i="1">
                        <a:latin typeface="Cambria Math" panose="02040503050406030204" pitchFamily="18" charset="0"/>
                        <a:cs typeface="Andalus" panose="02020603050405020304" pitchFamily="18" charset="-78"/>
                      </a:rPr>
                      <m:t>=</m:t>
                    </m:r>
                    <m:r>
                      <a:rPr lang="en-US" sz="2200" i="1">
                        <a:latin typeface="Cambria Math" panose="02040503050406030204" pitchFamily="18" charset="0"/>
                        <a:cs typeface="Andalus" panose="02020603050405020304" pitchFamily="18" charset="-78"/>
                      </a:rPr>
                      <m:t>𝜙</m:t>
                    </m:r>
                    <m:r>
                      <a:rPr lang="en-US" sz="2200" i="1">
                        <a:latin typeface="Cambria Math" panose="02040503050406030204" pitchFamily="18" charset="0"/>
                        <a:cs typeface="Andalus" panose="02020603050405020304" pitchFamily="18" charset="-78"/>
                      </a:rPr>
                      <m:t>)</m:t>
                    </m:r>
                  </m:oMath>
                </a14:m>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cs typeface="Andalus" panose="02020603050405020304" pitchFamily="18" charset="-78"/>
                  </a:rPr>
                  <a:t>           </a:t>
                </a:r>
                <a14:m>
                  <m:oMath xmlns:m="http://schemas.openxmlformats.org/officeDocument/2006/math">
                    <m:sSub>
                      <m:sSubPr>
                        <m:ctrlPr>
                          <a:rPr lang="en-US" sz="2200" i="1" dirty="0">
                            <a:latin typeface="Cambria Math" panose="02040503050406030204" pitchFamily="18" charset="0"/>
                            <a:cs typeface="Andalus" panose="02020603050405020304" pitchFamily="18" charset="-78"/>
                          </a:rPr>
                        </m:ctrlPr>
                      </m:sSubPr>
                      <m:e>
                        <m:r>
                          <a:rPr lang="en-US" sz="2200" i="1" dirty="0">
                            <a:latin typeface="Cambria Math" panose="02040503050406030204" pitchFamily="18" charset="0"/>
                            <a:cs typeface="Andalus" panose="02020603050405020304" pitchFamily="18" charset="-78"/>
                          </a:rPr>
                          <m:t>𝑆</m:t>
                        </m:r>
                      </m:e>
                      <m:sub>
                        <m:r>
                          <a:rPr lang="en-US" sz="2200" i="1" dirty="0">
                            <a:latin typeface="Cambria Math" panose="02040503050406030204" pitchFamily="18" charset="0"/>
                            <a:cs typeface="Andalus" panose="02020603050405020304" pitchFamily="18" charset="-78"/>
                          </a:rPr>
                          <m:t>𝑜</m:t>
                        </m:r>
                      </m:sub>
                    </m:sSub>
                  </m:oMath>
                </a14:m>
                <a:r>
                  <a:rPr lang="en-US" sz="2200" dirty="0">
                    <a:latin typeface="Andalus" panose="02020603050405020304" pitchFamily="18" charset="-78"/>
                    <a:cs typeface="Andalus" panose="02020603050405020304" pitchFamily="18" charset="-78"/>
                  </a:rPr>
                  <a:t> = </a:t>
                </a:r>
                <a:r>
                  <a:rPr lang="en-US" sz="2200" i="1" dirty="0" err="1">
                    <a:latin typeface="Andalus" panose="02020603050405020304" pitchFamily="18" charset="-78"/>
                    <a:cs typeface="Andalus" panose="02020603050405020304" pitchFamily="18" charset="-78"/>
                  </a:rPr>
                  <a:t>AdvanceRegion</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dirty="0">
                            <a:latin typeface="Cambria Math" panose="02040503050406030204" pitchFamily="18" charset="0"/>
                            <a:cs typeface="Andalus" panose="02020603050405020304" pitchFamily="18" charset="-78"/>
                          </a:rPr>
                        </m:ctrlPr>
                      </m:sSubPr>
                      <m:e>
                        <m:r>
                          <a:rPr lang="en-US" sz="2200" i="1" dirty="0">
                            <a:latin typeface="Cambria Math" panose="02040503050406030204" pitchFamily="18" charset="0"/>
                            <a:cs typeface="Andalus" panose="02020603050405020304" pitchFamily="18" charset="-78"/>
                          </a:rPr>
                          <m:t>𝑆</m:t>
                        </m:r>
                      </m:e>
                      <m:sub>
                        <m:r>
                          <a:rPr lang="en-US" sz="2200" i="1" dirty="0">
                            <a:latin typeface="Cambria Math" panose="02040503050406030204" pitchFamily="18" charset="0"/>
                            <a:cs typeface="Andalus" panose="02020603050405020304" pitchFamily="18" charset="-78"/>
                          </a:rPr>
                          <m:t>𝑖</m:t>
                        </m:r>
                      </m:sub>
                    </m:sSub>
                  </m:oMath>
                </a14:m>
                <a:r>
                  <a:rPr lang="en-US" sz="2200" dirty="0" smtClean="0">
                    <a:latin typeface="Andalus" panose="02020603050405020304" pitchFamily="18" charset="-78"/>
                    <a:cs typeface="Andalus" panose="02020603050405020304" pitchFamily="18" charset="-78"/>
                  </a:rPr>
                  <a:t>)</a:t>
                </a:r>
                <a:endParaRPr lang="en-US" sz="2200" dirty="0">
                  <a:latin typeface="Andalus" panose="02020603050405020304" pitchFamily="18" charset="-78"/>
                  <a:cs typeface="Andalus" panose="02020603050405020304" pitchFamily="18" charset="-78"/>
                </a:endParaRP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r>
                  <a:rPr lang="en-US" sz="2200" b="1" dirty="0">
                    <a:latin typeface="Andalus" panose="02020603050405020304" pitchFamily="18" charset="-78"/>
                    <a:cs typeface="Andalus" panose="02020603050405020304" pitchFamily="18" charset="-78"/>
                  </a:rPr>
                  <a:t>if</a:t>
                </a:r>
                <a:r>
                  <a:rPr lang="en-US" sz="2200" dirty="0">
                    <a:latin typeface="Andalus" panose="02020603050405020304" pitchFamily="18" charset="-78"/>
                    <a:cs typeface="Andalus" panose="02020603050405020304" pitchFamily="18" charset="-78"/>
                  </a:rPr>
                  <a:t> (</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𝑜</m:t>
                        </m:r>
                      </m:sub>
                    </m:sSub>
                    <m:r>
                      <a:rPr lang="en-US" sz="2200" i="1">
                        <a:latin typeface="Cambria Math" panose="02040503050406030204" pitchFamily="18" charset="0"/>
                        <a:cs typeface="Andalus" panose="02020603050405020304" pitchFamily="18" charset="-78"/>
                      </a:rPr>
                      <m:t>∉</m:t>
                    </m:r>
                  </m:oMath>
                </a14:m>
                <a:r>
                  <a:rPr lang="en-US" sz="2200" dirty="0">
                    <a:latin typeface="Andalus" panose="02020603050405020304" pitchFamily="18" charset="-78"/>
                    <a:cs typeface="Andalus" panose="02020603050405020304" pitchFamily="18" charset="-78"/>
                  </a:rPr>
                  <a:t> </a:t>
                </a:r>
                <a:r>
                  <a:rPr lang="en-US" sz="2200" dirty="0" err="1">
                    <a:latin typeface="Andalus" panose="02020603050405020304" pitchFamily="18" charset="-78"/>
                    <a:cs typeface="Andalus" panose="02020603050405020304" pitchFamily="18" charset="-78"/>
                  </a:rPr>
                  <a:t>exploredStates</a:t>
                </a:r>
                <a:r>
                  <a:rPr lang="en-US" sz="2200" dirty="0">
                    <a:latin typeface="Andalus" panose="02020603050405020304" pitchFamily="18" charset="-78"/>
                    <a:cs typeface="Andalus" panose="02020603050405020304" pitchFamily="18" charset="-78"/>
                  </a:rPr>
                  <a:t>) </a:t>
                </a:r>
                <a:r>
                  <a:rPr lang="en-US" sz="2200" dirty="0" err="1">
                    <a:latin typeface="Andalus" panose="02020603050405020304" pitchFamily="18" charset="-78"/>
                    <a:cs typeface="Andalus" panose="02020603050405020304" pitchFamily="18" charset="-78"/>
                  </a:rPr>
                  <a:t>unexploredStates.Add</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𝑜</m:t>
                        </m:r>
                      </m:sub>
                    </m:sSub>
                  </m:oMath>
                </a14:m>
                <a:r>
                  <a:rPr lang="en-US" sz="2200" dirty="0">
                    <a:latin typeface="Andalus" panose="02020603050405020304" pitchFamily="18" charset="-78"/>
                    <a:cs typeface="Andalus" panose="02020603050405020304" pitchFamily="18" charset="-78"/>
                  </a:rPr>
                  <a:t>)</a:t>
                </a:r>
              </a:p>
              <a:p>
                <a:pPr marL="457200" indent="-457200">
                  <a:buFont typeface="+mj-lt"/>
                  <a:buAutoNum type="arabicPeriod"/>
                </a:pPr>
                <a:r>
                  <a:rPr lang="en-US" sz="2200" dirty="0">
                    <a:latin typeface="Andalus" panose="02020603050405020304" pitchFamily="18" charset="-78"/>
                    <a:cs typeface="Andalus" panose="02020603050405020304" pitchFamily="18" charset="-78"/>
                  </a:rPr>
                  <a:t>     </a:t>
                </a:r>
                <a:r>
                  <a:rPr lang="en-US" sz="2200" dirty="0" err="1">
                    <a:latin typeface="Andalus" panose="02020603050405020304" pitchFamily="18" charset="-78"/>
                    <a:cs typeface="Andalus" panose="02020603050405020304" pitchFamily="18" charset="-78"/>
                  </a:rPr>
                  <a:t>exploredStates.Add</a:t>
                </a:r>
                <a:r>
                  <a:rPr lang="en-US" sz="2200" dirty="0">
                    <a:latin typeface="Andalus" panose="02020603050405020304" pitchFamily="18" charset="-78"/>
                    <a:cs typeface="Andalus" panose="02020603050405020304" pitchFamily="18" charset="-78"/>
                  </a:rPr>
                  <a:t>(</a:t>
                </a:r>
                <a14:m>
                  <m:oMath xmlns:m="http://schemas.openxmlformats.org/officeDocument/2006/math">
                    <m:sSub>
                      <m:sSubPr>
                        <m:ctrlPr>
                          <a:rPr lang="en-US" sz="2200" i="1">
                            <a:latin typeface="Cambria Math" panose="02040503050406030204" pitchFamily="18" charset="0"/>
                            <a:cs typeface="Andalus" panose="02020603050405020304" pitchFamily="18" charset="-78"/>
                          </a:rPr>
                        </m:ctrlPr>
                      </m:sSubPr>
                      <m:e>
                        <m:r>
                          <a:rPr lang="en-US" sz="2200" i="1">
                            <a:latin typeface="Cambria Math" panose="02040503050406030204" pitchFamily="18" charset="0"/>
                            <a:cs typeface="Andalus" panose="02020603050405020304" pitchFamily="18" charset="-78"/>
                          </a:rPr>
                          <m:t>𝑆</m:t>
                        </m:r>
                      </m:e>
                      <m:sub>
                        <m:r>
                          <a:rPr lang="en-US" sz="2200" i="1">
                            <a:latin typeface="Cambria Math" panose="02040503050406030204" pitchFamily="18" charset="0"/>
                            <a:cs typeface="Andalus" panose="02020603050405020304" pitchFamily="18" charset="-78"/>
                          </a:rPr>
                          <m:t>𝑖</m:t>
                        </m:r>
                      </m:sub>
                    </m:sSub>
                  </m:oMath>
                </a14:m>
                <a:r>
                  <a:rPr lang="en-US" sz="2200" dirty="0">
                    <a:latin typeface="Andalus" panose="02020603050405020304" pitchFamily="18" charset="-78"/>
                    <a:cs typeface="Andalus" panose="02020603050405020304" pitchFamily="18" charset="-78"/>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563130"/>
                <a:ext cx="10972800" cy="5010664"/>
              </a:xfrm>
              <a:blipFill rotWithShape="0">
                <a:blip r:embed="rId3"/>
                <a:stretch>
                  <a:fillRect l="-1111" t="-2433" r="-111" b="-852"/>
                </a:stretch>
              </a:blipFill>
            </p:spPr>
            <p:txBody>
              <a:bodyPr/>
              <a:lstStyle/>
              <a:p>
                <a:r>
                  <a:rPr lang="en-US">
                    <a:noFill/>
                  </a:rPr>
                  <a:t> </a:t>
                </a:r>
              </a:p>
            </p:txBody>
          </p:sp>
        </mc:Fallback>
      </mc:AlternateContent>
    </p:spTree>
    <p:extLst>
      <p:ext uri="{BB962C8B-B14F-4D97-AF65-F5344CB8AC3E}">
        <p14:creationId xmlns:p14="http://schemas.microsoft.com/office/powerpoint/2010/main" val="214927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Optimization: Predicting successor states</a:t>
            </a:r>
          </a:p>
        </p:txBody>
      </p:sp>
      <p:sp>
        <p:nvSpPr>
          <p:cNvPr id="3" name="Content Placeholder 2"/>
          <p:cNvSpPr>
            <a:spLocks noGrp="1"/>
          </p:cNvSpPr>
          <p:nvPr>
            <p:ph idx="4294967295"/>
          </p:nvPr>
        </p:nvSpPr>
        <p:spPr>
          <a:xfrm>
            <a:off x="0" y="1600201"/>
            <a:ext cx="12192000" cy="747318"/>
          </a:xfrm>
        </p:spPr>
        <p:txBody>
          <a:bodyPr>
            <a:normAutofit/>
          </a:bodyPr>
          <a:lstStyle/>
          <a:p>
            <a:pPr marL="0" indent="0" algn="ctr">
              <a:buNone/>
            </a:pPr>
            <a:r>
              <a:rPr lang="en-US" sz="2800" dirty="0">
                <a:solidFill>
                  <a:schemeClr val="tx2"/>
                </a:solidFill>
              </a:rPr>
              <a:t>Observation: </a:t>
            </a:r>
            <a:r>
              <a:rPr lang="en-US" sz="2800" dirty="0" smtClean="0"/>
              <a:t>Multiple region states can have identical response to a trigger</a:t>
            </a:r>
            <a:endParaRPr lang="en-US" sz="2800" dirty="0"/>
          </a:p>
        </p:txBody>
      </p:sp>
      <p:sp>
        <p:nvSpPr>
          <p:cNvPr id="4" name="Content Placeholder 2"/>
          <p:cNvSpPr txBox="1">
            <a:spLocks/>
          </p:cNvSpPr>
          <p:nvPr/>
        </p:nvSpPr>
        <p:spPr>
          <a:xfrm>
            <a:off x="774997" y="2471668"/>
            <a:ext cx="4007529"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latin typeface="Courier New" pitchFamily="49" charset="0"/>
                <a:cs typeface="Courier New" pitchFamily="49" charset="0"/>
              </a:rPr>
              <a:t>Trigger1:</a:t>
            </a:r>
          </a:p>
          <a:p>
            <a:pPr marL="0" indent="0">
              <a:buNone/>
            </a:pPr>
            <a:r>
              <a:rPr lang="en-US" sz="2000" dirty="0">
                <a:latin typeface="Courier New" pitchFamily="49" charset="0"/>
                <a:cs typeface="Courier New" pitchFamily="49" charset="0"/>
              </a:rPr>
              <a:t>  if (x1 &lt; 5)</a:t>
            </a:r>
          </a:p>
          <a:p>
            <a:pPr marL="0" indent="0">
              <a:buNone/>
            </a:pPr>
            <a:r>
              <a:rPr lang="en-US" sz="2000" dirty="0">
                <a:latin typeface="Courier New" pitchFamily="49" charset="0"/>
                <a:cs typeface="Courier New" pitchFamily="49" charset="0"/>
              </a:rPr>
              <a:t>    trigger1Seen = true</a:t>
            </a:r>
          </a:p>
          <a:p>
            <a:pPr marL="0" indent="0">
              <a:buNone/>
            </a:pPr>
            <a:r>
              <a:rPr lang="en-US" sz="2000" dirty="0">
                <a:latin typeface="Courier New" pitchFamily="49" charset="0"/>
                <a:cs typeface="Courier New" pitchFamily="49" charset="0"/>
              </a:rPr>
              <a:t>  x1= 0</a:t>
            </a:r>
          </a:p>
          <a:p>
            <a:pPr marL="0" indent="0">
              <a:buNone/>
            </a:pPr>
            <a:r>
              <a:rPr lang="en-US" sz="2000" b="1" dirty="0">
                <a:latin typeface="Courier New" pitchFamily="49" charset="0"/>
                <a:cs typeface="Courier New" pitchFamily="49" charset="0"/>
              </a:rPr>
              <a:t>Trigger2:</a:t>
            </a:r>
          </a:p>
          <a:p>
            <a:pPr marL="0" indent="0">
              <a:buNone/>
            </a:pPr>
            <a:r>
              <a:rPr lang="en-US" sz="2000" dirty="0">
                <a:latin typeface="Courier New" pitchFamily="49" charset="0"/>
                <a:cs typeface="Courier New" pitchFamily="49" charset="0"/>
              </a:rPr>
              <a:t>  if (trigger1Seen)</a:t>
            </a:r>
          </a:p>
          <a:p>
            <a:pPr marL="0" indent="0">
              <a:buNone/>
            </a:pPr>
            <a:r>
              <a:rPr lang="en-US" sz="2000" dirty="0">
                <a:latin typeface="Courier New" pitchFamily="49" charset="0"/>
                <a:cs typeface="Courier New" pitchFamily="49" charset="0"/>
              </a:rPr>
              <a:t>     if (x2 &lt; 2)</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else</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DoSomethingElse</a:t>
            </a:r>
            <a:r>
              <a:rPr lang="en-US" sz="2000" dirty="0">
                <a:latin typeface="Courier New" pitchFamily="49" charset="0"/>
                <a:cs typeface="Courier New" pitchFamily="49" charset="0"/>
              </a:rPr>
              <a:t>()</a:t>
            </a:r>
          </a:p>
        </p:txBody>
      </p:sp>
      <p:graphicFrame>
        <p:nvGraphicFramePr>
          <p:cNvPr id="5" name="Table 4"/>
          <p:cNvGraphicFramePr>
            <a:graphicFrameLocks noGrp="1"/>
          </p:cNvGraphicFramePr>
          <p:nvPr>
            <p:extLst/>
          </p:nvPr>
        </p:nvGraphicFramePr>
        <p:xfrm>
          <a:off x="6324570" y="3655363"/>
          <a:ext cx="4038630" cy="1453440"/>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cxnSp>
        <p:nvCxnSpPr>
          <p:cNvPr id="6" name="Straight Connector 5"/>
          <p:cNvCxnSpPr/>
          <p:nvPr/>
        </p:nvCxnSpPr>
        <p:spPr>
          <a:xfrm flipV="1">
            <a:off x="6324601"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4595" y="5405736"/>
            <a:ext cx="2234010" cy="461665"/>
          </a:xfrm>
          <a:prstGeom prst="rect">
            <a:avLst/>
          </a:prstGeom>
          <a:noFill/>
        </p:spPr>
        <p:txBody>
          <a:bodyPr wrap="square" rtlCol="0">
            <a:spAutoFit/>
          </a:bodyPr>
          <a:lstStyle/>
          <a:p>
            <a:pPr algn="ctr"/>
            <a:r>
              <a:rPr lang="en-US" sz="2400" dirty="0"/>
              <a:t>tTrigger1</a:t>
            </a:r>
          </a:p>
        </p:txBody>
      </p:sp>
      <p:sp>
        <p:nvSpPr>
          <p:cNvPr id="8" name="TextBox 7"/>
          <p:cNvSpPr txBox="1"/>
          <p:nvPr/>
        </p:nvSpPr>
        <p:spPr>
          <a:xfrm rot="16200000">
            <a:off x="4768548" y="3887392"/>
            <a:ext cx="1844575" cy="461665"/>
          </a:xfrm>
          <a:prstGeom prst="rect">
            <a:avLst/>
          </a:prstGeom>
          <a:noFill/>
        </p:spPr>
        <p:txBody>
          <a:bodyPr wrap="square" rtlCol="0">
            <a:spAutoFit/>
          </a:bodyPr>
          <a:lstStyle/>
          <a:p>
            <a:pPr algn="ctr"/>
            <a:r>
              <a:rPr lang="en-US" sz="2400" dirty="0"/>
              <a:t>tTrigger2</a:t>
            </a:r>
          </a:p>
        </p:txBody>
      </p:sp>
      <p:sp>
        <p:nvSpPr>
          <p:cNvPr id="9" name="TextBox 8"/>
          <p:cNvSpPr txBox="1"/>
          <p:nvPr/>
        </p:nvSpPr>
        <p:spPr>
          <a:xfrm>
            <a:off x="6780140" y="5108825"/>
            <a:ext cx="458860" cy="461665"/>
          </a:xfrm>
          <a:prstGeom prst="rect">
            <a:avLst/>
          </a:prstGeom>
          <a:noFill/>
        </p:spPr>
        <p:txBody>
          <a:bodyPr wrap="square" rtlCol="0">
            <a:spAutoFit/>
          </a:bodyPr>
          <a:lstStyle/>
          <a:p>
            <a:pPr algn="ctr"/>
            <a:r>
              <a:rPr lang="en-US" sz="2400" dirty="0"/>
              <a:t>1</a:t>
            </a:r>
          </a:p>
        </p:txBody>
      </p:sp>
      <p:sp>
        <p:nvSpPr>
          <p:cNvPr id="10" name="TextBox 9"/>
          <p:cNvSpPr txBox="1"/>
          <p:nvPr/>
        </p:nvSpPr>
        <p:spPr>
          <a:xfrm>
            <a:off x="7465940" y="5108825"/>
            <a:ext cx="458860" cy="461665"/>
          </a:xfrm>
          <a:prstGeom prst="rect">
            <a:avLst/>
          </a:prstGeom>
          <a:noFill/>
        </p:spPr>
        <p:txBody>
          <a:bodyPr wrap="square" rtlCol="0">
            <a:spAutoFit/>
          </a:bodyPr>
          <a:lstStyle/>
          <a:p>
            <a:pPr algn="ctr"/>
            <a:r>
              <a:rPr lang="en-US" sz="2400" dirty="0"/>
              <a:t>2</a:t>
            </a:r>
          </a:p>
        </p:txBody>
      </p:sp>
      <p:sp>
        <p:nvSpPr>
          <p:cNvPr id="11" name="TextBox 10"/>
          <p:cNvSpPr txBox="1"/>
          <p:nvPr/>
        </p:nvSpPr>
        <p:spPr>
          <a:xfrm>
            <a:off x="8151740" y="5108825"/>
            <a:ext cx="458860" cy="461665"/>
          </a:xfrm>
          <a:prstGeom prst="rect">
            <a:avLst/>
          </a:prstGeom>
          <a:noFill/>
        </p:spPr>
        <p:txBody>
          <a:bodyPr wrap="square" rtlCol="0">
            <a:spAutoFit/>
          </a:bodyPr>
          <a:lstStyle/>
          <a:p>
            <a:pPr algn="ctr"/>
            <a:r>
              <a:rPr lang="en-US" sz="2400" dirty="0"/>
              <a:t>3</a:t>
            </a:r>
          </a:p>
        </p:txBody>
      </p:sp>
      <p:sp>
        <p:nvSpPr>
          <p:cNvPr id="12" name="TextBox 11"/>
          <p:cNvSpPr txBox="1"/>
          <p:nvPr/>
        </p:nvSpPr>
        <p:spPr>
          <a:xfrm>
            <a:off x="8763000" y="5108825"/>
            <a:ext cx="458860" cy="461665"/>
          </a:xfrm>
          <a:prstGeom prst="rect">
            <a:avLst/>
          </a:prstGeom>
          <a:noFill/>
        </p:spPr>
        <p:txBody>
          <a:bodyPr wrap="square" rtlCol="0">
            <a:spAutoFit/>
          </a:bodyPr>
          <a:lstStyle/>
          <a:p>
            <a:pPr algn="ctr"/>
            <a:r>
              <a:rPr lang="en-US" sz="2400" dirty="0"/>
              <a:t>4</a:t>
            </a:r>
          </a:p>
        </p:txBody>
      </p:sp>
      <p:sp>
        <p:nvSpPr>
          <p:cNvPr id="13" name="TextBox 12"/>
          <p:cNvSpPr txBox="1"/>
          <p:nvPr/>
        </p:nvSpPr>
        <p:spPr>
          <a:xfrm>
            <a:off x="9448800" y="5108825"/>
            <a:ext cx="458860" cy="461665"/>
          </a:xfrm>
          <a:prstGeom prst="rect">
            <a:avLst/>
          </a:prstGeom>
          <a:noFill/>
        </p:spPr>
        <p:txBody>
          <a:bodyPr wrap="square" rtlCol="0">
            <a:spAutoFit/>
          </a:bodyPr>
          <a:lstStyle/>
          <a:p>
            <a:pPr algn="ctr"/>
            <a:r>
              <a:rPr lang="en-US" sz="2400" dirty="0"/>
              <a:t>5</a:t>
            </a:r>
          </a:p>
        </p:txBody>
      </p:sp>
      <p:sp>
        <p:nvSpPr>
          <p:cNvPr id="14" name="TextBox 13"/>
          <p:cNvSpPr txBox="1"/>
          <p:nvPr/>
        </p:nvSpPr>
        <p:spPr>
          <a:xfrm>
            <a:off x="5865740" y="4351916"/>
            <a:ext cx="458860" cy="461665"/>
          </a:xfrm>
          <a:prstGeom prst="rect">
            <a:avLst/>
          </a:prstGeom>
          <a:noFill/>
        </p:spPr>
        <p:txBody>
          <a:bodyPr wrap="square" rtlCol="0">
            <a:spAutoFit/>
          </a:bodyPr>
          <a:lstStyle/>
          <a:p>
            <a:pPr algn="ctr"/>
            <a:r>
              <a:rPr lang="en-US" sz="2400" dirty="0"/>
              <a:t>1</a:t>
            </a:r>
          </a:p>
        </p:txBody>
      </p:sp>
      <p:sp>
        <p:nvSpPr>
          <p:cNvPr id="15" name="TextBox 14"/>
          <p:cNvSpPr txBox="1"/>
          <p:nvPr/>
        </p:nvSpPr>
        <p:spPr>
          <a:xfrm>
            <a:off x="5867400" y="3889625"/>
            <a:ext cx="458860" cy="461665"/>
          </a:xfrm>
          <a:prstGeom prst="rect">
            <a:avLst/>
          </a:prstGeom>
          <a:noFill/>
        </p:spPr>
        <p:txBody>
          <a:bodyPr wrap="square" rtlCol="0">
            <a:spAutoFit/>
          </a:bodyPr>
          <a:lstStyle/>
          <a:p>
            <a:pPr algn="ctr"/>
            <a:r>
              <a:rPr lang="en-US" sz="2400" dirty="0"/>
              <a:t>2</a:t>
            </a:r>
          </a:p>
        </p:txBody>
      </p:sp>
      <p:sp>
        <p:nvSpPr>
          <p:cNvPr id="16" name="TextBox 15"/>
          <p:cNvSpPr txBox="1"/>
          <p:nvPr/>
        </p:nvSpPr>
        <p:spPr>
          <a:xfrm>
            <a:off x="5867400" y="5119005"/>
            <a:ext cx="458860" cy="461665"/>
          </a:xfrm>
          <a:prstGeom prst="rect">
            <a:avLst/>
          </a:prstGeom>
          <a:noFill/>
        </p:spPr>
        <p:txBody>
          <a:bodyPr wrap="square" rtlCol="0">
            <a:spAutoFit/>
          </a:bodyPr>
          <a:lstStyle/>
          <a:p>
            <a:pPr algn="ctr"/>
            <a:r>
              <a:rPr lang="en-US" sz="2400" dirty="0"/>
              <a:t>0</a:t>
            </a:r>
          </a:p>
        </p:txBody>
      </p:sp>
      <p:cxnSp>
        <p:nvCxnSpPr>
          <p:cNvPr id="17" name="Straight Connector 16"/>
          <p:cNvCxnSpPr/>
          <p:nvPr/>
        </p:nvCxnSpPr>
        <p:spPr>
          <a:xfrm flipV="1">
            <a:off x="6980262"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666062"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351862"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991600" y="4651624"/>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40522" y="4145528"/>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48401" y="4038601"/>
            <a:ext cx="373085" cy="584775"/>
          </a:xfrm>
          <a:prstGeom prst="rect">
            <a:avLst/>
          </a:prstGeom>
          <a:noFill/>
        </p:spPr>
        <p:txBody>
          <a:bodyPr wrap="square" rtlCol="0">
            <a:spAutoFit/>
          </a:bodyPr>
          <a:lstStyle/>
          <a:p>
            <a:r>
              <a:rPr lang="en-US" sz="3200" dirty="0">
                <a:solidFill>
                  <a:srgbClr val="FF0000"/>
                </a:solidFill>
              </a:rPr>
              <a:t>●</a:t>
            </a:r>
          </a:p>
        </p:txBody>
      </p:sp>
      <p:sp>
        <p:nvSpPr>
          <p:cNvPr id="23" name="TextBox 22"/>
          <p:cNvSpPr txBox="1"/>
          <p:nvPr/>
        </p:nvSpPr>
        <p:spPr>
          <a:xfrm>
            <a:off x="7239001" y="4648201"/>
            <a:ext cx="373085" cy="584775"/>
          </a:xfrm>
          <a:prstGeom prst="rect">
            <a:avLst/>
          </a:prstGeom>
          <a:noFill/>
        </p:spPr>
        <p:txBody>
          <a:bodyPr wrap="square" rtlCol="0">
            <a:spAutoFit/>
          </a:bodyPr>
          <a:lstStyle/>
          <a:p>
            <a:r>
              <a:rPr lang="en-US" sz="3200" dirty="0">
                <a:solidFill>
                  <a:schemeClr val="tx2"/>
                </a:solidFill>
              </a:rPr>
              <a:t>●</a:t>
            </a:r>
          </a:p>
        </p:txBody>
      </p:sp>
      <p:sp>
        <p:nvSpPr>
          <p:cNvPr id="24" name="Rectangle 23"/>
          <p:cNvSpPr/>
          <p:nvPr/>
        </p:nvSpPr>
        <p:spPr>
          <a:xfrm>
            <a:off x="6340522" y="4145528"/>
            <a:ext cx="3336878" cy="963296"/>
          </a:xfrm>
          <a:prstGeom prst="rect">
            <a:avLst/>
          </a:prstGeom>
          <a:solidFill>
            <a:srgbClr val="FF3300">
              <a:alpha val="50196"/>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40522" y="3151504"/>
            <a:ext cx="3336878" cy="963296"/>
          </a:xfrm>
          <a:prstGeom prst="rect">
            <a:avLst/>
          </a:prstGeom>
          <a:solidFill>
            <a:srgbClr val="CCFF99">
              <a:alpha val="50196"/>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693322" y="4114800"/>
            <a:ext cx="1050878" cy="990600"/>
          </a:xfrm>
          <a:prstGeom prst="rect">
            <a:avLst/>
          </a:prstGeom>
          <a:solidFill>
            <a:schemeClr val="accent1">
              <a:lumMod val="75000"/>
              <a:alpha val="50196"/>
            </a:scheme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677400" y="3151504"/>
            <a:ext cx="1066800" cy="963296"/>
          </a:xfrm>
          <a:prstGeom prst="rect">
            <a:avLst/>
          </a:prstGeom>
          <a:solidFill>
            <a:srgbClr val="996633">
              <a:alpha val="49804"/>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6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22" grpId="0"/>
      <p:bldP spid="23" grpId="0"/>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programs </a:t>
            </a:r>
            <a:r>
              <a:rPr lang="en-US" dirty="0" smtClean="0"/>
              <a:t>run networks</a:t>
            </a:r>
            <a:endParaRPr lang="en-US" dirty="0"/>
          </a:p>
        </p:txBody>
      </p:sp>
      <p:sp>
        <p:nvSpPr>
          <p:cNvPr id="3" name="Content Placeholder 2"/>
          <p:cNvSpPr>
            <a:spLocks noGrp="1"/>
          </p:cNvSpPr>
          <p:nvPr>
            <p:ph idx="1"/>
          </p:nvPr>
        </p:nvSpPr>
        <p:spPr>
          <a:xfrm>
            <a:off x="1981200" y="1447800"/>
            <a:ext cx="8229600" cy="914400"/>
          </a:xfrm>
        </p:spPr>
        <p:txBody>
          <a:bodyPr>
            <a:normAutofit/>
          </a:bodyPr>
          <a:lstStyle/>
          <a:p>
            <a:pPr marL="0" indent="0" algn="ctr">
              <a:buNone/>
            </a:pPr>
            <a:r>
              <a:rPr lang="en-US" dirty="0" smtClean="0"/>
              <a:t>From the smallest </a:t>
            </a:r>
            <a:r>
              <a:rPr lang="en-US" dirty="0" smtClean="0"/>
              <a:t>to </a:t>
            </a:r>
            <a:r>
              <a:rPr lang="en-US" dirty="0" smtClean="0"/>
              <a:t>the largest</a:t>
            </a:r>
          </a:p>
        </p:txBody>
      </p:sp>
      <p:pic>
        <p:nvPicPr>
          <p:cNvPr id="1030" name="Picture 6" descr="puppete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62200"/>
            <a:ext cx="225552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200401" y="4287720"/>
            <a:ext cx="5562600" cy="2494081"/>
            <a:chOff x="1676401" y="4287719"/>
            <a:chExt cx="5562600" cy="2494081"/>
          </a:xfrm>
        </p:grpSpPr>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089" t="28978" r="3902" b="10044"/>
            <a:stretch/>
          </p:blipFill>
          <p:spPr bwMode="auto">
            <a:xfrm>
              <a:off x="1676401" y="4287719"/>
              <a:ext cx="5562600" cy="249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descr="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495800"/>
              <a:ext cx="1104900" cy="3905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95308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Optimization: Predicting successor states</a:t>
            </a:r>
          </a:p>
        </p:txBody>
      </p:sp>
      <p:sp>
        <p:nvSpPr>
          <p:cNvPr id="3" name="Content Placeholder 2"/>
          <p:cNvSpPr>
            <a:spLocks noGrp="1"/>
          </p:cNvSpPr>
          <p:nvPr>
            <p:ph idx="1"/>
          </p:nvPr>
        </p:nvSpPr>
        <p:spPr>
          <a:xfrm>
            <a:off x="0" y="1600201"/>
            <a:ext cx="12192000" cy="4525963"/>
          </a:xfrm>
        </p:spPr>
        <p:txBody>
          <a:bodyPr/>
          <a:lstStyle/>
          <a:p>
            <a:pPr marL="0" indent="0" algn="ctr">
              <a:buNone/>
            </a:pPr>
            <a:r>
              <a:rPr lang="en-US" sz="2800" dirty="0">
                <a:solidFill>
                  <a:schemeClr val="tx2"/>
                </a:solidFill>
              </a:rPr>
              <a:t>Observation: </a:t>
            </a:r>
            <a:r>
              <a:rPr lang="en-US" sz="2800" dirty="0" smtClean="0"/>
              <a:t>Multiple region states can have identical response to a trigger</a:t>
            </a:r>
          </a:p>
          <a:p>
            <a:pPr marL="0" indent="0" algn="ctr">
              <a:buNone/>
            </a:pPr>
            <a:endParaRPr lang="en-US" sz="1400" dirty="0"/>
          </a:p>
          <a:p>
            <a:pPr marL="0" indent="0" algn="ctr">
              <a:buNone/>
            </a:pPr>
            <a:r>
              <a:rPr lang="en-US" sz="2800" i="1" dirty="0">
                <a:solidFill>
                  <a:schemeClr val="tx1">
                    <a:lumMod val="65000"/>
                    <a:lumOff val="35000"/>
                  </a:schemeClr>
                </a:solidFill>
              </a:rPr>
              <a:t>Clock personality:</a:t>
            </a:r>
            <a:r>
              <a:rPr lang="en-US" sz="2800" dirty="0">
                <a:solidFill>
                  <a:schemeClr val="tx1">
                    <a:lumMod val="65000"/>
                    <a:lumOff val="35000"/>
                  </a:schemeClr>
                </a:solidFill>
              </a:rPr>
              <a:t> region’s evaluation of clock constraints</a:t>
            </a:r>
          </a:p>
          <a:p>
            <a:pPr marL="514350" indent="-514350" algn="ctr">
              <a:buAutoNum type="arabicPeriod"/>
            </a:pPr>
            <a:endParaRPr lang="en-US" dirty="0"/>
          </a:p>
        </p:txBody>
      </p:sp>
      <mc:AlternateContent xmlns:mc="http://schemas.openxmlformats.org/markup-compatibility/2006" xmlns:a14="http://schemas.microsoft.com/office/drawing/2010/main">
        <mc:Choice Requires="a14">
          <p:sp>
            <p:nvSpPr>
              <p:cNvPr id="31" name="Rounded Rectangle 30"/>
              <p:cNvSpPr/>
              <p:nvPr/>
            </p:nvSpPr>
            <p:spPr>
              <a:xfrm>
                <a:off x="2819402" y="34493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𝑆</m:t>
                          </m:r>
                        </m:e>
                        <m:sub>
                          <m:r>
                            <a:rPr lang="en-US" sz="2000" i="1">
                              <a:solidFill>
                                <a:schemeClr val="tx1"/>
                              </a:solidFill>
                              <a:latin typeface="Cambria Math"/>
                            </a:rPr>
                            <m:t>1</m:t>
                          </m:r>
                        </m:sub>
                      </m:sSub>
                    </m:oMath>
                  </m:oMathPara>
                </a14:m>
                <a:endParaRPr lang="en-US" sz="2000" dirty="0">
                  <a:solidFill>
                    <a:schemeClr val="tx1"/>
                  </a:solidFill>
                </a:endParaRPr>
              </a:p>
            </p:txBody>
          </p:sp>
        </mc:Choice>
        <mc:Fallback xmlns="">
          <p:sp>
            <p:nvSpPr>
              <p:cNvPr id="31" name="Rounded Rectangle 30"/>
              <p:cNvSpPr>
                <a:spLocks noRot="1" noChangeAspect="1" noMove="1" noResize="1" noEditPoints="1" noAdjustHandles="1" noChangeArrowheads="1" noChangeShapeType="1" noTextEdit="1"/>
              </p:cNvSpPr>
              <p:nvPr/>
            </p:nvSpPr>
            <p:spPr>
              <a:xfrm>
                <a:off x="2819402" y="3449388"/>
                <a:ext cx="533399" cy="609600"/>
              </a:xfrm>
              <a:prstGeom prst="round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ounded Rectangle 31"/>
              <p:cNvSpPr/>
              <p:nvPr/>
            </p:nvSpPr>
            <p:spPr>
              <a:xfrm>
                <a:off x="8915402" y="34493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𝑆</m:t>
                          </m:r>
                        </m:e>
                        <m:sub>
                          <m:r>
                            <a:rPr lang="en-US" sz="2000" i="1">
                              <a:solidFill>
                                <a:schemeClr val="tx1"/>
                              </a:solidFill>
                              <a:latin typeface="Cambria Math"/>
                            </a:rPr>
                            <m:t>2</m:t>
                          </m:r>
                        </m:sub>
                      </m:sSub>
                    </m:oMath>
                  </m:oMathPara>
                </a14:m>
                <a:endParaRPr lang="en-US" sz="2000" dirty="0">
                  <a:solidFill>
                    <a:schemeClr val="tx1"/>
                  </a:solidFill>
                </a:endParaRPr>
              </a:p>
            </p:txBody>
          </p:sp>
        </mc:Choice>
        <mc:Fallback xmlns="">
          <p:sp>
            <p:nvSpPr>
              <p:cNvPr id="32" name="Rounded Rectangle 31"/>
              <p:cNvSpPr>
                <a:spLocks noRot="1" noChangeAspect="1" noMove="1" noResize="1" noEditPoints="1" noAdjustHandles="1" noChangeArrowheads="1" noChangeShapeType="1" noTextEdit="1"/>
              </p:cNvSpPr>
              <p:nvPr/>
            </p:nvSpPr>
            <p:spPr>
              <a:xfrm>
                <a:off x="8915402" y="3449388"/>
                <a:ext cx="533399" cy="609600"/>
              </a:xfrm>
              <a:prstGeom prst="roundRect">
                <a:avLst/>
              </a:prstGeom>
              <a:blipFill rotWithShape="0">
                <a:blip r:embed="rId4"/>
                <a:stretch>
                  <a:fillRect/>
                </a:stretch>
              </a:blipFill>
              <a:ln>
                <a:noFill/>
              </a:ln>
            </p:spPr>
            <p:txBody>
              <a:bodyPr/>
              <a:lstStyle/>
              <a:p>
                <a:r>
                  <a:rPr lang="en-US">
                    <a:noFill/>
                  </a:rPr>
                  <a:t> </a:t>
                </a:r>
              </a:p>
            </p:txBody>
          </p:sp>
        </mc:Fallback>
      </mc:AlternateContent>
      <p:cxnSp>
        <p:nvCxnSpPr>
          <p:cNvPr id="34" name="Straight Arrow Connector 33"/>
          <p:cNvCxnSpPr>
            <a:stCxn id="31" idx="3"/>
            <a:endCxn id="32" idx="1"/>
          </p:cNvCxnSpPr>
          <p:nvPr/>
        </p:nvCxnSpPr>
        <p:spPr>
          <a:xfrm>
            <a:off x="3352801" y="3754188"/>
            <a:ext cx="5562601" cy="0"/>
          </a:xfrm>
          <a:prstGeom prst="straightConnector1">
            <a:avLst/>
          </a:prstGeom>
          <a:ln w="28575">
            <a:solidFill>
              <a:schemeClr val="tx2"/>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352801" y="3220789"/>
            <a:ext cx="5562601" cy="461665"/>
          </a:xfrm>
          <a:prstGeom prst="rect">
            <a:avLst/>
          </a:prstGeom>
          <a:noFill/>
        </p:spPr>
        <p:txBody>
          <a:bodyPr wrap="square" rtlCol="0">
            <a:spAutoFit/>
          </a:bodyPr>
          <a:lstStyle/>
          <a:p>
            <a:pPr algn="ctr"/>
            <a:r>
              <a:rPr lang="en-US" sz="2400" dirty="0"/>
              <a:t>Same variable values and ready timers </a:t>
            </a:r>
          </a:p>
        </p:txBody>
      </p:sp>
      <p:sp>
        <p:nvSpPr>
          <p:cNvPr id="36" name="TextBox 35"/>
          <p:cNvSpPr txBox="1"/>
          <p:nvPr/>
        </p:nvSpPr>
        <p:spPr>
          <a:xfrm>
            <a:off x="3352801" y="3761392"/>
            <a:ext cx="5544405" cy="461665"/>
          </a:xfrm>
          <a:prstGeom prst="rect">
            <a:avLst/>
          </a:prstGeom>
          <a:noFill/>
        </p:spPr>
        <p:txBody>
          <a:bodyPr wrap="square" rtlCol="0">
            <a:spAutoFit/>
          </a:bodyPr>
          <a:lstStyle/>
          <a:p>
            <a:pPr algn="ctr"/>
            <a:r>
              <a:rPr lang="en-US" sz="2400" dirty="0"/>
              <a:t>Different regions but same personality</a:t>
            </a:r>
          </a:p>
        </p:txBody>
      </p:sp>
      <p:sp>
        <p:nvSpPr>
          <p:cNvPr id="37" name="Rounded Rectangle 36"/>
          <p:cNvSpPr/>
          <p:nvPr/>
        </p:nvSpPr>
        <p:spPr>
          <a:xfrm>
            <a:off x="1905001" y="52019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mbria Math"/>
              </a:rPr>
              <a:t/>
            </a:r>
            <a:br>
              <a:rPr lang="en-US" sz="2000" i="1" dirty="0">
                <a:solidFill>
                  <a:schemeClr val="tx1"/>
                </a:solidFill>
                <a:latin typeface="Cambria Math"/>
              </a:rPr>
            </a:br>
            <a:r>
              <a:rPr lang="en-US" sz="2000" i="1" dirty="0">
                <a:solidFill>
                  <a:schemeClr val="tx1"/>
                </a:solidFill>
                <a:latin typeface="Cambria Math"/>
              </a:rPr>
              <a:t/>
            </a:r>
            <a:br>
              <a:rPr lang="en-US" sz="2000" i="1" dirty="0">
                <a:solidFill>
                  <a:schemeClr val="tx1"/>
                </a:solidFill>
                <a:latin typeface="Cambria Math"/>
              </a:rPr>
            </a:br>
            <a:endParaRPr lang="en-US" sz="2000" dirty="0">
              <a:solidFill>
                <a:schemeClr val="tx1"/>
              </a:solidFill>
            </a:endParaRPr>
          </a:p>
        </p:txBody>
      </p:sp>
      <p:cxnSp>
        <p:nvCxnSpPr>
          <p:cNvPr id="40" name="Straight Arrow Connector 39"/>
          <p:cNvCxnSpPr>
            <a:stCxn id="31" idx="2"/>
            <a:endCxn id="37" idx="0"/>
          </p:cNvCxnSpPr>
          <p:nvPr/>
        </p:nvCxnSpPr>
        <p:spPr>
          <a:xfrm flipH="1">
            <a:off x="2171701" y="4058988"/>
            <a:ext cx="914401" cy="1143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2"/>
            <a:endCxn id="43" idx="0"/>
          </p:cNvCxnSpPr>
          <p:nvPr/>
        </p:nvCxnSpPr>
        <p:spPr>
          <a:xfrm>
            <a:off x="3086101" y="4058988"/>
            <a:ext cx="914400" cy="1143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733802" y="52019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mbria Math"/>
              </a:rPr>
              <a:t/>
            </a:r>
            <a:br>
              <a:rPr lang="en-US" sz="2000" i="1" dirty="0">
                <a:solidFill>
                  <a:schemeClr val="tx1"/>
                </a:solidFill>
                <a:latin typeface="Cambria Math"/>
              </a:rPr>
            </a:br>
            <a:endParaRPr lang="en-US" sz="2000" i="1" dirty="0">
              <a:solidFill>
                <a:schemeClr val="tx1"/>
              </a:solidFill>
              <a:latin typeface="Cambria Math"/>
            </a:endParaRPr>
          </a:p>
          <a:p>
            <a:pPr algn="ctr"/>
            <a:endParaRPr lang="en-US" sz="2000" dirty="0">
              <a:solidFill>
                <a:schemeClr val="tx1"/>
              </a:solidFill>
            </a:endParaRPr>
          </a:p>
        </p:txBody>
      </p:sp>
      <p:sp>
        <p:nvSpPr>
          <p:cNvPr id="45" name="TextBox 44"/>
          <p:cNvSpPr txBox="1"/>
          <p:nvPr/>
        </p:nvSpPr>
        <p:spPr>
          <a:xfrm>
            <a:off x="2590800" y="5316288"/>
            <a:ext cx="1143001" cy="381000"/>
          </a:xfrm>
          <a:prstGeom prst="rect">
            <a:avLst/>
          </a:prstGeom>
          <a:noFill/>
        </p:spPr>
        <p:txBody>
          <a:bodyPr wrap="square" rtlCol="0">
            <a:spAutoFit/>
          </a:bodyPr>
          <a:lstStyle/>
          <a:p>
            <a:r>
              <a:rPr lang="en-US" dirty="0"/>
              <a:t>●  ●  ●  ●</a:t>
            </a:r>
          </a:p>
        </p:txBody>
      </p:sp>
      <p:sp>
        <p:nvSpPr>
          <p:cNvPr id="46" name="TextBox 45"/>
          <p:cNvSpPr txBox="1"/>
          <p:nvPr/>
        </p:nvSpPr>
        <p:spPr>
          <a:xfrm>
            <a:off x="2362200" y="4740324"/>
            <a:ext cx="1524001" cy="461665"/>
          </a:xfrm>
          <a:prstGeom prst="rect">
            <a:avLst/>
          </a:prstGeom>
          <a:noFill/>
        </p:spPr>
        <p:txBody>
          <a:bodyPr wrap="square" rtlCol="0">
            <a:spAutoFit/>
          </a:bodyPr>
          <a:lstStyle/>
          <a:p>
            <a:pPr algn="ctr"/>
            <a:r>
              <a:rPr lang="en-US" sz="2400" dirty="0"/>
              <a:t>Compute</a:t>
            </a:r>
          </a:p>
        </p:txBody>
      </p:sp>
      <p:sp>
        <p:nvSpPr>
          <p:cNvPr id="47" name="Rounded Rectangle 46"/>
          <p:cNvSpPr/>
          <p:nvPr/>
        </p:nvSpPr>
        <p:spPr>
          <a:xfrm>
            <a:off x="8001001" y="52019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mbria Math"/>
              </a:rPr>
              <a:t/>
            </a:r>
            <a:br>
              <a:rPr lang="en-US" sz="2000" i="1" dirty="0">
                <a:solidFill>
                  <a:schemeClr val="tx1"/>
                </a:solidFill>
                <a:latin typeface="Cambria Math"/>
              </a:rPr>
            </a:br>
            <a:r>
              <a:rPr lang="en-US" sz="2000" i="1" dirty="0">
                <a:solidFill>
                  <a:schemeClr val="tx1"/>
                </a:solidFill>
                <a:latin typeface="Cambria Math"/>
              </a:rPr>
              <a:t/>
            </a:r>
            <a:br>
              <a:rPr lang="en-US" sz="2000" i="1" dirty="0">
                <a:solidFill>
                  <a:schemeClr val="tx1"/>
                </a:solidFill>
                <a:latin typeface="Cambria Math"/>
              </a:rPr>
            </a:br>
            <a:endParaRPr lang="en-US" sz="2000" dirty="0">
              <a:solidFill>
                <a:schemeClr val="tx1"/>
              </a:solidFill>
            </a:endParaRPr>
          </a:p>
        </p:txBody>
      </p:sp>
      <p:sp>
        <p:nvSpPr>
          <p:cNvPr id="48" name="Rounded Rectangle 47"/>
          <p:cNvSpPr/>
          <p:nvPr/>
        </p:nvSpPr>
        <p:spPr>
          <a:xfrm>
            <a:off x="9829802" y="5201988"/>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mbria Math"/>
              </a:rPr>
              <a:t/>
            </a:r>
            <a:br>
              <a:rPr lang="en-US" sz="2000" i="1" dirty="0">
                <a:solidFill>
                  <a:schemeClr val="tx1"/>
                </a:solidFill>
                <a:latin typeface="Cambria Math"/>
              </a:rPr>
            </a:br>
            <a:endParaRPr lang="en-US" sz="2000" i="1" dirty="0">
              <a:solidFill>
                <a:schemeClr val="tx1"/>
              </a:solidFill>
              <a:latin typeface="Cambria Math"/>
            </a:endParaRPr>
          </a:p>
          <a:p>
            <a:pPr algn="ctr"/>
            <a:endParaRPr lang="en-US" sz="2000" dirty="0">
              <a:solidFill>
                <a:schemeClr val="tx1"/>
              </a:solidFill>
            </a:endParaRPr>
          </a:p>
        </p:txBody>
      </p:sp>
      <p:sp>
        <p:nvSpPr>
          <p:cNvPr id="49" name="TextBox 48"/>
          <p:cNvSpPr txBox="1"/>
          <p:nvPr/>
        </p:nvSpPr>
        <p:spPr>
          <a:xfrm>
            <a:off x="8686800" y="5316288"/>
            <a:ext cx="1143001" cy="381000"/>
          </a:xfrm>
          <a:prstGeom prst="rect">
            <a:avLst/>
          </a:prstGeom>
          <a:noFill/>
        </p:spPr>
        <p:txBody>
          <a:bodyPr wrap="square" rtlCol="0">
            <a:spAutoFit/>
          </a:bodyPr>
          <a:lstStyle/>
          <a:p>
            <a:r>
              <a:rPr lang="en-US" dirty="0"/>
              <a:t>●  ●  ●  ●</a:t>
            </a:r>
          </a:p>
        </p:txBody>
      </p:sp>
      <p:sp>
        <p:nvSpPr>
          <p:cNvPr id="51" name="Freeform 50"/>
          <p:cNvSpPr/>
          <p:nvPr/>
        </p:nvSpPr>
        <p:spPr>
          <a:xfrm>
            <a:off x="2179094" y="5811589"/>
            <a:ext cx="6086901" cy="382221"/>
          </a:xfrm>
          <a:custGeom>
            <a:avLst/>
            <a:gdLst>
              <a:gd name="connsiteX0" fmla="*/ 0 w 6086901"/>
              <a:gd name="connsiteY0" fmla="*/ 0 h 382221"/>
              <a:gd name="connsiteX1" fmla="*/ 3261814 w 6086901"/>
              <a:gd name="connsiteY1" fmla="*/ 382137 h 382221"/>
              <a:gd name="connsiteX2" fmla="*/ 6086901 w 6086901"/>
              <a:gd name="connsiteY2" fmla="*/ 27296 h 382221"/>
            </a:gdLst>
            <a:ahLst/>
            <a:cxnLst>
              <a:cxn ang="0">
                <a:pos x="connsiteX0" y="connsiteY0"/>
              </a:cxn>
              <a:cxn ang="0">
                <a:pos x="connsiteX1" y="connsiteY1"/>
              </a:cxn>
              <a:cxn ang="0">
                <a:pos x="connsiteX2" y="connsiteY2"/>
              </a:cxn>
            </a:cxnLst>
            <a:rect l="l" t="t" r="r" b="b"/>
            <a:pathLst>
              <a:path w="6086901" h="382221">
                <a:moveTo>
                  <a:pt x="0" y="0"/>
                </a:moveTo>
                <a:cubicBezTo>
                  <a:pt x="1123665" y="188794"/>
                  <a:pt x="2247331" y="377588"/>
                  <a:pt x="3261814" y="382137"/>
                </a:cubicBezTo>
                <a:cubicBezTo>
                  <a:pt x="4276297" y="386686"/>
                  <a:pt x="5181599" y="206991"/>
                  <a:pt x="6086901" y="27296"/>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971500" y="5810368"/>
            <a:ext cx="6086901" cy="382221"/>
          </a:xfrm>
          <a:custGeom>
            <a:avLst/>
            <a:gdLst>
              <a:gd name="connsiteX0" fmla="*/ 0 w 6086901"/>
              <a:gd name="connsiteY0" fmla="*/ 0 h 382221"/>
              <a:gd name="connsiteX1" fmla="*/ 3261814 w 6086901"/>
              <a:gd name="connsiteY1" fmla="*/ 382137 h 382221"/>
              <a:gd name="connsiteX2" fmla="*/ 6086901 w 6086901"/>
              <a:gd name="connsiteY2" fmla="*/ 27296 h 382221"/>
            </a:gdLst>
            <a:ahLst/>
            <a:cxnLst>
              <a:cxn ang="0">
                <a:pos x="connsiteX0" y="connsiteY0"/>
              </a:cxn>
              <a:cxn ang="0">
                <a:pos x="connsiteX1" y="connsiteY1"/>
              </a:cxn>
              <a:cxn ang="0">
                <a:pos x="connsiteX2" y="connsiteY2"/>
              </a:cxn>
            </a:cxnLst>
            <a:rect l="l" t="t" r="r" b="b"/>
            <a:pathLst>
              <a:path w="6086901" h="382221">
                <a:moveTo>
                  <a:pt x="0" y="0"/>
                </a:moveTo>
                <a:cubicBezTo>
                  <a:pt x="1123665" y="188794"/>
                  <a:pt x="2247331" y="377588"/>
                  <a:pt x="3261814" y="382137"/>
                </a:cubicBezTo>
                <a:cubicBezTo>
                  <a:pt x="4276297" y="386686"/>
                  <a:pt x="5181599" y="206991"/>
                  <a:pt x="6086901" y="27296"/>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34000" y="5502324"/>
            <a:ext cx="1524001" cy="461665"/>
          </a:xfrm>
          <a:prstGeom prst="rect">
            <a:avLst/>
          </a:prstGeom>
          <a:noFill/>
        </p:spPr>
        <p:txBody>
          <a:bodyPr wrap="square" rtlCol="0">
            <a:spAutoFit/>
          </a:bodyPr>
          <a:lstStyle/>
          <a:p>
            <a:pPr algn="ctr"/>
            <a:r>
              <a:rPr lang="en-US" sz="2400" dirty="0"/>
              <a:t>Predict</a:t>
            </a:r>
          </a:p>
        </p:txBody>
      </p:sp>
    </p:spTree>
    <p:extLst>
      <p:ext uri="{BB962C8B-B14F-4D97-AF65-F5344CB8AC3E}">
        <p14:creationId xmlns:p14="http://schemas.microsoft.com/office/powerpoint/2010/main" val="391492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6" grpId="0"/>
      <p:bldP spid="37" grpId="0" animBg="1"/>
      <p:bldP spid="43" grpId="0" animBg="1"/>
      <p:bldP spid="45" grpId="0"/>
      <p:bldP spid="46" grpId="0"/>
      <p:bldP spid="47" grpId="0" animBg="1"/>
      <p:bldP spid="48" grpId="0" animBg="1"/>
      <p:bldP spid="49" grpId="0"/>
      <p:bldP spid="51" grpId="0" animBg="1"/>
      <p:bldP spid="52" grpId="0" animBg="1"/>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325562"/>
          </a:xfrm>
        </p:spPr>
        <p:txBody>
          <a:bodyPr>
            <a:normAutofit fontScale="90000"/>
          </a:bodyPr>
          <a:lstStyle/>
          <a:p>
            <a:r>
              <a:rPr lang="en-US" dirty="0" smtClean="0"/>
              <a:t>Evaluation on ten real home automation  </a:t>
            </a:r>
            <a:r>
              <a:rPr lang="en-US" dirty="0" err="1" smtClean="0"/>
              <a:t>rograms</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8" r="13043" b="5575"/>
          <a:stretch/>
        </p:blipFill>
        <p:spPr bwMode="auto">
          <a:xfrm>
            <a:off x="2269880" y="1905000"/>
            <a:ext cx="778852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655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bugs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a:t>P9-1: Lights turned on even in the absence of motion</a:t>
            </a:r>
          </a:p>
          <a:p>
            <a:pPr lvl="1"/>
            <a:r>
              <a:rPr lang="en-US" sz="2400" dirty="0"/>
              <a:t>Bug in conditional clause: used OR instead of AND</a:t>
            </a:r>
          </a:p>
          <a:p>
            <a:pPr lvl="4"/>
            <a:endParaRPr lang="en-US" sz="1600" dirty="0"/>
          </a:p>
          <a:p>
            <a:pPr marL="0" indent="0">
              <a:buNone/>
            </a:pPr>
            <a:r>
              <a:rPr lang="en-US" sz="2800" dirty="0"/>
              <a:t>P9-2: Lights turned off between sunset and 2AM</a:t>
            </a:r>
          </a:p>
          <a:p>
            <a:pPr lvl="1"/>
            <a:r>
              <a:rPr lang="en-US" sz="2400" dirty="0"/>
              <a:t>Interaction between rules that turned lights on and off</a:t>
            </a:r>
          </a:p>
          <a:p>
            <a:pPr lvl="4"/>
            <a:endParaRPr lang="en-US" sz="1600" dirty="0"/>
          </a:p>
          <a:p>
            <a:pPr marL="0" indent="0">
              <a:buNone/>
            </a:pPr>
            <a:r>
              <a:rPr lang="en-US" sz="2800" dirty="0"/>
              <a:t>P10-1: Dimmer wouldn’t turn on despite motion</a:t>
            </a:r>
          </a:p>
          <a:p>
            <a:pPr lvl="1"/>
            <a:r>
              <a:rPr lang="en-US" sz="2400" dirty="0"/>
              <a:t>No rule to cover a small time window</a:t>
            </a:r>
          </a:p>
          <a:p>
            <a:pPr lvl="4"/>
            <a:endParaRPr lang="en-US" sz="1600" dirty="0"/>
          </a:p>
          <a:p>
            <a:pPr marL="0" indent="0">
              <a:buNone/>
            </a:pPr>
            <a:r>
              <a:rPr lang="en-US" sz="2800" dirty="0"/>
              <a:t>P10-2: One device in a group behaved differently</a:t>
            </a:r>
          </a:p>
          <a:p>
            <a:pPr lvl="1"/>
            <a:r>
              <a:rPr lang="en-US" sz="2400" dirty="0"/>
              <a:t>Missing reference to the device in one of the rules</a:t>
            </a:r>
          </a:p>
        </p:txBody>
      </p:sp>
    </p:spTree>
    <p:extLst>
      <p:ext uri="{BB962C8B-B14F-4D97-AF65-F5344CB8AC3E}">
        <p14:creationId xmlns:p14="http://schemas.microsoft.com/office/powerpoint/2010/main" val="4148650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exploration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6" y="1600200"/>
            <a:ext cx="65246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4600" y="5791200"/>
            <a:ext cx="7315200" cy="523220"/>
          </a:xfrm>
          <a:prstGeom prst="rect">
            <a:avLst/>
          </a:prstGeom>
          <a:noFill/>
          <a:ln>
            <a:noFill/>
          </a:ln>
        </p:spPr>
        <p:txBody>
          <a:bodyPr wrap="square" rtlCol="0">
            <a:spAutoFit/>
          </a:bodyPr>
          <a:lstStyle/>
          <a:p>
            <a:pPr algn="ctr"/>
            <a:r>
              <a:rPr lang="en-US" sz="2800" dirty="0">
                <a:solidFill>
                  <a:schemeClr val="tx2"/>
                </a:solidFill>
              </a:rPr>
              <a:t>Time to “fast forward” the home by one hour</a:t>
            </a:r>
          </a:p>
        </p:txBody>
      </p:sp>
    </p:spTree>
    <p:extLst>
      <p:ext uri="{BB962C8B-B14F-4D97-AF65-F5344CB8AC3E}">
        <p14:creationId xmlns:p14="http://schemas.microsoft.com/office/powerpoint/2010/main" val="2084849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successor prediction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752600"/>
            <a:ext cx="64865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1" y="5811837"/>
            <a:ext cx="9143999" cy="523220"/>
          </a:xfrm>
          <a:prstGeom prst="rect">
            <a:avLst/>
          </a:prstGeom>
          <a:noFill/>
          <a:ln>
            <a:noFill/>
          </a:ln>
        </p:spPr>
        <p:txBody>
          <a:bodyPr wrap="square" rtlCol="0">
            <a:spAutoFit/>
          </a:bodyPr>
          <a:lstStyle/>
          <a:p>
            <a:pPr algn="ctr"/>
            <a:r>
              <a:rPr lang="en-US" sz="2800" dirty="0">
                <a:solidFill>
                  <a:schemeClr val="tx2"/>
                </a:solidFill>
              </a:rPr>
              <a:t>Successor prediction yields significant advantage</a:t>
            </a:r>
          </a:p>
        </p:txBody>
      </p:sp>
    </p:spTree>
    <p:extLst>
      <p:ext uri="{BB962C8B-B14F-4D97-AF65-F5344CB8AC3E}">
        <p14:creationId xmlns:p14="http://schemas.microsoft.com/office/powerpoint/2010/main" val="3430202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Ongoing work: Exploring </a:t>
            </a:r>
            <a:r>
              <a:rPr lang="en-US" dirty="0" err="1" smtClean="0"/>
              <a:t>OpenFlow</a:t>
            </a:r>
            <a:r>
              <a:rPr lang="en-US" dirty="0" smtClean="0"/>
              <a:t> programs</a:t>
            </a:r>
            <a:endParaRPr lang="en-US" dirty="0"/>
          </a:p>
        </p:txBody>
      </p:sp>
      <p:sp>
        <p:nvSpPr>
          <p:cNvPr id="3" name="Content Placeholder 2"/>
          <p:cNvSpPr>
            <a:spLocks noGrp="1"/>
          </p:cNvSpPr>
          <p:nvPr>
            <p:ph idx="1"/>
          </p:nvPr>
        </p:nvSpPr>
        <p:spPr>
          <a:xfrm>
            <a:off x="927653" y="4055165"/>
            <a:ext cx="10177670" cy="2117036"/>
          </a:xfrm>
        </p:spPr>
        <p:txBody>
          <a:bodyPr/>
          <a:lstStyle/>
          <a:p>
            <a:pPr marL="0" indent="0">
              <a:buNone/>
            </a:pPr>
            <a:r>
              <a:rPr lang="en-US" dirty="0" smtClean="0"/>
              <a:t>Scale is similar but additional challenges:</a:t>
            </a:r>
          </a:p>
          <a:p>
            <a:r>
              <a:rPr lang="en-US" dirty="0" smtClean="0"/>
              <a:t>Dynamically </a:t>
            </a:r>
            <a:r>
              <a:rPr lang="en-US" dirty="0"/>
              <a:t>created </a:t>
            </a:r>
            <a:r>
              <a:rPr lang="en-US" dirty="0" smtClean="0"/>
              <a:t>VCs</a:t>
            </a:r>
          </a:p>
          <a:p>
            <a:r>
              <a:rPr lang="en-US" dirty="0" smtClean="0"/>
              <a:t>Variable </a:t>
            </a:r>
            <a:r>
              <a:rPr lang="en-US" dirty="0"/>
              <a:t>number of VCs </a:t>
            </a:r>
            <a:r>
              <a:rPr lang="en-US" dirty="0" smtClean="0"/>
              <a:t>along </a:t>
            </a:r>
            <a:r>
              <a:rPr lang="en-US" dirty="0"/>
              <a:t>different paths</a:t>
            </a:r>
          </a:p>
          <a:p>
            <a:endParaRPr lang="en-US" dirty="0"/>
          </a:p>
        </p:txBody>
      </p:sp>
      <p:sp>
        <p:nvSpPr>
          <p:cNvPr id="5" name="Content Placeholder 2"/>
          <p:cNvSpPr txBox="1">
            <a:spLocks/>
          </p:cNvSpPr>
          <p:nvPr/>
        </p:nvSpPr>
        <p:spPr>
          <a:xfrm>
            <a:off x="2703443" y="1891749"/>
            <a:ext cx="7162800" cy="1904999"/>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latin typeface="Courier New" pitchFamily="49" charset="0"/>
                <a:cs typeface="Courier New" pitchFamily="49" charset="0"/>
              </a:rPr>
              <a:t>packetIn</a:t>
            </a:r>
            <a:r>
              <a:rPr lang="en-US" sz="2400" b="1"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timer = new Timer(5s)</a:t>
            </a:r>
          </a:p>
          <a:p>
            <a:pPr marL="0" indent="0">
              <a:buNone/>
            </a:pPr>
            <a:r>
              <a:rPr lang="en-US" sz="2400" dirty="0">
                <a:latin typeface="Courier New" pitchFamily="49" charset="0"/>
                <a:cs typeface="Courier New" pitchFamily="49" charset="0"/>
              </a:rPr>
              <a:t>  Insert(timer, </a:t>
            </a:r>
            <a:r>
              <a:rPr lang="en-US" sz="2400" dirty="0" err="1">
                <a:latin typeface="Courier New" pitchFamily="49" charset="0"/>
                <a:cs typeface="Courier New" pitchFamily="49" charset="0"/>
              </a:rPr>
              <a:t>inPkt.src</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inPkt.dst</a:t>
            </a:r>
            <a:r>
              <a:rPr lang="en-US" sz="2400" dirty="0">
                <a:latin typeface="Courier New" pitchFamily="49" charset="0"/>
                <a:cs typeface="Courier New" pitchFamily="49" charset="0"/>
              </a:rPr>
              <a:t>)</a:t>
            </a:r>
            <a:br>
              <a:rPr lang="en-US" sz="2400" dirty="0">
                <a:latin typeface="Courier New" pitchFamily="49" charset="0"/>
                <a:cs typeface="Courier New" pitchFamily="49" charset="0"/>
              </a:rPr>
            </a:br>
            <a:r>
              <a:rPr lang="en-US" sz="2400" b="1" dirty="0">
                <a:latin typeface="Courier New" pitchFamily="49" charset="0"/>
                <a:cs typeface="Courier New" pitchFamily="49" charset="0"/>
              </a:rPr>
              <a:t>  </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636638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program verification in context</a:t>
            </a:r>
            <a:endParaRPr lang="en-US" dirty="0"/>
          </a:p>
        </p:txBody>
      </p:sp>
      <p:sp>
        <p:nvSpPr>
          <p:cNvPr id="6" name="TextBox 5"/>
          <p:cNvSpPr txBox="1"/>
          <p:nvPr/>
        </p:nvSpPr>
        <p:spPr>
          <a:xfrm>
            <a:off x="4379494" y="5477362"/>
            <a:ext cx="3441032" cy="914400"/>
          </a:xfrm>
          <a:prstGeom prst="rect">
            <a:avLst/>
          </a:prstGeom>
          <a:solidFill>
            <a:srgbClr val="FFC000"/>
          </a:solidFill>
          <a:ln>
            <a:solidFill>
              <a:schemeClr val="tx2"/>
            </a:solidFill>
          </a:ln>
        </p:spPr>
        <p:txBody>
          <a:bodyPr wrap="square" rtlCol="0" anchor="ctr">
            <a:spAutoFit/>
          </a:bodyPr>
          <a:lstStyle/>
          <a:p>
            <a:pPr algn="ctr"/>
            <a:r>
              <a:rPr lang="en-US" sz="4000" dirty="0" smtClean="0"/>
              <a:t>Data plane</a:t>
            </a:r>
            <a:endParaRPr lang="en-US" sz="4000" dirty="0"/>
          </a:p>
        </p:txBody>
      </p:sp>
      <p:sp>
        <p:nvSpPr>
          <p:cNvPr id="7" name="TextBox 6"/>
          <p:cNvSpPr txBox="1"/>
          <p:nvPr/>
        </p:nvSpPr>
        <p:spPr>
          <a:xfrm>
            <a:off x="4130845" y="3657600"/>
            <a:ext cx="3918451" cy="914400"/>
          </a:xfrm>
          <a:prstGeom prst="rect">
            <a:avLst/>
          </a:prstGeom>
          <a:solidFill>
            <a:srgbClr val="FFC000"/>
          </a:solidFill>
          <a:ln>
            <a:solidFill>
              <a:schemeClr val="tx2"/>
            </a:solidFill>
          </a:ln>
        </p:spPr>
        <p:txBody>
          <a:bodyPr wrap="square" rtlCol="0" anchor="ctr">
            <a:spAutoFit/>
          </a:bodyPr>
          <a:lstStyle/>
          <a:p>
            <a:pPr algn="ctr"/>
            <a:r>
              <a:rPr lang="en-US" sz="4000" dirty="0" smtClean="0"/>
              <a:t>Control </a:t>
            </a:r>
            <a:r>
              <a:rPr lang="en-US" sz="4000" dirty="0" smtClean="0"/>
              <a:t>plane</a:t>
            </a:r>
            <a:endParaRPr lang="en-US" sz="4000" dirty="0"/>
          </a:p>
        </p:txBody>
      </p:sp>
      <p:sp>
        <p:nvSpPr>
          <p:cNvPr id="8" name="TextBox 7"/>
          <p:cNvSpPr txBox="1"/>
          <p:nvPr/>
        </p:nvSpPr>
        <p:spPr>
          <a:xfrm>
            <a:off x="4130845" y="1840432"/>
            <a:ext cx="3918451" cy="914400"/>
          </a:xfrm>
          <a:prstGeom prst="rect">
            <a:avLst/>
          </a:prstGeom>
          <a:solidFill>
            <a:srgbClr val="FFC000"/>
          </a:solidFill>
          <a:ln>
            <a:solidFill>
              <a:schemeClr val="tx2"/>
            </a:solidFill>
          </a:ln>
        </p:spPr>
        <p:txBody>
          <a:bodyPr wrap="square" rtlCol="0" anchor="ctr">
            <a:spAutoFit/>
          </a:bodyPr>
          <a:lstStyle/>
          <a:p>
            <a:pPr algn="ctr"/>
            <a:r>
              <a:rPr lang="en-US" sz="4000" dirty="0" smtClean="0"/>
              <a:t>Policy</a:t>
            </a:r>
            <a:endParaRPr lang="en-US" sz="4000" dirty="0"/>
          </a:p>
        </p:txBody>
      </p:sp>
      <p:sp>
        <p:nvSpPr>
          <p:cNvPr id="11" name="TextBox 10"/>
          <p:cNvSpPr txBox="1"/>
          <p:nvPr/>
        </p:nvSpPr>
        <p:spPr>
          <a:xfrm>
            <a:off x="4130845" y="3657600"/>
            <a:ext cx="1121059" cy="914400"/>
          </a:xfrm>
          <a:prstGeom prst="rect">
            <a:avLst/>
          </a:prstGeom>
          <a:solidFill>
            <a:srgbClr val="FFC000"/>
          </a:solidFill>
          <a:ln>
            <a:solidFill>
              <a:srgbClr val="002060"/>
            </a:solidFill>
          </a:ln>
        </p:spPr>
        <p:txBody>
          <a:bodyPr wrap="square" rtlCol="0" anchor="ctr">
            <a:spAutoFit/>
          </a:bodyPr>
          <a:lstStyle/>
          <a:p>
            <a:pPr algn="ctr"/>
            <a:r>
              <a:rPr lang="en-US" sz="2400" dirty="0" err="1" smtClean="0"/>
              <a:t>Config</a:t>
            </a:r>
            <a:endParaRPr lang="en-US" sz="2400" dirty="0"/>
          </a:p>
        </p:txBody>
      </p:sp>
      <p:cxnSp>
        <p:nvCxnSpPr>
          <p:cNvPr id="13" name="Straight Arrow Connector 12"/>
          <p:cNvCxnSpPr/>
          <p:nvPr/>
        </p:nvCxnSpPr>
        <p:spPr>
          <a:xfrm flipH="1" flipV="1">
            <a:off x="8742946" y="2470484"/>
            <a:ext cx="32084" cy="32886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84362" y="2470484"/>
            <a:ext cx="24063" cy="3280612"/>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95087" y="3429000"/>
            <a:ext cx="2286000" cy="954107"/>
          </a:xfrm>
          <a:prstGeom prst="rect">
            <a:avLst/>
          </a:prstGeom>
          <a:noFill/>
        </p:spPr>
        <p:txBody>
          <a:bodyPr wrap="square" rtlCol="0">
            <a:spAutoFit/>
          </a:bodyPr>
          <a:lstStyle/>
          <a:p>
            <a:pPr algn="ctr"/>
            <a:r>
              <a:rPr lang="en-US" sz="2800" dirty="0" smtClean="0"/>
              <a:t>Bottoms-up verification</a:t>
            </a:r>
            <a:endParaRPr lang="en-US" sz="2800" dirty="0"/>
          </a:p>
        </p:txBody>
      </p:sp>
      <p:sp>
        <p:nvSpPr>
          <p:cNvPr id="16" name="TextBox 15"/>
          <p:cNvSpPr txBox="1"/>
          <p:nvPr/>
        </p:nvSpPr>
        <p:spPr>
          <a:xfrm>
            <a:off x="1155035" y="3437022"/>
            <a:ext cx="2025316" cy="954107"/>
          </a:xfrm>
          <a:prstGeom prst="rect">
            <a:avLst/>
          </a:prstGeom>
          <a:noFill/>
        </p:spPr>
        <p:txBody>
          <a:bodyPr wrap="square" rtlCol="0">
            <a:spAutoFit/>
          </a:bodyPr>
          <a:lstStyle/>
          <a:p>
            <a:pPr algn="ctr"/>
            <a:r>
              <a:rPr lang="en-US" sz="2800" dirty="0" smtClean="0"/>
              <a:t>Top-down synthesis</a:t>
            </a:r>
            <a:endParaRPr lang="en-US" sz="2800" dirty="0"/>
          </a:p>
        </p:txBody>
      </p:sp>
      <p:cxnSp>
        <p:nvCxnSpPr>
          <p:cNvPr id="19" name="Straight Arrow Connector 18"/>
          <p:cNvCxnSpPr>
            <a:stCxn id="8" idx="2"/>
            <a:endCxn id="7" idx="0"/>
          </p:cNvCxnSpPr>
          <p:nvPr/>
        </p:nvCxnSpPr>
        <p:spPr>
          <a:xfrm>
            <a:off x="6090071" y="2754832"/>
            <a:ext cx="0" cy="90276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6" idx="0"/>
          </p:cNvCxnSpPr>
          <p:nvPr/>
        </p:nvCxnSpPr>
        <p:spPr>
          <a:xfrm>
            <a:off x="6090071" y="4572000"/>
            <a:ext cx="9939" cy="9053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47464" y="3657600"/>
            <a:ext cx="1401832" cy="914400"/>
          </a:xfrm>
          <a:prstGeom prst="rect">
            <a:avLst/>
          </a:prstGeom>
          <a:solidFill>
            <a:srgbClr val="FFC000"/>
          </a:solidFill>
          <a:ln>
            <a:solidFill>
              <a:srgbClr val="002060"/>
            </a:solidFill>
          </a:ln>
        </p:spPr>
        <p:txBody>
          <a:bodyPr wrap="square" rtlCol="0" anchor="ctr">
            <a:spAutoFit/>
          </a:bodyPr>
          <a:lstStyle/>
          <a:p>
            <a:pPr algn="ctr"/>
            <a:r>
              <a:rPr lang="en-US" sz="2400" dirty="0" smtClean="0"/>
              <a:t>Protocols</a:t>
            </a:r>
            <a:endParaRPr lang="en-US" sz="2400" dirty="0"/>
          </a:p>
        </p:txBody>
      </p:sp>
      <p:sp>
        <p:nvSpPr>
          <p:cNvPr id="10" name="TextBox 9"/>
          <p:cNvSpPr txBox="1"/>
          <p:nvPr/>
        </p:nvSpPr>
        <p:spPr>
          <a:xfrm>
            <a:off x="5251904" y="3657600"/>
            <a:ext cx="1395560" cy="914400"/>
          </a:xfrm>
          <a:prstGeom prst="rect">
            <a:avLst/>
          </a:prstGeom>
          <a:solidFill>
            <a:srgbClr val="FFC000"/>
          </a:solidFill>
          <a:ln>
            <a:solidFill>
              <a:srgbClr val="002060"/>
            </a:solidFill>
          </a:ln>
        </p:spPr>
        <p:txBody>
          <a:bodyPr wrap="square" rtlCol="0" anchor="ctr">
            <a:spAutoFit/>
          </a:bodyPr>
          <a:lstStyle/>
          <a:p>
            <a:pPr algn="ctr"/>
            <a:r>
              <a:rPr lang="en-US" sz="2400" dirty="0" smtClean="0"/>
              <a:t>Control programs</a:t>
            </a:r>
            <a:endParaRPr lang="en-US" sz="2400" dirty="0"/>
          </a:p>
        </p:txBody>
      </p:sp>
    </p:spTree>
    <p:extLst>
      <p:ext uri="{BB962C8B-B14F-4D97-AF65-F5344CB8AC3E}">
        <p14:creationId xmlns:p14="http://schemas.microsoft.com/office/powerpoint/2010/main" val="3638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5" grpId="0"/>
      <p:bldP spid="16" grpId="0"/>
      <p:bldP spid="17"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09600" y="1600201"/>
            <a:ext cx="10972800" cy="4633174"/>
          </a:xfrm>
        </p:spPr>
        <p:txBody>
          <a:bodyPr>
            <a:normAutofit/>
          </a:bodyPr>
          <a:lstStyle/>
          <a:p>
            <a:pPr marL="0" indent="0">
              <a:buNone/>
            </a:pPr>
            <a:r>
              <a:rPr lang="en-US" sz="2800" dirty="0"/>
              <a:t>Control programs are tricky to debug</a:t>
            </a:r>
          </a:p>
          <a:p>
            <a:pPr marL="0" indent="0">
              <a:buNone/>
            </a:pPr>
            <a:r>
              <a:rPr lang="en-US" sz="2800" dirty="0" smtClean="0"/>
              <a:t>        Interaction </a:t>
            </a:r>
            <a:r>
              <a:rPr lang="en-US" sz="2800" dirty="0"/>
              <a:t>between rules</a:t>
            </a:r>
          </a:p>
          <a:p>
            <a:pPr marL="0" indent="0">
              <a:buNone/>
            </a:pPr>
            <a:r>
              <a:rPr lang="en-US" sz="2800" dirty="0" smtClean="0"/>
              <a:t>        Intimate </a:t>
            </a:r>
            <a:r>
              <a:rPr lang="en-US" sz="2800" dirty="0"/>
              <a:t>dependence on </a:t>
            </a:r>
            <a:r>
              <a:rPr lang="en-US" sz="2800" dirty="0" smtClean="0"/>
              <a:t>time</a:t>
            </a:r>
          </a:p>
          <a:p>
            <a:pPr marL="0" indent="0">
              <a:buNone/>
            </a:pPr>
            <a:r>
              <a:rPr lang="en-US" sz="2800" dirty="0" smtClean="0"/>
              <a:t>        </a:t>
            </a:r>
            <a:r>
              <a:rPr lang="en-US" sz="2800" dirty="0" smtClean="0"/>
              <a:t>Many possible environments</a:t>
            </a:r>
            <a:r>
              <a:rPr lang="en-US" sz="2800" dirty="0" smtClean="0"/>
              <a:t/>
            </a:r>
            <a:br>
              <a:rPr lang="en-US" sz="2800" dirty="0" smtClean="0"/>
            </a:br>
            <a:endParaRPr lang="en-US" sz="2800" dirty="0" smtClean="0"/>
          </a:p>
          <a:p>
            <a:pPr marL="0" indent="0">
              <a:buNone/>
            </a:pPr>
            <a:r>
              <a:rPr lang="en-US" sz="2800" dirty="0" err="1"/>
              <a:t>DeLorean</a:t>
            </a:r>
            <a:r>
              <a:rPr lang="en-US" sz="2800" dirty="0"/>
              <a:t> addresses these challenges using</a:t>
            </a:r>
          </a:p>
          <a:p>
            <a:pPr marL="0" indent="0">
              <a:buNone/>
            </a:pPr>
            <a:r>
              <a:rPr lang="en-US" sz="2800" dirty="0" smtClean="0"/>
              <a:t>        Systematic </a:t>
            </a:r>
            <a:r>
              <a:rPr lang="en-US" sz="2800" dirty="0"/>
              <a:t>exploration (model checking)</a:t>
            </a:r>
          </a:p>
          <a:p>
            <a:pPr marL="0" indent="0">
              <a:buNone/>
            </a:pPr>
            <a:r>
              <a:rPr lang="en-US" sz="2800" dirty="0" smtClean="0"/>
              <a:t>        Timed </a:t>
            </a:r>
            <a:r>
              <a:rPr lang="en-US" sz="2800" dirty="0"/>
              <a:t>automata based exploration to determine equivalent times</a:t>
            </a:r>
          </a:p>
          <a:p>
            <a:pPr marL="0" indent="0">
              <a:buNone/>
            </a:pPr>
            <a:r>
              <a:rPr lang="en-US" sz="2800" dirty="0" smtClean="0"/>
              <a:t>        Symbolic </a:t>
            </a:r>
            <a:r>
              <a:rPr lang="en-US" sz="2800" dirty="0"/>
              <a:t>execution to find equivalent </a:t>
            </a:r>
            <a:r>
              <a:rPr lang="en-US" sz="2800" dirty="0" smtClean="0"/>
              <a:t>environments</a:t>
            </a:r>
            <a:endParaRPr lang="en-US" sz="2800" dirty="0"/>
          </a:p>
        </p:txBody>
      </p:sp>
    </p:spTree>
    <p:extLst>
      <p:ext uri="{BB962C8B-B14F-4D97-AF65-F5344CB8AC3E}">
        <p14:creationId xmlns:p14="http://schemas.microsoft.com/office/powerpoint/2010/main" val="4111311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61425"/>
            <a:ext cx="10972800" cy="1143000"/>
          </a:xfrm>
        </p:spPr>
        <p:txBody>
          <a:bodyPr/>
          <a:lstStyle/>
          <a:p>
            <a:r>
              <a:rPr lang="en-US" dirty="0" smtClean="0"/>
              <a:t>Backup</a:t>
            </a:r>
            <a:endParaRPr lang="en-US" dirty="0"/>
          </a:p>
        </p:txBody>
      </p:sp>
    </p:spTree>
    <p:extLst>
      <p:ext uri="{BB962C8B-B14F-4D97-AF65-F5344CB8AC3E}">
        <p14:creationId xmlns:p14="http://schemas.microsoft.com/office/powerpoint/2010/main" val="1524795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bug finding methods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933" y="1828800"/>
            <a:ext cx="2310063" cy="2133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98999">
            <a:off x="3991262" y="3579545"/>
            <a:ext cx="1473637" cy="129986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006114">
            <a:off x="774021" y="3626402"/>
            <a:ext cx="1332997" cy="1085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751" y="1828800"/>
            <a:ext cx="2310063" cy="2133600"/>
          </a:xfrm>
          <a:prstGeom prst="rect">
            <a:avLst/>
          </a:prstGeom>
        </p:spPr>
      </p:pic>
      <p:sp>
        <p:nvSpPr>
          <p:cNvPr id="10" name="Rectangle 9"/>
          <p:cNvSpPr/>
          <p:nvPr/>
        </p:nvSpPr>
        <p:spPr>
          <a:xfrm>
            <a:off x="8209550" y="2264330"/>
            <a:ext cx="1600200" cy="1621871"/>
          </a:xfrm>
          <a:prstGeom prst="rect">
            <a:avLst/>
          </a:prstGeom>
          <a:solidFill>
            <a:srgbClr val="FFCC66">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135845">
            <a:off x="9883512" y="3770344"/>
            <a:ext cx="856446" cy="984839"/>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91355">
            <a:off x="7433650" y="3846368"/>
            <a:ext cx="738369" cy="968834"/>
          </a:xfrm>
          <a:prstGeom prst="rect">
            <a:avLst/>
          </a:prstGeom>
        </p:spPr>
      </p:pic>
      <p:sp>
        <p:nvSpPr>
          <p:cNvPr id="23" name="TextBox 22"/>
          <p:cNvSpPr txBox="1"/>
          <p:nvPr/>
        </p:nvSpPr>
        <p:spPr>
          <a:xfrm>
            <a:off x="2201781" y="5130226"/>
            <a:ext cx="1752600" cy="584775"/>
          </a:xfrm>
          <a:prstGeom prst="rect">
            <a:avLst/>
          </a:prstGeom>
          <a:noFill/>
        </p:spPr>
        <p:txBody>
          <a:bodyPr wrap="square" rtlCol="0">
            <a:spAutoFit/>
          </a:bodyPr>
          <a:lstStyle/>
          <a:p>
            <a:pPr algn="ctr"/>
            <a:r>
              <a:rPr lang="en-US" sz="3200" dirty="0">
                <a:solidFill>
                  <a:schemeClr val="tx2"/>
                </a:solidFill>
              </a:rPr>
              <a:t>Testing</a:t>
            </a:r>
          </a:p>
        </p:txBody>
      </p:sp>
      <p:sp>
        <p:nvSpPr>
          <p:cNvPr id="24" name="TextBox 23"/>
          <p:cNvSpPr txBox="1"/>
          <p:nvPr/>
        </p:nvSpPr>
        <p:spPr>
          <a:xfrm>
            <a:off x="7319918" y="5130226"/>
            <a:ext cx="3328033" cy="584775"/>
          </a:xfrm>
          <a:prstGeom prst="rect">
            <a:avLst/>
          </a:prstGeom>
          <a:noFill/>
        </p:spPr>
        <p:txBody>
          <a:bodyPr wrap="square" rtlCol="0">
            <a:spAutoFit/>
          </a:bodyPr>
          <a:lstStyle/>
          <a:p>
            <a:pPr algn="ctr"/>
            <a:r>
              <a:rPr lang="en-US" sz="3200" dirty="0">
                <a:solidFill>
                  <a:schemeClr val="tx2"/>
                </a:solidFill>
              </a:rPr>
              <a:t>Model checking</a:t>
            </a:r>
          </a:p>
        </p:txBody>
      </p:sp>
    </p:spTree>
    <p:extLst>
      <p:ext uri="{BB962C8B-B14F-4D97-AF65-F5344CB8AC3E}">
        <p14:creationId xmlns:p14="http://schemas.microsoft.com/office/powerpoint/2010/main" val="192142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nature of control programs</a:t>
            </a:r>
            <a:endParaRPr lang="en-US" dirty="0"/>
          </a:p>
        </p:txBody>
      </p:sp>
      <p:sp>
        <p:nvSpPr>
          <p:cNvPr id="3" name="Content Placeholder 2"/>
          <p:cNvSpPr>
            <a:spLocks noGrp="1"/>
          </p:cNvSpPr>
          <p:nvPr>
            <p:ph idx="1"/>
          </p:nvPr>
        </p:nvSpPr>
        <p:spPr>
          <a:xfrm>
            <a:off x="1981200" y="1600201"/>
            <a:ext cx="8229600" cy="762000"/>
          </a:xfrm>
        </p:spPr>
        <p:txBody>
          <a:bodyPr/>
          <a:lstStyle/>
          <a:p>
            <a:pPr marL="0" indent="0" algn="ctr">
              <a:buNone/>
            </a:pPr>
            <a:r>
              <a:rPr lang="en-US" dirty="0" smtClean="0">
                <a:solidFill>
                  <a:schemeClr val="tx2"/>
                </a:solidFill>
              </a:rPr>
              <a:t>Collection of rules with triggers and actions</a:t>
            </a:r>
            <a:endParaRPr lang="en-US" dirty="0">
              <a:solidFill>
                <a:schemeClr val="tx2"/>
              </a:solidFill>
            </a:endParaRPr>
          </a:p>
        </p:txBody>
      </p:sp>
      <p:sp>
        <p:nvSpPr>
          <p:cNvPr id="4" name="Content Placeholder 2"/>
          <p:cNvSpPr txBox="1">
            <a:spLocks/>
          </p:cNvSpPr>
          <p:nvPr/>
        </p:nvSpPr>
        <p:spPr>
          <a:xfrm>
            <a:off x="709863" y="2667001"/>
            <a:ext cx="4632158" cy="3436689"/>
          </a:xfrm>
          <a:prstGeom prst="rect">
            <a:avLst/>
          </a:prstGeom>
          <a:ln>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err="1">
                <a:latin typeface="Courier New" pitchFamily="49" charset="0"/>
                <a:cs typeface="Courier New" pitchFamily="49" charset="0"/>
              </a:rPr>
              <a:t>motionPorch.Detected</a:t>
            </a:r>
            <a:r>
              <a:rPr lang="en-US" sz="1800" b="1" dirty="0">
                <a:latin typeface="Courier New" pitchFamily="49" charset="0"/>
                <a:cs typeface="Courier New" pitchFamily="49" charset="0"/>
              </a:rPr>
              <a: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if (Now - </a:t>
            </a:r>
            <a:r>
              <a:rPr lang="en-US" sz="1800" dirty="0" err="1">
                <a:latin typeface="Courier New" pitchFamily="49" charset="0"/>
                <a:cs typeface="Courier New" pitchFamily="49" charset="0"/>
              </a:rPr>
              <a:t>tLastMotion</a:t>
            </a:r>
            <a:r>
              <a:rPr lang="en-US" sz="1800" dirty="0">
                <a:latin typeface="Courier New" pitchFamily="49" charset="0"/>
                <a:cs typeface="Courier New" pitchFamily="49" charset="0"/>
              </a:rPr>
              <a:t> &lt; 1s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&amp;&amp; </a:t>
            </a:r>
            <a:r>
              <a:rPr lang="en-US" sz="1800" dirty="0" err="1">
                <a:latin typeface="Courier New" pitchFamily="49" charset="0"/>
                <a:cs typeface="Courier New" pitchFamily="49" charset="0"/>
              </a:rPr>
              <a:t>lightLevel</a:t>
            </a:r>
            <a:r>
              <a:rPr lang="en-US" sz="1800" dirty="0">
                <a:latin typeface="Courier New" pitchFamily="49" charset="0"/>
                <a:cs typeface="Courier New" pitchFamily="49" charset="0"/>
              </a:rPr>
              <a:t> &lt; 20)</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porchLight.Set</a:t>
            </a:r>
            <a:r>
              <a:rPr lang="en-US" sz="1800" dirty="0">
                <a:latin typeface="Courier New" pitchFamily="49" charset="0"/>
                <a:cs typeface="Courier New" pitchFamily="49" charset="0"/>
              </a:rPr>
              <a:t>(On)</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tLastMotion</a:t>
            </a:r>
            <a:r>
              <a:rPr lang="en-US" sz="1800" dirty="0">
                <a:latin typeface="Courier New" pitchFamily="49" charset="0"/>
                <a:cs typeface="Courier New" pitchFamily="49" charset="0"/>
              </a:rPr>
              <a:t> = Now</a:t>
            </a:r>
          </a:p>
          <a:p>
            <a:pPr marL="0" indent="0">
              <a:buNone/>
            </a:pP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b="1" dirty="0">
                <a:latin typeface="Courier New" pitchFamily="49" charset="0"/>
                <a:cs typeface="Courier New" pitchFamily="49" charset="0"/>
              </a:rPr>
              <a:t>@6:00:00 PM:</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porchLight.Set</a:t>
            </a:r>
            <a:r>
              <a:rPr lang="en-US" sz="1800" dirty="0">
                <a:latin typeface="Courier New" pitchFamily="49" charset="0"/>
                <a:cs typeface="Courier New" pitchFamily="49" charset="0"/>
              </a:rPr>
              <a:t>(On)</a:t>
            </a:r>
          </a:p>
          <a:p>
            <a:pPr marL="0" indent="0">
              <a:buNone/>
            </a:pP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b="1" dirty="0">
                <a:latin typeface="Courier New" pitchFamily="49" charset="0"/>
                <a:cs typeface="Courier New" pitchFamily="49" charset="0"/>
              </a:rPr>
              <a:t>@6:00:00 AM:</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porchLight.Set</a:t>
            </a:r>
            <a:r>
              <a:rPr lang="en-US" sz="1800" dirty="0">
                <a:latin typeface="Courier New" pitchFamily="49" charset="0"/>
                <a:cs typeface="Courier New" pitchFamily="49" charset="0"/>
              </a:rPr>
              <a:t>(Off)</a:t>
            </a:r>
          </a:p>
          <a:p>
            <a:pPr marL="0" indent="0">
              <a:buNone/>
            </a:pPr>
            <a:endParaRPr lang="en-US" sz="18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p:txBody>
      </p:sp>
      <p:sp>
        <p:nvSpPr>
          <p:cNvPr id="5" name="Content Placeholder 2"/>
          <p:cNvSpPr txBox="1">
            <a:spLocks/>
          </p:cNvSpPr>
          <p:nvPr/>
        </p:nvSpPr>
        <p:spPr>
          <a:xfrm>
            <a:off x="6773779" y="2667001"/>
            <a:ext cx="4752477" cy="343668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err="1">
                <a:latin typeface="Courier New" pitchFamily="49" charset="0"/>
                <a:cs typeface="Courier New" pitchFamily="49" charset="0"/>
              </a:rPr>
              <a:t>packetIn</a:t>
            </a:r>
            <a:r>
              <a:rPr lang="en-US" sz="1800" b="1"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entry = new Entry(</a:t>
            </a:r>
            <a:r>
              <a:rPr lang="en-US" sz="1800" dirty="0" err="1">
                <a:latin typeface="Courier New" pitchFamily="49" charset="0"/>
                <a:cs typeface="Courier New" pitchFamily="49" charset="0"/>
              </a:rPr>
              <a:t>inPkt.src</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inPkt.dst</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if (!</a:t>
            </a:r>
            <a:r>
              <a:rPr lang="en-US" sz="1800" dirty="0" err="1">
                <a:latin typeface="Courier New" pitchFamily="49" charset="0"/>
                <a:cs typeface="Courier New" pitchFamily="49" charset="0"/>
              </a:rPr>
              <a:t>cache.Contains</a:t>
            </a:r>
            <a:r>
              <a:rPr lang="en-US" sz="1800" dirty="0">
                <a:latin typeface="Courier New" pitchFamily="49" charset="0"/>
                <a:cs typeface="Courier New" pitchFamily="49" charset="0"/>
              </a:rPr>
              <a:t>(entry)</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cache.Insert</a:t>
            </a:r>
            <a:r>
              <a:rPr lang="en-US" sz="1800" dirty="0">
                <a:latin typeface="Courier New" pitchFamily="49" charset="0"/>
                <a:cs typeface="Courier New" pitchFamily="49" charset="0"/>
              </a:rPr>
              <a:t>(entry, Now)</a:t>
            </a:r>
          </a:p>
          <a:p>
            <a:pPr marL="0" indent="0">
              <a:buNone/>
            </a:pPr>
            <a:endParaRPr lang="en-US" sz="1800" dirty="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CleanupTimer</a:t>
            </a:r>
            <a:r>
              <a:rPr lang="en-US" sz="1800" b="1"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foreach</a:t>
            </a:r>
            <a:r>
              <a:rPr lang="en-US" sz="1800" dirty="0">
                <a:latin typeface="Courier New" pitchFamily="49" charset="0"/>
                <a:cs typeface="Courier New" pitchFamily="49" charset="0"/>
              </a:rPr>
              <a:t> entry in cache</a:t>
            </a:r>
          </a:p>
          <a:p>
            <a:pPr marL="0" indent="0">
              <a:buNone/>
            </a:pPr>
            <a:r>
              <a:rPr lang="en-US" sz="1800" dirty="0">
                <a:latin typeface="Courier New" pitchFamily="49" charset="0"/>
                <a:cs typeface="Courier New" pitchFamily="49" charset="0"/>
              </a:rPr>
              <a:t>    if (Now – cache[entry] &lt; 5s)</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cache.Remove</a:t>
            </a:r>
            <a:r>
              <a:rPr lang="en-US" sz="1800" dirty="0">
                <a:latin typeface="Courier New" pitchFamily="49" charset="0"/>
                <a:cs typeface="Courier New" pitchFamily="49" charset="0"/>
              </a:rPr>
              <a:t>(entry)</a:t>
            </a:r>
          </a:p>
        </p:txBody>
      </p:sp>
    </p:spTree>
    <p:extLst>
      <p:ext uri="{BB962C8B-B14F-4D97-AF65-F5344CB8AC3E}">
        <p14:creationId xmlns:p14="http://schemas.microsoft.com/office/powerpoint/2010/main" val="282548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Example</a:t>
            </a:r>
            <a:endParaRPr lang="en-US" dirty="0"/>
          </a:p>
        </p:txBody>
      </p:sp>
      <p:sp>
        <p:nvSpPr>
          <p:cNvPr id="3" name="Content Placeholder 2"/>
          <p:cNvSpPr>
            <a:spLocks noGrp="1"/>
          </p:cNvSpPr>
          <p:nvPr>
            <p:ph idx="1"/>
          </p:nvPr>
        </p:nvSpPr>
        <p:spPr>
          <a:xfrm>
            <a:off x="609600" y="1600201"/>
            <a:ext cx="5010150" cy="4525963"/>
          </a:xfrm>
        </p:spPr>
        <p:txBody>
          <a:bodyPr>
            <a:noAutofit/>
          </a:bodyPr>
          <a:lstStyle/>
          <a:p>
            <a:pPr marL="0" indent="0">
              <a:buNone/>
            </a:pPr>
            <a:r>
              <a:rPr lang="en-US" sz="2400" b="1" dirty="0" err="1">
                <a:latin typeface="Courier New" pitchFamily="49" charset="0"/>
                <a:cs typeface="Courier New" pitchFamily="49" charset="0"/>
              </a:rPr>
              <a:t>motionPorch</a:t>
            </a:r>
            <a:r>
              <a:rPr lang="en-US" sz="2400" b="1"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porchLight.Set</a:t>
            </a:r>
            <a:r>
              <a:rPr lang="en-US" sz="2400" dirty="0">
                <a:latin typeface="Courier New" pitchFamily="49" charset="0"/>
                <a:cs typeface="Courier New" pitchFamily="49" charset="0"/>
              </a:rPr>
              <a:t>(On)</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timer.Start</a:t>
            </a:r>
            <a:r>
              <a:rPr lang="en-US" sz="2400" dirty="0">
                <a:latin typeface="Courier New" pitchFamily="49" charset="0"/>
                <a:cs typeface="Courier New" pitchFamily="49" charset="0"/>
              </a:rPr>
              <a:t>(5 </a:t>
            </a:r>
            <a:r>
              <a:rPr lang="en-US" sz="2400" dirty="0" err="1">
                <a:latin typeface="Courier New" pitchFamily="49" charset="0"/>
                <a:cs typeface="Courier New" pitchFamily="49" charset="0"/>
              </a:rPr>
              <a:t>mins</a:t>
            </a:r>
            <a:r>
              <a:rPr lang="en-US" sz="2400" dirty="0">
                <a:latin typeface="Courier New" pitchFamily="49" charset="0"/>
                <a:cs typeface="Courier New" pitchFamily="49" charset="0"/>
              </a:rPr>
              <a:t>)</a:t>
            </a:r>
          </a:p>
          <a:p>
            <a:pPr marL="0" indent="0">
              <a:buNone/>
            </a:pPr>
            <a:endParaRPr lang="en-US" sz="1000"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porchLight.On</a:t>
            </a:r>
            <a:r>
              <a:rPr lang="en-US" sz="2400" b="1"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timer.Start</a:t>
            </a:r>
            <a:r>
              <a:rPr lang="en-US" sz="2400" dirty="0">
                <a:latin typeface="Courier New" pitchFamily="49" charset="0"/>
                <a:cs typeface="Courier New" pitchFamily="49" charset="0"/>
              </a:rPr>
              <a:t>(5 </a:t>
            </a:r>
            <a:r>
              <a:rPr lang="en-US" sz="2400" dirty="0" err="1">
                <a:latin typeface="Courier New" pitchFamily="49" charset="0"/>
                <a:cs typeface="Courier New" pitchFamily="49" charset="0"/>
              </a:rPr>
              <a:t>mins</a:t>
            </a:r>
            <a:r>
              <a:rPr lang="en-US" sz="2400" dirty="0">
                <a:latin typeface="Courier New" pitchFamily="49" charset="0"/>
                <a:cs typeface="Courier New" pitchFamily="49" charset="0"/>
              </a:rPr>
              <a:t>)</a:t>
            </a:r>
          </a:p>
          <a:p>
            <a:pPr marL="0" indent="0">
              <a:buNone/>
            </a:pPr>
            <a:endParaRPr lang="en-US" sz="1000" dirty="0">
              <a:latin typeface="Courier New" pitchFamily="49" charset="0"/>
              <a:cs typeface="Courier New" pitchFamily="49" charset="0"/>
            </a:endParaRPr>
          </a:p>
          <a:p>
            <a:pPr marL="0" indent="0">
              <a:buNone/>
            </a:pPr>
            <a:endParaRPr lang="en-US" sz="1000"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timer.Fired</a:t>
            </a:r>
            <a:r>
              <a:rPr lang="en-US" sz="2400" b="1"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porchLight.Set</a:t>
            </a:r>
            <a:r>
              <a:rPr lang="en-US" sz="2400" dirty="0">
                <a:latin typeface="Courier New" pitchFamily="49" charset="0"/>
                <a:cs typeface="Courier New" pitchFamily="49" charset="0"/>
              </a:rPr>
              <a:t>(Off)</a:t>
            </a:r>
          </a:p>
        </p:txBody>
      </p:sp>
      <p:sp>
        <p:nvSpPr>
          <p:cNvPr id="8" name="TextBox 7"/>
          <p:cNvSpPr txBox="1"/>
          <p:nvPr/>
        </p:nvSpPr>
        <p:spPr>
          <a:xfrm>
            <a:off x="6400800" y="1676401"/>
            <a:ext cx="3505200" cy="461665"/>
          </a:xfrm>
          <a:prstGeom prst="rect">
            <a:avLst/>
          </a:prstGeom>
          <a:noFill/>
        </p:spPr>
        <p:txBody>
          <a:bodyPr wrap="square" rtlCol="0">
            <a:spAutoFit/>
          </a:bodyPr>
          <a:lstStyle/>
          <a:p>
            <a:pPr algn="ctr"/>
            <a:r>
              <a:rPr lang="en-US" sz="2400" dirty="0"/>
              <a:t>[</a:t>
            </a:r>
            <a:r>
              <a:rPr lang="en-US" sz="2400" dirty="0" err="1"/>
              <a:t>PorchLight</a:t>
            </a:r>
            <a:r>
              <a:rPr lang="en-US" sz="2400" dirty="0"/>
              <a:t>, Timer]</a:t>
            </a:r>
          </a:p>
        </p:txBody>
      </p:sp>
      <p:sp>
        <p:nvSpPr>
          <p:cNvPr id="10" name="Rounded Rectangle 9"/>
          <p:cNvSpPr/>
          <p:nvPr/>
        </p:nvSpPr>
        <p:spPr>
          <a:xfrm>
            <a:off x="7239000" y="22860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[Off, Off]</a:t>
            </a:r>
            <a:endParaRPr lang="en-US" sz="2400" dirty="0"/>
          </a:p>
        </p:txBody>
      </p:sp>
      <p:sp>
        <p:nvSpPr>
          <p:cNvPr id="12" name="Rounded Rectangle 11"/>
          <p:cNvSpPr/>
          <p:nvPr/>
        </p:nvSpPr>
        <p:spPr>
          <a:xfrm>
            <a:off x="7239000" y="35052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[On, On]</a:t>
            </a:r>
            <a:endParaRPr lang="en-US" sz="2400" dirty="0"/>
          </a:p>
        </p:txBody>
      </p:sp>
      <p:grpSp>
        <p:nvGrpSpPr>
          <p:cNvPr id="34" name="Group 33"/>
          <p:cNvGrpSpPr/>
          <p:nvPr/>
        </p:nvGrpSpPr>
        <p:grpSpPr>
          <a:xfrm>
            <a:off x="6858000" y="2743200"/>
            <a:ext cx="1371600" cy="762000"/>
            <a:chOff x="5334000" y="2743200"/>
            <a:chExt cx="1371600" cy="762000"/>
          </a:xfrm>
        </p:grpSpPr>
        <p:sp>
          <p:nvSpPr>
            <p:cNvPr id="4" name="Freeform 3"/>
            <p:cNvSpPr/>
            <p:nvPr/>
          </p:nvSpPr>
          <p:spPr>
            <a:xfrm>
              <a:off x="5790589" y="2743200"/>
              <a:ext cx="438761" cy="762000"/>
            </a:xfrm>
            <a:custGeom>
              <a:avLst/>
              <a:gdLst>
                <a:gd name="connsiteX0" fmla="*/ 438761 w 438761"/>
                <a:gd name="connsiteY0" fmla="*/ 0 h 762000"/>
                <a:gd name="connsiteX1" fmla="*/ 611 w 438761"/>
                <a:gd name="connsiteY1" fmla="*/ 323850 h 762000"/>
                <a:gd name="connsiteX2" fmla="*/ 362561 w 438761"/>
                <a:gd name="connsiteY2" fmla="*/ 762000 h 762000"/>
              </a:gdLst>
              <a:ahLst/>
              <a:cxnLst>
                <a:cxn ang="0">
                  <a:pos x="connsiteX0" y="connsiteY0"/>
                </a:cxn>
                <a:cxn ang="0">
                  <a:pos x="connsiteX1" y="connsiteY1"/>
                </a:cxn>
                <a:cxn ang="0">
                  <a:pos x="connsiteX2" y="connsiteY2"/>
                </a:cxn>
              </a:cxnLst>
              <a:rect l="l" t="t" r="r" b="b"/>
              <a:pathLst>
                <a:path w="438761" h="762000">
                  <a:moveTo>
                    <a:pt x="438761" y="0"/>
                  </a:moveTo>
                  <a:cubicBezTo>
                    <a:pt x="226036" y="98425"/>
                    <a:pt x="13311" y="196850"/>
                    <a:pt x="611" y="323850"/>
                  </a:cubicBezTo>
                  <a:cubicBezTo>
                    <a:pt x="-12089" y="450850"/>
                    <a:pt x="175236" y="606425"/>
                    <a:pt x="362561" y="76200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34000" y="2743200"/>
              <a:ext cx="1371600" cy="461665"/>
            </a:xfrm>
            <a:prstGeom prst="rect">
              <a:avLst/>
            </a:prstGeom>
            <a:noFill/>
          </p:spPr>
          <p:txBody>
            <a:bodyPr wrap="square" rtlCol="0">
              <a:spAutoFit/>
            </a:bodyPr>
            <a:lstStyle/>
            <a:p>
              <a:pPr algn="ctr"/>
              <a:r>
                <a:rPr lang="en-US" sz="2400" dirty="0"/>
                <a:t>Motion</a:t>
              </a:r>
            </a:p>
          </p:txBody>
        </p:sp>
      </p:grpSp>
      <p:grpSp>
        <p:nvGrpSpPr>
          <p:cNvPr id="37" name="Group 36"/>
          <p:cNvGrpSpPr/>
          <p:nvPr/>
        </p:nvGrpSpPr>
        <p:grpSpPr>
          <a:xfrm>
            <a:off x="8077200" y="2743200"/>
            <a:ext cx="1371600" cy="762000"/>
            <a:chOff x="6553200" y="2743200"/>
            <a:chExt cx="1371600" cy="762000"/>
          </a:xfrm>
        </p:grpSpPr>
        <p:sp>
          <p:nvSpPr>
            <p:cNvPr id="5" name="Freeform 4"/>
            <p:cNvSpPr/>
            <p:nvPr/>
          </p:nvSpPr>
          <p:spPr>
            <a:xfrm>
              <a:off x="7067550" y="2743200"/>
              <a:ext cx="343088" cy="762000"/>
            </a:xfrm>
            <a:custGeom>
              <a:avLst/>
              <a:gdLst>
                <a:gd name="connsiteX0" fmla="*/ 0 w 343088"/>
                <a:gd name="connsiteY0" fmla="*/ 0 h 762000"/>
                <a:gd name="connsiteX1" fmla="*/ 342900 w 343088"/>
                <a:gd name="connsiteY1" fmla="*/ 323850 h 762000"/>
                <a:gd name="connsiteX2" fmla="*/ 38100 w 343088"/>
                <a:gd name="connsiteY2" fmla="*/ 762000 h 762000"/>
              </a:gdLst>
              <a:ahLst/>
              <a:cxnLst>
                <a:cxn ang="0">
                  <a:pos x="connsiteX0" y="connsiteY0"/>
                </a:cxn>
                <a:cxn ang="0">
                  <a:pos x="connsiteX1" y="connsiteY1"/>
                </a:cxn>
                <a:cxn ang="0">
                  <a:pos x="connsiteX2" y="connsiteY2"/>
                </a:cxn>
              </a:cxnLst>
              <a:rect l="l" t="t" r="r" b="b"/>
              <a:pathLst>
                <a:path w="343088" h="762000">
                  <a:moveTo>
                    <a:pt x="0" y="0"/>
                  </a:moveTo>
                  <a:cubicBezTo>
                    <a:pt x="168275" y="98425"/>
                    <a:pt x="336550" y="196850"/>
                    <a:pt x="342900" y="323850"/>
                  </a:cubicBezTo>
                  <a:cubicBezTo>
                    <a:pt x="349250" y="450850"/>
                    <a:pt x="193675" y="606425"/>
                    <a:pt x="38100" y="76200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53200" y="2971800"/>
              <a:ext cx="1371600" cy="461665"/>
            </a:xfrm>
            <a:prstGeom prst="rect">
              <a:avLst/>
            </a:prstGeom>
            <a:noFill/>
          </p:spPr>
          <p:txBody>
            <a:bodyPr wrap="square" rtlCol="0">
              <a:spAutoFit/>
            </a:bodyPr>
            <a:lstStyle/>
            <a:p>
              <a:pPr algn="ctr"/>
              <a:r>
                <a:rPr lang="en-US" sz="2400" dirty="0" err="1"/>
                <a:t>LightOn</a:t>
              </a:r>
              <a:endParaRPr lang="en-US" sz="2400" dirty="0"/>
            </a:p>
          </p:txBody>
        </p:sp>
      </p:grpSp>
      <p:grpSp>
        <p:nvGrpSpPr>
          <p:cNvPr id="39" name="Group 38"/>
          <p:cNvGrpSpPr/>
          <p:nvPr/>
        </p:nvGrpSpPr>
        <p:grpSpPr>
          <a:xfrm>
            <a:off x="6400800" y="3943351"/>
            <a:ext cx="1447800" cy="861714"/>
            <a:chOff x="4876800" y="3943351"/>
            <a:chExt cx="1447800" cy="861714"/>
          </a:xfrm>
        </p:grpSpPr>
        <p:sp>
          <p:nvSpPr>
            <p:cNvPr id="7" name="Freeform 6"/>
            <p:cNvSpPr/>
            <p:nvPr/>
          </p:nvSpPr>
          <p:spPr>
            <a:xfrm>
              <a:off x="5791200" y="3943351"/>
              <a:ext cx="533400" cy="552450"/>
            </a:xfrm>
            <a:custGeom>
              <a:avLst/>
              <a:gdLst>
                <a:gd name="connsiteX0" fmla="*/ 533400 w 533400"/>
                <a:gd name="connsiteY0" fmla="*/ 38100 h 781129"/>
                <a:gd name="connsiteX1" fmla="*/ 323850 w 533400"/>
                <a:gd name="connsiteY1" fmla="*/ 781050 h 781129"/>
                <a:gd name="connsiteX2" fmla="*/ 0 w 533400"/>
                <a:gd name="connsiteY2" fmla="*/ 0 h 781129"/>
              </a:gdLst>
              <a:ahLst/>
              <a:cxnLst>
                <a:cxn ang="0">
                  <a:pos x="connsiteX0" y="connsiteY0"/>
                </a:cxn>
                <a:cxn ang="0">
                  <a:pos x="connsiteX1" y="connsiteY1"/>
                </a:cxn>
                <a:cxn ang="0">
                  <a:pos x="connsiteX2" y="connsiteY2"/>
                </a:cxn>
              </a:cxnLst>
              <a:rect l="l" t="t" r="r" b="b"/>
              <a:pathLst>
                <a:path w="533400" h="781129">
                  <a:moveTo>
                    <a:pt x="533400" y="38100"/>
                  </a:moveTo>
                  <a:cubicBezTo>
                    <a:pt x="473075" y="412750"/>
                    <a:pt x="412750" y="787400"/>
                    <a:pt x="323850" y="781050"/>
                  </a:cubicBezTo>
                  <a:cubicBezTo>
                    <a:pt x="234950" y="774700"/>
                    <a:pt x="117475" y="38735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876800" y="4343400"/>
              <a:ext cx="1371600" cy="461665"/>
            </a:xfrm>
            <a:prstGeom prst="rect">
              <a:avLst/>
            </a:prstGeom>
            <a:noFill/>
          </p:spPr>
          <p:txBody>
            <a:bodyPr wrap="square" rtlCol="0">
              <a:spAutoFit/>
            </a:bodyPr>
            <a:lstStyle/>
            <a:p>
              <a:pPr algn="ctr"/>
              <a:r>
                <a:rPr lang="en-US" sz="2400" dirty="0"/>
                <a:t>Motion</a:t>
              </a:r>
            </a:p>
          </p:txBody>
        </p:sp>
      </p:grpSp>
      <p:grpSp>
        <p:nvGrpSpPr>
          <p:cNvPr id="40" name="Group 39"/>
          <p:cNvGrpSpPr/>
          <p:nvPr/>
        </p:nvGrpSpPr>
        <p:grpSpPr>
          <a:xfrm>
            <a:off x="8153400" y="3962401"/>
            <a:ext cx="1371600" cy="918865"/>
            <a:chOff x="6629400" y="3962400"/>
            <a:chExt cx="1371600" cy="918865"/>
          </a:xfrm>
        </p:grpSpPr>
        <p:sp>
          <p:nvSpPr>
            <p:cNvPr id="21" name="Freeform 20"/>
            <p:cNvSpPr/>
            <p:nvPr/>
          </p:nvSpPr>
          <p:spPr>
            <a:xfrm>
              <a:off x="6781800" y="3962400"/>
              <a:ext cx="533400" cy="552450"/>
            </a:xfrm>
            <a:custGeom>
              <a:avLst/>
              <a:gdLst>
                <a:gd name="connsiteX0" fmla="*/ 533400 w 533400"/>
                <a:gd name="connsiteY0" fmla="*/ 38100 h 781129"/>
                <a:gd name="connsiteX1" fmla="*/ 323850 w 533400"/>
                <a:gd name="connsiteY1" fmla="*/ 781050 h 781129"/>
                <a:gd name="connsiteX2" fmla="*/ 0 w 533400"/>
                <a:gd name="connsiteY2" fmla="*/ 0 h 781129"/>
              </a:gdLst>
              <a:ahLst/>
              <a:cxnLst>
                <a:cxn ang="0">
                  <a:pos x="connsiteX0" y="connsiteY0"/>
                </a:cxn>
                <a:cxn ang="0">
                  <a:pos x="connsiteX1" y="connsiteY1"/>
                </a:cxn>
                <a:cxn ang="0">
                  <a:pos x="connsiteX2" y="connsiteY2"/>
                </a:cxn>
              </a:cxnLst>
              <a:rect l="l" t="t" r="r" b="b"/>
              <a:pathLst>
                <a:path w="533400" h="781129">
                  <a:moveTo>
                    <a:pt x="533400" y="38100"/>
                  </a:moveTo>
                  <a:cubicBezTo>
                    <a:pt x="473075" y="412750"/>
                    <a:pt x="412750" y="787400"/>
                    <a:pt x="323850" y="781050"/>
                  </a:cubicBezTo>
                  <a:cubicBezTo>
                    <a:pt x="234950" y="774700"/>
                    <a:pt x="117475" y="38735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629400" y="4419600"/>
              <a:ext cx="1371600" cy="461665"/>
            </a:xfrm>
            <a:prstGeom prst="rect">
              <a:avLst/>
            </a:prstGeom>
            <a:noFill/>
          </p:spPr>
          <p:txBody>
            <a:bodyPr wrap="square" rtlCol="0">
              <a:spAutoFit/>
            </a:bodyPr>
            <a:lstStyle/>
            <a:p>
              <a:pPr algn="ctr"/>
              <a:r>
                <a:rPr lang="en-US" sz="2400" dirty="0" err="1"/>
                <a:t>LightOn</a:t>
              </a:r>
              <a:endParaRPr lang="en-US" sz="2400" dirty="0"/>
            </a:p>
          </p:txBody>
        </p:sp>
      </p:grpSp>
      <p:grpSp>
        <p:nvGrpSpPr>
          <p:cNvPr id="42" name="Group 41"/>
          <p:cNvGrpSpPr/>
          <p:nvPr/>
        </p:nvGrpSpPr>
        <p:grpSpPr>
          <a:xfrm>
            <a:off x="5791200" y="2495550"/>
            <a:ext cx="1466850" cy="1371600"/>
            <a:chOff x="4267200" y="2495550"/>
            <a:chExt cx="1466850" cy="1371600"/>
          </a:xfrm>
        </p:grpSpPr>
        <p:sp>
          <p:nvSpPr>
            <p:cNvPr id="24" name="Freeform 23"/>
            <p:cNvSpPr/>
            <p:nvPr/>
          </p:nvSpPr>
          <p:spPr>
            <a:xfrm>
              <a:off x="5181573" y="2495550"/>
              <a:ext cx="552477" cy="1371600"/>
            </a:xfrm>
            <a:custGeom>
              <a:avLst/>
              <a:gdLst>
                <a:gd name="connsiteX0" fmla="*/ 552477 w 552477"/>
                <a:gd name="connsiteY0" fmla="*/ 1371600 h 1371600"/>
                <a:gd name="connsiteX1" fmla="*/ 27 w 552477"/>
                <a:gd name="connsiteY1" fmla="*/ 1085850 h 1371600"/>
                <a:gd name="connsiteX2" fmla="*/ 533427 w 552477"/>
                <a:gd name="connsiteY2" fmla="*/ 0 h 1371600"/>
              </a:gdLst>
              <a:ahLst/>
              <a:cxnLst>
                <a:cxn ang="0">
                  <a:pos x="connsiteX0" y="connsiteY0"/>
                </a:cxn>
                <a:cxn ang="0">
                  <a:pos x="connsiteX1" y="connsiteY1"/>
                </a:cxn>
                <a:cxn ang="0">
                  <a:pos x="connsiteX2" y="connsiteY2"/>
                </a:cxn>
              </a:cxnLst>
              <a:rect l="l" t="t" r="r" b="b"/>
              <a:pathLst>
                <a:path w="552477" h="1371600">
                  <a:moveTo>
                    <a:pt x="552477" y="1371600"/>
                  </a:moveTo>
                  <a:cubicBezTo>
                    <a:pt x="277839" y="1343025"/>
                    <a:pt x="3202" y="1314450"/>
                    <a:pt x="27" y="1085850"/>
                  </a:cubicBezTo>
                  <a:cubicBezTo>
                    <a:pt x="-3148" y="857250"/>
                    <a:pt x="265139" y="428625"/>
                    <a:pt x="533427"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67200" y="2814935"/>
              <a:ext cx="1371600" cy="461665"/>
            </a:xfrm>
            <a:prstGeom prst="rect">
              <a:avLst/>
            </a:prstGeom>
            <a:noFill/>
          </p:spPr>
          <p:txBody>
            <a:bodyPr wrap="square" rtlCol="0">
              <a:spAutoFit/>
            </a:bodyPr>
            <a:lstStyle/>
            <a:p>
              <a:pPr algn="ctr"/>
              <a:r>
                <a:rPr lang="en-US" sz="2400" dirty="0"/>
                <a:t>Timer</a:t>
              </a:r>
            </a:p>
          </p:txBody>
        </p:sp>
      </p:grpSp>
      <p:sp>
        <p:nvSpPr>
          <p:cNvPr id="29" name="Rounded Rectangle 28"/>
          <p:cNvSpPr/>
          <p:nvPr/>
        </p:nvSpPr>
        <p:spPr>
          <a:xfrm>
            <a:off x="7239000" y="51816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[Off, On]</a:t>
            </a:r>
            <a:endParaRPr lang="en-US" sz="2400" dirty="0"/>
          </a:p>
        </p:txBody>
      </p:sp>
      <p:grpSp>
        <p:nvGrpSpPr>
          <p:cNvPr id="44" name="Group 43"/>
          <p:cNvGrpSpPr/>
          <p:nvPr/>
        </p:nvGrpSpPr>
        <p:grpSpPr>
          <a:xfrm>
            <a:off x="6858000" y="3962400"/>
            <a:ext cx="1371600" cy="1219200"/>
            <a:chOff x="5334000" y="3962400"/>
            <a:chExt cx="1371600" cy="1219200"/>
          </a:xfrm>
        </p:grpSpPr>
        <p:sp>
          <p:nvSpPr>
            <p:cNvPr id="26" name="TextBox 25"/>
            <p:cNvSpPr txBox="1"/>
            <p:nvPr/>
          </p:nvSpPr>
          <p:spPr>
            <a:xfrm>
              <a:off x="5334000" y="4719935"/>
              <a:ext cx="1371600" cy="461665"/>
            </a:xfrm>
            <a:prstGeom prst="rect">
              <a:avLst/>
            </a:prstGeom>
            <a:noFill/>
          </p:spPr>
          <p:txBody>
            <a:bodyPr wrap="square" rtlCol="0">
              <a:spAutoFit/>
            </a:bodyPr>
            <a:lstStyle/>
            <a:p>
              <a:pPr algn="ctr"/>
              <a:r>
                <a:rPr lang="en-US" sz="2400" dirty="0" err="1"/>
                <a:t>LightOff</a:t>
              </a:r>
              <a:endParaRPr lang="en-US" sz="2400" dirty="0"/>
            </a:p>
          </p:txBody>
        </p:sp>
        <p:cxnSp>
          <p:nvCxnSpPr>
            <p:cNvPr id="32" name="Straight Arrow Connector 31"/>
            <p:cNvCxnSpPr>
              <a:stCxn id="12" idx="2"/>
              <a:endCxn id="29" idx="0"/>
            </p:cNvCxnSpPr>
            <p:nvPr/>
          </p:nvCxnSpPr>
          <p:spPr>
            <a:xfrm>
              <a:off x="6629400" y="3962400"/>
              <a:ext cx="0" cy="1219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9059918" y="3767959"/>
            <a:ext cx="1455683" cy="2092238"/>
            <a:chOff x="7535917" y="3767959"/>
            <a:chExt cx="1455683" cy="2092238"/>
          </a:xfrm>
        </p:grpSpPr>
        <p:sp>
          <p:nvSpPr>
            <p:cNvPr id="33" name="Freeform 32"/>
            <p:cNvSpPr/>
            <p:nvPr/>
          </p:nvSpPr>
          <p:spPr>
            <a:xfrm>
              <a:off x="7535917" y="3767959"/>
              <a:ext cx="504517" cy="1639613"/>
            </a:xfrm>
            <a:custGeom>
              <a:avLst/>
              <a:gdLst>
                <a:gd name="connsiteX0" fmla="*/ 0 w 504517"/>
                <a:gd name="connsiteY0" fmla="*/ 1639613 h 1639613"/>
                <a:gd name="connsiteX1" fmla="*/ 504497 w 504517"/>
                <a:gd name="connsiteY1" fmla="*/ 930165 h 1639613"/>
                <a:gd name="connsiteX2" fmla="*/ 15766 w 504517"/>
                <a:gd name="connsiteY2" fmla="*/ 0 h 1639613"/>
              </a:gdLst>
              <a:ahLst/>
              <a:cxnLst>
                <a:cxn ang="0">
                  <a:pos x="connsiteX0" y="connsiteY0"/>
                </a:cxn>
                <a:cxn ang="0">
                  <a:pos x="connsiteX1" y="connsiteY1"/>
                </a:cxn>
                <a:cxn ang="0">
                  <a:pos x="connsiteX2" y="connsiteY2"/>
                </a:cxn>
              </a:cxnLst>
              <a:rect l="l" t="t" r="r" b="b"/>
              <a:pathLst>
                <a:path w="504517" h="1639613">
                  <a:moveTo>
                    <a:pt x="0" y="1639613"/>
                  </a:moveTo>
                  <a:cubicBezTo>
                    <a:pt x="250934" y="1421523"/>
                    <a:pt x="501869" y="1203434"/>
                    <a:pt x="504497" y="930165"/>
                  </a:cubicBezTo>
                  <a:cubicBezTo>
                    <a:pt x="507125" y="656896"/>
                    <a:pt x="261445" y="328448"/>
                    <a:pt x="15766"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00" y="5029200"/>
              <a:ext cx="1371600" cy="830997"/>
            </a:xfrm>
            <a:prstGeom prst="rect">
              <a:avLst/>
            </a:prstGeom>
            <a:noFill/>
          </p:spPr>
          <p:txBody>
            <a:bodyPr wrap="square" rtlCol="0">
              <a:spAutoFit/>
            </a:bodyPr>
            <a:lstStyle/>
            <a:p>
              <a:pPr algn="ctr"/>
              <a:r>
                <a:rPr lang="en-US" sz="2400" dirty="0" err="1"/>
                <a:t>LightOn</a:t>
              </a:r>
              <a:endParaRPr lang="en-US" sz="2400" dirty="0"/>
            </a:p>
            <a:p>
              <a:pPr algn="ctr"/>
              <a:r>
                <a:rPr lang="en-US" sz="2400" dirty="0"/>
                <a:t>Motion</a:t>
              </a:r>
            </a:p>
          </p:txBody>
        </p:sp>
      </p:grpSp>
      <p:grpSp>
        <p:nvGrpSpPr>
          <p:cNvPr id="51" name="Group 50"/>
          <p:cNvGrpSpPr/>
          <p:nvPr/>
        </p:nvGrpSpPr>
        <p:grpSpPr>
          <a:xfrm>
            <a:off x="6096000" y="2522484"/>
            <a:ext cx="1371600" cy="3268717"/>
            <a:chOff x="4572000" y="2522483"/>
            <a:chExt cx="1371600" cy="3268717"/>
          </a:xfrm>
        </p:grpSpPr>
        <p:sp>
          <p:nvSpPr>
            <p:cNvPr id="49" name="Freeform 48"/>
            <p:cNvSpPr/>
            <p:nvPr/>
          </p:nvSpPr>
          <p:spPr>
            <a:xfrm>
              <a:off x="4792717" y="2522483"/>
              <a:ext cx="898635" cy="2948151"/>
            </a:xfrm>
            <a:custGeom>
              <a:avLst/>
              <a:gdLst>
                <a:gd name="connsiteX0" fmla="*/ 898635 w 898635"/>
                <a:gd name="connsiteY0" fmla="*/ 2948151 h 2948151"/>
                <a:gd name="connsiteX1" fmla="*/ 0 w 898635"/>
                <a:gd name="connsiteY1" fmla="*/ 1970689 h 2948151"/>
                <a:gd name="connsiteX2" fmla="*/ 898635 w 898635"/>
                <a:gd name="connsiteY2" fmla="*/ 0 h 2948151"/>
              </a:gdLst>
              <a:ahLst/>
              <a:cxnLst>
                <a:cxn ang="0">
                  <a:pos x="connsiteX0" y="connsiteY0"/>
                </a:cxn>
                <a:cxn ang="0">
                  <a:pos x="connsiteX1" y="connsiteY1"/>
                </a:cxn>
                <a:cxn ang="0">
                  <a:pos x="connsiteX2" y="connsiteY2"/>
                </a:cxn>
              </a:cxnLst>
              <a:rect l="l" t="t" r="r" b="b"/>
              <a:pathLst>
                <a:path w="898635" h="2948151">
                  <a:moveTo>
                    <a:pt x="898635" y="2948151"/>
                  </a:moveTo>
                  <a:cubicBezTo>
                    <a:pt x="449317" y="2705099"/>
                    <a:pt x="0" y="2462047"/>
                    <a:pt x="0" y="1970689"/>
                  </a:cubicBezTo>
                  <a:cubicBezTo>
                    <a:pt x="0" y="1479331"/>
                    <a:pt x="449317" y="739665"/>
                    <a:pt x="898635"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572000" y="5329535"/>
              <a:ext cx="1371600" cy="461665"/>
            </a:xfrm>
            <a:prstGeom prst="rect">
              <a:avLst/>
            </a:prstGeom>
            <a:noFill/>
          </p:spPr>
          <p:txBody>
            <a:bodyPr wrap="square" rtlCol="0">
              <a:spAutoFit/>
            </a:bodyPr>
            <a:lstStyle/>
            <a:p>
              <a:pPr algn="ctr"/>
              <a:r>
                <a:rPr lang="en-US" sz="2400" dirty="0"/>
                <a:t>Timer</a:t>
              </a:r>
            </a:p>
          </p:txBody>
        </p:sp>
      </p:grpSp>
    </p:spTree>
    <p:extLst>
      <p:ext uri="{BB962C8B-B14F-4D97-AF65-F5344CB8AC3E}">
        <p14:creationId xmlns:p14="http://schemas.microsoft.com/office/powerpoint/2010/main" val="3371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animBg="1"/>
      <p:bldP spid="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Exploring temporal behavior: soundness</a:t>
            </a:r>
            <a:endParaRPr lang="en-US" dirty="0"/>
          </a:p>
        </p:txBody>
      </p:sp>
      <p:sp>
        <p:nvSpPr>
          <p:cNvPr id="3" name="Content Placeholder 2"/>
          <p:cNvSpPr>
            <a:spLocks noGrp="1"/>
          </p:cNvSpPr>
          <p:nvPr>
            <p:ph idx="1"/>
          </p:nvPr>
        </p:nvSpPr>
        <p:spPr>
          <a:xfrm>
            <a:off x="609600" y="1600201"/>
            <a:ext cx="10972800" cy="4864767"/>
          </a:xfrm>
        </p:spPr>
        <p:txBody>
          <a:bodyPr>
            <a:noAutofit/>
          </a:bodyPr>
          <a:lstStyle/>
          <a:p>
            <a:pPr marL="0" indent="0">
              <a:buNone/>
            </a:pPr>
            <a:r>
              <a:rPr lang="en-US" sz="2000" b="1" dirty="0" err="1">
                <a:latin typeface="Courier New" pitchFamily="49" charset="0"/>
                <a:cs typeface="Courier New" pitchFamily="49" charset="0"/>
              </a:rPr>
              <a:t>motionPorch</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(On)</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timerDim.Start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timerOff.Start</a:t>
            </a:r>
            <a:r>
              <a:rPr lang="en-US" sz="2000" dirty="0">
                <a:latin typeface="Courier New" pitchFamily="49" charset="0"/>
                <a:cs typeface="Courier New" pitchFamily="49" charset="0"/>
              </a:rPr>
              <a:t>(10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b="1" dirty="0" err="1">
                <a:latin typeface="Courier New" pitchFamily="49" charset="0"/>
                <a:cs typeface="Courier New" pitchFamily="49" charset="0"/>
              </a:rPr>
              <a:t>porchLight.On</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timerDim.Start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timerOff.Start</a:t>
            </a:r>
            <a:r>
              <a:rPr lang="en-US" sz="2000" dirty="0">
                <a:latin typeface="Courier New" pitchFamily="49" charset="0"/>
                <a:cs typeface="Courier New" pitchFamily="49" charset="0"/>
              </a:rPr>
              <a:t>(10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b="1" dirty="0" err="1">
                <a:latin typeface="Courier New" pitchFamily="49" charset="0"/>
                <a:cs typeface="Courier New" pitchFamily="49" charset="0"/>
              </a:rPr>
              <a:t>timerDim.Fired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(Dim)</a:t>
            </a:r>
          </a:p>
          <a:p>
            <a:pPr marL="0" indent="0">
              <a:buNone/>
            </a:pPr>
            <a:r>
              <a:rPr lang="en-US" sz="2000" b="1" dirty="0" err="1">
                <a:latin typeface="Courier New" pitchFamily="49" charset="0"/>
                <a:cs typeface="Courier New" pitchFamily="49" charset="0"/>
              </a:rPr>
              <a:t>timerOff.Fired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(Off)</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timerDim.On</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Abort();</a:t>
            </a:r>
          </a:p>
        </p:txBody>
      </p:sp>
      <p:sp>
        <p:nvSpPr>
          <p:cNvPr id="8" name="TextBox 7"/>
          <p:cNvSpPr txBox="1"/>
          <p:nvPr/>
        </p:nvSpPr>
        <p:spPr>
          <a:xfrm>
            <a:off x="6096000" y="1676400"/>
            <a:ext cx="4572000" cy="369332"/>
          </a:xfrm>
          <a:prstGeom prst="rect">
            <a:avLst/>
          </a:prstGeom>
          <a:noFill/>
        </p:spPr>
        <p:txBody>
          <a:bodyPr wrap="square" rtlCol="0">
            <a:spAutoFit/>
          </a:bodyPr>
          <a:lstStyle/>
          <a:p>
            <a:pPr algn="ctr"/>
            <a:r>
              <a:rPr lang="en-US" dirty="0"/>
              <a:t>[</a:t>
            </a:r>
            <a:r>
              <a:rPr lang="en-US" dirty="0" err="1"/>
              <a:t>PorchLight</a:t>
            </a:r>
            <a:r>
              <a:rPr lang="en-US" dirty="0"/>
              <a:t>, </a:t>
            </a:r>
            <a:r>
              <a:rPr lang="en-US" dirty="0" err="1"/>
              <a:t>TimerDim</a:t>
            </a:r>
            <a:r>
              <a:rPr lang="en-US" dirty="0"/>
              <a:t>, </a:t>
            </a:r>
            <a:r>
              <a:rPr lang="en-US" dirty="0" err="1"/>
              <a:t>TimerOff</a:t>
            </a:r>
            <a:r>
              <a:rPr lang="en-US" dirty="0"/>
              <a:t>]</a:t>
            </a:r>
          </a:p>
        </p:txBody>
      </p:sp>
      <p:sp>
        <p:nvSpPr>
          <p:cNvPr id="10" name="Rounded Rectangle 9"/>
          <p:cNvSpPr/>
          <p:nvPr/>
        </p:nvSpPr>
        <p:spPr>
          <a:xfrm>
            <a:off x="7239000" y="22860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 Off, Off]</a:t>
            </a:r>
            <a:endParaRPr lang="en-US" dirty="0"/>
          </a:p>
        </p:txBody>
      </p:sp>
      <p:sp>
        <p:nvSpPr>
          <p:cNvPr id="12" name="Rounded Rectangle 11"/>
          <p:cNvSpPr/>
          <p:nvPr/>
        </p:nvSpPr>
        <p:spPr>
          <a:xfrm>
            <a:off x="7391400" y="35052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On, On]</a:t>
            </a:r>
            <a:endParaRPr lang="en-US" dirty="0"/>
          </a:p>
        </p:txBody>
      </p:sp>
      <p:grpSp>
        <p:nvGrpSpPr>
          <p:cNvPr id="20" name="Group 19"/>
          <p:cNvGrpSpPr/>
          <p:nvPr/>
        </p:nvGrpSpPr>
        <p:grpSpPr>
          <a:xfrm>
            <a:off x="9048750" y="2343150"/>
            <a:ext cx="1695450" cy="400050"/>
            <a:chOff x="7524750" y="2343150"/>
            <a:chExt cx="1695450" cy="400050"/>
          </a:xfrm>
        </p:grpSpPr>
        <p:sp>
          <p:nvSpPr>
            <p:cNvPr id="6" name="Freeform 5"/>
            <p:cNvSpPr/>
            <p:nvPr/>
          </p:nvSpPr>
          <p:spPr>
            <a:xfrm>
              <a:off x="7524750" y="2343150"/>
              <a:ext cx="438150" cy="400050"/>
            </a:xfrm>
            <a:custGeom>
              <a:avLst/>
              <a:gdLst>
                <a:gd name="connsiteX0" fmla="*/ 0 w 438150"/>
                <a:gd name="connsiteY0" fmla="*/ 400050 h 400050"/>
                <a:gd name="connsiteX1" fmla="*/ 438150 w 438150"/>
                <a:gd name="connsiteY1" fmla="*/ 209550 h 400050"/>
                <a:gd name="connsiteX2" fmla="*/ 0 w 438150"/>
                <a:gd name="connsiteY2" fmla="*/ 0 h 400050"/>
              </a:gdLst>
              <a:ahLst/>
              <a:cxnLst>
                <a:cxn ang="0">
                  <a:pos x="connsiteX0" y="connsiteY0"/>
                </a:cxn>
                <a:cxn ang="0">
                  <a:pos x="connsiteX1" y="connsiteY1"/>
                </a:cxn>
                <a:cxn ang="0">
                  <a:pos x="connsiteX2" y="connsiteY2"/>
                </a:cxn>
              </a:cxnLst>
              <a:rect l="l" t="t" r="r" b="b"/>
              <a:pathLst>
                <a:path w="438150" h="400050">
                  <a:moveTo>
                    <a:pt x="0" y="400050"/>
                  </a:moveTo>
                  <a:cubicBezTo>
                    <a:pt x="219075" y="338137"/>
                    <a:pt x="438150" y="276225"/>
                    <a:pt x="438150" y="209550"/>
                  </a:cubicBezTo>
                  <a:cubicBezTo>
                    <a:pt x="438150" y="142875"/>
                    <a:pt x="219075" y="71437"/>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48600" y="2357735"/>
              <a:ext cx="1371600" cy="369332"/>
            </a:xfrm>
            <a:prstGeom prst="rect">
              <a:avLst/>
            </a:prstGeom>
            <a:noFill/>
          </p:spPr>
          <p:txBody>
            <a:bodyPr wrap="square" rtlCol="0">
              <a:spAutoFit/>
            </a:bodyPr>
            <a:lstStyle/>
            <a:p>
              <a:pPr algn="ctr"/>
              <a:r>
                <a:rPr lang="en-US" dirty="0" err="1"/>
                <a:t>LightOff</a:t>
              </a:r>
              <a:endParaRPr lang="en-US" dirty="0"/>
            </a:p>
          </p:txBody>
        </p:sp>
      </p:grpSp>
      <p:sp>
        <p:nvSpPr>
          <p:cNvPr id="25" name="Rounded Rectangle 24"/>
          <p:cNvSpPr/>
          <p:nvPr/>
        </p:nvSpPr>
        <p:spPr>
          <a:xfrm>
            <a:off x="5715000" y="48768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 On, On]</a:t>
            </a:r>
            <a:endParaRPr lang="en-US" dirty="0"/>
          </a:p>
        </p:txBody>
      </p:sp>
      <p:sp>
        <p:nvSpPr>
          <p:cNvPr id="27" name="Rounded Rectangle 26"/>
          <p:cNvSpPr/>
          <p:nvPr/>
        </p:nvSpPr>
        <p:spPr>
          <a:xfrm>
            <a:off x="9048750" y="4876800"/>
            <a:ext cx="154305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 On, Off]</a:t>
            </a:r>
            <a:endParaRPr lang="en-US" dirty="0"/>
          </a:p>
        </p:txBody>
      </p:sp>
      <p:sp>
        <p:nvSpPr>
          <p:cNvPr id="33" name="Rounded Rectangle 32"/>
          <p:cNvSpPr/>
          <p:nvPr/>
        </p:nvSpPr>
        <p:spPr>
          <a:xfrm>
            <a:off x="7391400" y="48768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[Dim, Off, On]</a:t>
            </a:r>
            <a:endParaRPr lang="en-US" dirty="0"/>
          </a:p>
        </p:txBody>
      </p:sp>
      <p:grpSp>
        <p:nvGrpSpPr>
          <p:cNvPr id="36" name="Group 35"/>
          <p:cNvGrpSpPr/>
          <p:nvPr/>
        </p:nvGrpSpPr>
        <p:grpSpPr>
          <a:xfrm>
            <a:off x="6858000" y="2743200"/>
            <a:ext cx="1371600" cy="762000"/>
            <a:chOff x="5334000" y="2743200"/>
            <a:chExt cx="1371600" cy="762000"/>
          </a:xfrm>
        </p:grpSpPr>
        <p:sp>
          <p:nvSpPr>
            <p:cNvPr id="15" name="TextBox 14"/>
            <p:cNvSpPr txBox="1"/>
            <p:nvPr/>
          </p:nvSpPr>
          <p:spPr>
            <a:xfrm>
              <a:off x="5334000" y="2743200"/>
              <a:ext cx="1371600" cy="646331"/>
            </a:xfrm>
            <a:prstGeom prst="rect">
              <a:avLst/>
            </a:prstGeom>
            <a:noFill/>
          </p:spPr>
          <p:txBody>
            <a:bodyPr wrap="square" rtlCol="0">
              <a:spAutoFit/>
            </a:bodyPr>
            <a:lstStyle/>
            <a:p>
              <a:pPr algn="ctr"/>
              <a:r>
                <a:rPr lang="en-US" dirty="0"/>
                <a:t>Motion</a:t>
              </a:r>
            </a:p>
            <a:p>
              <a:pPr algn="ctr"/>
              <a:r>
                <a:rPr lang="en-US" dirty="0" err="1"/>
                <a:t>LightOn</a:t>
              </a:r>
              <a:endParaRPr lang="en-US" dirty="0"/>
            </a:p>
          </p:txBody>
        </p:sp>
        <p:cxnSp>
          <p:nvCxnSpPr>
            <p:cNvPr id="35" name="Straight Arrow Connector 34"/>
            <p:cNvCxnSpPr>
              <a:stCxn id="10" idx="2"/>
              <a:endCxn id="12" idx="0"/>
            </p:cNvCxnSpPr>
            <p:nvPr/>
          </p:nvCxnSpPr>
          <p:spPr>
            <a:xfrm>
              <a:off x="6629400" y="2743200"/>
              <a:ext cx="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8896351" y="3962400"/>
            <a:ext cx="1661291" cy="914400"/>
            <a:chOff x="7372350" y="3962400"/>
            <a:chExt cx="1661291" cy="914400"/>
          </a:xfrm>
        </p:grpSpPr>
        <p:sp>
          <p:nvSpPr>
            <p:cNvPr id="29" name="TextBox 28"/>
            <p:cNvSpPr txBox="1"/>
            <p:nvPr/>
          </p:nvSpPr>
          <p:spPr>
            <a:xfrm>
              <a:off x="7662041" y="4191000"/>
              <a:ext cx="1371600" cy="369332"/>
            </a:xfrm>
            <a:prstGeom prst="rect">
              <a:avLst/>
            </a:prstGeom>
            <a:noFill/>
          </p:spPr>
          <p:txBody>
            <a:bodyPr wrap="square" rtlCol="0">
              <a:spAutoFit/>
            </a:bodyPr>
            <a:lstStyle/>
            <a:p>
              <a:pPr algn="ctr"/>
              <a:r>
                <a:rPr lang="en-US" dirty="0" err="1"/>
                <a:t>TimerOff</a:t>
              </a:r>
              <a:endParaRPr lang="en-US" dirty="0"/>
            </a:p>
          </p:txBody>
        </p:sp>
        <p:cxnSp>
          <p:nvCxnSpPr>
            <p:cNvPr id="39" name="Straight Arrow Connector 38"/>
            <p:cNvCxnSpPr>
              <a:endCxn id="27" idx="0"/>
            </p:cNvCxnSpPr>
            <p:nvPr/>
          </p:nvCxnSpPr>
          <p:spPr>
            <a:xfrm>
              <a:off x="7372350" y="3962400"/>
              <a:ext cx="923925" cy="914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715001" y="3962400"/>
            <a:ext cx="1712860" cy="914400"/>
            <a:chOff x="4191000" y="4026712"/>
            <a:chExt cx="1650794" cy="850086"/>
          </a:xfrm>
        </p:grpSpPr>
        <p:sp>
          <p:nvSpPr>
            <p:cNvPr id="28" name="TextBox 27"/>
            <p:cNvSpPr txBox="1"/>
            <p:nvPr/>
          </p:nvSpPr>
          <p:spPr>
            <a:xfrm>
              <a:off x="4191000" y="4222340"/>
              <a:ext cx="1371600" cy="343355"/>
            </a:xfrm>
            <a:prstGeom prst="rect">
              <a:avLst/>
            </a:prstGeom>
            <a:noFill/>
          </p:spPr>
          <p:txBody>
            <a:bodyPr wrap="square" rtlCol="0">
              <a:spAutoFit/>
            </a:bodyPr>
            <a:lstStyle/>
            <a:p>
              <a:pPr algn="ctr"/>
              <a:r>
                <a:rPr lang="en-US" dirty="0" err="1"/>
                <a:t>LightOff</a:t>
              </a:r>
              <a:endParaRPr lang="en-US" dirty="0"/>
            </a:p>
          </p:txBody>
        </p:sp>
        <p:cxnSp>
          <p:nvCxnSpPr>
            <p:cNvPr id="43" name="Straight Arrow Connector 42"/>
            <p:cNvCxnSpPr>
              <a:endCxn id="25" idx="0"/>
            </p:cNvCxnSpPr>
            <p:nvPr/>
          </p:nvCxnSpPr>
          <p:spPr>
            <a:xfrm flipH="1">
              <a:off x="4925389" y="4026712"/>
              <a:ext cx="916405" cy="8500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915401" y="3429001"/>
            <a:ext cx="1455683" cy="646331"/>
            <a:chOff x="7535917" y="3392269"/>
            <a:chExt cx="1455683" cy="646331"/>
          </a:xfrm>
        </p:grpSpPr>
        <p:sp>
          <p:nvSpPr>
            <p:cNvPr id="22" name="TextBox 21"/>
            <p:cNvSpPr txBox="1"/>
            <p:nvPr/>
          </p:nvSpPr>
          <p:spPr>
            <a:xfrm>
              <a:off x="7620000" y="3392269"/>
              <a:ext cx="1371600" cy="646331"/>
            </a:xfrm>
            <a:prstGeom prst="rect">
              <a:avLst/>
            </a:prstGeom>
            <a:noFill/>
          </p:spPr>
          <p:txBody>
            <a:bodyPr wrap="square" rtlCol="0">
              <a:spAutoFit/>
            </a:bodyPr>
            <a:lstStyle/>
            <a:p>
              <a:pPr algn="ctr"/>
              <a:r>
                <a:rPr lang="en-US" dirty="0"/>
                <a:t>Motion</a:t>
              </a:r>
            </a:p>
            <a:p>
              <a:pPr algn="ctr"/>
              <a:r>
                <a:rPr lang="en-US" dirty="0" err="1"/>
                <a:t>LightOn</a:t>
              </a:r>
              <a:endParaRPr lang="en-US" dirty="0"/>
            </a:p>
          </p:txBody>
        </p:sp>
        <p:sp>
          <p:nvSpPr>
            <p:cNvPr id="44" name="Freeform 43"/>
            <p:cNvSpPr/>
            <p:nvPr/>
          </p:nvSpPr>
          <p:spPr>
            <a:xfrm>
              <a:off x="7535917" y="3578772"/>
              <a:ext cx="362622" cy="301137"/>
            </a:xfrm>
            <a:custGeom>
              <a:avLst/>
              <a:gdLst>
                <a:gd name="connsiteX0" fmla="*/ 0 w 378387"/>
                <a:gd name="connsiteY0" fmla="*/ 299545 h 316791"/>
                <a:gd name="connsiteX1" fmla="*/ 378373 w 378387"/>
                <a:gd name="connsiteY1" fmla="*/ 283780 h 316791"/>
                <a:gd name="connsiteX2" fmla="*/ 15766 w 378387"/>
                <a:gd name="connsiteY2" fmla="*/ 0 h 316791"/>
                <a:gd name="connsiteX0" fmla="*/ 0 w 362622"/>
                <a:gd name="connsiteY0" fmla="*/ 299545 h 301137"/>
                <a:gd name="connsiteX1" fmla="*/ 362608 w 362622"/>
                <a:gd name="connsiteY1" fmla="*/ 141891 h 301137"/>
                <a:gd name="connsiteX2" fmla="*/ 15766 w 362622"/>
                <a:gd name="connsiteY2" fmla="*/ 0 h 301137"/>
              </a:gdLst>
              <a:ahLst/>
              <a:cxnLst>
                <a:cxn ang="0">
                  <a:pos x="connsiteX0" y="connsiteY0"/>
                </a:cxn>
                <a:cxn ang="0">
                  <a:pos x="connsiteX1" y="connsiteY1"/>
                </a:cxn>
                <a:cxn ang="0">
                  <a:pos x="connsiteX2" y="connsiteY2"/>
                </a:cxn>
              </a:cxnLst>
              <a:rect l="l" t="t" r="r" b="b"/>
              <a:pathLst>
                <a:path w="362622" h="301137">
                  <a:moveTo>
                    <a:pt x="0" y="299545"/>
                  </a:moveTo>
                  <a:cubicBezTo>
                    <a:pt x="187872" y="316624"/>
                    <a:pt x="359980" y="191815"/>
                    <a:pt x="362608" y="141891"/>
                  </a:cubicBezTo>
                  <a:cubicBezTo>
                    <a:pt x="365236" y="91967"/>
                    <a:pt x="15766" y="0"/>
                    <a:pt x="15766"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391400" y="3962400"/>
            <a:ext cx="1371600" cy="914400"/>
            <a:chOff x="5867400" y="3962400"/>
            <a:chExt cx="1371600" cy="914400"/>
          </a:xfrm>
        </p:grpSpPr>
        <p:cxnSp>
          <p:nvCxnSpPr>
            <p:cNvPr id="41" name="Straight Arrow Connector 40"/>
            <p:cNvCxnSpPr>
              <a:stCxn id="12" idx="2"/>
              <a:endCxn id="33" idx="0"/>
            </p:cNvCxnSpPr>
            <p:nvPr/>
          </p:nvCxnSpPr>
          <p:spPr>
            <a:xfrm>
              <a:off x="6629400" y="3962400"/>
              <a:ext cx="0" cy="914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867400" y="4375666"/>
              <a:ext cx="1371600" cy="369332"/>
            </a:xfrm>
            <a:prstGeom prst="rect">
              <a:avLst/>
            </a:prstGeom>
            <a:noFill/>
          </p:spPr>
          <p:txBody>
            <a:bodyPr wrap="square" rtlCol="0">
              <a:spAutoFit/>
            </a:bodyPr>
            <a:lstStyle/>
            <a:p>
              <a:pPr algn="ctr"/>
              <a:r>
                <a:rPr lang="en-US" dirty="0" err="1"/>
                <a:t>TimerDim</a:t>
              </a:r>
              <a:endParaRPr lang="en-US" dirty="0"/>
            </a:p>
          </p:txBody>
        </p:sp>
      </p:grpSp>
    </p:spTree>
    <p:extLst>
      <p:ext uri="{BB962C8B-B14F-4D97-AF65-F5344CB8AC3E}">
        <p14:creationId xmlns:p14="http://schemas.microsoft.com/office/powerpoint/2010/main" val="40286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66667E-6 -4.44444E-6 L -1.66667E-6 0.2 " pathEditMode="relative" rAng="0" ptsTypes="AA">
                                      <p:cBhvr>
                                        <p:cTn id="50" dur="2000" fill="hold"/>
                                        <p:tgtEl>
                                          <p:spTgt spid="27"/>
                                        </p:tgtEl>
                                        <p:attrNameLst>
                                          <p:attrName>ppt_x</p:attrName>
                                          <p:attrName>ppt_y</p:attrName>
                                        </p:attrNameLst>
                                      </p:cBhvr>
                                      <p:rCtr x="0" y="10000"/>
                                    </p:animMotion>
                                  </p:childTnLst>
                                </p:cTn>
                              </p:par>
                              <p:par>
                                <p:cTn id="51" presetID="42" presetClass="path" presetSubtype="0" accel="50000" decel="50000" fill="hold" nodeType="withEffect">
                                  <p:stCondLst>
                                    <p:cond delay="0"/>
                                  </p:stCondLst>
                                  <p:childTnLst>
                                    <p:animMotion origin="layout" path="M 1.38889E-6 -4.44444E-6 L -0.00538 0.2 " pathEditMode="relative" rAng="0" ptsTypes="AA">
                                      <p:cBhvr>
                                        <p:cTn id="52" dur="2000" fill="hold"/>
                                        <p:tgtEl>
                                          <p:spTgt spid="49"/>
                                        </p:tgtEl>
                                        <p:attrNameLst>
                                          <p:attrName>ppt_x</p:attrName>
                                          <p:attrName>ppt_y</p:attrName>
                                        </p:attrNameLst>
                                      </p:cBhvr>
                                      <p:rCtr x="-278"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animBg="1"/>
      <p:bldP spid="12" grpId="0" animBg="1"/>
      <p:bldP spid="25" grpId="0" animBg="1"/>
      <p:bldP spid="27" grpId="0" animBg="1"/>
      <p:bldP spid="27" grpId="1"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Autofit/>
          </a:bodyPr>
          <a:lstStyle/>
          <a:p>
            <a:r>
              <a:rPr lang="en-US" dirty="0" smtClean="0"/>
              <a:t>Use symbolic execution alone?</a:t>
            </a:r>
            <a:endParaRPr lang="en-US" dirty="0"/>
          </a:p>
        </p:txBody>
      </p:sp>
      <p:sp>
        <p:nvSpPr>
          <p:cNvPr id="5" name="Isosceles Triangle 4"/>
          <p:cNvSpPr/>
          <p:nvPr/>
        </p:nvSpPr>
        <p:spPr>
          <a:xfrm>
            <a:off x="3038951" y="289560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503001" y="291358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523549" y="291358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245779" y="2923855"/>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1828800" y="4238946"/>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292850" y="425692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2313398" y="425692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2035628" y="4267201"/>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3038951" y="4234664"/>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503001" y="4252644"/>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523549" y="4252644"/>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245779" y="4262919"/>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4233809" y="4220966"/>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4697859" y="423894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4718407" y="423894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440637" y="4249221"/>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6" idx="15"/>
            <a:endCxn id="17" idx="0"/>
          </p:cNvCxnSpPr>
          <p:nvPr/>
        </p:nvCxnSpPr>
        <p:spPr>
          <a:xfrm flipH="1">
            <a:off x="2324101" y="3807432"/>
            <a:ext cx="922047" cy="431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7"/>
            <a:endCxn id="21" idx="0"/>
          </p:cNvCxnSpPr>
          <p:nvPr/>
        </p:nvCxnSpPr>
        <p:spPr>
          <a:xfrm>
            <a:off x="3523549" y="3827980"/>
            <a:ext cx="10702" cy="4066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14"/>
            <a:endCxn id="25" idx="0"/>
          </p:cNvCxnSpPr>
          <p:nvPr/>
        </p:nvCxnSpPr>
        <p:spPr>
          <a:xfrm>
            <a:off x="3800951" y="3807432"/>
            <a:ext cx="928158" cy="4135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1853142" y="562082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317192" y="563880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2337740" y="563880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059970" y="5649075"/>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3063293" y="5616538"/>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527343" y="5634518"/>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47891" y="5634518"/>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270121" y="5644793"/>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4258151" y="560284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4722201" y="562082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4742749" y="562082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4464979" y="5631095"/>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endCxn id="35" idx="0"/>
          </p:cNvCxnSpPr>
          <p:nvPr/>
        </p:nvCxnSpPr>
        <p:spPr>
          <a:xfrm flipH="1">
            <a:off x="2348443" y="5167044"/>
            <a:ext cx="914769" cy="45377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39" idx="0"/>
          </p:cNvCxnSpPr>
          <p:nvPr/>
        </p:nvCxnSpPr>
        <p:spPr>
          <a:xfrm>
            <a:off x="3534251" y="5149064"/>
            <a:ext cx="24342" cy="4674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15"/>
            <a:endCxn id="43" idx="0"/>
          </p:cNvCxnSpPr>
          <p:nvPr/>
        </p:nvCxnSpPr>
        <p:spPr>
          <a:xfrm>
            <a:off x="3811225" y="5167044"/>
            <a:ext cx="942226" cy="43579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p:cNvSpPr txBox="1">
            <a:spLocks/>
          </p:cNvSpPr>
          <p:nvPr/>
        </p:nvSpPr>
        <p:spPr>
          <a:xfrm rot="18723974">
            <a:off x="1407461" y="5427597"/>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solidFill>
                  <a:srgbClr val="C00000"/>
                </a:solidFill>
                <a:latin typeface="Courier New" pitchFamily="49" charset="0"/>
                <a:cs typeface="Courier New" pitchFamily="49" charset="0"/>
              </a:rPr>
              <a:t>• • •</a:t>
            </a:r>
          </a:p>
        </p:txBody>
      </p:sp>
      <p:sp>
        <p:nvSpPr>
          <p:cNvPr id="54" name="Content Placeholder 2"/>
          <p:cNvSpPr txBox="1">
            <a:spLocks/>
          </p:cNvSpPr>
          <p:nvPr/>
        </p:nvSpPr>
        <p:spPr>
          <a:xfrm rot="2130156">
            <a:off x="4781453" y="5358400"/>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solidFill>
                  <a:srgbClr val="C00000"/>
                </a:solidFill>
                <a:latin typeface="Courier New" pitchFamily="49" charset="0"/>
                <a:cs typeface="Courier New" pitchFamily="49" charset="0"/>
              </a:rPr>
              <a:t>• • •</a:t>
            </a:r>
          </a:p>
        </p:txBody>
      </p:sp>
      <p:cxnSp>
        <p:nvCxnSpPr>
          <p:cNvPr id="56" name="Straight Arrow Connector 55"/>
          <p:cNvCxnSpPr>
            <a:stCxn id="58" idx="2"/>
            <a:endCxn id="5" idx="0"/>
          </p:cNvCxnSpPr>
          <p:nvPr/>
        </p:nvCxnSpPr>
        <p:spPr>
          <a:xfrm flipH="1">
            <a:off x="3534251" y="2560834"/>
            <a:ext cx="8502" cy="3347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209801" y="1905000"/>
            <a:ext cx="1064231" cy="923330"/>
          </a:xfrm>
          <a:prstGeom prst="rect">
            <a:avLst/>
          </a:prstGeom>
          <a:noFill/>
        </p:spPr>
        <p:txBody>
          <a:bodyPr wrap="square" rtlCol="0">
            <a:spAutoFit/>
          </a:bodyPr>
          <a:lstStyle/>
          <a:p>
            <a:r>
              <a:rPr lang="en-US" dirty="0"/>
              <a:t>Trigger0, Trigger1,</a:t>
            </a:r>
          </a:p>
          <a:p>
            <a:r>
              <a:rPr lang="en-US" dirty="0"/>
              <a:t>Trigger2</a:t>
            </a:r>
          </a:p>
        </p:txBody>
      </p:sp>
      <p:sp>
        <p:nvSpPr>
          <p:cNvPr id="58" name="Rounded Rectangle 57"/>
          <p:cNvSpPr/>
          <p:nvPr/>
        </p:nvSpPr>
        <p:spPr>
          <a:xfrm>
            <a:off x="3237953" y="2103634"/>
            <a:ext cx="609600" cy="457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sz="2000" dirty="0"/>
          </a:p>
        </p:txBody>
      </p:sp>
      <p:sp>
        <p:nvSpPr>
          <p:cNvPr id="51" name="Isosceles Triangle 50"/>
          <p:cNvSpPr/>
          <p:nvPr/>
        </p:nvSpPr>
        <p:spPr>
          <a:xfrm>
            <a:off x="7857750" y="2895600"/>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8321800" y="291358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8342348" y="291358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8064578" y="2923855"/>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6647599" y="4238946"/>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7111649" y="425692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7132197" y="425692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6854427" y="4267201"/>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7857750" y="4234664"/>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8321800" y="4252644"/>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8342348" y="4252644"/>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8064578" y="4262919"/>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55" idx="15"/>
            <a:endCxn id="59" idx="0"/>
          </p:cNvCxnSpPr>
          <p:nvPr/>
        </p:nvCxnSpPr>
        <p:spPr>
          <a:xfrm flipH="1">
            <a:off x="7142900" y="3807432"/>
            <a:ext cx="922047" cy="431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7"/>
            <a:endCxn id="65" idx="0"/>
          </p:cNvCxnSpPr>
          <p:nvPr/>
        </p:nvCxnSpPr>
        <p:spPr>
          <a:xfrm>
            <a:off x="8342348" y="3827980"/>
            <a:ext cx="10702" cy="4066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a:off x="7324250" y="5620820"/>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7788300" y="563880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7808848" y="563880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7531078" y="5649075"/>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8534401" y="5616538"/>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8998451" y="5634518"/>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9018999" y="5634518"/>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8741229" y="5644793"/>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68" idx="15"/>
            <a:endCxn id="76" idx="0"/>
          </p:cNvCxnSpPr>
          <p:nvPr/>
        </p:nvCxnSpPr>
        <p:spPr>
          <a:xfrm flipH="1">
            <a:off x="7819550" y="5146496"/>
            <a:ext cx="245396" cy="4743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5" idx="3"/>
            <a:endCxn id="80" idx="0"/>
          </p:cNvCxnSpPr>
          <p:nvPr/>
        </p:nvCxnSpPr>
        <p:spPr>
          <a:xfrm>
            <a:off x="8353051" y="5149064"/>
            <a:ext cx="676651" cy="4674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1" name="Content Placeholder 2"/>
          <p:cNvSpPr txBox="1">
            <a:spLocks/>
          </p:cNvSpPr>
          <p:nvPr/>
        </p:nvSpPr>
        <p:spPr>
          <a:xfrm rot="18723974">
            <a:off x="6226260" y="5334274"/>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solidFill>
                  <a:srgbClr val="C00000"/>
                </a:solidFill>
                <a:latin typeface="Courier New" pitchFamily="49" charset="0"/>
                <a:cs typeface="Courier New" pitchFamily="49" charset="0"/>
              </a:rPr>
              <a:t>• • •</a:t>
            </a:r>
          </a:p>
        </p:txBody>
      </p:sp>
      <p:cxnSp>
        <p:nvCxnSpPr>
          <p:cNvPr id="93" name="Straight Arrow Connector 92"/>
          <p:cNvCxnSpPr>
            <a:stCxn id="95" idx="2"/>
            <a:endCxn id="51" idx="0"/>
          </p:cNvCxnSpPr>
          <p:nvPr/>
        </p:nvCxnSpPr>
        <p:spPr>
          <a:xfrm flipH="1">
            <a:off x="8353050" y="2560834"/>
            <a:ext cx="8502" cy="3347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129411" y="2209800"/>
            <a:ext cx="1023991" cy="369332"/>
          </a:xfrm>
          <a:prstGeom prst="rect">
            <a:avLst/>
          </a:prstGeom>
          <a:noFill/>
        </p:spPr>
        <p:txBody>
          <a:bodyPr wrap="square" rtlCol="0">
            <a:spAutoFit/>
          </a:bodyPr>
          <a:lstStyle/>
          <a:p>
            <a:r>
              <a:rPr lang="en-US" dirty="0"/>
              <a:t>Trigger0</a:t>
            </a:r>
          </a:p>
        </p:txBody>
      </p:sp>
      <p:sp>
        <p:nvSpPr>
          <p:cNvPr id="95" name="Rounded Rectangle 94"/>
          <p:cNvSpPr/>
          <p:nvPr/>
        </p:nvSpPr>
        <p:spPr>
          <a:xfrm>
            <a:off x="8056752" y="2103634"/>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endParaRPr lang="en-US" sz="2000" dirty="0"/>
          </a:p>
        </p:txBody>
      </p:sp>
      <p:sp>
        <p:nvSpPr>
          <p:cNvPr id="96" name="TextBox 95"/>
          <p:cNvSpPr txBox="1"/>
          <p:nvPr/>
        </p:nvSpPr>
        <p:spPr>
          <a:xfrm>
            <a:off x="7409600" y="4038600"/>
            <a:ext cx="1023991" cy="369332"/>
          </a:xfrm>
          <a:prstGeom prst="rect">
            <a:avLst/>
          </a:prstGeom>
          <a:noFill/>
        </p:spPr>
        <p:txBody>
          <a:bodyPr wrap="square" rtlCol="0">
            <a:spAutoFit/>
          </a:bodyPr>
          <a:lstStyle/>
          <a:p>
            <a:r>
              <a:rPr lang="en-US" dirty="0"/>
              <a:t>Trigger1</a:t>
            </a:r>
          </a:p>
        </p:txBody>
      </p:sp>
      <p:sp>
        <p:nvSpPr>
          <p:cNvPr id="97" name="TextBox 96"/>
          <p:cNvSpPr txBox="1"/>
          <p:nvPr/>
        </p:nvSpPr>
        <p:spPr>
          <a:xfrm>
            <a:off x="7906882" y="5334465"/>
            <a:ext cx="1023991" cy="369332"/>
          </a:xfrm>
          <a:prstGeom prst="rect">
            <a:avLst/>
          </a:prstGeom>
          <a:noFill/>
        </p:spPr>
        <p:txBody>
          <a:bodyPr wrap="square" rtlCol="0">
            <a:spAutoFit/>
          </a:bodyPr>
          <a:lstStyle/>
          <a:p>
            <a:r>
              <a:rPr lang="en-US" dirty="0"/>
              <a:t>Trigger2</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0015" y="3763910"/>
            <a:ext cx="380857" cy="380857"/>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5902" y="5013076"/>
            <a:ext cx="380857" cy="380857"/>
          </a:xfrm>
          <a:prstGeom prst="rect">
            <a:avLst/>
          </a:prstGeom>
        </p:spPr>
      </p:pic>
      <p:pic>
        <p:nvPicPr>
          <p:cNvPr id="103" name="Picture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654" y="5029201"/>
            <a:ext cx="380857" cy="380857"/>
          </a:xfrm>
          <a:prstGeom prst="rect">
            <a:avLst/>
          </a:prstGeom>
        </p:spPr>
      </p:pic>
      <p:sp>
        <p:nvSpPr>
          <p:cNvPr id="104" name="TextBox 103"/>
          <p:cNvSpPr txBox="1"/>
          <p:nvPr/>
        </p:nvSpPr>
        <p:spPr>
          <a:xfrm>
            <a:off x="1676400" y="1320226"/>
            <a:ext cx="3962400" cy="584775"/>
          </a:xfrm>
          <a:prstGeom prst="rect">
            <a:avLst/>
          </a:prstGeom>
          <a:noFill/>
        </p:spPr>
        <p:txBody>
          <a:bodyPr wrap="square" rtlCol="0">
            <a:spAutoFit/>
          </a:bodyPr>
          <a:lstStyle/>
          <a:p>
            <a:pPr algn="ctr"/>
            <a:r>
              <a:rPr lang="en-US" sz="3200" dirty="0">
                <a:solidFill>
                  <a:schemeClr val="tx2"/>
                </a:solidFill>
              </a:rPr>
              <a:t>Symbolic, path-based</a:t>
            </a:r>
          </a:p>
        </p:txBody>
      </p:sp>
      <p:sp>
        <p:nvSpPr>
          <p:cNvPr id="105" name="TextBox 104"/>
          <p:cNvSpPr txBox="1"/>
          <p:nvPr/>
        </p:nvSpPr>
        <p:spPr>
          <a:xfrm>
            <a:off x="6333651" y="1324507"/>
            <a:ext cx="3962399" cy="584775"/>
          </a:xfrm>
          <a:prstGeom prst="rect">
            <a:avLst/>
          </a:prstGeom>
          <a:noFill/>
        </p:spPr>
        <p:txBody>
          <a:bodyPr wrap="square" rtlCol="0">
            <a:spAutoFit/>
          </a:bodyPr>
          <a:lstStyle/>
          <a:p>
            <a:pPr algn="ctr"/>
            <a:r>
              <a:rPr lang="en-US" sz="3200" dirty="0">
                <a:solidFill>
                  <a:schemeClr val="tx2"/>
                </a:solidFill>
              </a:rPr>
              <a:t>Concrete, state-based</a:t>
            </a:r>
          </a:p>
        </p:txBody>
      </p:sp>
    </p:spTree>
    <p:extLst>
      <p:ext uri="{BB962C8B-B14F-4D97-AF65-F5344CB8AC3E}">
        <p14:creationId xmlns:p14="http://schemas.microsoft.com/office/powerpoint/2010/main" val="6582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10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9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3"/>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7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102"/>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76"/>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0"/>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1"/>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83"/>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89"/>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9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0" grpId="0"/>
      <p:bldP spid="54" grpId="0"/>
      <p:bldP spid="57" grpId="0"/>
      <p:bldP spid="58" grpId="0" animBg="1"/>
      <p:bldP spid="51" grpId="0" animBg="1"/>
      <p:bldP spid="52" grpId="0" animBg="1"/>
      <p:bldP spid="53" grpId="0" animBg="1"/>
      <p:bldP spid="55" grpId="0" animBg="1"/>
      <p:bldP spid="59" grpId="0" animBg="1"/>
      <p:bldP spid="62" grpId="0" animBg="1"/>
      <p:bldP spid="63" grpId="0" animBg="1"/>
      <p:bldP spid="64" grpId="0" animBg="1"/>
      <p:bldP spid="65" grpId="0" animBg="1"/>
      <p:bldP spid="66" grpId="0" animBg="1"/>
      <p:bldP spid="67" grpId="0" animBg="1"/>
      <p:bldP spid="68" grpId="0" animBg="1"/>
      <p:bldP spid="76" grpId="0" animBg="1"/>
      <p:bldP spid="77" grpId="0" animBg="1"/>
      <p:bldP spid="78" grpId="0" animBg="1"/>
      <p:bldP spid="79" grpId="0" animBg="1"/>
      <p:bldP spid="80" grpId="0" animBg="1"/>
      <p:bldP spid="81" grpId="0" animBg="1"/>
      <p:bldP spid="82" grpId="0" animBg="1"/>
      <p:bldP spid="83" grpId="0" animBg="1"/>
      <p:bldP spid="91" grpId="0"/>
      <p:bldP spid="94" grpId="0"/>
      <p:bldP spid="95" grpId="0" animBg="1"/>
      <p:bldP spid="96" grpId="0"/>
      <p:bldP spid="97" grpId="0"/>
      <p:bldP spid="104" grpId="0"/>
      <p:bldP spid="10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752600" y="685801"/>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Trigger0:</a:t>
            </a:r>
          </a:p>
          <a:p>
            <a:pPr marL="0" indent="0">
              <a:buNone/>
            </a:pPr>
            <a:r>
              <a:rPr lang="en-US" sz="1800" dirty="0">
                <a:latin typeface="Courier New" pitchFamily="49" charset="0"/>
                <a:cs typeface="Courier New" pitchFamily="49" charset="0"/>
              </a:rPr>
              <a:t>  tTrigger1 = Now</a:t>
            </a:r>
          </a:p>
          <a:p>
            <a:pPr marL="0" indent="0">
              <a:buNone/>
            </a:pPr>
            <a:r>
              <a:rPr lang="en-US" sz="1800" dirty="0">
                <a:latin typeface="Courier New" pitchFamily="49" charset="0"/>
                <a:cs typeface="Courier New" pitchFamily="49" charset="0"/>
              </a:rPr>
              <a:t>  tTrigger2 = Now</a:t>
            </a:r>
          </a:p>
          <a:p>
            <a:pPr marL="0" indent="0">
              <a:buNone/>
            </a:pPr>
            <a:r>
              <a:rPr lang="en-US" sz="1800" dirty="0">
                <a:latin typeface="Courier New" pitchFamily="49" charset="0"/>
                <a:cs typeface="Courier New" pitchFamily="49" charset="0"/>
              </a:rPr>
              <a:t>  trigger1Seen = false</a:t>
            </a:r>
          </a:p>
          <a:p>
            <a:pPr marL="0" indent="0">
              <a:buNone/>
            </a:pPr>
            <a:r>
              <a:rPr lang="en-US" sz="1800" b="1" dirty="0">
                <a:latin typeface="Courier New" pitchFamily="49" charset="0"/>
                <a:cs typeface="Courier New" pitchFamily="49" charset="0"/>
              </a:rPr>
              <a:t>Trigger1:</a:t>
            </a:r>
          </a:p>
          <a:p>
            <a:pPr marL="0" indent="0">
              <a:buNone/>
            </a:pPr>
            <a:r>
              <a:rPr lang="en-US" sz="1800" dirty="0">
                <a:latin typeface="Courier New" pitchFamily="49" charset="0"/>
                <a:cs typeface="Courier New" pitchFamily="49" charset="0"/>
              </a:rPr>
              <a:t>  if (Now – tTrigger1 &lt; 5)</a:t>
            </a:r>
          </a:p>
          <a:p>
            <a:pPr marL="0" indent="0">
              <a:buNone/>
            </a:pPr>
            <a:r>
              <a:rPr lang="en-US" sz="1800" dirty="0">
                <a:latin typeface="Courier New" pitchFamily="49" charset="0"/>
                <a:cs typeface="Courier New" pitchFamily="49" charset="0"/>
              </a:rPr>
              <a:t>    trigger1Seen = true</a:t>
            </a:r>
          </a:p>
          <a:p>
            <a:pPr marL="0" indent="0">
              <a:buNone/>
            </a:pPr>
            <a:r>
              <a:rPr lang="en-US" sz="1800" dirty="0">
                <a:latin typeface="Courier New" pitchFamily="49" charset="0"/>
                <a:cs typeface="Courier New" pitchFamily="49" charset="0"/>
              </a:rPr>
              <a:t>  tTrigger1 = Now</a:t>
            </a:r>
          </a:p>
          <a:p>
            <a:pPr marL="0" indent="0">
              <a:buNone/>
            </a:pPr>
            <a:r>
              <a:rPr lang="en-US" sz="1800" b="1" dirty="0">
                <a:latin typeface="Courier New" pitchFamily="49" charset="0"/>
                <a:cs typeface="Courier New" pitchFamily="49" charset="0"/>
              </a:rPr>
              <a:t>Trigger2:</a:t>
            </a:r>
          </a:p>
          <a:p>
            <a:pPr marL="0" indent="0">
              <a:buNone/>
            </a:pPr>
            <a:r>
              <a:rPr lang="en-US" sz="1800" dirty="0">
                <a:latin typeface="Courier New" pitchFamily="49" charset="0"/>
                <a:cs typeface="Courier New" pitchFamily="49" charset="0"/>
              </a:rPr>
              <a:t>  if (trigger1Seen)</a:t>
            </a:r>
          </a:p>
          <a:p>
            <a:pPr marL="0" indent="0">
              <a:buNone/>
            </a:pPr>
            <a:r>
              <a:rPr lang="en-US" sz="1800" dirty="0">
                <a:latin typeface="Courier New" pitchFamily="49" charset="0"/>
                <a:cs typeface="Courier New" pitchFamily="49" charset="0"/>
              </a:rPr>
              <a:t>     if (Now – tTrigger2 &lt; 2)</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else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DoSomethingElse</a:t>
            </a:r>
            <a:r>
              <a:rPr lang="en-US" sz="1800" dirty="0">
                <a:latin typeface="Courier New" pitchFamily="49" charset="0"/>
                <a:cs typeface="Courier New" pitchFamily="49" charset="0"/>
              </a:rPr>
              <a:t>()</a:t>
            </a:r>
          </a:p>
        </p:txBody>
      </p:sp>
      <p:sp>
        <p:nvSpPr>
          <p:cNvPr id="10" name="TextBox 9"/>
          <p:cNvSpPr txBox="1"/>
          <p:nvPr/>
        </p:nvSpPr>
        <p:spPr>
          <a:xfrm>
            <a:off x="6538128" y="973015"/>
            <a:ext cx="3520273" cy="369332"/>
          </a:xfrm>
          <a:prstGeom prst="rect">
            <a:avLst/>
          </a:prstGeom>
          <a:noFill/>
        </p:spPr>
        <p:txBody>
          <a:bodyPr wrap="square" rtlCol="0">
            <a:spAutoFit/>
          </a:bodyPr>
          <a:lstStyle/>
          <a:p>
            <a:pPr algn="ctr"/>
            <a:r>
              <a:rPr lang="en-US" dirty="0"/>
              <a:t>[trigger1Seen, tTrigger1, tTrigger2]</a:t>
            </a:r>
          </a:p>
        </p:txBody>
      </p:sp>
      <p:sp>
        <p:nvSpPr>
          <p:cNvPr id="11" name="Rounded Rectangle 10"/>
          <p:cNvSpPr/>
          <p:nvPr/>
        </p:nvSpPr>
        <p:spPr>
          <a:xfrm>
            <a:off x="7452528"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T, T]</a:t>
            </a:r>
            <a:endParaRPr lang="en-US" dirty="0"/>
          </a:p>
        </p:txBody>
      </p:sp>
      <p:sp>
        <p:nvSpPr>
          <p:cNvPr id="12" name="Rounded Rectangle 11"/>
          <p:cNvSpPr/>
          <p:nvPr/>
        </p:nvSpPr>
        <p:spPr>
          <a:xfrm>
            <a:off x="6404107" y="2438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 T+3, T]</a:t>
            </a:r>
            <a:endParaRPr lang="en-US" dirty="0"/>
          </a:p>
        </p:txBody>
      </p:sp>
      <p:cxnSp>
        <p:nvCxnSpPr>
          <p:cNvPr id="21" name="Straight Arrow Connector 20"/>
          <p:cNvCxnSpPr>
            <a:stCxn id="11" idx="2"/>
            <a:endCxn id="12" idx="0"/>
          </p:cNvCxnSpPr>
          <p:nvPr/>
        </p:nvCxnSpPr>
        <p:spPr>
          <a:xfrm flipH="1">
            <a:off x="7164454" y="1873120"/>
            <a:ext cx="981410" cy="5652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60" idx="0"/>
          </p:cNvCxnSpPr>
          <p:nvPr/>
        </p:nvCxnSpPr>
        <p:spPr>
          <a:xfrm>
            <a:off x="7164454" y="2895600"/>
            <a:ext cx="1945744" cy="13070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15001" y="3135867"/>
            <a:ext cx="1325965" cy="369332"/>
          </a:xfrm>
          <a:prstGeom prst="rect">
            <a:avLst/>
          </a:prstGeom>
          <a:noFill/>
        </p:spPr>
        <p:txBody>
          <a:bodyPr wrap="square" rtlCol="0">
            <a:spAutoFit/>
          </a:bodyPr>
          <a:lstStyle/>
          <a:p>
            <a:pPr algn="ctr"/>
            <a:r>
              <a:rPr lang="en-US" dirty="0"/>
              <a:t>Trigger2</a:t>
            </a:r>
          </a:p>
        </p:txBody>
      </p:sp>
      <p:sp>
        <p:nvSpPr>
          <p:cNvPr id="42" name="TextBox 41"/>
          <p:cNvSpPr txBox="1"/>
          <p:nvPr/>
        </p:nvSpPr>
        <p:spPr>
          <a:xfrm>
            <a:off x="6019800" y="1715870"/>
            <a:ext cx="1277022" cy="646331"/>
          </a:xfrm>
          <a:prstGeom prst="rect">
            <a:avLst/>
          </a:prstGeom>
          <a:noFill/>
        </p:spPr>
        <p:txBody>
          <a:bodyPr wrap="square" rtlCol="0">
            <a:spAutoFit/>
          </a:bodyPr>
          <a:lstStyle/>
          <a:p>
            <a:pPr algn="ctr"/>
            <a:r>
              <a:rPr lang="en-US" dirty="0"/>
              <a:t>Trigger1 [Now=T+3]</a:t>
            </a:r>
          </a:p>
        </p:txBody>
      </p:sp>
      <p:sp>
        <p:nvSpPr>
          <p:cNvPr id="43" name="Rounded Rectangle 42"/>
          <p:cNvSpPr/>
          <p:nvPr/>
        </p:nvSpPr>
        <p:spPr>
          <a:xfrm>
            <a:off x="8686802" y="2476150"/>
            <a:ext cx="15239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T+6, T]</a:t>
            </a:r>
            <a:endParaRPr lang="en-US" dirty="0"/>
          </a:p>
        </p:txBody>
      </p:sp>
      <p:cxnSp>
        <p:nvCxnSpPr>
          <p:cNvPr id="44" name="Straight Arrow Connector 43"/>
          <p:cNvCxnSpPr>
            <a:stCxn id="11" idx="2"/>
            <a:endCxn id="43" idx="0"/>
          </p:cNvCxnSpPr>
          <p:nvPr/>
        </p:nvCxnSpPr>
        <p:spPr>
          <a:xfrm>
            <a:off x="8145865" y="1873120"/>
            <a:ext cx="1302937" cy="6030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15564" y="1715870"/>
            <a:ext cx="1247636" cy="646331"/>
          </a:xfrm>
          <a:prstGeom prst="rect">
            <a:avLst/>
          </a:prstGeom>
          <a:noFill/>
        </p:spPr>
        <p:txBody>
          <a:bodyPr wrap="square" rtlCol="0">
            <a:spAutoFit/>
          </a:bodyPr>
          <a:lstStyle/>
          <a:p>
            <a:pPr algn="ctr"/>
            <a:r>
              <a:rPr lang="en-US" dirty="0"/>
              <a:t>Trigger1 [Now=T+6]</a:t>
            </a:r>
          </a:p>
        </p:txBody>
      </p:sp>
      <p:sp>
        <p:nvSpPr>
          <p:cNvPr id="59" name="TextBox 58"/>
          <p:cNvSpPr txBox="1"/>
          <p:nvPr/>
        </p:nvSpPr>
        <p:spPr>
          <a:xfrm>
            <a:off x="6042614" y="4202668"/>
            <a:ext cx="1653587" cy="369332"/>
          </a:xfrm>
          <a:prstGeom prst="rect">
            <a:avLst/>
          </a:prstGeom>
          <a:noFill/>
        </p:spPr>
        <p:txBody>
          <a:bodyPr wrap="square" rtlCol="0">
            <a:spAutoFit/>
          </a:bodyPr>
          <a:lstStyle/>
          <a:p>
            <a:pPr algn="ctr"/>
            <a:r>
              <a:rPr lang="en-US" dirty="0" err="1">
                <a:solidFill>
                  <a:schemeClr val="tx2"/>
                </a:solidFill>
              </a:rPr>
              <a:t>DoSomething</a:t>
            </a:r>
            <a:r>
              <a:rPr lang="en-US" dirty="0">
                <a:solidFill>
                  <a:schemeClr val="tx2"/>
                </a:solidFill>
              </a:rPr>
              <a:t>()</a:t>
            </a:r>
          </a:p>
        </p:txBody>
      </p:sp>
      <p:sp>
        <p:nvSpPr>
          <p:cNvPr id="60" name="TextBox 59"/>
          <p:cNvSpPr txBox="1"/>
          <p:nvPr/>
        </p:nvSpPr>
        <p:spPr>
          <a:xfrm>
            <a:off x="8085796" y="4202668"/>
            <a:ext cx="2048805" cy="369332"/>
          </a:xfrm>
          <a:prstGeom prst="rect">
            <a:avLst/>
          </a:prstGeom>
          <a:noFill/>
        </p:spPr>
        <p:txBody>
          <a:bodyPr wrap="square" rtlCol="0">
            <a:spAutoFit/>
          </a:bodyPr>
          <a:lstStyle/>
          <a:p>
            <a:pPr algn="ctr"/>
            <a:r>
              <a:rPr lang="en-US" dirty="0" err="1">
                <a:solidFill>
                  <a:schemeClr val="tx2"/>
                </a:solidFill>
              </a:rPr>
              <a:t>DoSomethingElse</a:t>
            </a:r>
            <a:r>
              <a:rPr lang="en-US" dirty="0">
                <a:solidFill>
                  <a:schemeClr val="tx2"/>
                </a:solidFill>
              </a:rPr>
              <a:t>()</a:t>
            </a:r>
          </a:p>
        </p:txBody>
      </p:sp>
      <p:cxnSp>
        <p:nvCxnSpPr>
          <p:cNvPr id="62" name="Straight Arrow Connector 61"/>
          <p:cNvCxnSpPr>
            <a:stCxn id="12" idx="2"/>
            <a:endCxn id="59" idx="0"/>
          </p:cNvCxnSpPr>
          <p:nvPr/>
        </p:nvCxnSpPr>
        <p:spPr>
          <a:xfrm flipH="1">
            <a:off x="6869408" y="2895600"/>
            <a:ext cx="295047" cy="1307068"/>
          </a:xfrm>
          <a:prstGeom prst="straightConnector1">
            <a:avLst/>
          </a:prstGeom>
          <a:ln w="28575">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40141">
            <a:off x="6839890" y="3520094"/>
            <a:ext cx="298346" cy="298346"/>
          </a:xfrm>
          <a:prstGeom prst="rect">
            <a:avLst/>
          </a:prstGeom>
          <a:noFill/>
          <a:ln>
            <a:noFill/>
          </a:ln>
        </p:spPr>
      </p:pic>
    </p:spTree>
    <p:extLst>
      <p:ext uri="{BB962C8B-B14F-4D97-AF65-F5344CB8AC3E}">
        <p14:creationId xmlns:p14="http://schemas.microsoft.com/office/powerpoint/2010/main" val="12099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33" grpId="0"/>
      <p:bldP spid="42" grpId="0"/>
      <p:bldP spid="43" grpId="0" animBg="1"/>
      <p:bldP spid="47" grpId="0"/>
      <p:bldP spid="59" grpId="0"/>
      <p:bldP spid="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538128" y="973015"/>
            <a:ext cx="3520273" cy="369332"/>
          </a:xfrm>
          <a:prstGeom prst="rect">
            <a:avLst/>
          </a:prstGeom>
          <a:noFill/>
        </p:spPr>
        <p:txBody>
          <a:bodyPr wrap="square" rtlCol="0">
            <a:spAutoFit/>
          </a:bodyPr>
          <a:lstStyle/>
          <a:p>
            <a:pPr algn="ctr"/>
            <a:r>
              <a:rPr lang="en-US" dirty="0"/>
              <a:t>[trigger1Seen, tTrigger1, tTrigger2]</a:t>
            </a:r>
          </a:p>
        </p:txBody>
      </p:sp>
      <p:sp>
        <p:nvSpPr>
          <p:cNvPr id="11" name="Rounded Rectangle 10"/>
          <p:cNvSpPr/>
          <p:nvPr/>
        </p:nvSpPr>
        <p:spPr>
          <a:xfrm>
            <a:off x="7452528"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T, T]</a:t>
            </a:r>
            <a:endParaRPr lang="en-US" dirty="0"/>
          </a:p>
        </p:txBody>
      </p:sp>
      <p:sp>
        <p:nvSpPr>
          <p:cNvPr id="12" name="Rounded Rectangle 11"/>
          <p:cNvSpPr/>
          <p:nvPr/>
        </p:nvSpPr>
        <p:spPr>
          <a:xfrm>
            <a:off x="6404107" y="2438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 T+1, T]</a:t>
            </a:r>
            <a:endParaRPr lang="en-US" dirty="0"/>
          </a:p>
        </p:txBody>
      </p:sp>
      <p:cxnSp>
        <p:nvCxnSpPr>
          <p:cNvPr id="21" name="Straight Arrow Connector 20"/>
          <p:cNvCxnSpPr>
            <a:stCxn id="11" idx="2"/>
            <a:endCxn id="12" idx="0"/>
          </p:cNvCxnSpPr>
          <p:nvPr/>
        </p:nvCxnSpPr>
        <p:spPr>
          <a:xfrm flipH="1">
            <a:off x="7164454" y="1873120"/>
            <a:ext cx="981410" cy="5652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59" idx="0"/>
          </p:cNvCxnSpPr>
          <p:nvPr/>
        </p:nvCxnSpPr>
        <p:spPr>
          <a:xfrm flipH="1">
            <a:off x="6869408" y="2895600"/>
            <a:ext cx="295047" cy="13070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36829" y="3135867"/>
            <a:ext cx="1325965" cy="369332"/>
          </a:xfrm>
          <a:prstGeom prst="rect">
            <a:avLst/>
          </a:prstGeom>
          <a:noFill/>
        </p:spPr>
        <p:txBody>
          <a:bodyPr wrap="square" rtlCol="0">
            <a:spAutoFit/>
          </a:bodyPr>
          <a:lstStyle/>
          <a:p>
            <a:pPr algn="ctr"/>
            <a:r>
              <a:rPr lang="en-US" dirty="0"/>
              <a:t>Trigger2</a:t>
            </a:r>
          </a:p>
        </p:txBody>
      </p:sp>
      <p:sp>
        <p:nvSpPr>
          <p:cNvPr id="42" name="TextBox 41"/>
          <p:cNvSpPr txBox="1"/>
          <p:nvPr/>
        </p:nvSpPr>
        <p:spPr>
          <a:xfrm>
            <a:off x="6019800" y="1715870"/>
            <a:ext cx="1277022" cy="646331"/>
          </a:xfrm>
          <a:prstGeom prst="rect">
            <a:avLst/>
          </a:prstGeom>
          <a:noFill/>
        </p:spPr>
        <p:txBody>
          <a:bodyPr wrap="square" rtlCol="0">
            <a:spAutoFit/>
          </a:bodyPr>
          <a:lstStyle/>
          <a:p>
            <a:pPr algn="ctr"/>
            <a:r>
              <a:rPr lang="en-US" dirty="0"/>
              <a:t>Trigger1 [Now=T+1]</a:t>
            </a:r>
          </a:p>
        </p:txBody>
      </p:sp>
      <p:sp>
        <p:nvSpPr>
          <p:cNvPr id="43" name="Rounded Rectangle 42"/>
          <p:cNvSpPr/>
          <p:nvPr/>
        </p:nvSpPr>
        <p:spPr>
          <a:xfrm>
            <a:off x="8686802" y="2476150"/>
            <a:ext cx="15239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T+6, T]</a:t>
            </a:r>
            <a:endParaRPr lang="en-US" dirty="0"/>
          </a:p>
        </p:txBody>
      </p:sp>
      <p:cxnSp>
        <p:nvCxnSpPr>
          <p:cNvPr id="44" name="Straight Arrow Connector 43"/>
          <p:cNvCxnSpPr>
            <a:stCxn id="11" idx="2"/>
            <a:endCxn id="43" idx="0"/>
          </p:cNvCxnSpPr>
          <p:nvPr/>
        </p:nvCxnSpPr>
        <p:spPr>
          <a:xfrm>
            <a:off x="8145865" y="1873120"/>
            <a:ext cx="1302937" cy="6030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15564" y="1715870"/>
            <a:ext cx="1247636" cy="646331"/>
          </a:xfrm>
          <a:prstGeom prst="rect">
            <a:avLst/>
          </a:prstGeom>
          <a:noFill/>
        </p:spPr>
        <p:txBody>
          <a:bodyPr wrap="square" rtlCol="0">
            <a:spAutoFit/>
          </a:bodyPr>
          <a:lstStyle/>
          <a:p>
            <a:pPr algn="ctr"/>
            <a:r>
              <a:rPr lang="en-US" dirty="0"/>
              <a:t>Trigger1 [Now=T+6]</a:t>
            </a:r>
          </a:p>
        </p:txBody>
      </p:sp>
      <p:sp>
        <p:nvSpPr>
          <p:cNvPr id="59" name="TextBox 58"/>
          <p:cNvSpPr txBox="1"/>
          <p:nvPr/>
        </p:nvSpPr>
        <p:spPr>
          <a:xfrm>
            <a:off x="6042614" y="4202668"/>
            <a:ext cx="1653587" cy="369332"/>
          </a:xfrm>
          <a:prstGeom prst="rect">
            <a:avLst/>
          </a:prstGeom>
          <a:noFill/>
        </p:spPr>
        <p:txBody>
          <a:bodyPr wrap="square" rtlCol="0">
            <a:spAutoFit/>
          </a:bodyPr>
          <a:lstStyle/>
          <a:p>
            <a:pPr algn="ctr"/>
            <a:r>
              <a:rPr lang="en-US" dirty="0" err="1">
                <a:solidFill>
                  <a:schemeClr val="tx2"/>
                </a:solidFill>
              </a:rPr>
              <a:t>DoSomething</a:t>
            </a:r>
            <a:r>
              <a:rPr lang="en-US" dirty="0">
                <a:solidFill>
                  <a:schemeClr val="tx2"/>
                </a:solidFill>
              </a:rPr>
              <a:t>()</a:t>
            </a:r>
          </a:p>
        </p:txBody>
      </p:sp>
      <p:sp>
        <p:nvSpPr>
          <p:cNvPr id="60" name="TextBox 59"/>
          <p:cNvSpPr txBox="1"/>
          <p:nvPr/>
        </p:nvSpPr>
        <p:spPr>
          <a:xfrm>
            <a:off x="8085796" y="4202668"/>
            <a:ext cx="2048805" cy="369332"/>
          </a:xfrm>
          <a:prstGeom prst="rect">
            <a:avLst/>
          </a:prstGeom>
          <a:noFill/>
        </p:spPr>
        <p:txBody>
          <a:bodyPr wrap="square" rtlCol="0">
            <a:spAutoFit/>
          </a:bodyPr>
          <a:lstStyle/>
          <a:p>
            <a:pPr algn="ctr"/>
            <a:r>
              <a:rPr lang="en-US" dirty="0" err="1">
                <a:solidFill>
                  <a:schemeClr val="tx2"/>
                </a:solidFill>
              </a:rPr>
              <a:t>DoSomethingElse</a:t>
            </a:r>
            <a:r>
              <a:rPr lang="en-US" dirty="0">
                <a:solidFill>
                  <a:schemeClr val="tx2"/>
                </a:solidFill>
              </a:rPr>
              <a:t>()</a:t>
            </a:r>
          </a:p>
        </p:txBody>
      </p:sp>
      <p:cxnSp>
        <p:nvCxnSpPr>
          <p:cNvPr id="62" name="Straight Arrow Connector 61"/>
          <p:cNvCxnSpPr>
            <a:stCxn id="12" idx="2"/>
            <a:endCxn id="60" idx="0"/>
          </p:cNvCxnSpPr>
          <p:nvPr/>
        </p:nvCxnSpPr>
        <p:spPr>
          <a:xfrm>
            <a:off x="7164454" y="2895600"/>
            <a:ext cx="1945744" cy="1307068"/>
          </a:xfrm>
          <a:prstGeom prst="straightConnector1">
            <a:avLst/>
          </a:prstGeom>
          <a:ln w="28575">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5234">
            <a:off x="8213923" y="3549134"/>
            <a:ext cx="298346" cy="298346"/>
          </a:xfrm>
          <a:prstGeom prst="rect">
            <a:avLst/>
          </a:prstGeom>
          <a:noFill/>
          <a:ln>
            <a:noFill/>
          </a:ln>
        </p:spPr>
      </p:pic>
      <p:sp>
        <p:nvSpPr>
          <p:cNvPr id="18" name="Content Placeholder 2"/>
          <p:cNvSpPr txBox="1">
            <a:spLocks/>
          </p:cNvSpPr>
          <p:nvPr/>
        </p:nvSpPr>
        <p:spPr>
          <a:xfrm>
            <a:off x="1752600" y="685801"/>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Trigger0:</a:t>
            </a:r>
          </a:p>
          <a:p>
            <a:pPr marL="0" indent="0">
              <a:buNone/>
            </a:pPr>
            <a:r>
              <a:rPr lang="en-US" sz="1800" dirty="0">
                <a:latin typeface="Courier New" pitchFamily="49" charset="0"/>
                <a:cs typeface="Courier New" pitchFamily="49" charset="0"/>
              </a:rPr>
              <a:t>  tTrigger1 = Now</a:t>
            </a:r>
          </a:p>
          <a:p>
            <a:pPr marL="0" indent="0">
              <a:buNone/>
            </a:pPr>
            <a:r>
              <a:rPr lang="en-US" sz="1800" dirty="0">
                <a:latin typeface="Courier New" pitchFamily="49" charset="0"/>
                <a:cs typeface="Courier New" pitchFamily="49" charset="0"/>
              </a:rPr>
              <a:t>  tTrigger2 = Now</a:t>
            </a:r>
          </a:p>
          <a:p>
            <a:pPr marL="0" indent="0">
              <a:buNone/>
            </a:pPr>
            <a:r>
              <a:rPr lang="en-US" sz="1800" dirty="0">
                <a:latin typeface="Courier New" pitchFamily="49" charset="0"/>
                <a:cs typeface="Courier New" pitchFamily="49" charset="0"/>
              </a:rPr>
              <a:t>  trigger1Seen = false</a:t>
            </a:r>
          </a:p>
          <a:p>
            <a:pPr marL="0" indent="0">
              <a:buNone/>
            </a:pPr>
            <a:r>
              <a:rPr lang="en-US" sz="1800" b="1" dirty="0">
                <a:latin typeface="Courier New" pitchFamily="49" charset="0"/>
                <a:cs typeface="Courier New" pitchFamily="49" charset="0"/>
              </a:rPr>
              <a:t>Trigger1:</a:t>
            </a:r>
          </a:p>
          <a:p>
            <a:pPr marL="0" indent="0">
              <a:buNone/>
            </a:pPr>
            <a:r>
              <a:rPr lang="en-US" sz="1800" dirty="0">
                <a:latin typeface="Courier New" pitchFamily="49" charset="0"/>
                <a:cs typeface="Courier New" pitchFamily="49" charset="0"/>
              </a:rPr>
              <a:t>  if (Now – tTrigger1 &lt; 5)</a:t>
            </a:r>
          </a:p>
          <a:p>
            <a:pPr marL="0" indent="0">
              <a:buNone/>
            </a:pPr>
            <a:r>
              <a:rPr lang="en-US" sz="1800" dirty="0">
                <a:latin typeface="Courier New" pitchFamily="49" charset="0"/>
                <a:cs typeface="Courier New" pitchFamily="49" charset="0"/>
              </a:rPr>
              <a:t>    trigger1Seen = true</a:t>
            </a:r>
          </a:p>
          <a:p>
            <a:pPr marL="0" indent="0">
              <a:buNone/>
            </a:pPr>
            <a:r>
              <a:rPr lang="en-US" sz="1800" dirty="0">
                <a:latin typeface="Courier New" pitchFamily="49" charset="0"/>
                <a:cs typeface="Courier New" pitchFamily="49" charset="0"/>
              </a:rPr>
              <a:t>  tTrigger1 = Now</a:t>
            </a:r>
          </a:p>
          <a:p>
            <a:pPr marL="0" indent="0">
              <a:buNone/>
            </a:pPr>
            <a:r>
              <a:rPr lang="en-US" sz="1800" b="1" dirty="0">
                <a:latin typeface="Courier New" pitchFamily="49" charset="0"/>
                <a:cs typeface="Courier New" pitchFamily="49" charset="0"/>
              </a:rPr>
              <a:t>Trigger2:</a:t>
            </a:r>
          </a:p>
          <a:p>
            <a:pPr marL="0" indent="0">
              <a:buNone/>
            </a:pPr>
            <a:r>
              <a:rPr lang="en-US" sz="1800" dirty="0">
                <a:latin typeface="Courier New" pitchFamily="49" charset="0"/>
                <a:cs typeface="Courier New" pitchFamily="49" charset="0"/>
              </a:rPr>
              <a:t>  if (trigger1Seen)</a:t>
            </a:r>
          </a:p>
          <a:p>
            <a:pPr marL="0" indent="0">
              <a:buNone/>
            </a:pPr>
            <a:r>
              <a:rPr lang="en-US" sz="1800" dirty="0">
                <a:latin typeface="Courier New" pitchFamily="49" charset="0"/>
                <a:cs typeface="Courier New" pitchFamily="49" charset="0"/>
              </a:rPr>
              <a:t>     if (Now – tTrigger2 &lt; 2)</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else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DoSomethingElse</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422876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33" grpId="0"/>
      <p:bldP spid="42" grpId="0"/>
      <p:bldP spid="43" grpId="0" animBg="1"/>
      <p:bldP spid="47" grpId="0"/>
      <p:bldP spid="59" grpId="0"/>
      <p:bldP spid="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6324570" y="2585139"/>
          <a:ext cx="4038630" cy="1453440"/>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cxnSp>
        <p:nvCxnSpPr>
          <p:cNvPr id="8" name="Straight Connector 7"/>
          <p:cNvCxnSpPr/>
          <p:nvPr/>
        </p:nvCxnSpPr>
        <p:spPr>
          <a:xfrm flipV="1">
            <a:off x="6324601"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4595" y="4495801"/>
            <a:ext cx="2234010" cy="461665"/>
          </a:xfrm>
          <a:prstGeom prst="rect">
            <a:avLst/>
          </a:prstGeom>
          <a:noFill/>
        </p:spPr>
        <p:txBody>
          <a:bodyPr wrap="square" rtlCol="0">
            <a:spAutoFit/>
          </a:bodyPr>
          <a:lstStyle/>
          <a:p>
            <a:pPr algn="ctr"/>
            <a:r>
              <a:rPr lang="en-US" sz="2400" dirty="0"/>
              <a:t>X1 </a:t>
            </a:r>
            <a:r>
              <a:rPr lang="en-US" sz="2400" dirty="0">
                <a:sym typeface="Wingdings" pitchFamily="2" charset="2"/>
              </a:rPr>
              <a:t></a:t>
            </a:r>
            <a:endParaRPr lang="en-US" sz="2400" dirty="0"/>
          </a:p>
        </p:txBody>
      </p:sp>
      <p:sp>
        <p:nvSpPr>
          <p:cNvPr id="13" name="TextBox 12"/>
          <p:cNvSpPr txBox="1"/>
          <p:nvPr/>
        </p:nvSpPr>
        <p:spPr>
          <a:xfrm rot="16200000">
            <a:off x="4794946" y="2520257"/>
            <a:ext cx="1844575" cy="461665"/>
          </a:xfrm>
          <a:prstGeom prst="rect">
            <a:avLst/>
          </a:prstGeom>
          <a:noFill/>
        </p:spPr>
        <p:txBody>
          <a:bodyPr wrap="square" rtlCol="0">
            <a:spAutoFit/>
          </a:bodyPr>
          <a:lstStyle/>
          <a:p>
            <a:pPr algn="ctr"/>
            <a:r>
              <a:rPr lang="en-US" sz="2400" dirty="0"/>
              <a:t>X2 </a:t>
            </a:r>
            <a:r>
              <a:rPr lang="en-US" sz="2400" dirty="0">
                <a:sym typeface="Wingdings" pitchFamily="2" charset="2"/>
              </a:rPr>
              <a:t></a:t>
            </a:r>
            <a:endParaRPr lang="en-US" sz="2400" dirty="0"/>
          </a:p>
        </p:txBody>
      </p:sp>
      <p:sp>
        <p:nvSpPr>
          <p:cNvPr id="16" name="TextBox 15"/>
          <p:cNvSpPr txBox="1"/>
          <p:nvPr/>
        </p:nvSpPr>
        <p:spPr>
          <a:xfrm>
            <a:off x="6780140" y="4038601"/>
            <a:ext cx="458860" cy="461665"/>
          </a:xfrm>
          <a:prstGeom prst="rect">
            <a:avLst/>
          </a:prstGeom>
          <a:noFill/>
        </p:spPr>
        <p:txBody>
          <a:bodyPr wrap="square" rtlCol="0">
            <a:spAutoFit/>
          </a:bodyPr>
          <a:lstStyle/>
          <a:p>
            <a:pPr algn="ctr"/>
            <a:r>
              <a:rPr lang="en-US" sz="2400" dirty="0"/>
              <a:t>1</a:t>
            </a:r>
          </a:p>
        </p:txBody>
      </p:sp>
      <p:sp>
        <p:nvSpPr>
          <p:cNvPr id="17" name="TextBox 16"/>
          <p:cNvSpPr txBox="1"/>
          <p:nvPr/>
        </p:nvSpPr>
        <p:spPr>
          <a:xfrm>
            <a:off x="7465940" y="4038601"/>
            <a:ext cx="458860" cy="461665"/>
          </a:xfrm>
          <a:prstGeom prst="rect">
            <a:avLst/>
          </a:prstGeom>
          <a:noFill/>
        </p:spPr>
        <p:txBody>
          <a:bodyPr wrap="square" rtlCol="0">
            <a:spAutoFit/>
          </a:bodyPr>
          <a:lstStyle/>
          <a:p>
            <a:pPr algn="ctr"/>
            <a:r>
              <a:rPr lang="en-US" sz="2400" dirty="0"/>
              <a:t>2</a:t>
            </a:r>
          </a:p>
        </p:txBody>
      </p:sp>
      <p:sp>
        <p:nvSpPr>
          <p:cNvPr id="18" name="TextBox 17"/>
          <p:cNvSpPr txBox="1"/>
          <p:nvPr/>
        </p:nvSpPr>
        <p:spPr>
          <a:xfrm>
            <a:off x="8151740" y="4038601"/>
            <a:ext cx="458860" cy="461665"/>
          </a:xfrm>
          <a:prstGeom prst="rect">
            <a:avLst/>
          </a:prstGeom>
          <a:noFill/>
        </p:spPr>
        <p:txBody>
          <a:bodyPr wrap="square" rtlCol="0">
            <a:spAutoFit/>
          </a:bodyPr>
          <a:lstStyle/>
          <a:p>
            <a:pPr algn="ctr"/>
            <a:r>
              <a:rPr lang="en-US" sz="2400" dirty="0"/>
              <a:t>3</a:t>
            </a:r>
          </a:p>
        </p:txBody>
      </p:sp>
      <p:sp>
        <p:nvSpPr>
          <p:cNvPr id="19" name="TextBox 18"/>
          <p:cNvSpPr txBox="1"/>
          <p:nvPr/>
        </p:nvSpPr>
        <p:spPr>
          <a:xfrm>
            <a:off x="8763000" y="4038601"/>
            <a:ext cx="458860" cy="461665"/>
          </a:xfrm>
          <a:prstGeom prst="rect">
            <a:avLst/>
          </a:prstGeom>
          <a:noFill/>
        </p:spPr>
        <p:txBody>
          <a:bodyPr wrap="square" rtlCol="0">
            <a:spAutoFit/>
          </a:bodyPr>
          <a:lstStyle/>
          <a:p>
            <a:pPr algn="ctr"/>
            <a:r>
              <a:rPr lang="en-US" sz="2400" dirty="0"/>
              <a:t>4</a:t>
            </a:r>
          </a:p>
        </p:txBody>
      </p:sp>
      <p:sp>
        <p:nvSpPr>
          <p:cNvPr id="20" name="TextBox 19"/>
          <p:cNvSpPr txBox="1"/>
          <p:nvPr/>
        </p:nvSpPr>
        <p:spPr>
          <a:xfrm>
            <a:off x="9448800" y="4038601"/>
            <a:ext cx="458860" cy="461665"/>
          </a:xfrm>
          <a:prstGeom prst="rect">
            <a:avLst/>
          </a:prstGeom>
          <a:noFill/>
        </p:spPr>
        <p:txBody>
          <a:bodyPr wrap="square" rtlCol="0">
            <a:spAutoFit/>
          </a:bodyPr>
          <a:lstStyle/>
          <a:p>
            <a:pPr algn="ctr"/>
            <a:r>
              <a:rPr lang="en-US" sz="2400" dirty="0"/>
              <a:t>5</a:t>
            </a:r>
          </a:p>
        </p:txBody>
      </p:sp>
      <p:sp>
        <p:nvSpPr>
          <p:cNvPr id="21" name="TextBox 20"/>
          <p:cNvSpPr txBox="1"/>
          <p:nvPr/>
        </p:nvSpPr>
        <p:spPr>
          <a:xfrm>
            <a:off x="5865740" y="3281692"/>
            <a:ext cx="458860" cy="461665"/>
          </a:xfrm>
          <a:prstGeom prst="rect">
            <a:avLst/>
          </a:prstGeom>
          <a:noFill/>
        </p:spPr>
        <p:txBody>
          <a:bodyPr wrap="square" rtlCol="0">
            <a:spAutoFit/>
          </a:bodyPr>
          <a:lstStyle/>
          <a:p>
            <a:pPr algn="ctr"/>
            <a:r>
              <a:rPr lang="en-US" sz="2400" dirty="0"/>
              <a:t>1</a:t>
            </a:r>
          </a:p>
        </p:txBody>
      </p:sp>
      <p:sp>
        <p:nvSpPr>
          <p:cNvPr id="22" name="TextBox 21"/>
          <p:cNvSpPr txBox="1"/>
          <p:nvPr/>
        </p:nvSpPr>
        <p:spPr>
          <a:xfrm>
            <a:off x="5867400" y="2819401"/>
            <a:ext cx="458860" cy="461665"/>
          </a:xfrm>
          <a:prstGeom prst="rect">
            <a:avLst/>
          </a:prstGeom>
          <a:noFill/>
        </p:spPr>
        <p:txBody>
          <a:bodyPr wrap="square" rtlCol="0">
            <a:spAutoFit/>
          </a:bodyPr>
          <a:lstStyle/>
          <a:p>
            <a:pPr algn="ctr"/>
            <a:r>
              <a:rPr lang="en-US" sz="2400" dirty="0"/>
              <a:t>2</a:t>
            </a:r>
          </a:p>
        </p:txBody>
      </p:sp>
      <p:sp>
        <p:nvSpPr>
          <p:cNvPr id="37" name="TextBox 36"/>
          <p:cNvSpPr txBox="1"/>
          <p:nvPr/>
        </p:nvSpPr>
        <p:spPr>
          <a:xfrm>
            <a:off x="5867400" y="4048781"/>
            <a:ext cx="458860" cy="461665"/>
          </a:xfrm>
          <a:prstGeom prst="rect">
            <a:avLst/>
          </a:prstGeom>
          <a:noFill/>
        </p:spPr>
        <p:txBody>
          <a:bodyPr wrap="square" rtlCol="0">
            <a:spAutoFit/>
          </a:bodyPr>
          <a:lstStyle/>
          <a:p>
            <a:pPr algn="ctr"/>
            <a:r>
              <a:rPr lang="en-US" sz="2400" dirty="0"/>
              <a:t>0</a:t>
            </a:r>
          </a:p>
        </p:txBody>
      </p:sp>
      <p:cxnSp>
        <p:nvCxnSpPr>
          <p:cNvPr id="38" name="Straight Connector 37"/>
          <p:cNvCxnSpPr/>
          <p:nvPr/>
        </p:nvCxnSpPr>
        <p:spPr>
          <a:xfrm flipV="1">
            <a:off x="6980262"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7666062"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8351862"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8991600" y="3581400"/>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340522" y="3075304"/>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1752600" y="685801"/>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Trigger0:</a:t>
            </a:r>
          </a:p>
          <a:p>
            <a:pPr marL="0" indent="0">
              <a:buNone/>
            </a:pPr>
            <a:r>
              <a:rPr lang="en-US" sz="1800" dirty="0">
                <a:latin typeface="Courier New" pitchFamily="49" charset="0"/>
                <a:cs typeface="Courier New" pitchFamily="49" charset="0"/>
              </a:rPr>
              <a:t>  tTrigger1 = Now</a:t>
            </a:r>
          </a:p>
          <a:p>
            <a:pPr marL="0" indent="0">
              <a:buNone/>
            </a:pPr>
            <a:r>
              <a:rPr lang="en-US" sz="1800" dirty="0">
                <a:latin typeface="Courier New" pitchFamily="49" charset="0"/>
                <a:cs typeface="Courier New" pitchFamily="49" charset="0"/>
              </a:rPr>
              <a:t>  tTrigger2 = Now</a:t>
            </a:r>
          </a:p>
          <a:p>
            <a:pPr marL="0" indent="0">
              <a:buNone/>
            </a:pPr>
            <a:r>
              <a:rPr lang="en-US" sz="1800" dirty="0">
                <a:latin typeface="Courier New" pitchFamily="49" charset="0"/>
                <a:cs typeface="Courier New" pitchFamily="49" charset="0"/>
              </a:rPr>
              <a:t>  trigger1Seen = false</a:t>
            </a:r>
          </a:p>
          <a:p>
            <a:pPr marL="0" indent="0">
              <a:buNone/>
            </a:pPr>
            <a:r>
              <a:rPr lang="en-US" sz="1800" b="1" dirty="0">
                <a:latin typeface="Courier New" pitchFamily="49" charset="0"/>
                <a:cs typeface="Courier New" pitchFamily="49" charset="0"/>
              </a:rPr>
              <a:t>Trigger1:</a:t>
            </a:r>
          </a:p>
          <a:p>
            <a:pPr marL="0" indent="0">
              <a:buNone/>
            </a:pPr>
            <a:r>
              <a:rPr lang="en-US" sz="1800" dirty="0">
                <a:latin typeface="Courier New" pitchFamily="49" charset="0"/>
                <a:cs typeface="Courier New" pitchFamily="49" charset="0"/>
              </a:rPr>
              <a:t>  if (Now – tTrigger1 &lt; 5)</a:t>
            </a:r>
          </a:p>
          <a:p>
            <a:pPr marL="0" indent="0">
              <a:buNone/>
            </a:pPr>
            <a:r>
              <a:rPr lang="en-US" sz="1800" dirty="0">
                <a:latin typeface="Courier New" pitchFamily="49" charset="0"/>
                <a:cs typeface="Courier New" pitchFamily="49" charset="0"/>
              </a:rPr>
              <a:t>    trigger1Seen = true</a:t>
            </a:r>
          </a:p>
          <a:p>
            <a:pPr marL="0" indent="0">
              <a:buNone/>
            </a:pPr>
            <a:r>
              <a:rPr lang="en-US" sz="1800" dirty="0">
                <a:latin typeface="Courier New" pitchFamily="49" charset="0"/>
                <a:cs typeface="Courier New" pitchFamily="49" charset="0"/>
              </a:rPr>
              <a:t>  tTrigger1 = Now</a:t>
            </a:r>
          </a:p>
          <a:p>
            <a:pPr marL="0" indent="0">
              <a:buNone/>
            </a:pPr>
            <a:r>
              <a:rPr lang="en-US" sz="1800" b="1" dirty="0">
                <a:latin typeface="Courier New" pitchFamily="49" charset="0"/>
                <a:cs typeface="Courier New" pitchFamily="49" charset="0"/>
              </a:rPr>
              <a:t>Trigger2:</a:t>
            </a:r>
          </a:p>
          <a:p>
            <a:pPr marL="0" indent="0">
              <a:buNone/>
            </a:pPr>
            <a:r>
              <a:rPr lang="en-US" sz="1800" dirty="0">
                <a:latin typeface="Courier New" pitchFamily="49" charset="0"/>
                <a:cs typeface="Courier New" pitchFamily="49" charset="0"/>
              </a:rPr>
              <a:t>  if (trigger1Seen)</a:t>
            </a:r>
          </a:p>
          <a:p>
            <a:pPr marL="0" indent="0">
              <a:buNone/>
            </a:pPr>
            <a:r>
              <a:rPr lang="en-US" sz="1800" dirty="0">
                <a:latin typeface="Courier New" pitchFamily="49" charset="0"/>
                <a:cs typeface="Courier New" pitchFamily="49" charset="0"/>
              </a:rPr>
              <a:t>     if (Now – tTrigger2 &lt; 2)</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else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DoSomethingElse</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72074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8" grpId="0"/>
      <p:bldP spid="19" grpId="0"/>
      <p:bldP spid="20" grpId="0"/>
      <p:bldP spid="21" grpId="0"/>
      <p:bldP spid="22" grpId="0"/>
      <p:bldP spid="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this construction works</a:t>
            </a:r>
            <a:endParaRPr lang="en-US" dirty="0"/>
          </a:p>
        </p:txBody>
      </p:sp>
      <p:graphicFrame>
        <p:nvGraphicFramePr>
          <p:cNvPr id="32" name="Table 31"/>
          <p:cNvGraphicFramePr>
            <a:graphicFrameLocks noGrp="1"/>
          </p:cNvGraphicFramePr>
          <p:nvPr>
            <p:extLst/>
          </p:nvPr>
        </p:nvGraphicFramePr>
        <p:xfrm>
          <a:off x="5626987" y="22860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p:cNvSpPr txBox="1"/>
          <p:nvPr/>
        </p:nvSpPr>
        <p:spPr>
          <a:xfrm>
            <a:off x="9195989" y="4415136"/>
            <a:ext cx="1167211" cy="461665"/>
          </a:xfrm>
          <a:prstGeom prst="rect">
            <a:avLst/>
          </a:prstGeom>
          <a:noFill/>
        </p:spPr>
        <p:txBody>
          <a:bodyPr wrap="square" rtlCol="0">
            <a:spAutoFit/>
          </a:bodyPr>
          <a:lstStyle/>
          <a:p>
            <a:pPr algn="ctr"/>
            <a:r>
              <a:rPr lang="en-US" sz="2400" dirty="0"/>
              <a:t>X1 </a:t>
            </a:r>
            <a:r>
              <a:rPr lang="en-US" sz="2400" dirty="0">
                <a:sym typeface="Wingdings" pitchFamily="2" charset="2"/>
              </a:rPr>
              <a:t></a:t>
            </a:r>
            <a:endParaRPr lang="en-US" sz="2400" dirty="0"/>
          </a:p>
        </p:txBody>
      </p:sp>
      <p:sp>
        <p:nvSpPr>
          <p:cNvPr id="36" name="TextBox 35"/>
          <p:cNvSpPr txBox="1"/>
          <p:nvPr/>
        </p:nvSpPr>
        <p:spPr>
          <a:xfrm rot="16200000">
            <a:off x="4636377" y="2197415"/>
            <a:ext cx="1046493" cy="461665"/>
          </a:xfrm>
          <a:prstGeom prst="rect">
            <a:avLst/>
          </a:prstGeom>
          <a:noFill/>
        </p:spPr>
        <p:txBody>
          <a:bodyPr wrap="square" rtlCol="0">
            <a:spAutoFit/>
          </a:bodyPr>
          <a:lstStyle/>
          <a:p>
            <a:pPr algn="ctr"/>
            <a:r>
              <a:rPr lang="en-US" sz="2400" dirty="0"/>
              <a:t>X2 </a:t>
            </a:r>
            <a:r>
              <a:rPr lang="en-US" sz="2400" dirty="0">
                <a:sym typeface="Wingdings" pitchFamily="2" charset="2"/>
              </a:rPr>
              <a:t></a:t>
            </a:r>
            <a:endParaRPr lang="en-US" sz="2400" dirty="0"/>
          </a:p>
        </p:txBody>
      </p:sp>
      <p:sp>
        <p:nvSpPr>
          <p:cNvPr id="37" name="TextBox 36"/>
          <p:cNvSpPr txBox="1"/>
          <p:nvPr/>
        </p:nvSpPr>
        <p:spPr>
          <a:xfrm>
            <a:off x="6082557" y="4252556"/>
            <a:ext cx="458860" cy="461665"/>
          </a:xfrm>
          <a:prstGeom prst="rect">
            <a:avLst/>
          </a:prstGeom>
          <a:noFill/>
        </p:spPr>
        <p:txBody>
          <a:bodyPr wrap="square" rtlCol="0">
            <a:spAutoFit/>
          </a:bodyPr>
          <a:lstStyle/>
          <a:p>
            <a:pPr algn="ctr"/>
            <a:r>
              <a:rPr lang="en-US" sz="2400" dirty="0"/>
              <a:t>1</a:t>
            </a:r>
          </a:p>
        </p:txBody>
      </p:sp>
      <p:sp>
        <p:nvSpPr>
          <p:cNvPr id="38" name="TextBox 37"/>
          <p:cNvSpPr txBox="1"/>
          <p:nvPr/>
        </p:nvSpPr>
        <p:spPr>
          <a:xfrm>
            <a:off x="6768357" y="4252556"/>
            <a:ext cx="458860" cy="461665"/>
          </a:xfrm>
          <a:prstGeom prst="rect">
            <a:avLst/>
          </a:prstGeom>
          <a:noFill/>
        </p:spPr>
        <p:txBody>
          <a:bodyPr wrap="square" rtlCol="0">
            <a:spAutoFit/>
          </a:bodyPr>
          <a:lstStyle/>
          <a:p>
            <a:pPr algn="ctr"/>
            <a:r>
              <a:rPr lang="en-US" sz="2400" dirty="0"/>
              <a:t>2</a:t>
            </a:r>
          </a:p>
        </p:txBody>
      </p:sp>
      <p:sp>
        <p:nvSpPr>
          <p:cNvPr id="39" name="TextBox 38"/>
          <p:cNvSpPr txBox="1"/>
          <p:nvPr/>
        </p:nvSpPr>
        <p:spPr>
          <a:xfrm>
            <a:off x="7454157" y="4252556"/>
            <a:ext cx="458860" cy="461665"/>
          </a:xfrm>
          <a:prstGeom prst="rect">
            <a:avLst/>
          </a:prstGeom>
          <a:noFill/>
        </p:spPr>
        <p:txBody>
          <a:bodyPr wrap="square" rtlCol="0">
            <a:spAutoFit/>
          </a:bodyPr>
          <a:lstStyle/>
          <a:p>
            <a:pPr algn="ctr"/>
            <a:r>
              <a:rPr lang="en-US" sz="2400" dirty="0"/>
              <a:t>3</a:t>
            </a:r>
          </a:p>
        </p:txBody>
      </p:sp>
      <p:sp>
        <p:nvSpPr>
          <p:cNvPr id="40" name="TextBox 39"/>
          <p:cNvSpPr txBox="1"/>
          <p:nvPr/>
        </p:nvSpPr>
        <p:spPr>
          <a:xfrm>
            <a:off x="8065417" y="4252556"/>
            <a:ext cx="458860" cy="461665"/>
          </a:xfrm>
          <a:prstGeom prst="rect">
            <a:avLst/>
          </a:prstGeom>
          <a:noFill/>
        </p:spPr>
        <p:txBody>
          <a:bodyPr wrap="square" rtlCol="0">
            <a:spAutoFit/>
          </a:bodyPr>
          <a:lstStyle/>
          <a:p>
            <a:pPr algn="ctr"/>
            <a:r>
              <a:rPr lang="en-US" sz="2400" dirty="0"/>
              <a:t>4</a:t>
            </a:r>
          </a:p>
        </p:txBody>
      </p:sp>
      <p:sp>
        <p:nvSpPr>
          <p:cNvPr id="41" name="TextBox 40"/>
          <p:cNvSpPr txBox="1"/>
          <p:nvPr/>
        </p:nvSpPr>
        <p:spPr>
          <a:xfrm>
            <a:off x="8751217" y="4252556"/>
            <a:ext cx="458860" cy="461665"/>
          </a:xfrm>
          <a:prstGeom prst="rect">
            <a:avLst/>
          </a:prstGeom>
          <a:noFill/>
        </p:spPr>
        <p:txBody>
          <a:bodyPr wrap="square" rtlCol="0">
            <a:spAutoFit/>
          </a:bodyPr>
          <a:lstStyle/>
          <a:p>
            <a:pPr algn="ctr"/>
            <a:r>
              <a:rPr lang="en-US" sz="2400" dirty="0"/>
              <a:t>5</a:t>
            </a:r>
          </a:p>
        </p:txBody>
      </p:sp>
      <p:sp>
        <p:nvSpPr>
          <p:cNvPr id="42" name="TextBox 41"/>
          <p:cNvSpPr txBox="1"/>
          <p:nvPr/>
        </p:nvSpPr>
        <p:spPr>
          <a:xfrm>
            <a:off x="5168157" y="3495647"/>
            <a:ext cx="458860" cy="461665"/>
          </a:xfrm>
          <a:prstGeom prst="rect">
            <a:avLst/>
          </a:prstGeom>
          <a:noFill/>
        </p:spPr>
        <p:txBody>
          <a:bodyPr wrap="square" rtlCol="0">
            <a:spAutoFit/>
          </a:bodyPr>
          <a:lstStyle/>
          <a:p>
            <a:pPr algn="ctr"/>
            <a:r>
              <a:rPr lang="en-US" sz="2400" dirty="0"/>
              <a:t>1</a:t>
            </a:r>
          </a:p>
        </p:txBody>
      </p:sp>
      <p:sp>
        <p:nvSpPr>
          <p:cNvPr id="43" name="TextBox 42"/>
          <p:cNvSpPr txBox="1"/>
          <p:nvPr/>
        </p:nvSpPr>
        <p:spPr>
          <a:xfrm>
            <a:off x="5169817" y="3033356"/>
            <a:ext cx="458860" cy="461665"/>
          </a:xfrm>
          <a:prstGeom prst="rect">
            <a:avLst/>
          </a:prstGeom>
          <a:noFill/>
        </p:spPr>
        <p:txBody>
          <a:bodyPr wrap="square" rtlCol="0">
            <a:spAutoFit/>
          </a:bodyPr>
          <a:lstStyle/>
          <a:p>
            <a:pPr algn="ctr"/>
            <a:r>
              <a:rPr lang="en-US" sz="2400" dirty="0"/>
              <a:t>2</a:t>
            </a:r>
          </a:p>
        </p:txBody>
      </p:sp>
      <p:sp>
        <p:nvSpPr>
          <p:cNvPr id="44" name="TextBox 43"/>
          <p:cNvSpPr txBox="1"/>
          <p:nvPr/>
        </p:nvSpPr>
        <p:spPr>
          <a:xfrm>
            <a:off x="5169817" y="4262736"/>
            <a:ext cx="458860" cy="461665"/>
          </a:xfrm>
          <a:prstGeom prst="rect">
            <a:avLst/>
          </a:prstGeom>
          <a:noFill/>
        </p:spPr>
        <p:txBody>
          <a:bodyPr wrap="square" rtlCol="0">
            <a:spAutoFit/>
          </a:bodyPr>
          <a:lstStyle/>
          <a:p>
            <a:pPr algn="ctr"/>
            <a:r>
              <a:rPr lang="en-US" sz="2400" dirty="0"/>
              <a:t>0</a:t>
            </a:r>
          </a:p>
        </p:txBody>
      </p:sp>
      <p:cxnSp>
        <p:nvCxnSpPr>
          <p:cNvPr id="52" name="Straight Connector 51"/>
          <p:cNvCxnSpPr/>
          <p:nvPr/>
        </p:nvCxnSpPr>
        <p:spPr>
          <a:xfrm>
            <a:off x="6236617" y="22402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921587" y="22402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60495" y="22402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263879" y="22402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948851" y="22402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5627018" y="378403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5627017" y="3256295"/>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843189" y="3352801"/>
            <a:ext cx="449936" cy="461665"/>
          </a:xfrm>
          <a:prstGeom prst="rect">
            <a:avLst/>
          </a:prstGeom>
          <a:noFill/>
        </p:spPr>
        <p:txBody>
          <a:bodyPr wrap="square" rtlCol="0">
            <a:spAutoFit/>
          </a:bodyPr>
          <a:lstStyle/>
          <a:p>
            <a:r>
              <a:rPr lang="en-US" sz="2400" dirty="0"/>
              <a:t>●</a:t>
            </a:r>
          </a:p>
        </p:txBody>
      </p:sp>
      <p:sp>
        <p:nvSpPr>
          <p:cNvPr id="62" name="TextBox 61"/>
          <p:cNvSpPr txBox="1"/>
          <p:nvPr/>
        </p:nvSpPr>
        <p:spPr>
          <a:xfrm>
            <a:off x="8586389" y="3348336"/>
            <a:ext cx="403702" cy="461665"/>
          </a:xfrm>
          <a:prstGeom prst="rect">
            <a:avLst/>
          </a:prstGeom>
          <a:noFill/>
        </p:spPr>
        <p:txBody>
          <a:bodyPr wrap="square" rtlCol="0">
            <a:spAutoFit/>
          </a:bodyPr>
          <a:lstStyle/>
          <a:p>
            <a:r>
              <a:rPr lang="en-US" sz="2400" dirty="0">
                <a:solidFill>
                  <a:schemeClr val="accent6">
                    <a:lumMod val="50000"/>
                  </a:schemeClr>
                </a:solidFill>
              </a:rPr>
              <a:t>●</a:t>
            </a:r>
          </a:p>
        </p:txBody>
      </p:sp>
      <p:cxnSp>
        <p:nvCxnSpPr>
          <p:cNvPr id="63" name="Straight Connector 62"/>
          <p:cNvCxnSpPr/>
          <p:nvPr/>
        </p:nvCxnSpPr>
        <p:spPr>
          <a:xfrm flipV="1">
            <a:off x="6071789" y="312420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8814989" y="312420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52789" y="2819401"/>
            <a:ext cx="304800" cy="461665"/>
          </a:xfrm>
          <a:prstGeom prst="rect">
            <a:avLst/>
          </a:prstGeom>
          <a:noFill/>
        </p:spPr>
        <p:txBody>
          <a:bodyPr wrap="square" rtlCol="0">
            <a:spAutoFit/>
          </a:bodyPr>
          <a:lstStyle/>
          <a:p>
            <a:r>
              <a:rPr lang="en-US" sz="2400" dirty="0"/>
              <a:t>●</a:t>
            </a:r>
          </a:p>
        </p:txBody>
      </p:sp>
      <p:sp>
        <p:nvSpPr>
          <p:cNvPr id="66" name="TextBox 65"/>
          <p:cNvSpPr txBox="1"/>
          <p:nvPr/>
        </p:nvSpPr>
        <p:spPr>
          <a:xfrm>
            <a:off x="9195989" y="2819401"/>
            <a:ext cx="304800" cy="461665"/>
          </a:xfrm>
          <a:prstGeom prst="rect">
            <a:avLst/>
          </a:prstGeom>
          <a:noFill/>
        </p:spPr>
        <p:txBody>
          <a:bodyPr wrap="square" rtlCol="0">
            <a:spAutoFit/>
          </a:bodyPr>
          <a:lstStyle/>
          <a:p>
            <a:r>
              <a:rPr lang="en-US" sz="2400" dirty="0">
                <a:solidFill>
                  <a:schemeClr val="accent6">
                    <a:lumMod val="50000"/>
                  </a:schemeClr>
                </a:solidFill>
              </a:rPr>
              <a:t>●</a:t>
            </a:r>
          </a:p>
        </p:txBody>
      </p:sp>
      <p:sp>
        <p:nvSpPr>
          <p:cNvPr id="34" name="Content Placeholder 2"/>
          <p:cNvSpPr txBox="1">
            <a:spLocks/>
          </p:cNvSpPr>
          <p:nvPr/>
        </p:nvSpPr>
        <p:spPr>
          <a:xfrm>
            <a:off x="1766270" y="2286000"/>
            <a:ext cx="2858547" cy="1842404"/>
          </a:xfrm>
          <a:prstGeom prst="rect">
            <a:avLst/>
          </a:prstGeom>
          <a:noFill/>
          <a:ln>
            <a:no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400" dirty="0">
                <a:cs typeface="Courier New" pitchFamily="49" charset="0"/>
              </a:rPr>
              <a:t>X1 &lt; 5</a:t>
            </a:r>
          </a:p>
          <a:p>
            <a:pPr marL="514350" indent="-514350">
              <a:buFont typeface="+mj-lt"/>
              <a:buAutoNum type="arabicPeriod"/>
            </a:pPr>
            <a:r>
              <a:rPr lang="en-US" sz="2400" dirty="0">
                <a:cs typeface="Courier New" pitchFamily="49" charset="0"/>
              </a:rPr>
              <a:t>X2 &lt; 2</a:t>
            </a:r>
          </a:p>
          <a:p>
            <a:pPr marL="514350" indent="-514350">
              <a:buFont typeface="+mj-lt"/>
              <a:buAutoNum type="arabicPeriod"/>
            </a:pPr>
            <a:r>
              <a:rPr lang="en-US" sz="2400" dirty="0">
                <a:cs typeface="Courier New" pitchFamily="49" charset="0"/>
              </a:rPr>
              <a:t>X1 &lt; 5 &amp;&amp; X2 &gt; 2 </a:t>
            </a:r>
          </a:p>
        </p:txBody>
      </p:sp>
    </p:spTree>
    <p:extLst>
      <p:ext uri="{BB962C8B-B14F-4D97-AF65-F5344CB8AC3E}">
        <p14:creationId xmlns:p14="http://schemas.microsoft.com/office/powerpoint/2010/main" val="9428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1475720" cy="1143000"/>
          </a:xfrm>
        </p:spPr>
        <p:txBody>
          <a:bodyPr>
            <a:noAutofit/>
          </a:bodyPr>
          <a:lstStyle/>
          <a:p>
            <a:r>
              <a:rPr lang="en-US" dirty="0" smtClean="0"/>
              <a:t>Why this construction works</a:t>
            </a:r>
            <a:endParaRPr lang="en-US" dirty="0"/>
          </a:p>
        </p:txBody>
      </p:sp>
      <p:graphicFrame>
        <p:nvGraphicFramePr>
          <p:cNvPr id="32" name="Table 31"/>
          <p:cNvGraphicFramePr>
            <a:graphicFrameLocks noGrp="1"/>
          </p:cNvGraphicFramePr>
          <p:nvPr>
            <p:extLst/>
          </p:nvPr>
        </p:nvGraphicFramePr>
        <p:xfrm>
          <a:off x="5626988" y="22860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3" name="Straight Connector 32"/>
          <p:cNvCxnSpPr/>
          <p:nvPr/>
        </p:nvCxnSpPr>
        <p:spPr>
          <a:xfrm flipV="1">
            <a:off x="5627019"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662590" y="4415136"/>
            <a:ext cx="2234010" cy="461665"/>
          </a:xfrm>
          <a:prstGeom prst="rect">
            <a:avLst/>
          </a:prstGeom>
          <a:noFill/>
        </p:spPr>
        <p:txBody>
          <a:bodyPr wrap="square" rtlCol="0">
            <a:spAutoFit/>
          </a:bodyPr>
          <a:lstStyle/>
          <a:p>
            <a:pPr algn="ctr"/>
            <a:r>
              <a:rPr lang="en-US" sz="2400" dirty="0"/>
              <a:t>X1 </a:t>
            </a:r>
            <a:r>
              <a:rPr lang="en-US" sz="2400" dirty="0">
                <a:sym typeface="Wingdings" pitchFamily="2" charset="2"/>
              </a:rPr>
              <a:t></a:t>
            </a:r>
            <a:endParaRPr lang="en-US" sz="2400" dirty="0"/>
          </a:p>
        </p:txBody>
      </p:sp>
      <p:sp>
        <p:nvSpPr>
          <p:cNvPr id="36" name="TextBox 35"/>
          <p:cNvSpPr txBox="1"/>
          <p:nvPr/>
        </p:nvSpPr>
        <p:spPr>
          <a:xfrm rot="16200000">
            <a:off x="4636378" y="2197415"/>
            <a:ext cx="1046493" cy="461665"/>
          </a:xfrm>
          <a:prstGeom prst="rect">
            <a:avLst/>
          </a:prstGeom>
          <a:noFill/>
        </p:spPr>
        <p:txBody>
          <a:bodyPr wrap="square" rtlCol="0">
            <a:spAutoFit/>
          </a:bodyPr>
          <a:lstStyle/>
          <a:p>
            <a:pPr algn="ctr"/>
            <a:r>
              <a:rPr lang="en-US" sz="2400" dirty="0"/>
              <a:t>X2 </a:t>
            </a:r>
            <a:r>
              <a:rPr lang="en-US" sz="2400" dirty="0">
                <a:sym typeface="Wingdings" pitchFamily="2" charset="2"/>
              </a:rPr>
              <a:t></a:t>
            </a:r>
            <a:endParaRPr lang="en-US" sz="2400" dirty="0"/>
          </a:p>
        </p:txBody>
      </p:sp>
      <p:sp>
        <p:nvSpPr>
          <p:cNvPr id="37" name="TextBox 36"/>
          <p:cNvSpPr txBox="1"/>
          <p:nvPr/>
        </p:nvSpPr>
        <p:spPr>
          <a:xfrm>
            <a:off x="6082558" y="4252556"/>
            <a:ext cx="458860" cy="461665"/>
          </a:xfrm>
          <a:prstGeom prst="rect">
            <a:avLst/>
          </a:prstGeom>
          <a:noFill/>
        </p:spPr>
        <p:txBody>
          <a:bodyPr wrap="square" rtlCol="0">
            <a:spAutoFit/>
          </a:bodyPr>
          <a:lstStyle/>
          <a:p>
            <a:pPr algn="ctr"/>
            <a:r>
              <a:rPr lang="en-US" sz="2400" dirty="0"/>
              <a:t>1</a:t>
            </a:r>
          </a:p>
        </p:txBody>
      </p:sp>
      <p:sp>
        <p:nvSpPr>
          <p:cNvPr id="38" name="TextBox 37"/>
          <p:cNvSpPr txBox="1"/>
          <p:nvPr/>
        </p:nvSpPr>
        <p:spPr>
          <a:xfrm>
            <a:off x="6768358" y="4252556"/>
            <a:ext cx="458860" cy="461665"/>
          </a:xfrm>
          <a:prstGeom prst="rect">
            <a:avLst/>
          </a:prstGeom>
          <a:noFill/>
        </p:spPr>
        <p:txBody>
          <a:bodyPr wrap="square" rtlCol="0">
            <a:spAutoFit/>
          </a:bodyPr>
          <a:lstStyle/>
          <a:p>
            <a:pPr algn="ctr"/>
            <a:r>
              <a:rPr lang="en-US" sz="2400" dirty="0"/>
              <a:t>2</a:t>
            </a:r>
          </a:p>
        </p:txBody>
      </p:sp>
      <p:sp>
        <p:nvSpPr>
          <p:cNvPr id="39" name="TextBox 38"/>
          <p:cNvSpPr txBox="1"/>
          <p:nvPr/>
        </p:nvSpPr>
        <p:spPr>
          <a:xfrm>
            <a:off x="7454158" y="4252556"/>
            <a:ext cx="458860" cy="461665"/>
          </a:xfrm>
          <a:prstGeom prst="rect">
            <a:avLst/>
          </a:prstGeom>
          <a:noFill/>
        </p:spPr>
        <p:txBody>
          <a:bodyPr wrap="square" rtlCol="0">
            <a:spAutoFit/>
          </a:bodyPr>
          <a:lstStyle/>
          <a:p>
            <a:pPr algn="ctr"/>
            <a:r>
              <a:rPr lang="en-US" sz="2400" dirty="0"/>
              <a:t>3</a:t>
            </a:r>
          </a:p>
        </p:txBody>
      </p:sp>
      <p:sp>
        <p:nvSpPr>
          <p:cNvPr id="40" name="TextBox 39"/>
          <p:cNvSpPr txBox="1"/>
          <p:nvPr/>
        </p:nvSpPr>
        <p:spPr>
          <a:xfrm>
            <a:off x="8065418" y="4252556"/>
            <a:ext cx="458860" cy="461665"/>
          </a:xfrm>
          <a:prstGeom prst="rect">
            <a:avLst/>
          </a:prstGeom>
          <a:noFill/>
        </p:spPr>
        <p:txBody>
          <a:bodyPr wrap="square" rtlCol="0">
            <a:spAutoFit/>
          </a:bodyPr>
          <a:lstStyle/>
          <a:p>
            <a:pPr algn="ctr"/>
            <a:r>
              <a:rPr lang="en-US" sz="2400" dirty="0"/>
              <a:t>4</a:t>
            </a:r>
          </a:p>
        </p:txBody>
      </p:sp>
      <p:sp>
        <p:nvSpPr>
          <p:cNvPr id="41" name="TextBox 40"/>
          <p:cNvSpPr txBox="1"/>
          <p:nvPr/>
        </p:nvSpPr>
        <p:spPr>
          <a:xfrm>
            <a:off x="8751218" y="4252556"/>
            <a:ext cx="458860" cy="461665"/>
          </a:xfrm>
          <a:prstGeom prst="rect">
            <a:avLst/>
          </a:prstGeom>
          <a:noFill/>
        </p:spPr>
        <p:txBody>
          <a:bodyPr wrap="square" rtlCol="0">
            <a:spAutoFit/>
          </a:bodyPr>
          <a:lstStyle/>
          <a:p>
            <a:pPr algn="ctr"/>
            <a:r>
              <a:rPr lang="en-US" sz="2400" dirty="0"/>
              <a:t>5</a:t>
            </a:r>
          </a:p>
        </p:txBody>
      </p:sp>
      <p:sp>
        <p:nvSpPr>
          <p:cNvPr id="42" name="TextBox 41"/>
          <p:cNvSpPr txBox="1"/>
          <p:nvPr/>
        </p:nvSpPr>
        <p:spPr>
          <a:xfrm>
            <a:off x="5168158" y="3495647"/>
            <a:ext cx="458860" cy="461665"/>
          </a:xfrm>
          <a:prstGeom prst="rect">
            <a:avLst/>
          </a:prstGeom>
          <a:noFill/>
        </p:spPr>
        <p:txBody>
          <a:bodyPr wrap="square" rtlCol="0">
            <a:spAutoFit/>
          </a:bodyPr>
          <a:lstStyle/>
          <a:p>
            <a:pPr algn="ctr"/>
            <a:r>
              <a:rPr lang="en-US" sz="2400" dirty="0"/>
              <a:t>1</a:t>
            </a:r>
          </a:p>
        </p:txBody>
      </p:sp>
      <p:sp>
        <p:nvSpPr>
          <p:cNvPr id="43" name="TextBox 42"/>
          <p:cNvSpPr txBox="1"/>
          <p:nvPr/>
        </p:nvSpPr>
        <p:spPr>
          <a:xfrm>
            <a:off x="5169818" y="3033356"/>
            <a:ext cx="458860" cy="461665"/>
          </a:xfrm>
          <a:prstGeom prst="rect">
            <a:avLst/>
          </a:prstGeom>
          <a:noFill/>
        </p:spPr>
        <p:txBody>
          <a:bodyPr wrap="square" rtlCol="0">
            <a:spAutoFit/>
          </a:bodyPr>
          <a:lstStyle/>
          <a:p>
            <a:pPr algn="ctr"/>
            <a:r>
              <a:rPr lang="en-US" sz="2400" dirty="0"/>
              <a:t>2</a:t>
            </a:r>
          </a:p>
        </p:txBody>
      </p:sp>
      <p:sp>
        <p:nvSpPr>
          <p:cNvPr id="44" name="TextBox 43"/>
          <p:cNvSpPr txBox="1"/>
          <p:nvPr/>
        </p:nvSpPr>
        <p:spPr>
          <a:xfrm>
            <a:off x="5169818" y="4262736"/>
            <a:ext cx="458860" cy="461665"/>
          </a:xfrm>
          <a:prstGeom prst="rect">
            <a:avLst/>
          </a:prstGeom>
          <a:noFill/>
        </p:spPr>
        <p:txBody>
          <a:bodyPr wrap="square" rtlCol="0">
            <a:spAutoFit/>
          </a:bodyPr>
          <a:lstStyle/>
          <a:p>
            <a:pPr algn="ctr"/>
            <a:r>
              <a:rPr lang="en-US" sz="2400" dirty="0"/>
              <a:t>0</a:t>
            </a:r>
          </a:p>
        </p:txBody>
      </p:sp>
      <p:cxnSp>
        <p:nvCxnSpPr>
          <p:cNvPr id="45" name="Straight Connector 44"/>
          <p:cNvCxnSpPr/>
          <p:nvPr/>
        </p:nvCxnSpPr>
        <p:spPr>
          <a:xfrm flipV="1">
            <a:off x="6282680"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68480"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654280"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8294018" y="3795355"/>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627017" y="3256295"/>
            <a:ext cx="609600" cy="539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36618" y="22402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921588" y="22402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60496" y="22402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263880" y="22402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948852" y="22402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5627019" y="378403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5627018" y="3256295"/>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229600" y="3272136"/>
            <a:ext cx="449936" cy="461665"/>
          </a:xfrm>
          <a:prstGeom prst="rect">
            <a:avLst/>
          </a:prstGeom>
          <a:noFill/>
        </p:spPr>
        <p:txBody>
          <a:bodyPr wrap="square" rtlCol="0">
            <a:spAutoFit/>
          </a:bodyPr>
          <a:lstStyle/>
          <a:p>
            <a:r>
              <a:rPr lang="en-US" sz="2400" dirty="0"/>
              <a:t>●</a:t>
            </a:r>
          </a:p>
        </p:txBody>
      </p:sp>
      <p:sp>
        <p:nvSpPr>
          <p:cNvPr id="62" name="TextBox 61"/>
          <p:cNvSpPr txBox="1"/>
          <p:nvPr/>
        </p:nvSpPr>
        <p:spPr>
          <a:xfrm>
            <a:off x="8610600" y="3424536"/>
            <a:ext cx="403702" cy="461665"/>
          </a:xfrm>
          <a:prstGeom prst="rect">
            <a:avLst/>
          </a:prstGeom>
          <a:noFill/>
        </p:spPr>
        <p:txBody>
          <a:bodyPr wrap="square" rtlCol="0">
            <a:spAutoFit/>
          </a:bodyPr>
          <a:lstStyle/>
          <a:p>
            <a:r>
              <a:rPr lang="en-US" sz="2400" dirty="0">
                <a:solidFill>
                  <a:schemeClr val="accent6">
                    <a:lumMod val="50000"/>
                  </a:schemeClr>
                </a:solidFill>
              </a:rPr>
              <a:t>●</a:t>
            </a:r>
          </a:p>
        </p:txBody>
      </p:sp>
      <p:cxnSp>
        <p:nvCxnSpPr>
          <p:cNvPr id="63" name="Straight Connector 62"/>
          <p:cNvCxnSpPr/>
          <p:nvPr/>
        </p:nvCxnSpPr>
        <p:spPr>
          <a:xfrm flipV="1">
            <a:off x="8458200" y="3124200"/>
            <a:ext cx="381000" cy="300336"/>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8839200" y="3429000"/>
            <a:ext cx="304800" cy="228601"/>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686800" y="2819401"/>
            <a:ext cx="304800" cy="461665"/>
          </a:xfrm>
          <a:prstGeom prst="rect">
            <a:avLst/>
          </a:prstGeom>
          <a:noFill/>
        </p:spPr>
        <p:txBody>
          <a:bodyPr wrap="square" rtlCol="0">
            <a:spAutoFit/>
          </a:bodyPr>
          <a:lstStyle/>
          <a:p>
            <a:r>
              <a:rPr lang="en-US" sz="2400" dirty="0"/>
              <a:t>●</a:t>
            </a:r>
          </a:p>
        </p:txBody>
      </p:sp>
      <p:sp>
        <p:nvSpPr>
          <p:cNvPr id="66" name="TextBox 65"/>
          <p:cNvSpPr txBox="1"/>
          <p:nvPr/>
        </p:nvSpPr>
        <p:spPr>
          <a:xfrm>
            <a:off x="9067800" y="3124201"/>
            <a:ext cx="304800" cy="461665"/>
          </a:xfrm>
          <a:prstGeom prst="rect">
            <a:avLst/>
          </a:prstGeom>
          <a:noFill/>
        </p:spPr>
        <p:txBody>
          <a:bodyPr wrap="square" rtlCol="0">
            <a:spAutoFit/>
          </a:bodyPr>
          <a:lstStyle/>
          <a:p>
            <a:r>
              <a:rPr lang="en-US" sz="2400" dirty="0">
                <a:solidFill>
                  <a:schemeClr val="accent6">
                    <a:lumMod val="50000"/>
                  </a:schemeClr>
                </a:solidFill>
              </a:rPr>
              <a:t>●</a:t>
            </a:r>
          </a:p>
        </p:txBody>
      </p:sp>
      <p:sp>
        <p:nvSpPr>
          <p:cNvPr id="67" name="Content Placeholder 2"/>
          <p:cNvSpPr txBox="1">
            <a:spLocks/>
          </p:cNvSpPr>
          <p:nvPr/>
        </p:nvSpPr>
        <p:spPr>
          <a:xfrm>
            <a:off x="1766270" y="2286000"/>
            <a:ext cx="2858547" cy="1842404"/>
          </a:xfrm>
          <a:prstGeom prst="rect">
            <a:avLst/>
          </a:prstGeom>
          <a:noFill/>
          <a:ln>
            <a:no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400" dirty="0">
                <a:cs typeface="Courier New" pitchFamily="49" charset="0"/>
              </a:rPr>
              <a:t>X1 &lt; 5</a:t>
            </a:r>
          </a:p>
          <a:p>
            <a:pPr marL="514350" indent="-514350">
              <a:buFont typeface="+mj-lt"/>
              <a:buAutoNum type="arabicPeriod"/>
            </a:pPr>
            <a:r>
              <a:rPr lang="en-US" sz="2400" dirty="0">
                <a:cs typeface="Courier New" pitchFamily="49" charset="0"/>
              </a:rPr>
              <a:t>X2 &lt; 2</a:t>
            </a:r>
          </a:p>
          <a:p>
            <a:pPr marL="514350" indent="-514350">
              <a:buFont typeface="+mj-lt"/>
              <a:buAutoNum type="arabicPeriod"/>
            </a:pPr>
            <a:r>
              <a:rPr lang="en-US" sz="2400" dirty="0">
                <a:cs typeface="Courier New" pitchFamily="49" charset="0"/>
              </a:rPr>
              <a:t>X1 &lt; 5 &amp;&amp; X2 &gt; 2 </a:t>
            </a:r>
          </a:p>
        </p:txBody>
      </p:sp>
    </p:spTree>
    <p:extLst>
      <p:ext uri="{BB962C8B-B14F-4D97-AF65-F5344CB8AC3E}">
        <p14:creationId xmlns:p14="http://schemas.microsoft.com/office/powerpoint/2010/main" val="40318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p:bldP spid="6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regions are fine-grained</a:t>
            </a:r>
            <a:endParaRPr lang="en-US" dirty="0"/>
          </a:p>
        </p:txBody>
      </p:sp>
      <p:graphicFrame>
        <p:nvGraphicFramePr>
          <p:cNvPr id="4" name="Table 3"/>
          <p:cNvGraphicFramePr>
            <a:graphicFrameLocks noGrp="1"/>
          </p:cNvGraphicFramePr>
          <p:nvPr>
            <p:extLst/>
          </p:nvPr>
        </p:nvGraphicFramePr>
        <p:xfrm>
          <a:off x="7477874" y="1905000"/>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74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ounded Rectangle 4"/>
          <p:cNvSpPr/>
          <p:nvPr/>
        </p:nvSpPr>
        <p:spPr>
          <a:xfrm>
            <a:off x="2362201" y="2386441"/>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a:t>
            </a:r>
            <a:endParaRPr lang="en-US" dirty="0"/>
          </a:p>
        </p:txBody>
      </p:sp>
      <p:sp>
        <p:nvSpPr>
          <p:cNvPr id="6" name="Rounded Rectangle 5"/>
          <p:cNvSpPr/>
          <p:nvPr/>
        </p:nvSpPr>
        <p:spPr>
          <a:xfrm>
            <a:off x="4572000" y="2386441"/>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endParaRPr lang="en-US" dirty="0"/>
          </a:p>
        </p:txBody>
      </p:sp>
      <p:sp>
        <p:nvSpPr>
          <p:cNvPr id="7" name="Freeform 6"/>
          <p:cNvSpPr/>
          <p:nvPr/>
        </p:nvSpPr>
        <p:spPr>
          <a:xfrm>
            <a:off x="2667855" y="2129366"/>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616485" y="2811963"/>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51532" y="1756021"/>
            <a:ext cx="1720469" cy="369332"/>
          </a:xfrm>
          <a:prstGeom prst="rect">
            <a:avLst/>
          </a:prstGeom>
          <a:noFill/>
        </p:spPr>
        <p:txBody>
          <a:bodyPr wrap="square" rtlCol="0">
            <a:spAutoFit/>
          </a:bodyPr>
          <a:lstStyle/>
          <a:p>
            <a:pPr algn="ctr"/>
            <a:r>
              <a:rPr lang="en-US" dirty="0"/>
              <a:t>t1 (x&lt;2) [x]</a:t>
            </a:r>
          </a:p>
        </p:txBody>
      </p:sp>
      <p:sp>
        <p:nvSpPr>
          <p:cNvPr id="10" name="TextBox 9"/>
          <p:cNvSpPr txBox="1"/>
          <p:nvPr/>
        </p:nvSpPr>
        <p:spPr>
          <a:xfrm>
            <a:off x="2851531" y="3059668"/>
            <a:ext cx="1720469" cy="369332"/>
          </a:xfrm>
          <a:prstGeom prst="rect">
            <a:avLst/>
          </a:prstGeom>
          <a:noFill/>
        </p:spPr>
        <p:txBody>
          <a:bodyPr wrap="square" rtlCol="0">
            <a:spAutoFit/>
          </a:bodyPr>
          <a:lstStyle/>
          <a:p>
            <a:pPr algn="ctr"/>
            <a:r>
              <a:rPr lang="en-US" dirty="0"/>
              <a:t>t2 (y&lt;1) [y]</a:t>
            </a:r>
          </a:p>
        </p:txBody>
      </p:sp>
      <p:sp>
        <p:nvSpPr>
          <p:cNvPr id="11" name="TextBox 10"/>
          <p:cNvSpPr txBox="1"/>
          <p:nvPr/>
        </p:nvSpPr>
        <p:spPr>
          <a:xfrm>
            <a:off x="9001874" y="2983468"/>
            <a:ext cx="675526" cy="369332"/>
          </a:xfrm>
          <a:prstGeom prst="rect">
            <a:avLst/>
          </a:prstGeom>
          <a:noFill/>
        </p:spPr>
        <p:txBody>
          <a:bodyPr wrap="square" rtlCol="0">
            <a:spAutoFit/>
          </a:bodyPr>
          <a:lstStyle/>
          <a:p>
            <a:r>
              <a:rPr lang="en-US" dirty="0"/>
              <a:t>X </a:t>
            </a:r>
            <a:r>
              <a:rPr lang="en-US" dirty="0">
                <a:sym typeface="Wingdings" panose="05000000000000000000" pitchFamily="2" charset="2"/>
              </a:rPr>
              <a:t></a:t>
            </a:r>
            <a:endParaRPr lang="en-US" dirty="0"/>
          </a:p>
        </p:txBody>
      </p:sp>
      <p:sp>
        <p:nvSpPr>
          <p:cNvPr id="12" name="TextBox 11"/>
          <p:cNvSpPr txBox="1"/>
          <p:nvPr/>
        </p:nvSpPr>
        <p:spPr>
          <a:xfrm rot="16200000">
            <a:off x="6955445" y="1782764"/>
            <a:ext cx="675526" cy="369332"/>
          </a:xfrm>
          <a:prstGeom prst="rect">
            <a:avLst/>
          </a:prstGeom>
          <a:noFill/>
        </p:spPr>
        <p:txBody>
          <a:bodyPr wrap="square" rtlCol="0">
            <a:spAutoFit/>
          </a:bodyPr>
          <a:lstStyle/>
          <a:p>
            <a:r>
              <a:rPr lang="en-US" dirty="0"/>
              <a:t>Y </a:t>
            </a:r>
            <a:r>
              <a:rPr lang="en-US" dirty="0">
                <a:sym typeface="Wingdings" panose="05000000000000000000" pitchFamily="2" charset="2"/>
              </a:rPr>
              <a:t></a:t>
            </a:r>
            <a:endParaRPr lang="en-US" dirty="0"/>
          </a:p>
        </p:txBody>
      </p:sp>
      <p:sp>
        <p:nvSpPr>
          <p:cNvPr id="13" name="TextBox 12"/>
          <p:cNvSpPr txBox="1"/>
          <p:nvPr/>
        </p:nvSpPr>
        <p:spPr>
          <a:xfrm>
            <a:off x="7173074" y="2983468"/>
            <a:ext cx="304800" cy="369332"/>
          </a:xfrm>
          <a:prstGeom prst="rect">
            <a:avLst/>
          </a:prstGeom>
          <a:noFill/>
        </p:spPr>
        <p:txBody>
          <a:bodyPr wrap="square" rtlCol="0">
            <a:spAutoFit/>
          </a:bodyPr>
          <a:lstStyle/>
          <a:p>
            <a:pPr algn="ctr"/>
            <a:r>
              <a:rPr lang="en-US" dirty="0"/>
              <a:t>0</a:t>
            </a:r>
          </a:p>
        </p:txBody>
      </p:sp>
      <p:sp>
        <p:nvSpPr>
          <p:cNvPr id="14" name="TextBox 13"/>
          <p:cNvSpPr txBox="1"/>
          <p:nvPr/>
        </p:nvSpPr>
        <p:spPr>
          <a:xfrm>
            <a:off x="7782674" y="2971800"/>
            <a:ext cx="381000" cy="369332"/>
          </a:xfrm>
          <a:prstGeom prst="rect">
            <a:avLst/>
          </a:prstGeom>
          <a:noFill/>
        </p:spPr>
        <p:txBody>
          <a:bodyPr wrap="square" rtlCol="0">
            <a:spAutoFit/>
          </a:bodyPr>
          <a:lstStyle/>
          <a:p>
            <a:r>
              <a:rPr lang="en-US" dirty="0"/>
              <a:t>1</a:t>
            </a:r>
          </a:p>
        </p:txBody>
      </p:sp>
      <p:sp>
        <p:nvSpPr>
          <p:cNvPr id="15" name="TextBox 14"/>
          <p:cNvSpPr txBox="1"/>
          <p:nvPr/>
        </p:nvSpPr>
        <p:spPr>
          <a:xfrm>
            <a:off x="8239874" y="2971800"/>
            <a:ext cx="381000" cy="369332"/>
          </a:xfrm>
          <a:prstGeom prst="rect">
            <a:avLst/>
          </a:prstGeom>
          <a:noFill/>
        </p:spPr>
        <p:txBody>
          <a:bodyPr wrap="square" rtlCol="0">
            <a:spAutoFit/>
          </a:bodyPr>
          <a:lstStyle/>
          <a:p>
            <a:r>
              <a:rPr lang="en-US" dirty="0"/>
              <a:t>2</a:t>
            </a:r>
          </a:p>
        </p:txBody>
      </p:sp>
      <p:sp>
        <p:nvSpPr>
          <p:cNvPr id="16" name="TextBox 15"/>
          <p:cNvSpPr txBox="1"/>
          <p:nvPr/>
        </p:nvSpPr>
        <p:spPr>
          <a:xfrm>
            <a:off x="7173074" y="2450068"/>
            <a:ext cx="304800" cy="369332"/>
          </a:xfrm>
          <a:prstGeom prst="rect">
            <a:avLst/>
          </a:prstGeom>
          <a:noFill/>
        </p:spPr>
        <p:txBody>
          <a:bodyPr wrap="square" rtlCol="0">
            <a:spAutoFit/>
          </a:bodyPr>
          <a:lstStyle/>
          <a:p>
            <a:pPr algn="ctr"/>
            <a:r>
              <a:rPr lang="en-US" dirty="0"/>
              <a:t>1</a:t>
            </a:r>
          </a:p>
        </p:txBody>
      </p:sp>
      <p:cxnSp>
        <p:nvCxnSpPr>
          <p:cNvPr id="18" name="Straight Connector 17"/>
          <p:cNvCxnSpPr/>
          <p:nvPr/>
        </p:nvCxnSpPr>
        <p:spPr>
          <a:xfrm flipV="1">
            <a:off x="7935074" y="2590800"/>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nvPr>
        </p:nvGraphicFramePr>
        <p:xfrm>
          <a:off x="2121932" y="4466333"/>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3749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20" name="TextBox 19"/>
          <p:cNvSpPr txBox="1"/>
          <p:nvPr/>
        </p:nvSpPr>
        <p:spPr>
          <a:xfrm>
            <a:off x="3645932" y="5544801"/>
            <a:ext cx="675526" cy="369332"/>
          </a:xfrm>
          <a:prstGeom prst="rect">
            <a:avLst/>
          </a:prstGeom>
          <a:noFill/>
        </p:spPr>
        <p:txBody>
          <a:bodyPr wrap="square" rtlCol="0">
            <a:spAutoFit/>
          </a:bodyPr>
          <a:lstStyle/>
          <a:p>
            <a:r>
              <a:rPr lang="en-US" dirty="0"/>
              <a:t>X </a:t>
            </a:r>
            <a:r>
              <a:rPr lang="en-US" dirty="0">
                <a:sym typeface="Wingdings" panose="05000000000000000000" pitchFamily="2" charset="2"/>
              </a:rPr>
              <a:t></a:t>
            </a:r>
            <a:endParaRPr lang="en-US" dirty="0"/>
          </a:p>
        </p:txBody>
      </p:sp>
      <p:sp>
        <p:nvSpPr>
          <p:cNvPr id="21" name="TextBox 20"/>
          <p:cNvSpPr txBox="1"/>
          <p:nvPr/>
        </p:nvSpPr>
        <p:spPr>
          <a:xfrm rot="16200000">
            <a:off x="1599503" y="4344097"/>
            <a:ext cx="675526" cy="369332"/>
          </a:xfrm>
          <a:prstGeom prst="rect">
            <a:avLst/>
          </a:prstGeom>
          <a:noFill/>
        </p:spPr>
        <p:txBody>
          <a:bodyPr wrap="square" rtlCol="0">
            <a:spAutoFit/>
          </a:bodyPr>
          <a:lstStyle/>
          <a:p>
            <a:r>
              <a:rPr lang="en-US" dirty="0"/>
              <a:t>Y </a:t>
            </a:r>
            <a:r>
              <a:rPr lang="en-US" dirty="0">
                <a:sym typeface="Wingdings" panose="05000000000000000000" pitchFamily="2" charset="2"/>
              </a:rPr>
              <a:t></a:t>
            </a:r>
            <a:endParaRPr lang="en-US" dirty="0"/>
          </a:p>
        </p:txBody>
      </p:sp>
      <p:sp>
        <p:nvSpPr>
          <p:cNvPr id="22" name="TextBox 21"/>
          <p:cNvSpPr txBox="1"/>
          <p:nvPr/>
        </p:nvSpPr>
        <p:spPr>
          <a:xfrm>
            <a:off x="1817132" y="5544801"/>
            <a:ext cx="304800" cy="369332"/>
          </a:xfrm>
          <a:prstGeom prst="rect">
            <a:avLst/>
          </a:prstGeom>
          <a:noFill/>
        </p:spPr>
        <p:txBody>
          <a:bodyPr wrap="square" rtlCol="0">
            <a:spAutoFit/>
          </a:bodyPr>
          <a:lstStyle/>
          <a:p>
            <a:pPr algn="ctr"/>
            <a:r>
              <a:rPr lang="en-US" dirty="0"/>
              <a:t>0</a:t>
            </a:r>
          </a:p>
        </p:txBody>
      </p:sp>
      <p:sp>
        <p:nvSpPr>
          <p:cNvPr id="23" name="TextBox 22"/>
          <p:cNvSpPr txBox="1"/>
          <p:nvPr/>
        </p:nvSpPr>
        <p:spPr>
          <a:xfrm>
            <a:off x="2426732" y="5533133"/>
            <a:ext cx="381000" cy="369332"/>
          </a:xfrm>
          <a:prstGeom prst="rect">
            <a:avLst/>
          </a:prstGeom>
          <a:noFill/>
        </p:spPr>
        <p:txBody>
          <a:bodyPr wrap="square" rtlCol="0">
            <a:spAutoFit/>
          </a:bodyPr>
          <a:lstStyle/>
          <a:p>
            <a:r>
              <a:rPr lang="en-US" dirty="0"/>
              <a:t>1</a:t>
            </a:r>
          </a:p>
        </p:txBody>
      </p:sp>
      <p:sp>
        <p:nvSpPr>
          <p:cNvPr id="24" name="TextBox 23"/>
          <p:cNvSpPr txBox="1"/>
          <p:nvPr/>
        </p:nvSpPr>
        <p:spPr>
          <a:xfrm>
            <a:off x="2883932" y="5533133"/>
            <a:ext cx="381000" cy="369332"/>
          </a:xfrm>
          <a:prstGeom prst="rect">
            <a:avLst/>
          </a:prstGeom>
          <a:noFill/>
        </p:spPr>
        <p:txBody>
          <a:bodyPr wrap="square" rtlCol="0">
            <a:spAutoFit/>
          </a:bodyPr>
          <a:lstStyle/>
          <a:p>
            <a:r>
              <a:rPr lang="en-US" dirty="0"/>
              <a:t>2</a:t>
            </a:r>
          </a:p>
        </p:txBody>
      </p:sp>
      <p:sp>
        <p:nvSpPr>
          <p:cNvPr id="25" name="TextBox 24"/>
          <p:cNvSpPr txBox="1"/>
          <p:nvPr/>
        </p:nvSpPr>
        <p:spPr>
          <a:xfrm>
            <a:off x="1817132" y="5011401"/>
            <a:ext cx="304800" cy="369332"/>
          </a:xfrm>
          <a:prstGeom prst="rect">
            <a:avLst/>
          </a:prstGeom>
          <a:noFill/>
        </p:spPr>
        <p:txBody>
          <a:bodyPr wrap="square" rtlCol="0">
            <a:spAutoFit/>
          </a:bodyPr>
          <a:lstStyle/>
          <a:p>
            <a:pPr algn="ctr"/>
            <a:r>
              <a:rPr lang="en-US" dirty="0"/>
              <a:t>1</a:t>
            </a:r>
          </a:p>
        </p:txBody>
      </p:sp>
      <p:cxnSp>
        <p:nvCxnSpPr>
          <p:cNvPr id="30" name="Straight Connector 29"/>
          <p:cNvCxnSpPr/>
          <p:nvPr/>
        </p:nvCxnSpPr>
        <p:spPr>
          <a:xfrm flipV="1">
            <a:off x="7467600" y="2590800"/>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362200" y="489591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895600" y="493389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43874" y="5124510"/>
            <a:ext cx="304800" cy="400110"/>
          </a:xfrm>
          <a:prstGeom prst="rect">
            <a:avLst/>
          </a:prstGeom>
          <a:noFill/>
        </p:spPr>
        <p:txBody>
          <a:bodyPr wrap="square" rtlCol="0">
            <a:spAutoFit/>
          </a:bodyPr>
          <a:lstStyle/>
          <a:p>
            <a:r>
              <a:rPr lang="en-US" sz="2000" dirty="0"/>
              <a:t>●</a:t>
            </a:r>
          </a:p>
        </p:txBody>
      </p:sp>
      <p:sp>
        <p:nvSpPr>
          <p:cNvPr id="33" name="TextBox 32"/>
          <p:cNvSpPr txBox="1"/>
          <p:nvPr/>
        </p:nvSpPr>
        <p:spPr>
          <a:xfrm>
            <a:off x="2667000" y="5162490"/>
            <a:ext cx="304800" cy="400110"/>
          </a:xfrm>
          <a:prstGeom prst="rect">
            <a:avLst/>
          </a:prstGeom>
          <a:noFill/>
        </p:spPr>
        <p:txBody>
          <a:bodyPr wrap="square" rtlCol="0">
            <a:spAutoFit/>
          </a:bodyPr>
          <a:lstStyle/>
          <a:p>
            <a:r>
              <a:rPr lang="en-US" sz="2000" dirty="0">
                <a:solidFill>
                  <a:schemeClr val="accent6">
                    <a:lumMod val="50000"/>
                  </a:schemeClr>
                </a:solidFill>
              </a:rPr>
              <a:t>●</a:t>
            </a:r>
          </a:p>
        </p:txBody>
      </p:sp>
      <p:sp>
        <p:nvSpPr>
          <p:cNvPr id="34" name="TextBox 33"/>
          <p:cNvSpPr txBox="1"/>
          <p:nvPr/>
        </p:nvSpPr>
        <p:spPr>
          <a:xfrm>
            <a:off x="2743200" y="4648200"/>
            <a:ext cx="304800" cy="400110"/>
          </a:xfrm>
          <a:prstGeom prst="rect">
            <a:avLst/>
          </a:prstGeom>
          <a:noFill/>
        </p:spPr>
        <p:txBody>
          <a:bodyPr wrap="square" rtlCol="0">
            <a:spAutoFit/>
          </a:bodyPr>
          <a:lstStyle/>
          <a:p>
            <a:r>
              <a:rPr lang="en-US" sz="2000" dirty="0"/>
              <a:t>●</a:t>
            </a:r>
          </a:p>
        </p:txBody>
      </p:sp>
      <p:sp>
        <p:nvSpPr>
          <p:cNvPr id="35" name="TextBox 34"/>
          <p:cNvSpPr txBox="1"/>
          <p:nvPr/>
        </p:nvSpPr>
        <p:spPr>
          <a:xfrm>
            <a:off x="3276600" y="4629090"/>
            <a:ext cx="304800" cy="400110"/>
          </a:xfrm>
          <a:prstGeom prst="rect">
            <a:avLst/>
          </a:prstGeom>
          <a:noFill/>
        </p:spPr>
        <p:txBody>
          <a:bodyPr wrap="square" rtlCol="0">
            <a:spAutoFit/>
          </a:bodyPr>
          <a:lstStyle/>
          <a:p>
            <a:r>
              <a:rPr lang="en-US" sz="2000" dirty="0">
                <a:solidFill>
                  <a:schemeClr val="accent6">
                    <a:lumMod val="50000"/>
                  </a:schemeClr>
                </a:solidFill>
              </a:rPr>
              <a:t>●</a:t>
            </a:r>
          </a:p>
        </p:txBody>
      </p:sp>
      <p:sp>
        <p:nvSpPr>
          <p:cNvPr id="37" name="TextBox 36"/>
          <p:cNvSpPr txBox="1"/>
          <p:nvPr/>
        </p:nvSpPr>
        <p:spPr>
          <a:xfrm>
            <a:off x="4038600" y="5162490"/>
            <a:ext cx="1372994" cy="411778"/>
          </a:xfrm>
          <a:prstGeom prst="rect">
            <a:avLst/>
          </a:prstGeom>
          <a:noFill/>
        </p:spPr>
        <p:txBody>
          <a:bodyPr wrap="square" rtlCol="0">
            <a:spAutoFit/>
          </a:bodyPr>
          <a:lstStyle/>
          <a:p>
            <a:r>
              <a:rPr lang="en-US" sz="2000" dirty="0"/>
              <a:t>● (0.5, 0.5)</a:t>
            </a:r>
          </a:p>
        </p:txBody>
      </p:sp>
      <p:sp>
        <p:nvSpPr>
          <p:cNvPr id="38" name="TextBox 37"/>
          <p:cNvSpPr txBox="1"/>
          <p:nvPr/>
        </p:nvSpPr>
        <p:spPr>
          <a:xfrm>
            <a:off x="5323726" y="5162490"/>
            <a:ext cx="1370206" cy="411778"/>
          </a:xfrm>
          <a:prstGeom prst="rect">
            <a:avLst/>
          </a:prstGeom>
          <a:noFill/>
        </p:spPr>
        <p:txBody>
          <a:bodyPr wrap="square" rtlCol="0">
            <a:spAutoFit/>
          </a:bodyPr>
          <a:lstStyle/>
          <a:p>
            <a:r>
              <a:rPr lang="en-US" sz="2000" dirty="0">
                <a:solidFill>
                  <a:schemeClr val="accent6">
                    <a:lumMod val="50000"/>
                  </a:schemeClr>
                </a:solidFill>
              </a:rPr>
              <a:t>● (1.5, 0.5)</a:t>
            </a:r>
          </a:p>
        </p:txBody>
      </p:sp>
      <p:sp>
        <p:nvSpPr>
          <p:cNvPr id="39" name="TextBox 38"/>
          <p:cNvSpPr txBox="1"/>
          <p:nvPr/>
        </p:nvSpPr>
        <p:spPr>
          <a:xfrm>
            <a:off x="4038600" y="4629090"/>
            <a:ext cx="1372994" cy="411778"/>
          </a:xfrm>
          <a:prstGeom prst="rect">
            <a:avLst/>
          </a:prstGeom>
          <a:noFill/>
        </p:spPr>
        <p:txBody>
          <a:bodyPr wrap="square" rtlCol="0">
            <a:spAutoFit/>
          </a:bodyPr>
          <a:lstStyle/>
          <a:p>
            <a:r>
              <a:rPr lang="en-US" sz="2000" dirty="0"/>
              <a:t>● (1.5, 1.5)</a:t>
            </a:r>
          </a:p>
        </p:txBody>
      </p:sp>
      <p:sp>
        <p:nvSpPr>
          <p:cNvPr id="40" name="TextBox 39"/>
          <p:cNvSpPr txBox="1"/>
          <p:nvPr/>
        </p:nvSpPr>
        <p:spPr>
          <a:xfrm>
            <a:off x="5323726" y="4629090"/>
            <a:ext cx="1370206" cy="411778"/>
          </a:xfrm>
          <a:prstGeom prst="rect">
            <a:avLst/>
          </a:prstGeom>
          <a:noFill/>
        </p:spPr>
        <p:txBody>
          <a:bodyPr wrap="square" rtlCol="0">
            <a:spAutoFit/>
          </a:bodyPr>
          <a:lstStyle/>
          <a:p>
            <a:r>
              <a:rPr lang="en-US" sz="2000" dirty="0">
                <a:solidFill>
                  <a:schemeClr val="accent6">
                    <a:lumMod val="50000"/>
                  </a:schemeClr>
                </a:solidFill>
              </a:rPr>
              <a:t>● (2.5, 1.5)</a:t>
            </a:r>
          </a:p>
        </p:txBody>
      </p:sp>
      <p:sp>
        <p:nvSpPr>
          <p:cNvPr id="41" name="Rounded Rectangle 40"/>
          <p:cNvSpPr/>
          <p:nvPr/>
        </p:nvSpPr>
        <p:spPr>
          <a:xfrm>
            <a:off x="7391401" y="4901041"/>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a:t>
            </a:r>
            <a:endParaRPr lang="en-US" dirty="0"/>
          </a:p>
        </p:txBody>
      </p:sp>
      <p:sp>
        <p:nvSpPr>
          <p:cNvPr id="42" name="Rounded Rectangle 41"/>
          <p:cNvSpPr/>
          <p:nvPr/>
        </p:nvSpPr>
        <p:spPr>
          <a:xfrm>
            <a:off x="9601200" y="4901041"/>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endParaRPr lang="en-US" dirty="0"/>
          </a:p>
        </p:txBody>
      </p:sp>
      <p:sp>
        <p:nvSpPr>
          <p:cNvPr id="43" name="Freeform 42"/>
          <p:cNvSpPr/>
          <p:nvPr/>
        </p:nvSpPr>
        <p:spPr>
          <a:xfrm>
            <a:off x="7697055" y="4643966"/>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7645685" y="5326563"/>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880732" y="4270621"/>
            <a:ext cx="1720469" cy="369332"/>
          </a:xfrm>
          <a:prstGeom prst="rect">
            <a:avLst/>
          </a:prstGeom>
          <a:noFill/>
        </p:spPr>
        <p:txBody>
          <a:bodyPr wrap="square" rtlCol="0">
            <a:spAutoFit/>
          </a:bodyPr>
          <a:lstStyle/>
          <a:p>
            <a:pPr algn="ctr"/>
            <a:r>
              <a:rPr lang="en-US" dirty="0"/>
              <a:t>t1 (x&lt;2) [x]</a:t>
            </a:r>
          </a:p>
        </p:txBody>
      </p:sp>
      <p:sp>
        <p:nvSpPr>
          <p:cNvPr id="46" name="TextBox 45"/>
          <p:cNvSpPr txBox="1"/>
          <p:nvPr/>
        </p:nvSpPr>
        <p:spPr>
          <a:xfrm>
            <a:off x="7880731" y="5574268"/>
            <a:ext cx="1720469" cy="369332"/>
          </a:xfrm>
          <a:prstGeom prst="rect">
            <a:avLst/>
          </a:prstGeom>
          <a:noFill/>
        </p:spPr>
        <p:txBody>
          <a:bodyPr wrap="square" rtlCol="0">
            <a:spAutoFit/>
          </a:bodyPr>
          <a:lstStyle/>
          <a:p>
            <a:pPr algn="ctr"/>
            <a:r>
              <a:rPr lang="en-US" dirty="0"/>
              <a:t>t2 (y&lt;1) [y]</a:t>
            </a:r>
          </a:p>
        </p:txBody>
      </p:sp>
      <p:sp>
        <p:nvSpPr>
          <p:cNvPr id="47" name="Rounded Rectangle 46"/>
          <p:cNvSpPr/>
          <p:nvPr/>
        </p:nvSpPr>
        <p:spPr>
          <a:xfrm>
            <a:off x="7924801" y="6096000"/>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endParaRPr lang="en-US" dirty="0"/>
          </a:p>
        </p:txBody>
      </p:sp>
      <p:sp>
        <p:nvSpPr>
          <p:cNvPr id="48" name="Freeform 47"/>
          <p:cNvSpPr/>
          <p:nvPr/>
        </p:nvSpPr>
        <p:spPr>
          <a:xfrm>
            <a:off x="7176400" y="5134709"/>
            <a:ext cx="748401" cy="1178169"/>
          </a:xfrm>
          <a:custGeom>
            <a:avLst/>
            <a:gdLst>
              <a:gd name="connsiteX0" fmla="*/ 256032 w 748401"/>
              <a:gd name="connsiteY0" fmla="*/ 0 h 1178169"/>
              <a:gd name="connsiteX1" fmla="*/ 9847 w 748401"/>
              <a:gd name="connsiteY1" fmla="*/ 826477 h 1178169"/>
              <a:gd name="connsiteX2" fmla="*/ 45016 w 748401"/>
              <a:gd name="connsiteY2" fmla="*/ 1090246 h 1178169"/>
              <a:gd name="connsiteX3" fmla="*/ 45016 w 748401"/>
              <a:gd name="connsiteY3" fmla="*/ 1090246 h 1178169"/>
              <a:gd name="connsiteX4" fmla="*/ 748401 w 748401"/>
              <a:gd name="connsiteY4" fmla="*/ 1178169 h 1178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401" h="1178169">
                <a:moveTo>
                  <a:pt x="256032" y="0"/>
                </a:moveTo>
                <a:cubicBezTo>
                  <a:pt x="150524" y="322384"/>
                  <a:pt x="45016" y="644769"/>
                  <a:pt x="9847" y="826477"/>
                </a:cubicBezTo>
                <a:cubicBezTo>
                  <a:pt x="-25322" y="1008185"/>
                  <a:pt x="45016" y="1090246"/>
                  <a:pt x="45016" y="1090246"/>
                </a:cubicBezTo>
                <a:lnTo>
                  <a:pt x="45016" y="1090246"/>
                </a:lnTo>
                <a:lnTo>
                  <a:pt x="748401" y="1178169"/>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500000" y="6107668"/>
            <a:ext cx="2011670" cy="369332"/>
          </a:xfrm>
          <a:prstGeom prst="rect">
            <a:avLst/>
          </a:prstGeom>
          <a:noFill/>
        </p:spPr>
        <p:txBody>
          <a:bodyPr wrap="square" rtlCol="0">
            <a:spAutoFit/>
          </a:bodyPr>
          <a:lstStyle/>
          <a:p>
            <a:pPr algn="ctr"/>
            <a:r>
              <a:rPr lang="en-US" dirty="0"/>
              <a:t>t3 (x&lt;2, y &gt; 1)</a:t>
            </a:r>
          </a:p>
        </p:txBody>
      </p:sp>
    </p:spTree>
    <p:extLst>
      <p:ext uri="{BB962C8B-B14F-4D97-AF65-F5344CB8AC3E}">
        <p14:creationId xmlns:p14="http://schemas.microsoft.com/office/powerpoint/2010/main" val="60861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2" grpId="0"/>
      <p:bldP spid="33" grpId="0"/>
      <p:bldP spid="34" grpId="0"/>
      <p:bldP spid="35" grpId="0"/>
      <p:bldP spid="37" grpId="0"/>
      <p:bldP spid="38" grpId="0"/>
      <p:bldP spid="39" grpId="0"/>
      <p:bldP spid="40" grpId="0"/>
      <p:bldP spid="41" grpId="0" animBg="1"/>
      <p:bldP spid="42" grpId="0" animBg="1"/>
      <p:bldP spid="43" grpId="0" animBg="1"/>
      <p:bldP spid="44" grpId="0" animBg="1"/>
      <p:bldP spid="45" grpId="0"/>
      <p:bldP spid="46" grpId="0"/>
      <p:bldP spid="47" grpId="0" animBg="1"/>
      <p:bldP spid="48" grpId="0" animBg="1"/>
      <p:bldP spid="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equivalent </a:t>
            </a:r>
            <a:r>
              <a:rPr lang="en-US" dirty="0" smtClean="0"/>
              <a:t>environments</a:t>
            </a:r>
            <a:endParaRPr lang="en-US" dirty="0"/>
          </a:p>
        </p:txBody>
      </p:sp>
      <p:sp>
        <p:nvSpPr>
          <p:cNvPr id="25" name="Content Placeholder 2"/>
          <p:cNvSpPr>
            <a:spLocks noGrp="1"/>
          </p:cNvSpPr>
          <p:nvPr>
            <p:ph idx="1"/>
          </p:nvPr>
        </p:nvSpPr>
        <p:spPr>
          <a:xfrm>
            <a:off x="1828800" y="2971800"/>
            <a:ext cx="4495800" cy="3733800"/>
          </a:xfrm>
        </p:spPr>
        <p:txBody>
          <a:bodyPr>
            <a:noAutofit/>
          </a:bodyPr>
          <a:lstStyle/>
          <a:p>
            <a:pPr marL="0" indent="0">
              <a:buNone/>
            </a:pPr>
            <a:r>
              <a:rPr lang="en-US" sz="2000" b="1" dirty="0" err="1">
                <a:latin typeface="Courier New" pitchFamily="49" charset="0"/>
                <a:cs typeface="Courier New" pitchFamily="49" charset="0"/>
              </a:rPr>
              <a:t>motionPorch</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x = </a:t>
            </a:r>
            <a:r>
              <a:rPr lang="en-US" sz="2000" dirty="0" err="1">
                <a:latin typeface="Courier New" pitchFamily="49" charset="0"/>
                <a:cs typeface="Courier New" pitchFamily="49" charset="0"/>
              </a:rPr>
              <a:t>lightMeter.Level</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b="1" dirty="0" err="1">
                <a:latin typeface="Courier New" pitchFamily="49" charset="0"/>
                <a:cs typeface="Courier New" pitchFamily="49" charset="0"/>
              </a:rPr>
              <a:t>porchLight.On</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timer.Start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timer.Fired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(Off)</a:t>
            </a: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943601" y="35052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panose="02040503050406030204" pitchFamily="18" charset="0"/>
                        <a:cs typeface="Courier New" pitchFamily="49" charset="0"/>
                      </a:rPr>
                      <m:t>=0</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943601" y="3505200"/>
                <a:ext cx="1371601" cy="381000"/>
              </a:xfrm>
              <a:prstGeom prst="rect">
                <a:avLst/>
              </a:prstGeom>
              <a:blipFill rotWithShape="0">
                <a:blip r:embed="rId3"/>
                <a:stretch>
                  <a:fillRect t="-12308" b="-246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9144000" y="3505200"/>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LtLvl</a:t>
                </a:r>
                <a14:m>
                  <m:oMath xmlns:m="http://schemas.openxmlformats.org/officeDocument/2006/math">
                    <m:r>
                      <a:rPr lang="en-US" sz="2000">
                        <a:latin typeface="Cambria Math" panose="02040503050406030204" pitchFamily="18" charset="0"/>
                        <a:cs typeface="Courier New" pitchFamily="49" charset="0"/>
                      </a:rPr>
                      <m:t>=99</m:t>
                    </m:r>
                    <m:r>
                      <a:rPr lang="en-US" sz="2000" i="1">
                        <a:latin typeface="Cambria Math"/>
                        <a:cs typeface="Courier New" pitchFamily="49" charset="0"/>
                      </a:rPr>
                      <m:t> </m:t>
                    </m:r>
                  </m:oMath>
                </a14:m>
                <a:endParaRPr lang="en-US" sz="2000" dirty="0">
                  <a:latin typeface="Courier New" pitchFamily="49" charset="0"/>
                  <a:cs typeface="Courier New" pitchFamily="49" charset="0"/>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9144000" y="3505200"/>
                <a:ext cx="1371600" cy="381000"/>
              </a:xfrm>
              <a:prstGeom prst="rect">
                <a:avLst/>
              </a:prstGeom>
              <a:blipFill rotWithShape="0">
                <a:blip r:embed="rId4"/>
                <a:stretch>
                  <a:fillRect t="-12308" b="-24615"/>
                </a:stretch>
              </a:blipFill>
              <a:ln>
                <a:solidFill>
                  <a:schemeClr val="tx1"/>
                </a:solidFill>
              </a:ln>
            </p:spPr>
            <p:txBody>
              <a:bodyPr/>
              <a:lstStyle/>
              <a:p>
                <a:r>
                  <a:rPr lang="en-US">
                    <a:noFill/>
                  </a:rPr>
                  <a:t> </a:t>
                </a:r>
              </a:p>
            </p:txBody>
          </p:sp>
        </mc:Fallback>
      </mc:AlternateContent>
      <p:sp>
        <p:nvSpPr>
          <p:cNvPr id="13" name="Content Placeholder 2"/>
          <p:cNvSpPr txBox="1">
            <a:spLocks/>
          </p:cNvSpPr>
          <p:nvPr/>
        </p:nvSpPr>
        <p:spPr>
          <a:xfrm>
            <a:off x="7543800" y="3505200"/>
            <a:ext cx="1371600"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Courier New" pitchFamily="49" charset="0"/>
                <a:cs typeface="Courier New" pitchFamily="49" charset="0"/>
              </a:rPr>
              <a:t>• • • •</a:t>
            </a:r>
          </a:p>
        </p:txBody>
      </p:sp>
      <p:sp>
        <p:nvSpPr>
          <p:cNvPr id="8" name="Content Placeholder 2"/>
          <p:cNvSpPr txBox="1">
            <a:spLocks/>
          </p:cNvSpPr>
          <p:nvPr/>
        </p:nvSpPr>
        <p:spPr>
          <a:xfrm>
            <a:off x="815450" y="1676400"/>
            <a:ext cx="9304734"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r>
              <a:rPr lang="en-US" sz="2800" dirty="0">
                <a:cs typeface="Courier New" pitchFamily="49" charset="0"/>
              </a:rPr>
              <a:t>Symbolically execute each trigger</a:t>
            </a:r>
          </a:p>
          <a:p>
            <a:pPr marL="457200" indent="-457200">
              <a:buFont typeface="Arial" pitchFamily="34" charset="0"/>
              <a:buAutoNum type="arabicPeriod"/>
            </a:pPr>
            <a:r>
              <a:rPr lang="en-US" sz="2800" dirty="0">
                <a:cs typeface="Courier New" pitchFamily="49" charset="0"/>
              </a:rPr>
              <a:t>Find </a:t>
            </a:r>
            <a:r>
              <a:rPr lang="en-US" sz="2800" dirty="0" smtClean="0">
                <a:cs typeface="Courier New" pitchFamily="49" charset="0"/>
              </a:rPr>
              <a:t>environmental conditions </a:t>
            </a:r>
            <a:r>
              <a:rPr lang="en-US" sz="2800" dirty="0">
                <a:cs typeface="Courier New" pitchFamily="49" charset="0"/>
              </a:rPr>
              <a:t>that lead to same </a:t>
            </a:r>
            <a:r>
              <a:rPr lang="en-US" sz="2800" i="1" dirty="0">
                <a:cs typeface="Courier New" pitchFamily="49" charset="0"/>
              </a:rPr>
              <a:t>state</a:t>
            </a:r>
          </a:p>
          <a:p>
            <a:pPr marL="0" indent="0">
              <a:buNone/>
            </a:pPr>
            <a:endParaRPr lang="en-US" sz="2800" dirty="0">
              <a:cs typeface="Courier New" pitchFamily="49" charset="0"/>
            </a:endParaRPr>
          </a:p>
        </p:txBody>
      </p:sp>
    </p:spTree>
    <p:extLst>
      <p:ext uri="{BB962C8B-B14F-4D97-AF65-F5344CB8AC3E}">
        <p14:creationId xmlns:p14="http://schemas.microsoft.com/office/powerpoint/2010/main" val="24468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Buggy control programs wreak havoc</a:t>
            </a:r>
            <a:endParaRPr lang="en-US" dirty="0"/>
          </a:p>
        </p:txBody>
      </p:sp>
      <p:sp>
        <p:nvSpPr>
          <p:cNvPr id="5" name="Content Placeholder 4"/>
          <p:cNvSpPr>
            <a:spLocks noGrp="1"/>
          </p:cNvSpPr>
          <p:nvPr>
            <p:ph idx="1"/>
          </p:nvPr>
        </p:nvSpPr>
        <p:spPr>
          <a:xfrm>
            <a:off x="1670909" y="4724401"/>
            <a:ext cx="3383974" cy="868363"/>
          </a:xfrm>
        </p:spPr>
        <p:txBody>
          <a:bodyPr>
            <a:normAutofit fontScale="92500" lnSpcReduction="20000"/>
          </a:bodyPr>
          <a:lstStyle/>
          <a:p>
            <a:pPr marL="0" indent="0" algn="ctr">
              <a:buNone/>
            </a:pPr>
            <a:r>
              <a:rPr lang="en-US" dirty="0" smtClean="0">
                <a:solidFill>
                  <a:schemeClr val="tx2"/>
                </a:solidFill>
              </a:rPr>
              <a:t>One nice morning in the summer</a:t>
            </a:r>
            <a:endParaRPr lang="en-US" dirty="0">
              <a:solidFill>
                <a:schemeClr val="tx2"/>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690" y="1943100"/>
            <a:ext cx="4214413" cy="2514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88" y="1943100"/>
            <a:ext cx="3256495" cy="3124200"/>
          </a:xfrm>
          <a:prstGeom prst="rect">
            <a:avLst/>
          </a:prstGeom>
        </p:spPr>
      </p:pic>
    </p:spTree>
    <p:extLst>
      <p:ext uri="{BB962C8B-B14F-4D97-AF65-F5344CB8AC3E}">
        <p14:creationId xmlns:p14="http://schemas.microsoft.com/office/powerpoint/2010/main" val="15582618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Mapping to VCs (2/4): Periodic timers</a:t>
            </a:r>
            <a:endParaRPr lang="en-US" dirty="0"/>
          </a:p>
        </p:txBody>
      </p:sp>
      <p:sp>
        <p:nvSpPr>
          <p:cNvPr id="5" name="Content Placeholder 2"/>
          <p:cNvSpPr txBox="1">
            <a:spLocks/>
          </p:cNvSpPr>
          <p:nvPr/>
        </p:nvSpPr>
        <p:spPr>
          <a:xfrm>
            <a:off x="1007167" y="1920874"/>
            <a:ext cx="4793974" cy="29559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Courier New" pitchFamily="49" charset="0"/>
                <a:cs typeface="Courier New" pitchFamily="49" charset="0"/>
              </a:rPr>
              <a:t>timer1.Period = 600</a:t>
            </a:r>
          </a:p>
          <a:p>
            <a:pPr marL="0" indent="0">
              <a:buNone/>
            </a:pPr>
            <a:r>
              <a:rPr lang="en-US" sz="2400" dirty="0">
                <a:latin typeface="Courier New" pitchFamily="49" charset="0"/>
                <a:cs typeface="Courier New" pitchFamily="49" charset="0"/>
              </a:rPr>
              <a:t>timer1.Event += Timer1Fired</a:t>
            </a:r>
          </a:p>
          <a:p>
            <a:pPr marL="0" indent="0">
              <a:buNone/>
            </a:pPr>
            <a:r>
              <a:rPr lang="en-US" sz="2400" dirty="0">
                <a:latin typeface="Courier New" pitchFamily="49" charset="0"/>
                <a:cs typeface="Courier New" pitchFamily="49" charset="0"/>
              </a:rPr>
              <a:t>... </a:t>
            </a:r>
          </a:p>
          <a:p>
            <a:pPr marL="0" indent="0">
              <a:buNone/>
            </a:pP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Timer1Fired:</a:t>
            </a:r>
          </a:p>
          <a:p>
            <a:pPr marL="0" indent="0">
              <a:buNone/>
            </a:pPr>
            <a:r>
              <a:rPr lang="en-US" sz="2400" dirty="0">
                <a:latin typeface="Courier New" pitchFamily="49" charset="0"/>
                <a:cs typeface="Courier New" pitchFamily="49" charset="0"/>
              </a:rPr>
              <a:t>  ...</a:t>
            </a:r>
          </a:p>
        </p:txBody>
      </p:sp>
      <p:sp>
        <p:nvSpPr>
          <p:cNvPr id="7" name="Content Placeholder 2"/>
          <p:cNvSpPr txBox="1">
            <a:spLocks/>
          </p:cNvSpPr>
          <p:nvPr/>
        </p:nvSpPr>
        <p:spPr>
          <a:xfrm>
            <a:off x="6507867" y="1981200"/>
            <a:ext cx="4716724" cy="28956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Courier New" pitchFamily="49" charset="0"/>
                <a:cs typeface="Courier New" pitchFamily="49" charset="0"/>
              </a:rPr>
              <a:t>VC_timer1 = 0</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a:t>
            </a:r>
            <a:br>
              <a:rPr lang="en-US" sz="2400" dirty="0">
                <a:latin typeface="Courier New" pitchFamily="49" charset="0"/>
                <a:cs typeface="Courier New" pitchFamily="49" charset="0"/>
              </a:rPr>
            </a:br>
            <a:endParaRPr lang="en-US" sz="2400"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VC_timer1 == 600:</a:t>
            </a:r>
          </a:p>
          <a:p>
            <a:pPr marL="0" indent="0">
              <a:buNone/>
            </a:pPr>
            <a:r>
              <a:rPr lang="en-US" sz="2400" dirty="0">
                <a:latin typeface="Courier New" pitchFamily="49" charset="0"/>
                <a:cs typeface="Courier New" pitchFamily="49" charset="0"/>
              </a:rPr>
              <a:t>  ...</a:t>
            </a:r>
          </a:p>
          <a:p>
            <a:pPr marL="0" indent="0">
              <a:buNone/>
            </a:pPr>
            <a:r>
              <a:rPr lang="en-US" sz="2400" dirty="0">
                <a:latin typeface="Courier New" pitchFamily="49" charset="0"/>
                <a:cs typeface="Courier New" pitchFamily="49" charset="0"/>
              </a:rPr>
              <a:t>  VC_timer1 = 0</a:t>
            </a:r>
          </a:p>
        </p:txBody>
      </p:sp>
    </p:spTree>
    <p:extLst>
      <p:ext uri="{BB962C8B-B14F-4D97-AF65-F5344CB8AC3E}">
        <p14:creationId xmlns:p14="http://schemas.microsoft.com/office/powerpoint/2010/main" val="398583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VCs (4/4): Sleep calls</a:t>
            </a:r>
            <a:endParaRPr lang="en-US" dirty="0"/>
          </a:p>
        </p:txBody>
      </p:sp>
      <p:sp>
        <p:nvSpPr>
          <p:cNvPr id="8" name="Content Placeholder 2"/>
          <p:cNvSpPr txBox="1">
            <a:spLocks/>
          </p:cNvSpPr>
          <p:nvPr/>
        </p:nvSpPr>
        <p:spPr>
          <a:xfrm>
            <a:off x="516835" y="1920874"/>
            <a:ext cx="5049078" cy="20415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a:t>
            </a:r>
          </a:p>
          <a:p>
            <a:pPr marL="0" indent="0">
              <a:buNone/>
            </a:pP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//pre-sleep </a:t>
            </a:r>
            <a:r>
              <a:rPr lang="en-US" sz="2400" dirty="0">
                <a:latin typeface="Courier New" pitchFamily="49" charset="0"/>
                <a:cs typeface="Courier New" pitchFamily="49" charset="0"/>
              </a:rPr>
              <a:t>actions</a:t>
            </a:r>
          </a:p>
          <a:p>
            <a:pPr marL="0" indent="0">
              <a:buNone/>
            </a:pPr>
            <a:r>
              <a:rPr lang="en-US" sz="2400" dirty="0">
                <a:latin typeface="Courier New" pitchFamily="49" charset="0"/>
                <a:cs typeface="Courier New" pitchFamily="49" charset="0"/>
              </a:rPr>
              <a:t>  Sleep(10)</a:t>
            </a:r>
          </a:p>
          <a:p>
            <a:pPr marL="0" indent="0">
              <a:buNone/>
            </a:pPr>
            <a:r>
              <a:rPr lang="en-US" sz="2400" dirty="0">
                <a:latin typeface="Courier New" pitchFamily="49" charset="0"/>
                <a:cs typeface="Courier New" pitchFamily="49" charset="0"/>
              </a:rPr>
              <a:t>  ... //post-sleep actions</a:t>
            </a:r>
          </a:p>
        </p:txBody>
      </p:sp>
      <p:sp>
        <p:nvSpPr>
          <p:cNvPr id="9" name="Content Placeholder 2"/>
          <p:cNvSpPr txBox="1">
            <a:spLocks/>
          </p:cNvSpPr>
          <p:nvPr/>
        </p:nvSpPr>
        <p:spPr>
          <a:xfrm>
            <a:off x="6430619" y="1981199"/>
            <a:ext cx="5151781" cy="2882349"/>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a:t>
            </a: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//pre-sleep </a:t>
            </a:r>
            <a:r>
              <a:rPr lang="en-US" sz="2400" dirty="0">
                <a:latin typeface="Courier New" pitchFamily="49" charset="0"/>
                <a:cs typeface="Courier New" pitchFamily="49" charset="0"/>
              </a:rPr>
              <a:t>actions</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VC_sleeper</a:t>
            </a:r>
            <a:r>
              <a:rPr lang="en-US" sz="2400" dirty="0">
                <a:latin typeface="Courier New" pitchFamily="49" charset="0"/>
                <a:cs typeface="Courier New" pitchFamily="49" charset="0"/>
              </a:rPr>
              <a:t> = 0</a:t>
            </a:r>
          </a:p>
          <a:p>
            <a:pPr marL="0" indent="0">
              <a:buNone/>
            </a:pPr>
            <a:endParaRPr lang="en-US" sz="2400"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VC_sleeper</a:t>
            </a:r>
            <a:r>
              <a:rPr lang="en-US" sz="2400" b="1" dirty="0">
                <a:latin typeface="Courier New" pitchFamily="49" charset="0"/>
                <a:cs typeface="Courier New" pitchFamily="49" charset="0"/>
              </a:rPr>
              <a:t> == 10:</a:t>
            </a:r>
          </a:p>
          <a:p>
            <a:pPr marL="0" indent="0">
              <a:buNone/>
            </a:pP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//post-sleep </a:t>
            </a:r>
            <a:r>
              <a:rPr lang="en-US" sz="2400" dirty="0">
                <a:latin typeface="Courier New" pitchFamily="49" charset="0"/>
                <a:cs typeface="Courier New" pitchFamily="49" charset="0"/>
              </a:rPr>
              <a:t>actions  </a:t>
            </a:r>
          </a:p>
        </p:txBody>
      </p:sp>
    </p:spTree>
    <p:extLst>
      <p:ext uri="{BB962C8B-B14F-4D97-AF65-F5344CB8AC3E}">
        <p14:creationId xmlns:p14="http://schemas.microsoft.com/office/powerpoint/2010/main" val="108149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Reducing the number of VCs: Combining timers</a:t>
            </a:r>
            <a:endParaRPr lang="en-US" dirty="0"/>
          </a:p>
        </p:txBody>
      </p:sp>
      <p:sp>
        <p:nvSpPr>
          <p:cNvPr id="4" name="Content Placeholder 2"/>
          <p:cNvSpPr txBox="1">
            <a:spLocks/>
          </p:cNvSpPr>
          <p:nvPr/>
        </p:nvSpPr>
        <p:spPr>
          <a:xfrm>
            <a:off x="927655" y="1920874"/>
            <a:ext cx="4754217" cy="37941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Courier New" pitchFamily="49" charset="0"/>
                <a:cs typeface="Courier New" pitchFamily="49" charset="0"/>
              </a:rPr>
              <a:t>timer1.Period = 600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timer1.Event += Timer1Fired</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timer2.Period = 800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timer2.Event += Timer2Fired</a:t>
            </a:r>
          </a:p>
          <a:p>
            <a:pPr marL="0" indent="0">
              <a:buNone/>
            </a:pPr>
            <a:r>
              <a:rPr lang="en-US" sz="2000" dirty="0">
                <a:latin typeface="Courier New" pitchFamily="49" charset="0"/>
                <a:cs typeface="Courier New" pitchFamily="49" charset="0"/>
              </a:rPr>
              <a:t>... </a:t>
            </a:r>
          </a:p>
          <a:p>
            <a:pPr marL="0" indent="0">
              <a:buNone/>
            </a:pPr>
            <a:endParaRPr lang="en-US" sz="20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Timer1Fired:</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endParaRPr lang="en-US" sz="20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Timer2Fired:</a:t>
            </a:r>
          </a:p>
          <a:p>
            <a:pPr marL="0" indent="0">
              <a:buNone/>
            </a:pPr>
            <a:r>
              <a:rPr lang="en-US" sz="2000" dirty="0">
                <a:latin typeface="Courier New" pitchFamily="49" charset="0"/>
                <a:cs typeface="Courier New" pitchFamily="49" charset="0"/>
              </a:rPr>
              <a:t>  ...</a:t>
            </a:r>
          </a:p>
        </p:txBody>
      </p:sp>
      <p:sp>
        <p:nvSpPr>
          <p:cNvPr id="5" name="Content Placeholder 2"/>
          <p:cNvSpPr txBox="1">
            <a:spLocks/>
          </p:cNvSpPr>
          <p:nvPr/>
        </p:nvSpPr>
        <p:spPr>
          <a:xfrm>
            <a:off x="6553199" y="1981199"/>
            <a:ext cx="4313583" cy="4220817"/>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latin typeface="Courier New" pitchFamily="49" charset="0"/>
                <a:cs typeface="Courier New" pitchFamily="49" charset="0"/>
              </a:rPr>
              <a:t>VC_timer</a:t>
            </a:r>
            <a:r>
              <a:rPr lang="en-US" sz="2000" dirty="0">
                <a:latin typeface="Courier New" pitchFamily="49" charset="0"/>
                <a:cs typeface="Courier New" pitchFamily="49" charset="0"/>
              </a:rPr>
              <a:t> = 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endParaRPr lang="en-US" sz="2000" b="1"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VC_timer</a:t>
            </a:r>
            <a:r>
              <a:rPr lang="en-US" sz="2000" b="1" dirty="0">
                <a:latin typeface="Courier New" pitchFamily="49" charset="0"/>
                <a:cs typeface="Courier New" pitchFamily="49" charset="0"/>
              </a:rPr>
              <a:t> == 600:</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endParaRPr lang="en-US" sz="2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VC_timer</a:t>
            </a:r>
            <a:r>
              <a:rPr lang="en-US" sz="2000" b="1" dirty="0">
                <a:latin typeface="Courier New" pitchFamily="49" charset="0"/>
                <a:cs typeface="Courier New" pitchFamily="49" charset="0"/>
              </a:rPr>
              <a:t> == 800:</a:t>
            </a:r>
          </a:p>
          <a:p>
            <a:pPr marL="0" indent="0">
              <a:buNone/>
            </a:pPr>
            <a:r>
              <a:rPr lang="en-US" sz="2000" dirty="0">
                <a:latin typeface="Courier New" pitchFamily="49" charset="0"/>
                <a:cs typeface="Courier New" pitchFamily="49" charset="0"/>
              </a:rPr>
              <a:t>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VC_timer</a:t>
            </a:r>
            <a:r>
              <a:rPr lang="en-US" sz="2000" dirty="0">
                <a:latin typeface="Courier New" pitchFamily="49" charset="0"/>
                <a:cs typeface="Courier New" pitchFamily="49" charset="0"/>
              </a:rPr>
              <a:t> = 0</a:t>
            </a:r>
          </a:p>
        </p:txBody>
      </p:sp>
    </p:spTree>
    <p:extLst>
      <p:ext uri="{BB962C8B-B14F-4D97-AF65-F5344CB8AC3E}">
        <p14:creationId xmlns:p14="http://schemas.microsoft.com/office/powerpoint/2010/main" val="374408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time regions</a:t>
            </a:r>
            <a:endParaRPr lang="en-US" dirty="0"/>
          </a:p>
        </p:txBody>
      </p:sp>
      <p:sp>
        <p:nvSpPr>
          <p:cNvPr id="3" name="Content Placeholder 2"/>
          <p:cNvSpPr>
            <a:spLocks noGrp="1"/>
          </p:cNvSpPr>
          <p:nvPr>
            <p:ph idx="1"/>
          </p:nvPr>
        </p:nvSpPr>
        <p:spPr>
          <a:xfrm>
            <a:off x="609600" y="1600201"/>
            <a:ext cx="4861560" cy="4525963"/>
          </a:xfrm>
        </p:spPr>
        <p:txBody>
          <a:bodyPr>
            <a:normAutofit/>
          </a:bodyPr>
          <a:lstStyle/>
          <a:p>
            <a:pPr marL="514350" indent="-514350">
              <a:buFont typeface="+mj-lt"/>
              <a:buAutoNum type="arabicPeriod"/>
            </a:pPr>
            <a:r>
              <a:rPr lang="en-US" sz="2800" dirty="0"/>
              <a:t>Extract VC constraints using symbolic execution</a:t>
            </a:r>
            <a:br>
              <a:rPr lang="en-US" sz="2800" dirty="0"/>
            </a:br>
            <a:endParaRPr lang="en-US" sz="2800" dirty="0"/>
          </a:p>
          <a:p>
            <a:pPr marL="514350" indent="-514350">
              <a:buFont typeface="+mj-lt"/>
              <a:buAutoNum type="arabicPeriod"/>
            </a:pPr>
            <a:r>
              <a:rPr lang="en-US" sz="2800" dirty="0"/>
              <a:t>Construct time regions using the constraints</a:t>
            </a:r>
          </a:p>
        </p:txBody>
      </p:sp>
      <p:sp>
        <p:nvSpPr>
          <p:cNvPr id="4" name="Content Placeholder 2"/>
          <p:cNvSpPr txBox="1">
            <a:spLocks/>
          </p:cNvSpPr>
          <p:nvPr/>
        </p:nvSpPr>
        <p:spPr>
          <a:xfrm>
            <a:off x="6456737" y="1646238"/>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ourier New" pitchFamily="49" charset="0"/>
                <a:cs typeface="Courier New" pitchFamily="49" charset="0"/>
              </a:rPr>
              <a:t>Trigger0:</a:t>
            </a:r>
          </a:p>
          <a:p>
            <a:pPr marL="0" indent="0">
              <a:buNone/>
            </a:pPr>
            <a:r>
              <a:rPr lang="en-US" sz="1800" dirty="0">
                <a:latin typeface="Courier New" pitchFamily="49" charset="0"/>
                <a:cs typeface="Courier New" pitchFamily="49" charset="0"/>
              </a:rPr>
              <a:t>  tTrigger1 = Now</a:t>
            </a:r>
          </a:p>
          <a:p>
            <a:pPr marL="0" indent="0">
              <a:buNone/>
            </a:pPr>
            <a:r>
              <a:rPr lang="en-US" sz="1800" dirty="0">
                <a:latin typeface="Courier New" pitchFamily="49" charset="0"/>
                <a:cs typeface="Courier New" pitchFamily="49" charset="0"/>
              </a:rPr>
              <a:t>  tTrigger2 = Now</a:t>
            </a:r>
          </a:p>
          <a:p>
            <a:pPr marL="0" indent="0">
              <a:buNone/>
            </a:pPr>
            <a:r>
              <a:rPr lang="en-US" sz="1800" dirty="0">
                <a:latin typeface="Courier New" pitchFamily="49" charset="0"/>
                <a:cs typeface="Courier New" pitchFamily="49" charset="0"/>
              </a:rPr>
              <a:t>  trigger1Seen = false</a:t>
            </a:r>
          </a:p>
          <a:p>
            <a:pPr marL="0" indent="0">
              <a:buNone/>
            </a:pPr>
            <a:r>
              <a:rPr lang="en-US" sz="1800" b="1" dirty="0">
                <a:latin typeface="Courier New" pitchFamily="49" charset="0"/>
                <a:cs typeface="Courier New" pitchFamily="49" charset="0"/>
              </a:rPr>
              <a:t>Trigger1:</a:t>
            </a:r>
          </a:p>
          <a:p>
            <a:pPr marL="0" indent="0">
              <a:buNone/>
            </a:pPr>
            <a:r>
              <a:rPr lang="en-US" sz="1800" dirty="0">
                <a:latin typeface="Courier New" pitchFamily="49" charset="0"/>
                <a:cs typeface="Courier New" pitchFamily="49" charset="0"/>
              </a:rPr>
              <a:t>  if (Now – tTrigger1 &lt; 5)</a:t>
            </a:r>
          </a:p>
          <a:p>
            <a:pPr marL="0" indent="0">
              <a:buNone/>
            </a:pPr>
            <a:r>
              <a:rPr lang="en-US" sz="1800" dirty="0">
                <a:latin typeface="Courier New" pitchFamily="49" charset="0"/>
                <a:cs typeface="Courier New" pitchFamily="49" charset="0"/>
              </a:rPr>
              <a:t>    trigger1Seen = true</a:t>
            </a:r>
          </a:p>
          <a:p>
            <a:pPr marL="0" indent="0">
              <a:buNone/>
            </a:pPr>
            <a:r>
              <a:rPr lang="en-US" sz="1800" dirty="0">
                <a:latin typeface="Courier New" pitchFamily="49" charset="0"/>
                <a:cs typeface="Courier New" pitchFamily="49" charset="0"/>
              </a:rPr>
              <a:t>  tTrigger1 = Now</a:t>
            </a:r>
          </a:p>
          <a:p>
            <a:pPr marL="0" indent="0">
              <a:buNone/>
            </a:pPr>
            <a:r>
              <a:rPr lang="en-US" sz="1800" b="1" dirty="0">
                <a:latin typeface="Courier New" pitchFamily="49" charset="0"/>
                <a:cs typeface="Courier New" pitchFamily="49" charset="0"/>
              </a:rPr>
              <a:t>Trigger2:</a:t>
            </a:r>
          </a:p>
          <a:p>
            <a:pPr marL="0" indent="0">
              <a:buNone/>
            </a:pPr>
            <a:r>
              <a:rPr lang="en-US" sz="1800" dirty="0">
                <a:latin typeface="Courier New" pitchFamily="49" charset="0"/>
                <a:cs typeface="Courier New" pitchFamily="49" charset="0"/>
              </a:rPr>
              <a:t>  if (trigger1Seen)</a:t>
            </a:r>
          </a:p>
          <a:p>
            <a:pPr marL="0" indent="0">
              <a:buNone/>
            </a:pPr>
            <a:r>
              <a:rPr lang="en-US" sz="1800" dirty="0">
                <a:latin typeface="Courier New" pitchFamily="49" charset="0"/>
                <a:cs typeface="Courier New" pitchFamily="49" charset="0"/>
              </a:rPr>
              <a:t>     if (Now – tTrigger2 &lt; 2)</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else</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DoSomethingElse</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1907904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DeLorean</a:t>
            </a:r>
            <a:endParaRPr lang="en-US" dirty="0"/>
          </a:p>
        </p:txBody>
      </p:sp>
      <p:sp>
        <p:nvSpPr>
          <p:cNvPr id="5" name="Flowchart: Alternate Process 4"/>
          <p:cNvSpPr/>
          <p:nvPr/>
        </p:nvSpPr>
        <p:spPr>
          <a:xfrm>
            <a:off x="1458097" y="1828800"/>
            <a:ext cx="303770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Control program</a:t>
            </a:r>
          </a:p>
          <a:p>
            <a:pPr algn="ctr"/>
            <a:r>
              <a:rPr lang="en-US" sz="2400" dirty="0">
                <a:solidFill>
                  <a:schemeClr val="tx1"/>
                </a:solidFill>
              </a:rPr>
              <a:t>Safety invariants</a:t>
            </a:r>
          </a:p>
        </p:txBody>
      </p:sp>
      <p:sp>
        <p:nvSpPr>
          <p:cNvPr id="6" name="Flowchart: Process 5"/>
          <p:cNvSpPr/>
          <p:nvPr/>
        </p:nvSpPr>
        <p:spPr>
          <a:xfrm>
            <a:off x="5181600" y="18288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rPr>
              <a:t>Front </a:t>
            </a:r>
            <a:br>
              <a:rPr lang="en-US" sz="2800" dirty="0">
                <a:solidFill>
                  <a:schemeClr val="tx1"/>
                </a:solidFill>
              </a:rPr>
            </a:br>
            <a:r>
              <a:rPr lang="en-US" sz="2800" dirty="0">
                <a:solidFill>
                  <a:schemeClr val="tx1"/>
                </a:solidFill>
              </a:rPr>
              <a:t>end</a:t>
            </a:r>
          </a:p>
        </p:txBody>
      </p:sp>
      <p:sp>
        <p:nvSpPr>
          <p:cNvPr id="7" name="Flowchart: Alternate Process 6"/>
          <p:cNvSpPr/>
          <p:nvPr/>
        </p:nvSpPr>
        <p:spPr>
          <a:xfrm>
            <a:off x="7696200" y="1828800"/>
            <a:ext cx="3017108"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Program with virtualized devices</a:t>
            </a:r>
          </a:p>
        </p:txBody>
      </p:sp>
      <p:sp>
        <p:nvSpPr>
          <p:cNvPr id="8" name="Flowchart: Process 7"/>
          <p:cNvSpPr/>
          <p:nvPr/>
        </p:nvSpPr>
        <p:spPr>
          <a:xfrm>
            <a:off x="5181600" y="34290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rPr>
              <a:t>Program analyzer</a:t>
            </a:r>
          </a:p>
        </p:txBody>
      </p:sp>
      <p:sp>
        <p:nvSpPr>
          <p:cNvPr id="9" name="Flowchart: Alternate Process 8"/>
          <p:cNvSpPr/>
          <p:nvPr/>
        </p:nvSpPr>
        <p:spPr>
          <a:xfrm>
            <a:off x="1458097" y="3429000"/>
            <a:ext cx="3037703"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Clock constraints</a:t>
            </a:r>
            <a:br>
              <a:rPr lang="en-US" sz="2400" dirty="0">
                <a:solidFill>
                  <a:schemeClr val="tx1"/>
                </a:solidFill>
              </a:rPr>
            </a:br>
            <a:r>
              <a:rPr lang="en-US" sz="2400" dirty="0" smtClean="0">
                <a:solidFill>
                  <a:schemeClr val="tx1"/>
                </a:solidFill>
              </a:rPr>
              <a:t>Environmental</a:t>
            </a:r>
            <a:r>
              <a:rPr lang="en-US" sz="2400" dirty="0" smtClean="0">
                <a:solidFill>
                  <a:schemeClr val="tx1"/>
                </a:solidFill>
              </a:rPr>
              <a:t> </a:t>
            </a:r>
            <a:r>
              <a:rPr lang="en-US" sz="2400" dirty="0">
                <a:solidFill>
                  <a:schemeClr val="tx1"/>
                </a:solidFill>
              </a:rPr>
              <a:t>classes</a:t>
            </a:r>
            <a:br>
              <a:rPr lang="en-US" sz="2400" dirty="0">
                <a:solidFill>
                  <a:schemeClr val="tx1"/>
                </a:solidFill>
              </a:rPr>
            </a:br>
            <a:r>
              <a:rPr lang="en-US" sz="2400" dirty="0">
                <a:solidFill>
                  <a:schemeClr val="tx1"/>
                </a:solidFill>
              </a:rPr>
              <a:t>Control loops</a:t>
            </a:r>
          </a:p>
        </p:txBody>
      </p:sp>
      <p:sp>
        <p:nvSpPr>
          <p:cNvPr id="10" name="Flowchart: Alternate Process 9"/>
          <p:cNvSpPr/>
          <p:nvPr/>
        </p:nvSpPr>
        <p:spPr>
          <a:xfrm>
            <a:off x="7696200" y="5029200"/>
            <a:ext cx="3017108"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Region states</a:t>
            </a:r>
            <a:br>
              <a:rPr lang="en-US" sz="2400" dirty="0">
                <a:solidFill>
                  <a:schemeClr val="tx1"/>
                </a:solidFill>
              </a:rPr>
            </a:br>
            <a:r>
              <a:rPr lang="en-US" sz="2400" dirty="0">
                <a:solidFill>
                  <a:schemeClr val="tx1"/>
                </a:solidFill>
              </a:rPr>
              <a:t>Paths</a:t>
            </a:r>
          </a:p>
        </p:txBody>
      </p:sp>
      <p:sp>
        <p:nvSpPr>
          <p:cNvPr id="11" name="Flowchart: Process 10"/>
          <p:cNvSpPr/>
          <p:nvPr/>
        </p:nvSpPr>
        <p:spPr>
          <a:xfrm>
            <a:off x="5181600" y="50292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chemeClr val="tx1"/>
                </a:solidFill>
              </a:rPr>
              <a:t>Explorer</a:t>
            </a:r>
          </a:p>
        </p:txBody>
      </p:sp>
      <p:cxnSp>
        <p:nvCxnSpPr>
          <p:cNvPr id="13" name="Straight Arrow Connector 12"/>
          <p:cNvCxnSpPr>
            <a:stCxn id="5" idx="3"/>
            <a:endCxn id="6" idx="1"/>
          </p:cNvCxnSpPr>
          <p:nvPr/>
        </p:nvCxnSpPr>
        <p:spPr>
          <a:xfrm>
            <a:off x="4495800" y="2400300"/>
            <a:ext cx="6858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7162800" y="2400300"/>
            <a:ext cx="5334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a:endCxn id="8" idx="3"/>
          </p:cNvCxnSpPr>
          <p:nvPr/>
        </p:nvCxnSpPr>
        <p:spPr>
          <a:xfrm rot="5400000">
            <a:off x="7669427" y="2465173"/>
            <a:ext cx="1028700" cy="2041954"/>
          </a:xfrm>
          <a:prstGeom prst="bentConnector2">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4495800" y="4000500"/>
            <a:ext cx="6858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11" idx="1"/>
          </p:cNvCxnSpPr>
          <p:nvPr/>
        </p:nvCxnSpPr>
        <p:spPr>
          <a:xfrm rot="16200000" flipH="1">
            <a:off x="3564924" y="3984024"/>
            <a:ext cx="1028700" cy="2204651"/>
          </a:xfrm>
          <a:prstGeom prst="bentConnector2">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0" idx="1"/>
          </p:cNvCxnSpPr>
          <p:nvPr/>
        </p:nvCxnSpPr>
        <p:spPr>
          <a:xfrm>
            <a:off x="7162800" y="5600700"/>
            <a:ext cx="5334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905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with untimed model checking</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447800"/>
            <a:ext cx="696114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1" y="5811837"/>
            <a:ext cx="9143999" cy="523220"/>
          </a:xfrm>
          <a:prstGeom prst="rect">
            <a:avLst/>
          </a:prstGeom>
          <a:noFill/>
          <a:ln>
            <a:noFill/>
          </a:ln>
        </p:spPr>
        <p:txBody>
          <a:bodyPr wrap="square" rtlCol="0">
            <a:spAutoFit/>
          </a:bodyPr>
          <a:lstStyle/>
          <a:p>
            <a:pPr algn="ctr"/>
            <a:r>
              <a:rPr lang="en-US" sz="2800" dirty="0">
                <a:solidFill>
                  <a:schemeClr val="tx2"/>
                </a:solidFill>
              </a:rPr>
              <a:t>Untimed model checking reaches many invalid states</a:t>
            </a:r>
          </a:p>
        </p:txBody>
      </p:sp>
    </p:spTree>
    <p:extLst>
      <p:ext uri="{BB962C8B-B14F-4D97-AF65-F5344CB8AC3E}">
        <p14:creationId xmlns:p14="http://schemas.microsoft.com/office/powerpoint/2010/main" val="2165431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Reducing the number of VCs: Combining </a:t>
            </a:r>
            <a:r>
              <a:rPr lang="en-US" dirty="0" smtClean="0"/>
              <a:t>sleep calls</a:t>
            </a:r>
            <a:endParaRPr lang="en-US" dirty="0"/>
          </a:p>
        </p:txBody>
      </p:sp>
      <p:sp>
        <p:nvSpPr>
          <p:cNvPr id="4" name="Content Placeholder 2"/>
          <p:cNvSpPr txBox="1">
            <a:spLocks/>
          </p:cNvSpPr>
          <p:nvPr/>
        </p:nvSpPr>
        <p:spPr>
          <a:xfrm>
            <a:off x="848139" y="1920873"/>
            <a:ext cx="4678017" cy="3035439"/>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a:t>
            </a:r>
          </a:p>
          <a:p>
            <a:pPr marL="0" indent="0">
              <a:buNone/>
            </a:pPr>
            <a:r>
              <a:rPr lang="en-US" sz="2400" dirty="0">
                <a:latin typeface="Courier New" pitchFamily="49" charset="0"/>
                <a:cs typeface="Courier New" pitchFamily="49" charset="0"/>
              </a:rPr>
              <a:t>  Act1()</a:t>
            </a:r>
          </a:p>
          <a:p>
            <a:pPr marL="0" indent="0">
              <a:buNone/>
            </a:pPr>
            <a:r>
              <a:rPr lang="en-US" sz="2400" dirty="0">
                <a:latin typeface="Courier New" pitchFamily="49" charset="0"/>
                <a:cs typeface="Courier New" pitchFamily="49" charset="0"/>
              </a:rPr>
              <a:t>  Sleep(5)</a:t>
            </a:r>
          </a:p>
          <a:p>
            <a:pPr marL="0" indent="0">
              <a:buNone/>
            </a:pPr>
            <a:r>
              <a:rPr lang="en-US" sz="2400" dirty="0">
                <a:latin typeface="Courier New" pitchFamily="49" charset="0"/>
                <a:cs typeface="Courier New" pitchFamily="49" charset="0"/>
              </a:rPr>
              <a:t>  Act2()</a:t>
            </a:r>
          </a:p>
          <a:p>
            <a:pPr marL="0" indent="0">
              <a:buNone/>
            </a:pPr>
            <a:r>
              <a:rPr lang="en-US" sz="2400" dirty="0">
                <a:latin typeface="Courier New" pitchFamily="49" charset="0"/>
                <a:cs typeface="Courier New" pitchFamily="49" charset="0"/>
              </a:rPr>
              <a:t>  Sleep(10)</a:t>
            </a:r>
          </a:p>
          <a:p>
            <a:pPr marL="0" indent="0">
              <a:buNone/>
            </a:pPr>
            <a:r>
              <a:rPr lang="en-US" sz="2400" dirty="0">
                <a:latin typeface="Courier New" pitchFamily="49" charset="0"/>
                <a:cs typeface="Courier New" pitchFamily="49" charset="0"/>
              </a:rPr>
              <a:t>  Act3()</a:t>
            </a:r>
          </a:p>
        </p:txBody>
      </p:sp>
      <p:sp>
        <p:nvSpPr>
          <p:cNvPr id="5" name="Content Placeholder 2"/>
          <p:cNvSpPr txBox="1">
            <a:spLocks/>
          </p:cNvSpPr>
          <p:nvPr/>
        </p:nvSpPr>
        <p:spPr>
          <a:xfrm>
            <a:off x="6636027" y="1981200"/>
            <a:ext cx="4953000" cy="41148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latin typeface="Courier New" pitchFamily="49" charset="0"/>
                <a:cs typeface="Courier New" pitchFamily="49" charset="0"/>
              </a:rPr>
              <a:t>Trigger:</a:t>
            </a: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Act1()</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VC_sleeper</a:t>
            </a:r>
            <a:r>
              <a:rPr lang="en-US" sz="2400" dirty="0">
                <a:latin typeface="Courier New" pitchFamily="49" charset="0"/>
                <a:cs typeface="Courier New" pitchFamily="49" charset="0"/>
              </a:rPr>
              <a:t> = 0</a:t>
            </a:r>
          </a:p>
          <a:p>
            <a:pPr marL="0" indent="0">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sleep_counter</a:t>
            </a:r>
            <a:r>
              <a:rPr lang="en-US" sz="2400" dirty="0">
                <a:latin typeface="Courier New" pitchFamily="49" charset="0"/>
                <a:cs typeface="Courier New" pitchFamily="49" charset="0"/>
              </a:rPr>
              <a:t> = 1;</a:t>
            </a:r>
          </a:p>
          <a:p>
            <a:pPr marL="0" indent="0">
              <a:buNone/>
            </a:pPr>
            <a:endParaRPr lang="en-US" sz="2400" dirty="0">
              <a:latin typeface="Courier New" pitchFamily="49" charset="0"/>
              <a:cs typeface="Courier New" pitchFamily="49" charset="0"/>
            </a:endParaRPr>
          </a:p>
          <a:p>
            <a:pPr marL="0" indent="0">
              <a:buNone/>
            </a:pPr>
            <a:r>
              <a:rPr lang="en-US" sz="2400" b="1" dirty="0" err="1">
                <a:latin typeface="Courier New" pitchFamily="49" charset="0"/>
                <a:cs typeface="Courier New" pitchFamily="49" charset="0"/>
              </a:rPr>
              <a:t>VC_sleeper</a:t>
            </a:r>
            <a:r>
              <a:rPr lang="en-US" sz="2400" b="1" dirty="0">
                <a:latin typeface="Courier New" pitchFamily="49" charset="0"/>
                <a:cs typeface="Courier New" pitchFamily="49" charset="0"/>
              </a:rPr>
              <a:t> == 5:</a:t>
            </a:r>
          </a:p>
          <a:p>
            <a:pPr marL="0" indent="0">
              <a:buNone/>
            </a:pPr>
            <a:r>
              <a:rPr lang="en-US" sz="2400" dirty="0">
                <a:latin typeface="Courier New" pitchFamily="49" charset="0"/>
                <a:cs typeface="Courier New" pitchFamily="49" charset="0"/>
              </a:rPr>
              <a:t>  Act2()</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r>
            <a:br>
              <a:rPr lang="en-US" sz="2400" dirty="0">
                <a:latin typeface="Courier New" pitchFamily="49" charset="0"/>
                <a:cs typeface="Courier New" pitchFamily="49" charset="0"/>
              </a:rPr>
            </a:br>
            <a:r>
              <a:rPr lang="en-US" sz="2400" b="1" dirty="0" err="1">
                <a:latin typeface="Courier New" pitchFamily="49" charset="0"/>
                <a:cs typeface="Courier New" pitchFamily="49" charset="0"/>
              </a:rPr>
              <a:t>VC_sleeper</a:t>
            </a:r>
            <a:r>
              <a:rPr lang="en-US" sz="2400" b="1" dirty="0">
                <a:latin typeface="Courier New" pitchFamily="49" charset="0"/>
                <a:cs typeface="Courier New" pitchFamily="49" charset="0"/>
              </a:rPr>
              <a:t> == 15:</a:t>
            </a:r>
            <a:br>
              <a:rPr lang="en-US" sz="2400" b="1" dirty="0">
                <a:latin typeface="Courier New" pitchFamily="49" charset="0"/>
                <a:cs typeface="Courier New" pitchFamily="49" charset="0"/>
              </a:rPr>
            </a:br>
            <a:r>
              <a:rPr lang="en-US" sz="2400" dirty="0">
                <a:latin typeface="Courier New" pitchFamily="49" charset="0"/>
                <a:cs typeface="Courier New" pitchFamily="49" charset="0"/>
              </a:rPr>
              <a:t>  Act3() </a:t>
            </a:r>
          </a:p>
        </p:txBody>
      </p:sp>
    </p:spTree>
    <p:extLst>
      <p:ext uri="{BB962C8B-B14F-4D97-AF65-F5344CB8AC3E}">
        <p14:creationId xmlns:p14="http://schemas.microsoft.com/office/powerpoint/2010/main" val="352078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325562"/>
          </a:xfrm>
        </p:spPr>
        <p:txBody>
          <a:bodyPr>
            <a:normAutofit/>
          </a:bodyPr>
          <a:lstStyle/>
          <a:p>
            <a:r>
              <a:rPr lang="en-US" sz="3600" dirty="0"/>
              <a:t>Optimization: Independent control loops</a:t>
            </a:r>
          </a:p>
        </p:txBody>
      </p:sp>
      <p:sp>
        <p:nvSpPr>
          <p:cNvPr id="3" name="Content Placeholder 2"/>
          <p:cNvSpPr>
            <a:spLocks noGrp="1"/>
          </p:cNvSpPr>
          <p:nvPr>
            <p:ph idx="1"/>
          </p:nvPr>
        </p:nvSpPr>
        <p:spPr/>
        <p:txBody>
          <a:bodyPr/>
          <a:lstStyle/>
          <a:p>
            <a:pPr marL="0" indent="0">
              <a:buNone/>
            </a:pPr>
            <a:r>
              <a:rPr lang="en-US" dirty="0" smtClean="0">
                <a:solidFill>
                  <a:schemeClr val="tx2"/>
                </a:solidFill>
              </a:rPr>
              <a:t>Observation: </a:t>
            </a:r>
            <a:r>
              <a:rPr lang="en-US" dirty="0" smtClean="0"/>
              <a:t>Control programs tend to have multiple, independent control loops</a:t>
            </a:r>
            <a:endParaRPr lang="en-US" dirty="0"/>
          </a:p>
          <a:p>
            <a:pPr marL="0" indent="0">
              <a:buNone/>
            </a:pPr>
            <a:endParaRPr lang="en-US" dirty="0" smtClean="0"/>
          </a:p>
          <a:p>
            <a:pPr marL="514350" indent="-514350">
              <a:buAutoNum type="arabicPeriod"/>
            </a:pPr>
            <a:r>
              <a:rPr lang="en-US" dirty="0" smtClean="0"/>
              <a:t>Determine independent sets of variables</a:t>
            </a:r>
          </a:p>
          <a:p>
            <a:pPr marL="514350" indent="-514350">
              <a:buAutoNum type="arabicPeriod"/>
            </a:pPr>
            <a:r>
              <a:rPr lang="en-US" dirty="0" smtClean="0"/>
              <a:t>Explore independent sets independently</a:t>
            </a:r>
            <a:endParaRPr lang="en-US" dirty="0"/>
          </a:p>
        </p:txBody>
      </p:sp>
    </p:spTree>
    <p:extLst>
      <p:ext uri="{BB962C8B-B14F-4D97-AF65-F5344CB8AC3E}">
        <p14:creationId xmlns:p14="http://schemas.microsoft.com/office/powerpoint/2010/main" val="19011025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with randomized testing</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447801"/>
            <a:ext cx="65151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1" y="5811837"/>
            <a:ext cx="9143999" cy="523220"/>
          </a:xfrm>
          <a:prstGeom prst="rect">
            <a:avLst/>
          </a:prstGeom>
          <a:noFill/>
          <a:ln>
            <a:noFill/>
          </a:ln>
        </p:spPr>
        <p:txBody>
          <a:bodyPr wrap="square" rtlCol="0">
            <a:spAutoFit/>
          </a:bodyPr>
          <a:lstStyle/>
          <a:p>
            <a:pPr algn="ctr"/>
            <a:r>
              <a:rPr lang="en-US" sz="2800" dirty="0">
                <a:solidFill>
                  <a:schemeClr val="tx2"/>
                </a:solidFill>
              </a:rPr>
              <a:t>Random testing misses many valid states</a:t>
            </a:r>
          </a:p>
        </p:txBody>
      </p:sp>
    </p:spTree>
    <p:extLst>
      <p:ext uri="{BB962C8B-B14F-4D97-AF65-F5344CB8AC3E}">
        <p14:creationId xmlns:p14="http://schemas.microsoft.com/office/powerpoint/2010/main" val="2101713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t>OpenFlow</a:t>
            </a:r>
            <a:r>
              <a:rPr lang="en-US" dirty="0" smtClean="0"/>
              <a:t> programs</a:t>
            </a:r>
            <a:endParaRPr lang="en-US" dirty="0"/>
          </a:p>
        </p:txBody>
      </p:sp>
      <p:graphicFrame>
        <p:nvGraphicFramePr>
          <p:cNvPr id="8" name="Table 7"/>
          <p:cNvGraphicFramePr>
            <a:graphicFrameLocks noGrp="1"/>
          </p:cNvGraphicFramePr>
          <p:nvPr>
            <p:extLst/>
          </p:nvPr>
        </p:nvGraphicFramePr>
        <p:xfrm>
          <a:off x="2209800" y="1981200"/>
          <a:ext cx="7962900" cy="2926088"/>
        </p:xfrm>
        <a:graphic>
          <a:graphicData uri="http://schemas.openxmlformats.org/drawingml/2006/table">
            <a:tbl>
              <a:tblPr firstRow="1" bandRow="1"/>
              <a:tblGrid>
                <a:gridCol w="2917102"/>
                <a:gridCol w="1692998"/>
                <a:gridCol w="1600200"/>
                <a:gridCol w="964194"/>
                <a:gridCol w="788406"/>
              </a:tblGrid>
              <a:tr h="41672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a:t>
                      </a:r>
                      <a:r>
                        <a:rPr lang="en-US" sz="2400" dirty="0" err="1" smtClean="0"/>
                        <a:t>devs</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err="1" smtClean="0"/>
                        <a:t>SLoC</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a:t>
                      </a:r>
                      <a:r>
                        <a:rPr lang="en-US" sz="2400" baseline="0" dirty="0" smtClean="0"/>
                        <a:t>VCs</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GCD</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MAC-Learning Switch (</a:t>
                      </a:r>
                      <a:r>
                        <a:rPr lang="en-US" sz="2400" dirty="0" err="1" smtClean="0"/>
                        <a:t>PySwitch</a:t>
                      </a:r>
                      <a:r>
                        <a:rPr lang="en-US" sz="2400" dirty="0" smtClean="0"/>
                        <a:t>)</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2 hosts, 2 </a:t>
                      </a:r>
                      <a:r>
                        <a:rPr lang="en-US" sz="2400" dirty="0" err="1" smtClean="0"/>
                        <a:t>sw</a:t>
                      </a:r>
                      <a:r>
                        <a:rPr lang="en-US" sz="2400" dirty="0" smtClean="0"/>
                        <a:t>, 1 ctrl</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128</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a:t>
                      </a:r>
                      <a:r>
                        <a:rPr lang="en-US" sz="2400" baseline="0" dirty="0" smtClean="0"/>
                        <a:t> 6</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Web</a:t>
                      </a:r>
                      <a:r>
                        <a:rPr lang="en-US" sz="2400" baseline="0" dirty="0" smtClean="0"/>
                        <a:t> Server Load Balancer</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 hosts, 1 </a:t>
                      </a:r>
                      <a:r>
                        <a:rPr lang="en-US" sz="2400" dirty="0" err="1" smtClean="0"/>
                        <a:t>sw</a:t>
                      </a:r>
                      <a:r>
                        <a:rPr lang="en-US" sz="2400" dirty="0" smtClean="0"/>
                        <a:t>, 1</a:t>
                      </a:r>
                      <a:r>
                        <a:rPr lang="en-US" sz="2400" baseline="0" dirty="0" smtClean="0"/>
                        <a:t> ctrl</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1307</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 4</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Energy</a:t>
                      </a:r>
                      <a:r>
                        <a:rPr lang="en-US" sz="2400" baseline="0" dirty="0" smtClean="0"/>
                        <a:t>-Efficient Traffic Engineering</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 hosts, 3 </a:t>
                      </a:r>
                      <a:r>
                        <a:rPr lang="en-US" sz="2400" dirty="0" err="1" smtClean="0"/>
                        <a:t>sw</a:t>
                      </a:r>
                      <a:r>
                        <a:rPr lang="en-US" sz="2400" dirty="0" smtClean="0"/>
                        <a:t>, 1 ctrl</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342</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 8</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2</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334519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Buggy control programs wreak havoc</a:t>
            </a:r>
            <a:endParaRPr lang="en-US" dirty="0"/>
          </a:p>
        </p:txBody>
      </p:sp>
      <p:sp>
        <p:nvSpPr>
          <p:cNvPr id="3" name="Content Placeholder 2"/>
          <p:cNvSpPr>
            <a:spLocks noGrp="1"/>
          </p:cNvSpPr>
          <p:nvPr>
            <p:ph idx="1"/>
          </p:nvPr>
        </p:nvSpPr>
        <p:spPr>
          <a:xfrm>
            <a:off x="609600" y="1600201"/>
            <a:ext cx="10972800" cy="4774841"/>
          </a:xfrm>
        </p:spPr>
        <p:txBody>
          <a:bodyPr>
            <a:noAutofit/>
          </a:bodyPr>
          <a:lstStyle/>
          <a:p>
            <a:pPr marL="0" indent="0">
              <a:buNone/>
            </a:pPr>
            <a:r>
              <a:rPr lang="en-US" sz="3600" dirty="0" smtClean="0"/>
              <a:t>“I had a rule that would turn on the heat, disarm the alarm, turn on some lights, etc. at 8am … I came home from vacation to find a warm, inviting, insecure, well lit house that had been that way for a week … That’s just one example, but the point is that it has taken me literally YEARS of these types of mistakes to iron out all the kinks.”</a:t>
            </a:r>
            <a:endParaRPr lang="en-US" sz="3600" dirty="0"/>
          </a:p>
        </p:txBody>
      </p:sp>
    </p:spTree>
    <p:extLst>
      <p:ext uri="{BB962C8B-B14F-4D97-AF65-F5344CB8AC3E}">
        <p14:creationId xmlns:p14="http://schemas.microsoft.com/office/powerpoint/2010/main" val="577720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Control</a:t>
            </a:r>
            <a:r>
              <a:rPr lang="en-US" dirty="0" smtClean="0"/>
              <a:t> </a:t>
            </a:r>
            <a:r>
              <a:rPr lang="en-US" dirty="0"/>
              <a:t>programs are hard to reason about</a:t>
            </a:r>
          </a:p>
        </p:txBody>
      </p:sp>
      <p:sp>
        <p:nvSpPr>
          <p:cNvPr id="3" name="Content Placeholder 2"/>
          <p:cNvSpPr>
            <a:spLocks noGrp="1"/>
          </p:cNvSpPr>
          <p:nvPr>
            <p:ph idx="4294967295"/>
          </p:nvPr>
        </p:nvSpPr>
        <p:spPr>
          <a:xfrm>
            <a:off x="742123" y="1371600"/>
            <a:ext cx="10164416" cy="4572000"/>
          </a:xfrm>
        </p:spPr>
        <p:txBody>
          <a:bodyPr>
            <a:noAutofit/>
          </a:bodyPr>
          <a:lstStyle/>
          <a:p>
            <a:pPr marL="0" indent="0">
              <a:buNone/>
            </a:pPr>
            <a:r>
              <a:rPr lang="en-US" sz="2000" b="1" dirty="0" err="1">
                <a:latin typeface="Courier New" pitchFamily="49" charset="0"/>
                <a:cs typeface="Courier New" pitchFamily="49" charset="0"/>
              </a:rPr>
              <a:t>motionPorch.Detected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(Now - </a:t>
            </a:r>
            <a:r>
              <a:rPr lang="en-US" sz="2000" dirty="0" err="1">
                <a:latin typeface="Courier New" pitchFamily="49" charset="0"/>
                <a:cs typeface="Courier New" pitchFamily="49" charset="0"/>
              </a:rPr>
              <a:t>timeLastMotion</a:t>
            </a:r>
            <a:r>
              <a:rPr lang="en-US" sz="2000" dirty="0">
                <a:latin typeface="Courier New" pitchFamily="49" charset="0"/>
                <a:cs typeface="Courier New" pitchFamily="49" charset="0"/>
              </a:rPr>
              <a:t> &lt; </a:t>
            </a:r>
            <a:r>
              <a:rPr lang="en-US" sz="2000" dirty="0" smtClean="0">
                <a:latin typeface="Courier New" pitchFamily="49" charset="0"/>
                <a:cs typeface="Courier New" pitchFamily="49" charset="0"/>
              </a:rPr>
              <a:t>1 sec </a:t>
            </a:r>
          </a:p>
          <a:p>
            <a:pPr marL="0" indent="0">
              <a:buNone/>
            </a:pPr>
            <a:r>
              <a:rPr lang="en-US" sz="2000" dirty="0" smtClean="0">
                <a:latin typeface="Courier New" pitchFamily="49" charset="0"/>
                <a:cs typeface="Courier New" pitchFamily="49" charset="0"/>
              </a:rPr>
              <a:t>          &amp;&amp; </a:t>
            </a:r>
            <a:r>
              <a:rPr lang="en-US" sz="2000" dirty="0" err="1">
                <a:latin typeface="Courier New" pitchFamily="49" charset="0"/>
                <a:cs typeface="Courier New" pitchFamily="49" charset="0"/>
              </a:rPr>
              <a:t>lightMeter.Level</a:t>
            </a:r>
            <a:r>
              <a:rPr lang="en-US" sz="2000" dirty="0">
                <a:latin typeface="Courier New" pitchFamily="49" charset="0"/>
                <a:cs typeface="Courier New" pitchFamily="49" charset="0"/>
              </a:rPr>
              <a:t> &lt; 20)</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(On);</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timeLastMotion</a:t>
            </a:r>
            <a:r>
              <a:rPr lang="en-US" sz="2000" dirty="0">
                <a:latin typeface="Courier New" pitchFamily="49" charset="0"/>
                <a:cs typeface="Courier New" pitchFamily="49" charset="0"/>
              </a:rPr>
              <a:t> = Now;</a:t>
            </a:r>
          </a:p>
          <a:p>
            <a:pPr marL="0" indent="0">
              <a:buNone/>
            </a:pPr>
            <a:endParaRPr lang="en-US" sz="1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porchLight.StateChange</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porchLight.State</a:t>
            </a:r>
            <a:r>
              <a:rPr lang="en-US" sz="2000" dirty="0">
                <a:latin typeface="Courier New" pitchFamily="49" charset="0"/>
                <a:cs typeface="Courier New" pitchFamily="49" charset="0"/>
              </a:rPr>
              <a:t> == On)</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timerPorchLight.Reset</a:t>
            </a:r>
            <a:r>
              <a:rPr lang="en-US" sz="2000" dirty="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endParaRPr lang="en-US" sz="1000" dirty="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timerPorchLight.Fired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Now.Hour</a:t>
            </a:r>
            <a:r>
              <a:rPr lang="en-US" sz="2000" dirty="0">
                <a:latin typeface="Courier New" pitchFamily="49" charset="0"/>
                <a:cs typeface="Courier New" pitchFamily="49" charset="0"/>
              </a:rPr>
              <a:t> &gt; 6AM &amp;&amp; </a:t>
            </a:r>
            <a:r>
              <a:rPr lang="en-US" sz="2000" dirty="0" err="1">
                <a:latin typeface="Courier New" pitchFamily="49" charset="0"/>
                <a:cs typeface="Courier New" pitchFamily="49" charset="0"/>
              </a:rPr>
              <a:t>Now.Hour</a:t>
            </a:r>
            <a:r>
              <a:rPr lang="en-US" sz="2000" dirty="0">
                <a:latin typeface="Courier New" pitchFamily="49" charset="0"/>
                <a:cs typeface="Courier New" pitchFamily="49" charset="0"/>
              </a:rPr>
              <a:t> &lt; 6PM)</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porchLight.Set</a:t>
            </a:r>
            <a:r>
              <a:rPr lang="en-US" sz="2000" dirty="0">
                <a:latin typeface="Courier New" pitchFamily="49" charset="0"/>
                <a:cs typeface="Courier New" pitchFamily="49" charset="0"/>
              </a:rPr>
              <a:t>(Off);</a:t>
            </a:r>
          </a:p>
        </p:txBody>
      </p:sp>
      <p:sp>
        <p:nvSpPr>
          <p:cNvPr id="9" name="Rectangle 8"/>
          <p:cNvSpPr/>
          <p:nvPr/>
        </p:nvSpPr>
        <p:spPr>
          <a:xfrm>
            <a:off x="4658498" y="5958675"/>
            <a:ext cx="28667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Intimate dependence </a:t>
            </a:r>
            <a:r>
              <a:rPr lang="en-US" sz="2400" b="1" dirty="0"/>
              <a:t>on time</a:t>
            </a:r>
          </a:p>
        </p:txBody>
      </p:sp>
      <p:sp>
        <p:nvSpPr>
          <p:cNvPr id="30" name="Rectangle 29"/>
          <p:cNvSpPr/>
          <p:nvPr/>
        </p:nvSpPr>
        <p:spPr>
          <a:xfrm>
            <a:off x="723364" y="5930967"/>
            <a:ext cx="2871216" cy="9144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Cross</a:t>
            </a:r>
            <a:r>
              <a:rPr lang="en-US" sz="2400" b="1" dirty="0" smtClean="0"/>
              <a:t>-rule </a:t>
            </a:r>
            <a:r>
              <a:rPr lang="en-US" sz="2400" b="1" dirty="0"/>
              <a:t/>
            </a:r>
            <a:br>
              <a:rPr lang="en-US" sz="2400" b="1" dirty="0"/>
            </a:br>
            <a:r>
              <a:rPr lang="en-US" sz="2400" b="1" dirty="0" smtClean="0"/>
              <a:t>interactions</a:t>
            </a:r>
            <a:endParaRPr lang="en-US" sz="2400" b="1" dirty="0"/>
          </a:p>
        </p:txBody>
      </p:sp>
      <p:sp>
        <p:nvSpPr>
          <p:cNvPr id="11" name="Rectangle 10"/>
          <p:cNvSpPr/>
          <p:nvPr/>
        </p:nvSpPr>
        <p:spPr>
          <a:xfrm>
            <a:off x="8589184" y="5958675"/>
            <a:ext cx="2871216" cy="9144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Many possible environments</a:t>
            </a:r>
            <a:endParaRPr lang="en-US" sz="2400" b="1" dirty="0"/>
          </a:p>
        </p:txBody>
      </p:sp>
      <p:cxnSp>
        <p:nvCxnSpPr>
          <p:cNvPr id="5" name="Straight Arrow Connector 4"/>
          <p:cNvCxnSpPr/>
          <p:nvPr/>
        </p:nvCxnSpPr>
        <p:spPr>
          <a:xfrm>
            <a:off x="10020598" y="2796207"/>
            <a:ext cx="0" cy="26670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91998" y="3253407"/>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877599" y="3024807"/>
            <a:ext cx="1142999" cy="381000"/>
          </a:xfrm>
          <a:prstGeom prst="rect">
            <a:avLst/>
          </a:prstGeom>
          <a:noFill/>
        </p:spPr>
        <p:txBody>
          <a:bodyPr wrap="square" rtlCol="0">
            <a:spAutoFit/>
          </a:bodyPr>
          <a:lstStyle/>
          <a:p>
            <a:r>
              <a:rPr lang="en-US" dirty="0"/>
              <a:t>9:00 PM</a:t>
            </a:r>
          </a:p>
        </p:txBody>
      </p:sp>
      <p:sp>
        <p:nvSpPr>
          <p:cNvPr id="12" name="TextBox 11"/>
          <p:cNvSpPr txBox="1"/>
          <p:nvPr/>
        </p:nvSpPr>
        <p:spPr>
          <a:xfrm>
            <a:off x="10325398" y="2911877"/>
            <a:ext cx="1143000" cy="646331"/>
          </a:xfrm>
          <a:prstGeom prst="rect">
            <a:avLst/>
          </a:prstGeom>
          <a:noFill/>
        </p:spPr>
        <p:txBody>
          <a:bodyPr wrap="square" rtlCol="0">
            <a:spAutoFit/>
          </a:bodyPr>
          <a:lstStyle/>
          <a:p>
            <a:r>
              <a:rPr lang="en-US" dirty="0"/>
              <a:t>Physical actuation</a:t>
            </a:r>
          </a:p>
        </p:txBody>
      </p:sp>
      <p:cxnSp>
        <p:nvCxnSpPr>
          <p:cNvPr id="13" name="Straight Connector 12"/>
          <p:cNvCxnSpPr/>
          <p:nvPr/>
        </p:nvCxnSpPr>
        <p:spPr>
          <a:xfrm>
            <a:off x="9791998" y="4244007"/>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77599" y="4015407"/>
            <a:ext cx="1142999" cy="381000"/>
          </a:xfrm>
          <a:prstGeom prst="rect">
            <a:avLst/>
          </a:prstGeom>
          <a:noFill/>
        </p:spPr>
        <p:txBody>
          <a:bodyPr wrap="square" rtlCol="0">
            <a:spAutoFit/>
          </a:bodyPr>
          <a:lstStyle/>
          <a:p>
            <a:r>
              <a:rPr lang="en-US" dirty="0"/>
              <a:t>9:04 PM</a:t>
            </a:r>
          </a:p>
        </p:txBody>
      </p:sp>
      <p:sp>
        <p:nvSpPr>
          <p:cNvPr id="15" name="TextBox 14"/>
          <p:cNvSpPr txBox="1"/>
          <p:nvPr/>
        </p:nvSpPr>
        <p:spPr>
          <a:xfrm>
            <a:off x="10249198" y="4015407"/>
            <a:ext cx="1143000" cy="369332"/>
          </a:xfrm>
          <a:prstGeom prst="rect">
            <a:avLst/>
          </a:prstGeom>
          <a:noFill/>
        </p:spPr>
        <p:txBody>
          <a:bodyPr wrap="square" rtlCol="0">
            <a:spAutoFit/>
          </a:bodyPr>
          <a:lstStyle/>
          <a:p>
            <a:r>
              <a:rPr lang="en-US" dirty="0"/>
              <a:t>Motion</a:t>
            </a:r>
          </a:p>
        </p:txBody>
      </p:sp>
      <p:sp>
        <p:nvSpPr>
          <p:cNvPr id="16" name="TextBox 15"/>
          <p:cNvSpPr txBox="1"/>
          <p:nvPr/>
        </p:nvSpPr>
        <p:spPr>
          <a:xfrm>
            <a:off x="8877600" y="4320207"/>
            <a:ext cx="1142999" cy="381000"/>
          </a:xfrm>
          <a:prstGeom prst="rect">
            <a:avLst/>
          </a:prstGeom>
          <a:noFill/>
        </p:spPr>
        <p:txBody>
          <a:bodyPr wrap="square" rtlCol="0">
            <a:spAutoFit/>
          </a:bodyPr>
          <a:lstStyle/>
          <a:p>
            <a:r>
              <a:rPr lang="en-US" dirty="0"/>
              <a:t>9:05 PM</a:t>
            </a:r>
          </a:p>
        </p:txBody>
      </p:sp>
      <p:cxnSp>
        <p:nvCxnSpPr>
          <p:cNvPr id="17" name="Straight Connector 16"/>
          <p:cNvCxnSpPr/>
          <p:nvPr/>
        </p:nvCxnSpPr>
        <p:spPr>
          <a:xfrm>
            <a:off x="9791998" y="4548807"/>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49198" y="4320207"/>
            <a:ext cx="1143000" cy="369332"/>
          </a:xfrm>
          <a:prstGeom prst="rect">
            <a:avLst/>
          </a:prstGeom>
          <a:noFill/>
        </p:spPr>
        <p:txBody>
          <a:bodyPr wrap="square" rtlCol="0">
            <a:spAutoFit/>
          </a:bodyPr>
          <a:lstStyle/>
          <a:p>
            <a:r>
              <a:rPr lang="en-US" dirty="0"/>
              <a:t>Lights off</a:t>
            </a:r>
          </a:p>
        </p:txBody>
      </p:sp>
    </p:spTree>
    <p:extLst>
      <p:ext uri="{BB962C8B-B14F-4D97-AF65-F5344CB8AC3E}">
        <p14:creationId xmlns:p14="http://schemas.microsoft.com/office/powerpoint/2010/main" val="370980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3" presetClass="emph" presetSubtype="1" nodeType="withEffect">
                                  <p:stCondLst>
                                    <p:cond delay="0"/>
                                  </p:stCondLst>
                                  <p:childTnLst>
                                    <p:set>
                                      <p:cBhvr override="childStyle">
                                        <p:cTn id="8" dur="indefinite"/>
                                        <p:tgtEl>
                                          <p:spTgt spid="3">
                                            <p:txEl>
                                              <p:pRg st="3" end="3"/>
                                            </p:txEl>
                                          </p:spTgt>
                                        </p:tgtEl>
                                        <p:attrNameLst>
                                          <p:attrName>style.color</p:attrName>
                                        </p:attrNameLst>
                                      </p:cBhvr>
                                      <p:to>
                                        <p:clrVal>
                                          <a:schemeClr val="folHlink"/>
                                        </p:clrVal>
                                      </p:to>
                                    </p:set>
                                  </p:childTnLst>
                                </p:cTn>
                              </p:par>
                              <p:par>
                                <p:cTn id="9" presetID="3" presetClass="emph" presetSubtype="1" nodeType="withEffect">
                                  <p:stCondLst>
                                    <p:cond delay="0"/>
                                  </p:stCondLst>
                                  <p:childTnLst>
                                    <p:set>
                                      <p:cBhvr override="childStyle">
                                        <p:cTn id="10" dur="indefinite"/>
                                        <p:tgtEl>
                                          <p:spTgt spid="3">
                                            <p:txEl>
                                              <p:pRg st="12" end="12"/>
                                            </p:txEl>
                                          </p:spTgt>
                                        </p:tgtEl>
                                        <p:attrNameLst>
                                          <p:attrName>style.color</p:attrName>
                                        </p:attrNameLst>
                                      </p:cBhvr>
                                      <p:to>
                                        <p:clrVal>
                                          <a:schemeClr val="folHlink"/>
                                        </p:clrVal>
                                      </p:to>
                                    </p:set>
                                  </p:childTnLst>
                                </p:cTn>
                              </p:par>
                              <p:par>
                                <p:cTn id="11" presetID="15" presetClass="emph" presetSubtype="0" nodeType="withEffect">
                                  <p:stCondLst>
                                    <p:cond delay="0"/>
                                  </p:stCondLst>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childTnLst>
                                    <p:set>
                                      <p:cBhvr override="childStyle">
                                        <p:cTn id="14" dur="indefinite"/>
                                        <p:tgtEl>
                                          <p:spTgt spid="3">
                                            <p:txEl>
                                              <p:pRg st="12" end="12"/>
                                            </p:txEl>
                                          </p:spTgt>
                                        </p:tgtEl>
                                        <p:attrNameLst>
                                          <p:attrName>style.fontWeight</p:attrName>
                                        </p:attrNameLst>
                                      </p:cBhvr>
                                      <p:to>
                                        <p:strVal val="bold"/>
                                      </p:to>
                                    </p:set>
                                  </p:childTnLst>
                                </p:cTn>
                              </p:par>
                            </p:childTnLst>
                          </p:cTn>
                        </p:par>
                        <p:par>
                          <p:cTn id="15" fill="hold">
                            <p:stCondLst>
                              <p:cond delay="0"/>
                            </p:stCondLst>
                            <p:childTnLst>
                              <p:par>
                                <p:cTn id="16" presetID="3" presetClass="emph" presetSubtype="1" nodeType="afterEffect">
                                  <p:stCondLst>
                                    <p:cond delay="0"/>
                                  </p:stCondLst>
                                  <p:childTnLst>
                                    <p:set>
                                      <p:cBhvr override="childStyle">
                                        <p:cTn id="17" dur="indefinite"/>
                                        <p:tgtEl>
                                          <p:spTgt spid="3">
                                            <p:txEl>
                                              <p:pRg st="6" end="6"/>
                                            </p:txEl>
                                          </p:spTgt>
                                        </p:tgtEl>
                                        <p:attrNameLst>
                                          <p:attrName>style.color</p:attrName>
                                        </p:attrNameLst>
                                      </p:cBhvr>
                                      <p:to>
                                        <p:clrVal>
                                          <a:schemeClr val="folHlink"/>
                                        </p:clrVal>
                                      </p:to>
                                    </p:set>
                                  </p:childTnLst>
                                </p:cTn>
                              </p:par>
                            </p:childTnLst>
                          </p:cTn>
                        </p:par>
                        <p:par>
                          <p:cTn id="18" fill="hold">
                            <p:stCondLst>
                              <p:cond delay="0"/>
                            </p:stCondLst>
                            <p:childTnLst>
                              <p:par>
                                <p:cTn id="19" presetID="15" presetClass="emph" presetSubtype="0" nodeType="afterEffect">
                                  <p:stCondLst>
                                    <p:cond delay="0"/>
                                  </p:stCondLst>
                                  <p:childTnLst>
                                    <p:set>
                                      <p:cBhvr override="childStyle">
                                        <p:cTn id="20" dur="indefinite"/>
                                        <p:tgtEl>
                                          <p:spTgt spid="3">
                                            <p:txEl>
                                              <p:pRg st="6" end="6"/>
                                            </p:txEl>
                                          </p:spTgt>
                                        </p:tgtEl>
                                        <p:attrNameLst>
                                          <p:attrName>style.fontWeight</p:attrName>
                                        </p:attrNameLst>
                                      </p:cBhvr>
                                      <p:to>
                                        <p:strVal val="bold"/>
                                      </p:to>
                                    </p:set>
                                  </p:childTnLst>
                                </p:cTn>
                              </p:par>
                              <p:par>
                                <p:cTn id="21" presetID="15" presetClass="emph" presetSubtype="0" nodeType="withEffect">
                                  <p:stCondLst>
                                    <p:cond delay="0"/>
                                  </p:stCondLst>
                                  <p:childTnLst>
                                    <p:set>
                                      <p:cBhvr override="childStyle">
                                        <p:cTn id="22" dur="indefinite"/>
                                        <p:tgtEl>
                                          <p:spTgt spid="3">
                                            <p:txEl>
                                              <p:pRg st="10" end="10"/>
                                            </p:txEl>
                                          </p:spTgt>
                                        </p:tgtEl>
                                        <p:attrNameLst>
                                          <p:attrName>style.fontWeight</p:attrName>
                                        </p:attrNameLst>
                                      </p:cBhvr>
                                      <p:to>
                                        <p:strVal val="bold"/>
                                      </p:to>
                                    </p:set>
                                  </p:childTnLst>
                                </p:cTn>
                              </p:par>
                              <p:par>
                                <p:cTn id="23" presetID="3" presetClass="emph" presetSubtype="1" nodeType="withEffect">
                                  <p:stCondLst>
                                    <p:cond delay="0"/>
                                  </p:stCondLst>
                                  <p:childTnLst>
                                    <p:set>
                                      <p:cBhvr override="childStyle">
                                        <p:cTn id="24" dur="indefinite"/>
                                        <p:tgtEl>
                                          <p:spTgt spid="3">
                                            <p:txEl>
                                              <p:pRg st="10" end="10"/>
                                            </p:txEl>
                                          </p:spTgt>
                                        </p:tgtEl>
                                        <p:attrNameLst>
                                          <p:attrName>style.color</p:attrName>
                                        </p:attrNameLst>
                                      </p:cBhvr>
                                      <p:to>
                                        <p:clrVal>
                                          <a:schemeClr val="folHlink"/>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3" presetClass="emph" presetSubtype="1" nodeType="withEffect">
                                  <p:stCondLst>
                                    <p:cond delay="0"/>
                                  </p:stCondLst>
                                  <p:childTnLst>
                                    <p:set>
                                      <p:cBhvr override="childStyle">
                                        <p:cTn id="30" dur="indefinite"/>
                                        <p:tgtEl>
                                          <p:spTgt spid="3">
                                            <p:txEl>
                                              <p:pRg st="1" end="1"/>
                                            </p:txEl>
                                          </p:spTgt>
                                        </p:tgtEl>
                                        <p:attrNameLst>
                                          <p:attrName>style.color</p:attrName>
                                        </p:attrNameLst>
                                      </p:cBhvr>
                                      <p:to>
                                        <p:clrVal>
                                          <a:srgbClr val="0066CC"/>
                                        </p:clrVal>
                                      </p:to>
                                    </p:set>
                                  </p:childTnLst>
                                </p:cTn>
                              </p:par>
                              <p:par>
                                <p:cTn id="31" presetID="15" presetClass="emph" presetSubtype="0" nodeType="withEffect">
                                  <p:stCondLst>
                                    <p:cond delay="0"/>
                                  </p:stCondLst>
                                  <p:childTnLst>
                                    <p:set>
                                      <p:cBhvr override="childStyle">
                                        <p:cTn id="32" dur="indefinite"/>
                                        <p:tgtEl>
                                          <p:spTgt spid="3">
                                            <p:txEl>
                                              <p:pRg st="1" end="1"/>
                                            </p:txEl>
                                          </p:spTgt>
                                        </p:tgtEl>
                                        <p:attrNameLst>
                                          <p:attrName>style.fontWeight</p:attrName>
                                        </p:attrNameLst>
                                      </p:cBhvr>
                                      <p:to>
                                        <p:strVal val="bold"/>
                                      </p:to>
                                    </p:set>
                                  </p:childTnLst>
                                </p:cTn>
                              </p:par>
                              <p:par>
                                <p:cTn id="33" presetID="3" presetClass="emph" presetSubtype="1" nodeType="withEffect">
                                  <p:stCondLst>
                                    <p:cond delay="0"/>
                                  </p:stCondLst>
                                  <p:childTnLst>
                                    <p:set>
                                      <p:cBhvr override="childStyle">
                                        <p:cTn id="34" dur="indefinite"/>
                                        <p:tgtEl>
                                          <p:spTgt spid="3">
                                            <p:txEl>
                                              <p:pRg st="8" end="8"/>
                                            </p:txEl>
                                          </p:spTgt>
                                        </p:tgtEl>
                                        <p:attrNameLst>
                                          <p:attrName>style.color</p:attrName>
                                        </p:attrNameLst>
                                      </p:cBhvr>
                                      <p:to>
                                        <p:clrVal>
                                          <a:srgbClr val="0066CC"/>
                                        </p:clrVal>
                                      </p:to>
                                    </p:set>
                                  </p:childTnLst>
                                </p:cTn>
                              </p:par>
                              <p:par>
                                <p:cTn id="35" presetID="3" presetClass="emph" presetSubtype="1" nodeType="withEffect">
                                  <p:stCondLst>
                                    <p:cond delay="0"/>
                                  </p:stCondLst>
                                  <p:childTnLst>
                                    <p:set>
                                      <p:cBhvr override="childStyle">
                                        <p:cTn id="36" dur="indefinite"/>
                                        <p:tgtEl>
                                          <p:spTgt spid="3">
                                            <p:txEl>
                                              <p:pRg st="11" end="11"/>
                                            </p:txEl>
                                          </p:spTgt>
                                        </p:tgtEl>
                                        <p:attrNameLst>
                                          <p:attrName>style.color</p:attrName>
                                        </p:attrNameLst>
                                      </p:cBhvr>
                                      <p:to>
                                        <p:clrVal>
                                          <a:srgbClr val="0066CC"/>
                                        </p:clrVal>
                                      </p:to>
                                    </p:set>
                                  </p:childTnLst>
                                </p:cTn>
                              </p:par>
                              <p:par>
                                <p:cTn id="37" presetID="15" presetClass="emph" presetSubtype="0" nodeType="withEffect">
                                  <p:stCondLst>
                                    <p:cond delay="0"/>
                                  </p:stCondLst>
                                  <p:childTnLst>
                                    <p:set>
                                      <p:cBhvr override="childStyle">
                                        <p:cTn id="38" dur="indefinite"/>
                                        <p:tgtEl>
                                          <p:spTgt spid="3">
                                            <p:txEl>
                                              <p:pRg st="11" end="11"/>
                                            </p:txEl>
                                          </p:spTgt>
                                        </p:tgtEl>
                                        <p:attrNameLst>
                                          <p:attrName>style.fontWeight</p:attrName>
                                        </p:attrNameLst>
                                      </p:cBhvr>
                                      <p:to>
                                        <p:strVal val="bold"/>
                                      </p:to>
                                    </p:set>
                                  </p:childTnLst>
                                </p:cTn>
                              </p:par>
                              <p:par>
                                <p:cTn id="39" presetID="15" presetClass="emph" presetSubtype="0" nodeType="withEffect">
                                  <p:stCondLst>
                                    <p:cond delay="0"/>
                                  </p:stCondLst>
                                  <p:childTnLst>
                                    <p:set>
                                      <p:cBhvr override="childStyle">
                                        <p:cTn id="40" dur="indefinite"/>
                                        <p:tgtEl>
                                          <p:spTgt spid="3">
                                            <p:txEl>
                                              <p:pRg st="8" end="8"/>
                                            </p:txEl>
                                          </p:spTgt>
                                        </p:tgtEl>
                                        <p:attrNameLst>
                                          <p:attrName>style.fontWeight</p:attrName>
                                        </p:attrNameLst>
                                      </p:cBhvr>
                                      <p:to>
                                        <p:strVal val="bold"/>
                                      </p:to>
                                    </p:set>
                                  </p:childTnLst>
                                </p:cTn>
                              </p:par>
                              <p:par>
                                <p:cTn id="41" presetID="15" presetClass="emph" presetSubtype="0" nodeType="withEffect">
                                  <p:stCondLst>
                                    <p:cond delay="0"/>
                                  </p:stCondLst>
                                  <p:childTnLst>
                                    <p:set>
                                      <p:cBhvr override="childStyle">
                                        <p:cTn id="42" dur="indefinite"/>
                                        <p:tgtEl>
                                          <p:spTgt spid="3">
                                            <p:txEl>
                                              <p:pRg st="4" end="4"/>
                                            </p:txEl>
                                          </p:spTgt>
                                        </p:tgtEl>
                                        <p:attrNameLst>
                                          <p:attrName>style.fontWeight</p:attrName>
                                        </p:attrNameLst>
                                      </p:cBhvr>
                                      <p:to>
                                        <p:strVal val="bold"/>
                                      </p:to>
                                    </p:set>
                                  </p:childTnLst>
                                </p:cTn>
                              </p:par>
                              <p:par>
                                <p:cTn id="43" presetID="3" presetClass="emph" presetSubtype="1" nodeType="withEffect">
                                  <p:stCondLst>
                                    <p:cond delay="0"/>
                                  </p:stCondLst>
                                  <p:childTnLst>
                                    <p:set>
                                      <p:cBhvr override="childStyle">
                                        <p:cTn id="44" dur="indefinite"/>
                                        <p:tgtEl>
                                          <p:spTgt spid="3">
                                            <p:txEl>
                                              <p:pRg st="4" end="4"/>
                                            </p:txEl>
                                          </p:spTgt>
                                        </p:tgtEl>
                                        <p:attrNameLst>
                                          <p:attrName>style.color</p:attrName>
                                        </p:attrNameLst>
                                      </p:cBhvr>
                                      <p:to>
                                        <p:clrVal>
                                          <a:srgbClr val="0066CC"/>
                                        </p:clrVal>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5" presetClass="emph" presetSubtype="0" nodeType="withEffect">
                                  <p:stCondLst>
                                    <p:cond delay="0"/>
                                  </p:stCondLst>
                                  <p:childTnLst>
                                    <p:set>
                                      <p:cBhvr override="childStyle">
                                        <p:cTn id="50" dur="indefinite"/>
                                        <p:tgtEl>
                                          <p:spTgt spid="3">
                                            <p:txEl>
                                              <p:pRg st="2" end="2"/>
                                            </p:txEl>
                                          </p:spTgt>
                                        </p:tgtEl>
                                        <p:attrNameLst>
                                          <p:attrName>style.fontWeight</p:attrName>
                                        </p:attrNameLst>
                                      </p:cBhvr>
                                      <p:to>
                                        <p:strVal val="bold"/>
                                      </p:to>
                                    </p:set>
                                  </p:childTnLst>
                                </p:cTn>
                              </p:par>
                              <p:par>
                                <p:cTn id="51" presetID="3" presetClass="emph" presetSubtype="1" nodeType="withEffect">
                                  <p:stCondLst>
                                    <p:cond delay="0"/>
                                  </p:stCondLst>
                                  <p:childTnLst>
                                    <p:set>
                                      <p:cBhvr override="childStyle">
                                        <p:cTn id="52" dur="indefinite"/>
                                        <p:tgtEl>
                                          <p:spTgt spid="3">
                                            <p:txEl>
                                              <p:pRg st="2" end="2"/>
                                            </p:txEl>
                                          </p:spTgt>
                                        </p:tgtEl>
                                        <p:attrNameLst>
                                          <p:attrName>style.color</p:attrName>
                                        </p:attrNameLst>
                                      </p:cBhvr>
                                      <p:to>
                                        <p:clrVal>
                                          <a:srgbClr val="7C9B3F"/>
                                        </p:clrVal>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11" grpId="0" animBg="1"/>
      <p:bldP spid="8" grpId="0"/>
      <p:bldP spid="12" grpId="0"/>
      <p:bldP spid="14" grpId="0"/>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Systematically exploring programs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678" y="1887391"/>
            <a:ext cx="3931396" cy="3631081"/>
          </a:xfrm>
          <a:prstGeom prst="rect">
            <a:avLst/>
          </a:prstGeom>
        </p:spPr>
      </p:pic>
      <p:sp>
        <p:nvSpPr>
          <p:cNvPr id="5" name="Rectangle 4"/>
          <p:cNvSpPr/>
          <p:nvPr/>
        </p:nvSpPr>
        <p:spPr>
          <a:xfrm>
            <a:off x="4603006" y="2319134"/>
            <a:ext cx="3081131" cy="2915476"/>
          </a:xfrm>
          <a:prstGeom prst="rect">
            <a:avLst/>
          </a:prstGeom>
          <a:solidFill>
            <a:srgbClr val="FFCC66">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39107" y="1949863"/>
            <a:ext cx="2723311" cy="1061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59371" y="4257261"/>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94038" y="4257261"/>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028706" y="4257261"/>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21576" y="4257261"/>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421575" y="3903115"/>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421573" y="3548969"/>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23068" y="3174673"/>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405261" y="2814772"/>
            <a:ext cx="233427" cy="1966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05131" y="2319134"/>
            <a:ext cx="3081131" cy="2915476"/>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2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programs using FSMs</a:t>
            </a:r>
            <a:endParaRPr lang="en-US" dirty="0"/>
          </a:p>
        </p:txBody>
      </p:sp>
      <p:pic>
        <p:nvPicPr>
          <p:cNvPr id="5" name="Picture 2" descr="http://buffalobeast.com/wp-content/uploads/2012/05/fs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5545" y="1557302"/>
            <a:ext cx="8574157" cy="530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5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meos-nsdi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headEnd type="none" w="med" len="med"/>
          <a:tailEnd type="arrow" w="med" len="med"/>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4.xml><?xml version="1.0" encoding="utf-8"?>
<a:theme xmlns:a="http://schemas.openxmlformats.org/drawingml/2006/main" name="1_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5.xml><?xml version="1.0" encoding="utf-8"?>
<a:theme xmlns:a="http://schemas.openxmlformats.org/drawingml/2006/main" name="1_homeos-nsdi20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S_Faculty_Summit_2013_16x9_July-2013">
  <a:themeElements>
    <a:clrScheme name="Faculty Summit 13">
      <a:dk1>
        <a:srgbClr val="505050"/>
      </a:dk1>
      <a:lt1>
        <a:srgbClr val="FFFFFF"/>
      </a:lt1>
      <a:dk2>
        <a:srgbClr val="00188F"/>
      </a:dk2>
      <a:lt2>
        <a:srgbClr val="D2D2D2"/>
      </a:lt2>
      <a:accent1>
        <a:srgbClr val="00188F"/>
      </a:accent1>
      <a:accent2>
        <a:srgbClr val="00BCF2"/>
      </a:accent2>
      <a:accent3>
        <a:srgbClr val="0072C6"/>
      </a:accent3>
      <a:accent4>
        <a:srgbClr val="68217A"/>
      </a:accent4>
      <a:accent5>
        <a:srgbClr val="EC008C"/>
      </a:accent5>
      <a:accent6>
        <a:srgbClr val="FCD116"/>
      </a:accent6>
      <a:hlink>
        <a:srgbClr val="FFFFFF"/>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Research_Faculty_Summit_2013_r02.potx" id="{CEA2FF14-159A-4D94-8F33-18E5AE538622}" vid="{2681BD7B-6D05-495B-8CF7-6BC150A0F06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homeos-hups-jul2013</Template>
  <TotalTime>7249</TotalTime>
  <Words>3731</Words>
  <Application>Microsoft Office PowerPoint</Application>
  <PresentationFormat>Widescreen</PresentationFormat>
  <Paragraphs>965</Paragraphs>
  <Slides>59</Slides>
  <Notes>42</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59</vt:i4>
      </vt:variant>
    </vt:vector>
  </HeadingPairs>
  <TitlesOfParts>
    <vt:vector size="77" baseType="lpstr">
      <vt:lpstr>Andalus</vt:lpstr>
      <vt:lpstr>Arial</vt:lpstr>
      <vt:lpstr>Calibri</vt:lpstr>
      <vt:lpstr>Cambria Math</vt:lpstr>
      <vt:lpstr>Consolas</vt:lpstr>
      <vt:lpstr>Courier New</vt:lpstr>
      <vt:lpstr>Segoe</vt:lpstr>
      <vt:lpstr>Segoe Light</vt:lpstr>
      <vt:lpstr>Segoe Semibold</vt:lpstr>
      <vt:lpstr>Segoe UI</vt:lpstr>
      <vt:lpstr>Segoe UI Light</vt:lpstr>
      <vt:lpstr>Wingdings</vt:lpstr>
      <vt:lpstr>homeos-nsdi2012</vt:lpstr>
      <vt:lpstr>Metro Template Colored Titles Segoe UI 16x9</vt:lpstr>
      <vt:lpstr>USCMG_template</vt:lpstr>
      <vt:lpstr>1_USCMG_template</vt:lpstr>
      <vt:lpstr>1_homeos-nsdi2012</vt:lpstr>
      <vt:lpstr>MS_Faculty_Summit_2013_16x9_July-2013</vt:lpstr>
      <vt:lpstr>Systematically exploring control programs</vt:lpstr>
      <vt:lpstr>Control programs run networks</vt:lpstr>
      <vt:lpstr>Control programs run networks</vt:lpstr>
      <vt:lpstr>The nature of control programs</vt:lpstr>
      <vt:lpstr>Buggy control programs wreak havoc</vt:lpstr>
      <vt:lpstr>Buggy control programs wreak havoc</vt:lpstr>
      <vt:lpstr>Control programs are hard to reason about</vt:lpstr>
      <vt:lpstr>Systematically exploring programs</vt:lpstr>
      <vt:lpstr>Exploring programs using FSMs</vt:lpstr>
      <vt:lpstr>Exploring programs using FSMs</vt:lpstr>
      <vt:lpstr>Challenge: Dependence on time</vt:lpstr>
      <vt:lpstr>The tyranny of “all possible times”</vt:lpstr>
      <vt:lpstr>Timed automata</vt:lpstr>
      <vt:lpstr>PowerPoint Presentation</vt:lpstr>
      <vt:lpstr>Properties of timed automata</vt:lpstr>
      <vt:lpstr>Region construction</vt:lpstr>
      <vt:lpstr>Exploring a TA: Region automata</vt:lpstr>
      <vt:lpstr>Challenge: Many possible environments</vt:lpstr>
      <vt:lpstr>Symbolic execution</vt:lpstr>
      <vt:lpstr>Finding equivalent environments</vt:lpstr>
      <vt:lpstr>Efficiently exploring environments</vt:lpstr>
      <vt:lpstr>DeLorean: A tool to explore control programs</vt:lpstr>
      <vt:lpstr>Mapping to VCs (1/2): Delay measurers</vt:lpstr>
      <vt:lpstr>Mapping to VCs (2/2): Timers</vt:lpstr>
      <vt:lpstr>Reducing the number of VCs: Combining timers</vt:lpstr>
      <vt:lpstr>Modeling devices</vt:lpstr>
      <vt:lpstr>Limitations of device modeling</vt:lpstr>
      <vt:lpstr>Exploration using TA</vt:lpstr>
      <vt:lpstr>Optimization: Predicting successor states</vt:lpstr>
      <vt:lpstr>Optimization: Predicting successor states</vt:lpstr>
      <vt:lpstr>Evaluation on ten real home automation  rograms</vt:lpstr>
      <vt:lpstr>Example bugs</vt:lpstr>
      <vt:lpstr>Performance of exploration</vt:lpstr>
      <vt:lpstr>Benefit of successor prediction</vt:lpstr>
      <vt:lpstr>Ongoing work: Exploring OpenFlow programs</vt:lpstr>
      <vt:lpstr>Control program verification in context</vt:lpstr>
      <vt:lpstr>Summary</vt:lpstr>
      <vt:lpstr>Backup</vt:lpstr>
      <vt:lpstr>Two bug finding methods</vt:lpstr>
      <vt:lpstr>Example</vt:lpstr>
      <vt:lpstr>Exploring temporal behavior: soundness</vt:lpstr>
      <vt:lpstr>Use symbolic execution alone?</vt:lpstr>
      <vt:lpstr>PowerPoint Presentation</vt:lpstr>
      <vt:lpstr>PowerPoint Presentation</vt:lpstr>
      <vt:lpstr>PowerPoint Presentation</vt:lpstr>
      <vt:lpstr>Why this construction works</vt:lpstr>
      <vt:lpstr>Why this construction works</vt:lpstr>
      <vt:lpstr>Why regions are fine-grained</vt:lpstr>
      <vt:lpstr>Finding equivalent environments</vt:lpstr>
      <vt:lpstr>Mapping to VCs (2/4): Periodic timers</vt:lpstr>
      <vt:lpstr>Mapping to VCs (4/4): Sleep calls</vt:lpstr>
      <vt:lpstr>Reducing the number of VCs: Combining timers</vt:lpstr>
      <vt:lpstr>Constructing time regions</vt:lpstr>
      <vt:lpstr>DeLorean</vt:lpstr>
      <vt:lpstr>Comparison with untimed model checking</vt:lpstr>
      <vt:lpstr>Reducing the number of VCs: Combining sleep calls</vt:lpstr>
      <vt:lpstr>Optimization: Independent control loops</vt:lpstr>
      <vt:lpstr>Comparison with randomized testing</vt:lpstr>
      <vt:lpstr>Exploring OpenFlow programs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verifiable networks</dc:title>
  <dc:creator>Ratul Mahajan</dc:creator>
  <cp:lastModifiedBy>Ratul Mahajan</cp:lastModifiedBy>
  <cp:revision>69</cp:revision>
  <dcterms:created xsi:type="dcterms:W3CDTF">2013-07-21T19:35:52Z</dcterms:created>
  <dcterms:modified xsi:type="dcterms:W3CDTF">2013-07-28T13:08:00Z</dcterms:modified>
</cp:coreProperties>
</file>