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302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9" r:id="rId13"/>
    <p:sldId id="270" r:id="rId14"/>
    <p:sldId id="271" r:id="rId15"/>
    <p:sldId id="273" r:id="rId16"/>
    <p:sldId id="298" r:id="rId17"/>
    <p:sldId id="282" r:id="rId18"/>
    <p:sldId id="285" r:id="rId19"/>
    <p:sldId id="286" r:id="rId20"/>
    <p:sldId id="301" r:id="rId21"/>
    <p:sldId id="288" r:id="rId22"/>
    <p:sldId id="300" r:id="rId23"/>
    <p:sldId id="290" r:id="rId24"/>
    <p:sldId id="291" r:id="rId25"/>
    <p:sldId id="293" r:id="rId26"/>
    <p:sldId id="294" r:id="rId27"/>
    <p:sldId id="295" r:id="rId28"/>
    <p:sldId id="299" r:id="rId29"/>
    <p:sldId id="287" r:id="rId30"/>
    <p:sldId id="29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67847" autoAdjust="0"/>
  </p:normalViewPr>
  <p:slideViewPr>
    <p:cSldViewPr>
      <p:cViewPr varScale="1">
        <p:scale>
          <a:sx n="65" d="100"/>
          <a:sy n="65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77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d_depot\netmedic\papers\techfest\techfest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NetMedic</c:v>
          </c:tx>
          <c:spPr>
            <a:ln w="127000">
              <a:solidFill>
                <a:srgbClr val="FF0000"/>
              </a:solidFill>
            </a:ln>
          </c:spPr>
          <c:marker>
            <c:symbol val="circle"/>
            <c:size val="10"/>
            <c:spPr>
              <a:solidFill>
                <a:srgbClr val="FF0000"/>
              </a:solidFill>
            </c:spPr>
          </c:marker>
          <c:xVal>
            <c:numRef>
              <c:f>Sheet1!$H$5:$H$31</c:f>
              <c:numCache>
                <c:formatCode>General</c:formatCode>
                <c:ptCount val="27"/>
                <c:pt idx="0">
                  <c:v>3.7037000000000151</c:v>
                </c:pt>
                <c:pt idx="1">
                  <c:v>7.4074099999999996</c:v>
                </c:pt>
                <c:pt idx="2">
                  <c:v>11.1111</c:v>
                </c:pt>
                <c:pt idx="3">
                  <c:v>14.8148</c:v>
                </c:pt>
                <c:pt idx="4">
                  <c:v>18.5185</c:v>
                </c:pt>
                <c:pt idx="5">
                  <c:v>22.222199999999862</c:v>
                </c:pt>
                <c:pt idx="6">
                  <c:v>25.925899999999885</c:v>
                </c:pt>
                <c:pt idx="7">
                  <c:v>29.6296</c:v>
                </c:pt>
                <c:pt idx="8">
                  <c:v>33.333300000000001</c:v>
                </c:pt>
                <c:pt idx="9">
                  <c:v>37.037000000000006</c:v>
                </c:pt>
                <c:pt idx="10">
                  <c:v>40.740700000000011</c:v>
                </c:pt>
                <c:pt idx="11">
                  <c:v>44.444400000000002</c:v>
                </c:pt>
                <c:pt idx="12">
                  <c:v>48.148100000000063</c:v>
                </c:pt>
                <c:pt idx="13">
                  <c:v>51.851899999999944</c:v>
                </c:pt>
                <c:pt idx="14">
                  <c:v>55.555600000000005</c:v>
                </c:pt>
                <c:pt idx="15">
                  <c:v>59.259300000000003</c:v>
                </c:pt>
                <c:pt idx="16">
                  <c:v>62.963000000000001</c:v>
                </c:pt>
                <c:pt idx="17">
                  <c:v>66.666699999999992</c:v>
                </c:pt>
                <c:pt idx="18">
                  <c:v>70.370399999999989</c:v>
                </c:pt>
                <c:pt idx="19">
                  <c:v>74.074100000000001</c:v>
                </c:pt>
                <c:pt idx="20">
                  <c:v>77.777799999999999</c:v>
                </c:pt>
                <c:pt idx="21">
                  <c:v>81.481499999999997</c:v>
                </c:pt>
                <c:pt idx="22">
                  <c:v>85.18519999999998</c:v>
                </c:pt>
                <c:pt idx="23">
                  <c:v>88.888899999999978</c:v>
                </c:pt>
                <c:pt idx="24">
                  <c:v>92.592600000000004</c:v>
                </c:pt>
                <c:pt idx="25">
                  <c:v>96.296300000000002</c:v>
                </c:pt>
                <c:pt idx="26">
                  <c:v>100</c:v>
                </c:pt>
              </c:numCache>
            </c:numRef>
          </c:xVal>
          <c:yVal>
            <c:numRef>
              <c:f>Sheet1!$I$5:$I$31</c:f>
              <c:numCache>
                <c:formatCode>General</c:formatCode>
                <c:ptCount val="2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51520"/>
        <c:axId val="30653824"/>
      </c:scatterChart>
      <c:valAx>
        <c:axId val="30651520"/>
        <c:scaling>
          <c:orientation val="minMax"/>
          <c:max val="100"/>
        </c:scaling>
        <c:delete val="0"/>
        <c:axPos val="b"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 dirty="0"/>
                  <a:t>Fraction of </a:t>
                </a:r>
                <a:r>
                  <a:rPr lang="en-US" sz="2000" b="0" dirty="0" smtClean="0"/>
                  <a:t>Faults</a:t>
                </a:r>
                <a:endParaRPr lang="en-US" sz="20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88900">
            <a:solidFill>
              <a:schemeClr val="bg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30653824"/>
        <c:crosses val="autoZero"/>
        <c:crossBetween val="midCat"/>
      </c:valAx>
      <c:valAx>
        <c:axId val="30653824"/>
        <c:scaling>
          <c:orientation val="minMax"/>
          <c:max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 b="0"/>
                </a:pPr>
                <a:r>
                  <a:rPr lang="en-US" sz="2000" b="0"/>
                  <a:t>Rank of the Cause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88900">
            <a:solidFill>
              <a:schemeClr val="bg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30651520"/>
        <c:crosses val="autoZero"/>
        <c:crossBetween val="midCat"/>
      </c:valAx>
      <c:spPr>
        <a:solidFill>
          <a:schemeClr val="tx2">
            <a:lumMod val="50000"/>
          </a:schemeClr>
        </a:solidFill>
      </c:spPr>
    </c:plotArea>
    <c:plotVisOnly val="1"/>
    <c:dispBlanksAs val="gap"/>
    <c:showDLblsOverMax val="0"/>
  </c:chart>
  <c:spPr>
    <a:solidFill>
      <a:schemeClr val="tx2">
        <a:lumMod val="50000"/>
      </a:schemeClr>
    </a:solidFill>
  </c:spPr>
  <c:txPr>
    <a:bodyPr/>
    <a:lstStyle/>
    <a:p>
      <a:pPr>
        <a:defRPr sz="32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27BD2-7F22-42BA-9C2B-D4B893DA3292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5CDEB-6392-48BC-9384-4DCCD9B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9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positive and a negative message. AJ</a:t>
            </a:r>
            <a:r>
              <a:rPr lang="en-US" baseline="0" dirty="0" smtClean="0"/>
              <a:t> and Jaeyeon convinced me to not go with the negative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CDEB-6392-48BC-9384-4DCCD9B6E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3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5C932-C127-4C34-9D8B-7EBC596AE2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61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31</a:t>
            </a:r>
            <a:r>
              <a:rPr lang="en-US" baseline="0" dirty="0" smtClean="0"/>
              <a:t> people – guru in every house, and 1-2 consumers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EA3B6-B3C8-4320-B0E9-F079914D70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19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r>
              <a:rPr lang="en-US" baseline="0" dirty="0" smtClean="0"/>
              <a:t> in terms of time and money: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- </a:t>
            </a:r>
            <a:r>
              <a:rPr lang="en-US" sz="1200" dirty="0" smtClean="0"/>
              <a:t>Consultant visits not a big factor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- Low perceived value of additional applications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Inflexibility:</a:t>
            </a:r>
          </a:p>
          <a:p>
            <a:r>
              <a:rPr lang="en-US" dirty="0" smtClean="0"/>
              <a:t>   - Structural changes</a:t>
            </a:r>
          </a:p>
          <a:p>
            <a:endParaRPr lang="en-US" dirty="0" smtClean="0"/>
          </a:p>
          <a:p>
            <a:r>
              <a:rPr lang="en-US" dirty="0" smtClean="0"/>
              <a:t>Poor</a:t>
            </a:r>
            <a:r>
              <a:rPr lang="en-US" baseline="0" dirty="0" smtClean="0"/>
              <a:t> manageability:</a:t>
            </a:r>
          </a:p>
          <a:p>
            <a:r>
              <a:rPr lang="en-US" baseline="0" dirty="0" smtClean="0"/>
              <a:t>   - Complex UI</a:t>
            </a:r>
          </a:p>
          <a:p>
            <a:r>
              <a:rPr lang="en-US" baseline="0" dirty="0" smtClean="0"/>
              <a:t>   - Iteration required to figure out what worked for them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Security: </a:t>
            </a:r>
          </a:p>
          <a:p>
            <a:r>
              <a:rPr lang="en-US" baseline="0" dirty="0" smtClean="0"/>
              <a:t>   - Vulnerability of remote access</a:t>
            </a:r>
          </a:p>
          <a:p>
            <a:r>
              <a:rPr lang="en-US" baseline="0" dirty="0" smtClean="0"/>
              <a:t>   - Adding guests on to the wireless network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CDEB-6392-48BC-9384-4DCCD9B6E1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HomeOS logically</a:t>
            </a:r>
            <a:r>
              <a:rPr lang="en-US" baseline="0" dirty="0" smtClean="0"/>
              <a:t> centralizes all technology in the home.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Users interact with HomeOS rather than individual devices, which makes them easy to manage.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HomeOS provides applications simple APIs to access these devices.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Cross-device functionality is implemented by applications, not users.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HomeStore simplifies the tasks of finding compatible devices and applications.</a:t>
            </a:r>
          </a:p>
          <a:p>
            <a:pPr marL="0" indent="0">
              <a:buFont typeface="+mj-lt"/>
              <a:buNone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aseline="0" dirty="0" smtClean="0"/>
              <a:t>This is doable today because:</a:t>
            </a:r>
          </a:p>
          <a:p>
            <a:pPr marL="0" indent="0">
              <a:buFont typeface="+mj-lt"/>
              <a:buNone/>
            </a:pPr>
            <a:r>
              <a:rPr lang="en-US" baseline="0" dirty="0" smtClean="0"/>
              <a:t>  - most devices are network controllable</a:t>
            </a:r>
          </a:p>
          <a:p>
            <a:pPr marL="0" indent="0">
              <a:buFont typeface="+mj-lt"/>
              <a:buNone/>
            </a:pPr>
            <a:r>
              <a:rPr lang="en-US" baseline="0" dirty="0" smtClean="0"/>
              <a:t>  - technology around remote control of devices is maturing, for example, through standards such as DLNA, Z-Wave, and ZigBee.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5C932-C127-4C34-9D8B-7EBC596AE20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2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software</a:t>
            </a:r>
            <a:r>
              <a:rPr lang="en-US" baseline="0" dirty="0" smtClean="0"/>
              <a:t> module can run on any device that can run .NET framework (e.g., </a:t>
            </a:r>
            <a:r>
              <a:rPr lang="en-US" baseline="0" dirty="0" err="1" smtClean="0"/>
              <a:t>XBox</a:t>
            </a:r>
            <a:r>
              <a:rPr lang="en-US" baseline="0" dirty="0" smtClean="0"/>
              <a:t>, home server).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controlled studies of the software show positive results.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Further, validating the software architecture by having academic partners use HomeOS for teaching and research.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Enough interested generated that device vendors have been contacting us to get involved.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sz="1200" dirty="0" smtClean="0"/>
              <a:t>What access control primitives are needed?</a:t>
            </a:r>
          </a:p>
          <a:p>
            <a:r>
              <a:rPr lang="en-US" sz="1200" dirty="0" smtClean="0"/>
              <a:t>What apps are interesting to people?</a:t>
            </a:r>
          </a:p>
          <a:p>
            <a:r>
              <a:rPr lang="en-US" sz="1200" dirty="0" smtClean="0"/>
              <a:t>What are the mental models for privacy of sensor data?</a:t>
            </a:r>
          </a:p>
          <a:p>
            <a:r>
              <a:rPr lang="en-US" sz="1200" dirty="0" smtClean="0"/>
              <a:t>How to enable secure data sharing?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1BBD7-13C8-45D9-AA45-B4B257BC79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9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factors have become a consideration in the last 10-15 years, inspired</a:t>
            </a:r>
            <a:r>
              <a:rPr lang="en-US" baseline="0" dirty="0" smtClean="0"/>
              <a:t> by failures of multicast, ipv6, </a:t>
            </a:r>
            <a:r>
              <a:rPr lang="en-US" baseline="0" dirty="0" err="1" smtClean="0"/>
              <a:t>qos</a:t>
            </a:r>
            <a:r>
              <a:rPr lang="en-US" baseline="0" dirty="0" smtClean="0"/>
              <a:t>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last 2-3 years, I’ve learned human factors matter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CDEB-6392-48BC-9384-4DCCD9B6E1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0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this point using three case studies.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CDEB-6392-48BC-9384-4DCCD9B6E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B83E-51E9-4276-978D-A0BB580F3D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88% of the tasks</a:t>
            </a:r>
            <a:r>
              <a:rPr lang="en-US" baseline="0" dirty="0" smtClean="0"/>
              <a:t> were done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CDEB-6392-48BC-9384-4DCCD9B6E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C8590-4DB1-4282-8250-8419D87D48E7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5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Problems with manual: Tedious, slow, error prone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Problems with full automation: Difficult to keep up-to-date, rarely perfect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Font typeface="+mj-lt"/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Problem</a:t>
            </a:r>
            <a:r>
              <a:rPr lang="en-US" sz="1200" baseline="0" dirty="0" smtClean="0">
                <a:solidFill>
                  <a:schemeClr val="tx1"/>
                </a:solidFill>
              </a:rPr>
              <a:t> with pipeline: </a:t>
            </a:r>
          </a:p>
          <a:p>
            <a:pPr marL="0" indent="0">
              <a:buFont typeface="+mj-lt"/>
              <a:buNone/>
            </a:pPr>
            <a:r>
              <a:rPr lang="en-US" sz="1200" baseline="0" dirty="0" smtClean="0">
                <a:solidFill>
                  <a:schemeClr val="tx1"/>
                </a:solidFill>
              </a:rPr>
              <a:t>  - </a:t>
            </a:r>
            <a:r>
              <a:rPr lang="en-US" sz="3600" dirty="0" smtClean="0">
                <a:solidFill>
                  <a:schemeClr val="tx1"/>
                </a:solidFill>
              </a:rPr>
              <a:t>Inherits problems of manual and full automation</a:t>
            </a:r>
          </a:p>
          <a:p>
            <a:pPr marL="0" indent="0">
              <a:buFont typeface="+mj-lt"/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  -</a:t>
            </a:r>
            <a:r>
              <a:rPr lang="en-US" sz="3600" baseline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Introduces a fundamental trade-off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Aggressive</a:t>
            </a:r>
            <a:r>
              <a:rPr lang="en-US" dirty="0" smtClean="0">
                <a:solidFill>
                  <a:schemeClr val="tx1"/>
                </a:solidFill>
              </a:rPr>
              <a:t> rules: suppress too many alarms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Conservative</a:t>
            </a:r>
            <a:r>
              <a:rPr lang="en-US" dirty="0" smtClean="0">
                <a:solidFill>
                  <a:schemeClr val="tx1"/>
                </a:solidFill>
              </a:rPr>
              <a:t> rules: leave too much for operators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CDEB-6392-48BC-9384-4DCCD9B6E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BF55E-083D-450C-9BD3-F6345A80234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3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what we found was the </a:t>
            </a:r>
            <a:r>
              <a:rPr lang="en-US" dirty="0" err="1" smtClean="0"/>
              <a:t>CueT</a:t>
            </a:r>
            <a:r>
              <a:rPr lang="en-US" dirty="0" smtClean="0"/>
              <a:t> lead to large</a:t>
            </a:r>
            <a:r>
              <a:rPr lang="en-US" baseline="0" dirty="0" smtClean="0"/>
              <a:t> time savings. We measured the time between successive triage actions, and found that </a:t>
            </a:r>
            <a:r>
              <a:rPr lang="en-US" baseline="0" dirty="0" err="1" smtClean="0"/>
              <a:t>CueT</a:t>
            </a:r>
            <a:r>
              <a:rPr lang="en-US" baseline="0" dirty="0" smtClean="0"/>
              <a:t> lead to a significant improvement in triage speed, with a savings of approximately 37%.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BF55E-083D-450C-9BD3-F6345A802341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838" y="6245225"/>
            <a:ext cx="36814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59563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35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3815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066800"/>
            <a:ext cx="43815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35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3815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066800"/>
            <a:ext cx="43815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24300"/>
            <a:ext cx="43815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819400" cy="365125"/>
          </a:xfrm>
        </p:spPr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ratul | dub | '11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png"/><Relationship Id="rId7" Type="http://schemas.openxmlformats.org/officeDocument/2006/relationships/image" Target="../media/image3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jpeg"/><Relationship Id="rId3" Type="http://schemas.openxmlformats.org/officeDocument/2006/relationships/image" Target="../media/image41.png"/><Relationship Id="rId7" Type="http://schemas.openxmlformats.org/officeDocument/2006/relationships/image" Target="../media/image22.emf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5975"/>
            <a:ext cx="7772400" cy="1470025"/>
          </a:xfrm>
        </p:spPr>
        <p:txBody>
          <a:bodyPr/>
          <a:lstStyle/>
          <a:p>
            <a:r>
              <a:rPr lang="en-US" dirty="0" smtClean="0"/>
              <a:t>HNI: Human network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Ratul Mahajan</a:t>
            </a:r>
          </a:p>
          <a:p>
            <a:r>
              <a:rPr lang="en-US" sz="2400" i="1" dirty="0" smtClean="0">
                <a:solidFill>
                  <a:schemeClr val="tx1"/>
                </a:solidFill>
              </a:rPr>
              <a:t>Microsoft Research</a:t>
            </a: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</a:rPr>
              <a:t>@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dub, 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</a:rPr>
              <a:t>University of 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</a:rPr>
              <a:t>Washington</a:t>
            </a:r>
          </a:p>
          <a:p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</a:rPr>
              <a:t>August, 2011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"/>
            <a:ext cx="8458200" cy="6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057400" y="6504801"/>
            <a:ext cx="701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err="1"/>
              <a:t>NetClinic</a:t>
            </a:r>
            <a:r>
              <a:rPr lang="en-US" sz="1200" dirty="0"/>
              <a:t>: Interactive Visualization to Enhance Automated Fault Diagnosis in Enterprise Networks </a:t>
            </a:r>
            <a:r>
              <a:rPr lang="en-US" sz="1200" dirty="0" smtClean="0"/>
              <a:t>, VAST2010]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3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856" y="228600"/>
            <a:ext cx="820494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8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Intuitiveness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ability to reason about the system’s 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non-traditional dimension of system effectiveness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Counters the tendency of optimizing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the system for incremental accuracy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 “systems issue” that needs to be informed by HCI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35226" y="2743200"/>
            <a:ext cx="2146774" cy="1981200"/>
            <a:chOff x="5791200" y="3048000"/>
            <a:chExt cx="2146774" cy="19812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3048000"/>
              <a:ext cx="2146774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6096000" y="4572000"/>
              <a:ext cx="1752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Accuracy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5029200" y="3810000"/>
              <a:ext cx="1904999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Understandability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9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Intuitiveness of analysis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Goal: Go from mechanical measures to more human centric measures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Example: </a:t>
            </a:r>
            <a:r>
              <a:rPr lang="en-US" dirty="0" err="1" smtClean="0">
                <a:solidFill>
                  <a:schemeClr val="tx1"/>
                </a:solidFill>
              </a:rPr>
              <a:t>MoS</a:t>
            </a:r>
            <a:r>
              <a:rPr lang="en-US" dirty="0" smtClean="0">
                <a:solidFill>
                  <a:schemeClr val="tx1"/>
                </a:solidFill>
              </a:rPr>
              <a:t> measure for VoIP</a:t>
            </a:r>
          </a:p>
          <a:p>
            <a:pPr lvl="4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Factors that </a:t>
            </a:r>
            <a:r>
              <a:rPr lang="en-US" dirty="0" smtClean="0">
                <a:solidFill>
                  <a:schemeClr val="tx1"/>
                </a:solidFill>
              </a:rPr>
              <a:t>may be </a:t>
            </a:r>
            <a:r>
              <a:rPr lang="en-US" dirty="0" smtClean="0">
                <a:solidFill>
                  <a:schemeClr val="tx1"/>
                </a:solidFill>
              </a:rPr>
              <a:t>considered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information is used?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E.g., Local vs. global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operations are used?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E.g., arithmetic vs. geometric means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6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7200" y="426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Considerations for diagnostic systems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43600" y="1447800"/>
            <a:ext cx="2524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Understandability 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2398067" y="232186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Accuracy 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67923" y="23599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Coverage  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>
            <a:off x="4114800" y="2514600"/>
            <a:ext cx="914400" cy="2286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29135" y="2438401"/>
            <a:ext cx="611834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1445568" y="2438401"/>
            <a:ext cx="6096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394977" y="239806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Accuracy  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5564833" y="24361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Coverage  </a:t>
            </a:r>
            <a:endParaRPr lang="en-US" sz="2400" dirty="0"/>
          </a:p>
        </p:txBody>
      </p:sp>
      <p:sp>
        <p:nvSpPr>
          <p:cNvPr id="26" name="Right Arrow 25"/>
          <p:cNvSpPr/>
          <p:nvPr/>
        </p:nvSpPr>
        <p:spPr>
          <a:xfrm>
            <a:off x="7126045" y="2514601"/>
            <a:ext cx="611834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6442478" y="2514601"/>
            <a:ext cx="6096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6774873" y="2096617"/>
            <a:ext cx="611834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544150" y="4229100"/>
            <a:ext cx="2113450" cy="266700"/>
            <a:chOff x="1544150" y="4229100"/>
            <a:chExt cx="2113450" cy="26670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250" y="4229100"/>
              <a:ext cx="256032" cy="25603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91" y="4229100"/>
              <a:ext cx="251109" cy="25603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350" y="4239768"/>
              <a:ext cx="246550" cy="25603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650" y="4229100"/>
              <a:ext cx="251109" cy="2560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950" y="4229100"/>
              <a:ext cx="251109" cy="2560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7550" y="4239768"/>
              <a:ext cx="251109" cy="25603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850" y="4239768"/>
              <a:ext cx="246550" cy="25603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150" y="4239768"/>
              <a:ext cx="246550" cy="256032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232" y="4229100"/>
            <a:ext cx="256032" cy="25603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8933" y="4239768"/>
            <a:ext cx="251109" cy="2560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5633" y="4239768"/>
            <a:ext cx="246550" cy="25603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2332" y="4239768"/>
            <a:ext cx="246550" cy="25603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6096000" y="4229100"/>
            <a:ext cx="4789932" cy="266700"/>
            <a:chOff x="1539240" y="2819400"/>
            <a:chExt cx="6842760" cy="381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786" y="2819400"/>
              <a:ext cx="365760" cy="3657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273" y="2819400"/>
              <a:ext cx="358727" cy="365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786" y="2834640"/>
              <a:ext cx="352214" cy="365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786" y="2819400"/>
              <a:ext cx="358727" cy="3657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6786" y="2819400"/>
              <a:ext cx="358727" cy="36576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4786" y="2834640"/>
              <a:ext cx="358727" cy="36576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786" y="2819400"/>
              <a:ext cx="365760" cy="36576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786" y="2834640"/>
              <a:ext cx="352214" cy="36576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786" y="2834640"/>
              <a:ext cx="352214" cy="36576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86" y="2819400"/>
              <a:ext cx="358727" cy="36576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786" y="2819400"/>
              <a:ext cx="358727" cy="3657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786" y="2834640"/>
              <a:ext cx="358727" cy="36576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786" y="2834640"/>
              <a:ext cx="352214" cy="36576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240" y="2834640"/>
              <a:ext cx="365760" cy="3657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2240" y="2819400"/>
              <a:ext cx="365760" cy="36576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240" y="2834640"/>
              <a:ext cx="358727" cy="3657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240" y="2834640"/>
              <a:ext cx="352214" cy="36576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240" y="2834640"/>
              <a:ext cx="352214" cy="365760"/>
            </a:xfrm>
            <a:prstGeom prst="rect">
              <a:avLst/>
            </a:prstGeom>
          </p:spPr>
        </p:pic>
      </p:grp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316" y="3886200"/>
            <a:ext cx="796884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142918" y="3197352"/>
            <a:ext cx="648285" cy="2440015"/>
            <a:chOff x="-142918" y="3197352"/>
            <a:chExt cx="648285" cy="244001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50" y="4239768"/>
              <a:ext cx="251109" cy="25603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5532" y="4239768"/>
              <a:ext cx="256032" cy="25603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49" y="3197352"/>
              <a:ext cx="256032" cy="256032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200" y="3973068"/>
              <a:ext cx="251109" cy="25603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87" y="3834384"/>
              <a:ext cx="256032" cy="256032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384" y="3573803"/>
              <a:ext cx="246550" cy="256032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918" y="4642059"/>
              <a:ext cx="246550" cy="256032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14" y="5077968"/>
              <a:ext cx="251109" cy="25603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10" y="3521987"/>
              <a:ext cx="251109" cy="256032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" y="5381335"/>
              <a:ext cx="246550" cy="256032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35" y="4556760"/>
              <a:ext cx="256032" cy="256032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829800" y="2743200"/>
            <a:ext cx="685800" cy="685800"/>
            <a:chOff x="5334000" y="1371600"/>
            <a:chExt cx="685800" cy="685800"/>
          </a:xfrm>
        </p:grpSpPr>
        <p:sp>
          <p:nvSpPr>
            <p:cNvPr id="53" name="Oval 52"/>
            <p:cNvSpPr/>
            <p:nvPr/>
          </p:nvSpPr>
          <p:spPr>
            <a:xfrm>
              <a:off x="5334000" y="13716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900" y="1741955"/>
              <a:ext cx="256032" cy="256032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823" y="1458468"/>
              <a:ext cx="251109" cy="256032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791" y="1673352"/>
              <a:ext cx="251109" cy="256032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2368" y="1371600"/>
              <a:ext cx="246550" cy="256032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943525" y="3678936"/>
            <a:ext cx="580475" cy="1360818"/>
            <a:chOff x="943525" y="3678936"/>
            <a:chExt cx="580475" cy="136081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50" y="4239768"/>
              <a:ext cx="246550" cy="2560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49" y="4229100"/>
              <a:ext cx="251109" cy="256032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4783722"/>
              <a:ext cx="246550" cy="256032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75" y="4495800"/>
              <a:ext cx="251109" cy="25603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75" y="3934968"/>
              <a:ext cx="246550" cy="25603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525" y="3678936"/>
              <a:ext cx="251109" cy="256032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364720" y="3238432"/>
            <a:ext cx="749155" cy="2261684"/>
            <a:chOff x="364720" y="3238432"/>
            <a:chExt cx="749155" cy="226168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50" y="4229100"/>
              <a:ext cx="256032" cy="25603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49" y="4229100"/>
              <a:ext cx="251109" cy="256032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662" y="5125303"/>
              <a:ext cx="251109" cy="256032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88" y="3700045"/>
              <a:ext cx="251109" cy="256032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73" y="3453384"/>
              <a:ext cx="251109" cy="25603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43" y="4556760"/>
              <a:ext cx="256032" cy="25603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73" y="4840224"/>
              <a:ext cx="251109" cy="256032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325" y="3934968"/>
              <a:ext cx="246550" cy="256032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720" y="5244084"/>
              <a:ext cx="246550" cy="25603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71" y="3238432"/>
              <a:ext cx="246550" cy="256032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9982200" y="5105400"/>
            <a:ext cx="685800" cy="685800"/>
            <a:chOff x="5486400" y="4419600"/>
            <a:chExt cx="685800" cy="685800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345" y="4762500"/>
              <a:ext cx="246550" cy="256032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450" y="4599659"/>
              <a:ext cx="246550" cy="256032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>
            <a:xfrm>
              <a:off x="5486400" y="44196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86400" y="4038600"/>
            <a:ext cx="2438400" cy="685800"/>
            <a:chOff x="5486400" y="4038600"/>
            <a:chExt cx="2438400" cy="685800"/>
          </a:xfrm>
        </p:grpSpPr>
        <p:grpSp>
          <p:nvGrpSpPr>
            <p:cNvPr id="59" name="Group 58"/>
            <p:cNvGrpSpPr/>
            <p:nvPr/>
          </p:nvGrpSpPr>
          <p:grpSpPr>
            <a:xfrm>
              <a:off x="5486400" y="4038600"/>
              <a:ext cx="685800" cy="685800"/>
              <a:chOff x="6096000" y="2514600"/>
              <a:chExt cx="685800" cy="6858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096000" y="2514600"/>
                <a:ext cx="685800" cy="6858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5891" y="2791968"/>
                <a:ext cx="251109" cy="256032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8226" y="2833116"/>
                <a:ext cx="246550" cy="256032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2672" y="2514600"/>
                <a:ext cx="251109" cy="256032"/>
              </a:xfrm>
              <a:prstGeom prst="rect">
                <a:avLst/>
              </a:prstGeom>
            </p:spPr>
          </p:pic>
        </p:grpSp>
        <p:grpSp>
          <p:nvGrpSpPr>
            <p:cNvPr id="103" name="Group 102"/>
            <p:cNvGrpSpPr/>
            <p:nvPr/>
          </p:nvGrpSpPr>
          <p:grpSpPr>
            <a:xfrm>
              <a:off x="7239000" y="4038600"/>
              <a:ext cx="685800" cy="685800"/>
              <a:chOff x="6934200" y="1524000"/>
              <a:chExt cx="685800" cy="685800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6623" y="1676400"/>
                <a:ext cx="256032" cy="256032"/>
              </a:xfrm>
              <a:prstGeom prst="rect">
                <a:avLst/>
              </a:prstGeom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9561" y="1780032"/>
                <a:ext cx="251109" cy="256032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2655" y="1524000"/>
                <a:ext cx="256032" cy="256032"/>
              </a:xfrm>
              <a:prstGeom prst="rect">
                <a:avLst/>
              </a:prstGeom>
            </p:spPr>
          </p:pic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084" y="1932432"/>
                <a:ext cx="256032" cy="256032"/>
              </a:xfrm>
              <a:prstGeom prst="rect">
                <a:avLst/>
              </a:prstGeom>
            </p:spPr>
          </p:pic>
          <p:sp>
            <p:nvSpPr>
              <p:cNvPr id="101" name="Oval 100"/>
              <p:cNvSpPr/>
              <p:nvPr/>
            </p:nvSpPr>
            <p:spPr>
              <a:xfrm>
                <a:off x="6934200" y="1524000"/>
                <a:ext cx="685800" cy="685800"/>
              </a:xfrm>
              <a:prstGeom prst="ellipse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400800" y="4038600"/>
              <a:ext cx="685800" cy="685800"/>
              <a:chOff x="6858000" y="3505200"/>
              <a:chExt cx="685800" cy="685800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4200" y="3564704"/>
                <a:ext cx="251109" cy="256032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9562" y="3860247"/>
                <a:ext cx="251109" cy="256032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6858000" y="3505200"/>
                <a:ext cx="685800" cy="6858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-2302934" y="1890641"/>
            <a:ext cx="4414410" cy="4586359"/>
            <a:chOff x="-2302934" y="1890641"/>
            <a:chExt cx="4414410" cy="4586359"/>
          </a:xfrm>
        </p:grpSpPr>
        <p:sp>
          <p:nvSpPr>
            <p:cNvPr id="57" name="TextBox 56"/>
            <p:cNvSpPr txBox="1"/>
            <p:nvPr/>
          </p:nvSpPr>
          <p:spPr>
            <a:xfrm>
              <a:off x="-76200" y="6107668"/>
              <a:ext cx="2187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Network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pic>
          <p:nvPicPr>
            <p:cNvPr id="56" name="Picture 8" descr="http://www.ardentflamedesigns.com/resources/network2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86" r="58859" b="45177"/>
            <a:stretch/>
          </p:blipFill>
          <p:spPr bwMode="auto">
            <a:xfrm>
              <a:off x="-2302934" y="1890641"/>
              <a:ext cx="3293534" cy="45863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Title 5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Alarm Monitoring and Triage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794337"/>
            <a:ext cx="2292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large stream of incoming alarms (many per incident)</a:t>
            </a:r>
            <a:endParaRPr 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3092" y="2819400"/>
            <a:ext cx="3432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Alarms grouped by incident and appropriately labeled (e.g., severity, owner)</a:t>
            </a:r>
            <a:endParaRPr lang="en-US" sz="2000" dirty="0"/>
          </a:p>
        </p:txBody>
      </p:sp>
      <p:sp>
        <p:nvSpPr>
          <p:cNvPr id="47" name="Rounded Rectangle 46"/>
          <p:cNvSpPr/>
          <p:nvPr/>
        </p:nvSpPr>
        <p:spPr>
          <a:xfrm>
            <a:off x="3740416" y="3709416"/>
            <a:ext cx="1593584" cy="1330338"/>
          </a:xfrm>
          <a:prstGeom prst="roundRect">
            <a:avLst>
              <a:gd name="adj" fmla="val 12563"/>
            </a:avLst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Alarm triage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578"/>
    </mc:Choice>
    <mc:Fallback xmlns="">
      <p:transition advTm="6157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 considerations for triage systems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909466" y="1371599"/>
            <a:ext cx="13850" cy="419959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24110" y="5570397"/>
            <a:ext cx="5924490" cy="238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-451543" y="3209388"/>
            <a:ext cx="4198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9466" y="5572780"/>
            <a:ext cx="593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Speed</a:t>
            </a:r>
            <a:endParaRPr lang="en-US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85999" y="1753034"/>
            <a:ext cx="1143001" cy="1066366"/>
            <a:chOff x="3568700" y="1981200"/>
            <a:chExt cx="1828800" cy="17526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01"/>
            <a:stretch/>
          </p:blipFill>
          <p:spPr>
            <a:xfrm>
              <a:off x="3568700" y="1981200"/>
              <a:ext cx="1176011" cy="175260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 fov="7200000">
                <a:rot lat="887182" lon="18878101" rev="166554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23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02"/>
            <a:stretch/>
          </p:blipFill>
          <p:spPr bwMode="auto">
            <a:xfrm>
              <a:off x="4611544" y="2727960"/>
              <a:ext cx="785956" cy="1005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94"/>
          <a:stretch/>
        </p:blipFill>
        <p:spPr bwMode="auto">
          <a:xfrm>
            <a:off x="6477001" y="4202668"/>
            <a:ext cx="84654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3657600" y="2590800"/>
            <a:ext cx="1981200" cy="1014615"/>
            <a:chOff x="4792252" y="2210234"/>
            <a:chExt cx="2099771" cy="1066366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5181600" y="2743200"/>
              <a:ext cx="53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714999" y="2210234"/>
              <a:ext cx="1177024" cy="1066366"/>
              <a:chOff x="2579979" y="2164983"/>
              <a:chExt cx="1883234" cy="1752600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901"/>
              <a:stretch/>
            </p:blipFill>
            <p:spPr>
              <a:xfrm>
                <a:off x="2579979" y="2164983"/>
                <a:ext cx="1176011" cy="1752600"/>
              </a:xfrm>
              <a:prstGeom prst="rect">
                <a:avLst/>
              </a:prstGeom>
              <a:ln>
                <a:noFill/>
              </a:ln>
              <a:effectLst>
                <a:reflection blurRad="12700" stA="30000" endPos="30000" dist="5000" dir="5400000" sy="-100000" algn="bl" rotWithShape="0"/>
              </a:effectLst>
              <a:scene3d>
                <a:camera prst="perspectiveContrastingLeftFacing" fov="7200000">
                  <a:rot lat="887182" lon="18878101" rev="166554"/>
                </a:camera>
                <a:lightRig rig="threePt" dir="t">
                  <a:rot lat="0" lon="0" rev="2700000"/>
                </a:lightRig>
              </a:scene3d>
              <a:sp3d>
                <a:bevelT w="63500" h="50800"/>
              </a:sp3d>
            </p:spPr>
          </p:pic>
          <p:pic>
            <p:nvPicPr>
              <p:cNvPr id="31" name="Picture 7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202"/>
              <a:stretch/>
            </p:blipFill>
            <p:spPr bwMode="auto">
              <a:xfrm>
                <a:off x="3677258" y="2786507"/>
                <a:ext cx="785955" cy="10058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994"/>
            <a:stretch/>
          </p:blipFill>
          <p:spPr bwMode="auto">
            <a:xfrm>
              <a:off x="4792252" y="2462849"/>
              <a:ext cx="846548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2285999" y="2895600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0" y="4964668"/>
            <a:ext cx="16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automation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08609" y="3810000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715000" y="1676400"/>
            <a:ext cx="1118667" cy="1209382"/>
            <a:chOff x="3733800" y="4800600"/>
            <a:chExt cx="1724995" cy="1786086"/>
          </a:xfrm>
        </p:grpSpPr>
        <p:pic>
          <p:nvPicPr>
            <p:cNvPr id="39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33800" y="5389080"/>
              <a:ext cx="554961" cy="689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Curved Down Arrow 39"/>
            <p:cNvSpPr/>
            <p:nvPr/>
          </p:nvSpPr>
          <p:spPr>
            <a:xfrm>
              <a:off x="3962400" y="4800600"/>
              <a:ext cx="1246045" cy="507869"/>
            </a:xfrm>
            <a:prstGeom prst="curvedDownArrow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pic>
          <p:nvPicPr>
            <p:cNvPr id="41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02"/>
            <a:stretch/>
          </p:blipFill>
          <p:spPr bwMode="auto">
            <a:xfrm>
              <a:off x="4876800" y="5334000"/>
              <a:ext cx="581995" cy="744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Curved Down Arrow 41"/>
            <p:cNvSpPr/>
            <p:nvPr/>
          </p:nvSpPr>
          <p:spPr>
            <a:xfrm flipH="1" flipV="1">
              <a:off x="3962400" y="6078817"/>
              <a:ext cx="1246045" cy="507869"/>
            </a:xfrm>
            <a:prstGeom prst="curvedDownArrow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867115" y="2020285"/>
            <a:ext cx="75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657600" y="1609810"/>
            <a:ext cx="5257800" cy="35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0359" y="1560493"/>
            <a:ext cx="7821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</a:rPr>
              <a:t>Use </a:t>
            </a:r>
            <a:r>
              <a:rPr lang="en-US" sz="2800" dirty="0"/>
              <a:t>interactive machine learning </a:t>
            </a:r>
            <a:r>
              <a:rPr lang="en-US" sz="2800" dirty="0">
                <a:solidFill>
                  <a:prstClr val="black"/>
                </a:solidFill>
              </a:rPr>
              <a:t>to automatically learn patterns in operators’ </a:t>
            </a:r>
            <a:r>
              <a:rPr lang="en-US" sz="2800" dirty="0" smtClean="0">
                <a:solidFill>
                  <a:prstClr val="black"/>
                </a:solidFill>
              </a:rPr>
              <a:t>actions</a:t>
            </a:r>
            <a:endParaRPr lang="en-US" sz="2800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-5867400" y="1524000"/>
            <a:ext cx="9753600" cy="4586359"/>
            <a:chOff x="-5867400" y="609600"/>
            <a:chExt cx="9753600" cy="4586359"/>
          </a:xfrm>
        </p:grpSpPr>
        <p:grpSp>
          <p:nvGrpSpPr>
            <p:cNvPr id="106" name="Group 105"/>
            <p:cNvGrpSpPr/>
            <p:nvPr/>
          </p:nvGrpSpPr>
          <p:grpSpPr>
            <a:xfrm>
              <a:off x="-5867400" y="2985663"/>
              <a:ext cx="9753600" cy="266700"/>
              <a:chOff x="-6400800" y="2705100"/>
              <a:chExt cx="9753600" cy="2667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-1437132" y="2705100"/>
                <a:ext cx="4789932" cy="266700"/>
                <a:chOff x="1539240" y="2819400"/>
                <a:chExt cx="6842758" cy="38100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784" y="281940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3271" y="281940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8784" y="2834640"/>
                  <a:ext cx="352214" cy="365760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7784" y="281940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6784" y="281940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4784" y="283464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8785" y="281940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3784" y="2834640"/>
                  <a:ext cx="352214" cy="365760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1784" y="2834640"/>
                  <a:ext cx="352214" cy="365760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784" y="281940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9784" y="281940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785" y="283464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2784" y="2834640"/>
                  <a:ext cx="352214" cy="365760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3239" y="283464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2239" y="281940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1238" y="283464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0238" y="2834640"/>
                  <a:ext cx="352214" cy="365760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9240" y="2834640"/>
                  <a:ext cx="352214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/>
              <p:cNvGrpSpPr/>
              <p:nvPr/>
            </p:nvGrpSpPr>
            <p:grpSpPr>
              <a:xfrm>
                <a:off x="-6400800" y="2705100"/>
                <a:ext cx="4789932" cy="266700"/>
                <a:chOff x="1539240" y="2819400"/>
                <a:chExt cx="6842760" cy="38100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786" y="281940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3273" y="281940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8786" y="2834640"/>
                  <a:ext cx="352214" cy="36576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7786" y="281940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6786" y="281940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4786" y="283464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8786" y="281940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3786" y="2834640"/>
                  <a:ext cx="352214" cy="365760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1786" y="2834640"/>
                  <a:ext cx="352214" cy="365760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786" y="281940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9786" y="281940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786" y="283464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2786" y="2834640"/>
                  <a:ext cx="352214" cy="365760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3240" y="283464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2240" y="281940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1240" y="2834640"/>
                  <a:ext cx="358727" cy="36576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0240" y="2834640"/>
                  <a:ext cx="352214" cy="365760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9240" y="2834640"/>
                  <a:ext cx="352214" cy="365760"/>
                </a:xfrm>
                <a:prstGeom prst="rect">
                  <a:avLst/>
                </a:prstGeom>
              </p:spPr>
            </p:pic>
          </p:grpSp>
        </p:grp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49" y="1953916"/>
              <a:ext cx="256032" cy="256032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662" y="3881867"/>
              <a:ext cx="251109" cy="256032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540286"/>
              <a:ext cx="246550" cy="256032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75" y="3252364"/>
              <a:ext cx="251109" cy="256032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88" y="2456609"/>
              <a:ext cx="251109" cy="256032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200" y="2729632"/>
              <a:ext cx="251109" cy="25603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87" y="2590948"/>
              <a:ext cx="256032" cy="256032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384" y="2330367"/>
              <a:ext cx="246550" cy="256032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918" y="3398623"/>
              <a:ext cx="246550" cy="256032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14" y="3834532"/>
              <a:ext cx="251109" cy="25603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10" y="2278551"/>
              <a:ext cx="251109" cy="256032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73" y="2209948"/>
              <a:ext cx="251109" cy="256032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" y="4137899"/>
              <a:ext cx="246550" cy="256032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35" y="3313324"/>
              <a:ext cx="256032" cy="25603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43" y="3313324"/>
              <a:ext cx="256032" cy="25603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73" y="3596788"/>
              <a:ext cx="251109" cy="25603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75" y="2691532"/>
              <a:ext cx="246550" cy="256032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325" y="2691532"/>
              <a:ext cx="246550" cy="25603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525" y="2435500"/>
              <a:ext cx="251109" cy="256032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720" y="4000648"/>
              <a:ext cx="246550" cy="25603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71" y="1994996"/>
              <a:ext cx="246550" cy="256032"/>
            </a:xfrm>
            <a:prstGeom prst="rect">
              <a:avLst/>
            </a:prstGeom>
          </p:spPr>
        </p:pic>
        <p:pic>
          <p:nvPicPr>
            <p:cNvPr id="56" name="Picture 8" descr="http://www.ardentflamedesigns.com/resources/network2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86" r="58859" b="45177"/>
            <a:stretch/>
          </p:blipFill>
          <p:spPr bwMode="auto">
            <a:xfrm>
              <a:off x="-2302934" y="609600"/>
              <a:ext cx="3293534" cy="4586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/>
          <p:cNvGrpSpPr/>
          <p:nvPr/>
        </p:nvGrpSpPr>
        <p:grpSpPr>
          <a:xfrm>
            <a:off x="5810250" y="3657600"/>
            <a:ext cx="3257550" cy="685800"/>
            <a:chOff x="5810250" y="2775099"/>
            <a:chExt cx="3257550" cy="685800"/>
          </a:xfrm>
        </p:grpSpPr>
        <p:grpSp>
          <p:nvGrpSpPr>
            <p:cNvPr id="79" name="Group 78"/>
            <p:cNvGrpSpPr/>
            <p:nvPr/>
          </p:nvGrpSpPr>
          <p:grpSpPr>
            <a:xfrm>
              <a:off x="7524750" y="2775099"/>
              <a:ext cx="685800" cy="685800"/>
              <a:chOff x="5334000" y="1371600"/>
              <a:chExt cx="685800" cy="685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334000" y="1371600"/>
                <a:ext cx="685800" cy="6858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6900" y="1741955"/>
                <a:ext cx="256032" cy="256032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1823" y="1458468"/>
                <a:ext cx="251109" cy="256032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5791" y="1673352"/>
                <a:ext cx="251109" cy="256032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368" y="1371600"/>
                <a:ext cx="246550" cy="256032"/>
              </a:xfrm>
              <a:prstGeom prst="rect">
                <a:avLst/>
              </a:prstGeom>
            </p:spPr>
          </p:pic>
        </p:grpSp>
        <p:grpSp>
          <p:nvGrpSpPr>
            <p:cNvPr id="103" name="Group 102"/>
            <p:cNvGrpSpPr/>
            <p:nvPr/>
          </p:nvGrpSpPr>
          <p:grpSpPr>
            <a:xfrm>
              <a:off x="6667500" y="2775099"/>
              <a:ext cx="685800" cy="685800"/>
              <a:chOff x="6934200" y="1524000"/>
              <a:chExt cx="685800" cy="685800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6623" y="1676400"/>
                <a:ext cx="256032" cy="256032"/>
              </a:xfrm>
              <a:prstGeom prst="rect">
                <a:avLst/>
              </a:prstGeom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9561" y="1780032"/>
                <a:ext cx="251109" cy="256032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2655" y="1524000"/>
                <a:ext cx="256032" cy="256032"/>
              </a:xfrm>
              <a:prstGeom prst="rect">
                <a:avLst/>
              </a:prstGeom>
            </p:spPr>
          </p:pic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084" y="1932432"/>
                <a:ext cx="256032" cy="256032"/>
              </a:xfrm>
              <a:prstGeom prst="rect">
                <a:avLst/>
              </a:prstGeom>
            </p:spPr>
          </p:pic>
          <p:sp>
            <p:nvSpPr>
              <p:cNvPr id="101" name="Oval 100"/>
              <p:cNvSpPr/>
              <p:nvPr/>
            </p:nvSpPr>
            <p:spPr>
              <a:xfrm>
                <a:off x="6934200" y="1524000"/>
                <a:ext cx="685800" cy="685800"/>
              </a:xfrm>
              <a:prstGeom prst="ellipse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810250" y="2775099"/>
              <a:ext cx="685800" cy="685800"/>
              <a:chOff x="6858000" y="3505200"/>
              <a:chExt cx="685800" cy="685800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4200" y="3564704"/>
                <a:ext cx="251109" cy="256032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9562" y="3860247"/>
                <a:ext cx="251109" cy="256032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6858000" y="3505200"/>
                <a:ext cx="685800" cy="6858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8382000" y="2775099"/>
              <a:ext cx="685800" cy="685800"/>
              <a:chOff x="6096000" y="2514600"/>
              <a:chExt cx="685800" cy="6858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6096000" y="2514600"/>
                <a:ext cx="685800" cy="68580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5891" y="2791968"/>
                <a:ext cx="251109" cy="256032"/>
              </a:xfrm>
              <a:prstGeom prst="rect">
                <a:avLst/>
              </a:prstGeom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8226" y="2833116"/>
                <a:ext cx="246550" cy="256032"/>
              </a:xfrm>
              <a:prstGeom prst="rect">
                <a:avLst/>
              </a:prstGeom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2672" y="2514600"/>
                <a:ext cx="251109" cy="256032"/>
              </a:xfrm>
              <a:prstGeom prst="rect">
                <a:avLst/>
              </a:prstGeom>
            </p:spPr>
          </p:pic>
        </p:grpSp>
      </p:grpSp>
      <p:grpSp>
        <p:nvGrpSpPr>
          <p:cNvPr id="52" name="Group 51"/>
          <p:cNvGrpSpPr/>
          <p:nvPr/>
        </p:nvGrpSpPr>
        <p:grpSpPr>
          <a:xfrm>
            <a:off x="3962400" y="3200400"/>
            <a:ext cx="1724995" cy="1786086"/>
            <a:chOff x="3733800" y="4800600"/>
            <a:chExt cx="1724995" cy="1786086"/>
          </a:xfrm>
        </p:grpSpPr>
        <p:pic>
          <p:nvPicPr>
            <p:cNvPr id="113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33800" y="5389080"/>
              <a:ext cx="554961" cy="689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" name="Curved Down Arrow 113"/>
            <p:cNvSpPr/>
            <p:nvPr/>
          </p:nvSpPr>
          <p:spPr>
            <a:xfrm>
              <a:off x="3962400" y="4800600"/>
              <a:ext cx="1246045" cy="507869"/>
            </a:xfrm>
            <a:prstGeom prst="curvedDownArrow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pic>
          <p:nvPicPr>
            <p:cNvPr id="115" name="Picture 7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02"/>
            <a:stretch/>
          </p:blipFill>
          <p:spPr bwMode="auto">
            <a:xfrm>
              <a:off x="4876800" y="5334000"/>
              <a:ext cx="581995" cy="744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" name="Curved Down Arrow 111"/>
            <p:cNvSpPr/>
            <p:nvPr/>
          </p:nvSpPr>
          <p:spPr>
            <a:xfrm flipH="1" flipV="1">
              <a:off x="3962400" y="6078817"/>
              <a:ext cx="1246045" cy="507869"/>
            </a:xfrm>
            <a:prstGeom prst="curvedDownArrow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6" y="274638"/>
            <a:ext cx="871623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CueT: Cooperating machine and human </a:t>
            </a:r>
            <a:endParaRPr lang="en-US" sz="4000" dirty="0"/>
          </a:p>
        </p:txBody>
      </p:sp>
      <p:sp>
        <p:nvSpPr>
          <p:cNvPr id="102" name="Rectangle 101"/>
          <p:cNvSpPr/>
          <p:nvPr/>
        </p:nvSpPr>
        <p:spPr>
          <a:xfrm>
            <a:off x="2667000" y="6477000"/>
            <a:ext cx="64343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[CueT: Human-Guided Fast and Accurate Network Alarm </a:t>
            </a:r>
            <a:r>
              <a:rPr lang="en-US" sz="1600" dirty="0" smtClean="0"/>
              <a:t>Triage, CHI 2011]</a:t>
            </a:r>
            <a:endParaRPr lang="en-US" sz="1600" dirty="0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10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846"/>
    </mc:Choice>
    <mc:Fallback xmlns="">
      <p:transition advTm="2184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7" t="80781" r="61429" b="4197"/>
          <a:stretch/>
        </p:blipFill>
        <p:spPr>
          <a:xfrm>
            <a:off x="4738671" y="1347383"/>
            <a:ext cx="1357329" cy="786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t="80780" r="71278" b="558"/>
          <a:stretch/>
        </p:blipFill>
        <p:spPr>
          <a:xfrm>
            <a:off x="2286000" y="1385483"/>
            <a:ext cx="2212039" cy="9767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5961" y="5675293"/>
            <a:ext cx="419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10% accuracy improvement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2162" y="56388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50% speed improvement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CueT i</a:t>
            </a:r>
            <a:r>
              <a:rPr lang="en-US" dirty="0" smtClean="0"/>
              <a:t>s faster and more accurate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9" r="67298" b="18063"/>
          <a:stretch/>
        </p:blipFill>
        <p:spPr>
          <a:xfrm>
            <a:off x="4267200" y="1881282"/>
            <a:ext cx="3742205" cy="3922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r="33857" b="15633"/>
          <a:stretch/>
        </p:blipFill>
        <p:spPr>
          <a:xfrm>
            <a:off x="762000" y="1936804"/>
            <a:ext cx="3544419" cy="37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Unleashing CueT 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Key hurdle: </a:t>
            </a:r>
            <a:r>
              <a:rPr lang="en-US" dirty="0" smtClean="0"/>
              <a:t>predictable control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Predictability in system actions and recommendations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Unlearning bad examples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Direct control for special cases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am a network systems researcher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Build </a:t>
            </a:r>
            <a:r>
              <a:rPr lang="en-US" dirty="0" smtClean="0">
                <a:solidFill>
                  <a:schemeClr val="tx1"/>
                </a:solidFill>
              </a:rPr>
              <a:t>(or improve) network systems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Build </a:t>
            </a:r>
            <a:r>
              <a:rPr lang="en-US" dirty="0" smtClean="0">
                <a:solidFill>
                  <a:schemeClr val="tx1"/>
                </a:solidFill>
              </a:rPr>
              <a:t>tools to understand complex systems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View </a:t>
            </a:r>
            <a:r>
              <a:rPr lang="en-US" dirty="0" smtClean="0">
                <a:solidFill>
                  <a:schemeClr val="tx1"/>
                </a:solidFill>
              </a:rPr>
              <a:t>system building </a:t>
            </a:r>
            <a:r>
              <a:rPr lang="en-US" dirty="0" smtClean="0">
                <a:solidFill>
                  <a:schemeClr val="tx1"/>
                </a:solidFill>
              </a:rPr>
              <a:t>as the art of balancing technical, economic, and business factors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And off late, human factors too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7200" y="426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Considerations for </a:t>
            </a:r>
            <a:r>
              <a:rPr lang="en-US" sz="3200" dirty="0" smtClean="0">
                <a:solidFill>
                  <a:schemeClr val="tx1"/>
                </a:solidFill>
              </a:rPr>
              <a:t>network alarm triage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1447800"/>
            <a:ext cx="275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Predictable control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2398067" y="232186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Accuracy 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67923" y="23599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Speed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>
            <a:off x="4114800" y="2514600"/>
            <a:ext cx="914400" cy="2286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29135" y="2438401"/>
            <a:ext cx="611834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1445568" y="2438401"/>
            <a:ext cx="6096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394977" y="239806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Accuracy  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5564833" y="24361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Speed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26" name="Right Arrow 25"/>
          <p:cNvSpPr/>
          <p:nvPr/>
        </p:nvSpPr>
        <p:spPr>
          <a:xfrm>
            <a:off x="7126045" y="2514601"/>
            <a:ext cx="611834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6442478" y="2514601"/>
            <a:ext cx="6096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6774873" y="2096617"/>
            <a:ext cx="611834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mart homes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Capability to automate and control multiple, disparate systems within the home </a:t>
            </a:r>
            <a:r>
              <a:rPr lang="en-US" sz="2400" dirty="0" smtClean="0"/>
              <a:t>[ABI Research]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C:\Users\ratul\AppData\Local\Microsoft\Windows\Temporary Internet Files\Content.IE5\AWFMYCNF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844" y="3814563"/>
            <a:ext cx="612924" cy="12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ratul\AppData\Local\Microsoft\Windows\Temporary Internet Files\Content.IE5\YWB3Y6Y1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52" y="3986161"/>
            <a:ext cx="736316" cy="73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ratul\AppData\Local\Microsoft\Windows\Temporary Internet Files\Content.IE5\PVR1TTI8\MC900439833[2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68" y="3918777"/>
            <a:ext cx="879900" cy="8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ratul\AppData\Local\Microsoft\Windows\Temporary Internet Files\Content.IE5\PVR1TTI8\MC90043486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68" y="3992806"/>
            <a:ext cx="729671" cy="7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ratul\AppData\Local\Microsoft\Windows\Temporary Internet Files\Content.IE5\AWFMYCNF\MC900433050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68" y="4940336"/>
            <a:ext cx="696541" cy="69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90357"/>
            <a:ext cx="1304485" cy="32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93" y="3950767"/>
            <a:ext cx="890252" cy="69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6" descr="http://www.keylessaccesslocks.com/images/Schlage%20BE365-PLY-505_SL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68" y="5027277"/>
            <a:ext cx="730077" cy="73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3" descr="http://tompelt.files.wordpress.com/2009/10/thermosta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98" y="5191331"/>
            <a:ext cx="773470" cy="59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http://www.adirondackplaza.com/shop/Adirondack_Plaza/images/homesent-motionsensor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8" y="5127466"/>
            <a:ext cx="417300" cy="5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5" descr="http://www.getxbox360.com/wp-content/uploads/2008/01/xbox360elit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44" y="3987710"/>
            <a:ext cx="577553" cy="78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are smart homes not mainstream?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concept is older than two decades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Commercial systems and research prototypes exist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Initial hypotheses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Heterogeneity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of automated homes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40175"/>
            <a:ext cx="53995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understand barriers to broad adoption</a:t>
            </a:r>
          </a:p>
          <a:p>
            <a:r>
              <a:rPr lang="en-US" sz="2400" dirty="0" smtClean="0"/>
              <a:t>14 homes with one or more of: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7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Remote lighting </a:t>
            </a:r>
            <a:r>
              <a:rPr lang="en-US" sz="2000" dirty="0"/>
              <a:t>c</a:t>
            </a:r>
            <a:r>
              <a:rPr lang="en-US" sz="2000" dirty="0" smtClean="0"/>
              <a:t>ontrol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Multi-</a:t>
            </a:r>
            <a:r>
              <a:rPr lang="en-US" sz="2000" dirty="0"/>
              <a:t>r</a:t>
            </a:r>
            <a:r>
              <a:rPr lang="en-US" sz="2000" dirty="0" smtClean="0"/>
              <a:t>oom audio/video systems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Security cameras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Motion detectors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838200" y="4343400"/>
            <a:ext cx="2362200" cy="1816904"/>
            <a:chOff x="838200" y="4343400"/>
            <a:chExt cx="2362200" cy="1816904"/>
          </a:xfrm>
        </p:grpSpPr>
        <p:pic>
          <p:nvPicPr>
            <p:cNvPr id="4105" name="Picture 9" descr="C:\Users\ajbrush\AppData\Local\Microsoft\Windows\Temporary Internet Files\Content.IE5\VR1Q5BE0\MC900434784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514" y="4343400"/>
              <a:ext cx="1447572" cy="1447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38200" y="5790972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Inventory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19400" y="4171232"/>
            <a:ext cx="2362200" cy="2266299"/>
            <a:chOff x="2971800" y="4171232"/>
            <a:chExt cx="2362200" cy="2266299"/>
          </a:xfrm>
        </p:grpSpPr>
        <p:pic>
          <p:nvPicPr>
            <p:cNvPr id="4106" name="Picture 10" descr="C:\Users\ajbrush\AppData\Local\Microsoft\Windows\Temporary Internet Files\Content.IE5\2F675CG6\MC900441322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088" y="4171232"/>
              <a:ext cx="889625" cy="88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7" name="Picture 11" descr="C:\Users\ajbrush\AppData\Local\Microsoft\Windows\Temporary Internet Files\Content.IE5\DDN9ZAQ9\MC900441321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294" y="4953000"/>
              <a:ext cx="801213" cy="801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971800" y="5791200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Semi-Structured Interview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4000" y="4703006"/>
            <a:ext cx="1853184" cy="1436941"/>
            <a:chOff x="5456301" y="4703006"/>
            <a:chExt cx="1853184" cy="1436941"/>
          </a:xfrm>
        </p:grpSpPr>
        <p:pic>
          <p:nvPicPr>
            <p:cNvPr id="4108" name="Picture 12" descr="C:\Users\ajbrush\AppData\Local\Microsoft\Windows\Temporary Internet Files\Content.IE5\VR1Q5BE0\MP900402265[1]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180" y="4703006"/>
              <a:ext cx="1511427" cy="1007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5456301" y="5770615"/>
              <a:ext cx="1853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Questionnaire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39000" y="4738778"/>
            <a:ext cx="1853184" cy="1384427"/>
            <a:chOff x="7388352" y="4738778"/>
            <a:chExt cx="1853184" cy="1384427"/>
          </a:xfrm>
        </p:grpSpPr>
        <p:pic>
          <p:nvPicPr>
            <p:cNvPr id="4110" name="Picture 14" descr="C:\Users\ajbrush\AppData\Local\Microsoft\Windows\Temporary Internet Files\Content.IE5\N2DN4RO4\MC900221843[1]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1014" y="4738778"/>
              <a:ext cx="947861" cy="100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7388352" y="5753873"/>
              <a:ext cx="1853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Home Tour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67172" y="1665663"/>
            <a:ext cx="3814572" cy="2513669"/>
            <a:chOff x="5567172" y="1665663"/>
            <a:chExt cx="3814572" cy="2513669"/>
          </a:xfrm>
        </p:grpSpPr>
        <p:grpSp>
          <p:nvGrpSpPr>
            <p:cNvPr id="9" name="Group 8"/>
            <p:cNvGrpSpPr/>
            <p:nvPr/>
          </p:nvGrpSpPr>
          <p:grpSpPr>
            <a:xfrm>
              <a:off x="5567172" y="1665663"/>
              <a:ext cx="3814572" cy="2513669"/>
              <a:chOff x="5562600" y="1580727"/>
              <a:chExt cx="3814572" cy="2513669"/>
            </a:xfrm>
          </p:grpSpPr>
          <p:pic>
            <p:nvPicPr>
              <p:cNvPr id="4103" name="Picture 7" descr="C:\Users\ajbrush\AppData\Local\Microsoft\Windows\Temporary Internet Files\Content.IE5\VR1Q5BE0\MC900442080[1]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3032" y="1580727"/>
                <a:ext cx="1066800" cy="953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4" name="Picture 8" descr="C:\Users\ajbrush\AppData\Local\Microsoft\Windows\Temporary Internet Files\Content.IE5\N2DN4RO4\MC900442009[1]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600" y="1905000"/>
                <a:ext cx="1152144" cy="1152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7" descr="C:\Users\ajbrush\AppData\Local\Microsoft\Windows\Temporary Internet Files\Content.IE5\VR1Q5BE0\MC900442080[1]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5432" y="1733127"/>
                <a:ext cx="1066800" cy="953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7" descr="C:\Users\ajbrush\AppData\Local\Microsoft\Windows\Temporary Internet Files\Content.IE5\VR1Q5BE0\MC900442080[1]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7832" y="1885527"/>
                <a:ext cx="1066800" cy="953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7" descr="C:\Users\ajbrush\AppData\Local\Microsoft\Windows\Temporary Internet Files\Content.IE5\VR1Q5BE0\MC900442080[1]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0232" y="2037927"/>
                <a:ext cx="1066800" cy="953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7" descr="C:\Users\ajbrush\AppData\Local\Microsoft\Windows\Temporary Internet Files\Content.IE5\VR1Q5BE0\MC900442080[1]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2632" y="2190327"/>
                <a:ext cx="1066800" cy="953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7" descr="C:\Users\ajbrush\AppData\Local\Microsoft\Windows\Temporary Internet Files\Content.IE5\VR1Q5BE0\MC900442080[1]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5032" y="2342727"/>
                <a:ext cx="1066800" cy="953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" descr="C:\Users\ajbrush\AppData\Local\Microsoft\Windows\Temporary Internet Files\Content.IE5\VR1Q5BE0\MC900442080[1]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7432" y="2495127"/>
                <a:ext cx="1066800" cy="953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7" descr="C:\Users\ajbrush\AppData\Local\Microsoft\Windows\Temporary Internet Files\Content.IE5\VR1Q5BE0\MC900442080[1]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9832" y="2647527"/>
                <a:ext cx="1066800" cy="953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8" descr="C:\Users\ajbrush\AppData\Local\Microsoft\Windows\Temporary Internet Files\Content.IE5\N2DN4RO4\MC900442009[1]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44" y="2057400"/>
                <a:ext cx="1152144" cy="1152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8" descr="C:\Users\ajbrush\AppData\Local\Microsoft\Windows\Temporary Internet Files\Content.IE5\N2DN4RO4\MC900442009[1]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6544" y="2209800"/>
                <a:ext cx="1152144" cy="1152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8" descr="C:\Users\ajbrush\AppData\Local\Microsoft\Windows\Temporary Internet Files\Content.IE5\N2DN4RO4\MC900442009[1]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8944" y="2362200"/>
                <a:ext cx="1152144" cy="1152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8" descr="C:\Users\ajbrush\AppData\Local\Microsoft\Windows\Temporary Internet Files\Content.IE5\N2DN4RO4\MC900442009[1]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1344" y="2514600"/>
                <a:ext cx="1152144" cy="1152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5852160" y="3448590"/>
                <a:ext cx="176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Outsourced 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615428" y="3725064"/>
                <a:ext cx="176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DIY</a:t>
                </a:r>
                <a:endParaRPr lang="en-US" dirty="0"/>
              </a:p>
            </p:txBody>
          </p:sp>
        </p:grpSp>
        <p:pic>
          <p:nvPicPr>
            <p:cNvPr id="38" name="Picture 7" descr="C:\Users\ajbrush\AppData\Local\Microsoft\Windows\Temporary Internet Files\Content.IE5\VR1Q5BE0\MC900442080[1]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2232" y="2819400"/>
              <a:ext cx="1066800" cy="95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/>
          <p:cNvSpPr/>
          <p:nvPr/>
        </p:nvSpPr>
        <p:spPr>
          <a:xfrm>
            <a:off x="2667001" y="6477000"/>
            <a:ext cx="6352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[Home automation in the wild: Challenges and opportunities, CHI 2011]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078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barriers to broad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Cost of ownership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Inflexibility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Poor manageability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Difficulty achieving 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pic>
        <p:nvPicPr>
          <p:cNvPr id="6" name="Picture 4" descr="C:\Users\ajbrush\AppData\Local\Microsoft\Windows\Temporary Internet Files\Content.IE5\HXSIK7K5\MC90043158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50525"/>
            <a:ext cx="1108225" cy="11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jbrush\Documents\AJB\Projects\HomeNetworking\FieldVisits\Data\HouseholdK\100_083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1" t="24206" r="23374" b="2422"/>
          <a:stretch/>
        </p:blipFill>
        <p:spPr bwMode="auto">
          <a:xfrm>
            <a:off x="6324600" y="3657600"/>
            <a:ext cx="1165176" cy="98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jbrush\Documents\AJB\Projects\HomeNetworking\FieldVisits\Data\HouseholdB\100_052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31628" y="2780695"/>
            <a:ext cx="1350677" cy="10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ajbrush\Documents\AJB\Projects\HomeNetworking\FieldVisits\Data\HouseholdH\100_081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01604" y="4969908"/>
            <a:ext cx="1311360" cy="98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ajbrush\Documents\AJB\Projects\HomeNetworking\FieldVisits\Data\HouseholdF\100_0718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2" t="32556" r="37713" b="5354"/>
          <a:stretch/>
        </p:blipFill>
        <p:spPr bwMode="auto">
          <a:xfrm>
            <a:off x="7239000" y="4827997"/>
            <a:ext cx="1044919" cy="126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ratul\AppData\Local\Microsoft\Windows\Temporary Internet Files\Content.IE5\SJV8LD9K\MC90028028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756" y="1215819"/>
            <a:ext cx="973244" cy="137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1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implications for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users incrementally add 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While mixing </a:t>
            </a:r>
            <a:r>
              <a:rPr lang="en-US" dirty="0"/>
              <a:t>hardware from different vendors</a:t>
            </a:r>
          </a:p>
          <a:p>
            <a:r>
              <a:rPr lang="en-US" dirty="0"/>
              <a:t>Simplify access control and guest access</a:t>
            </a:r>
          </a:p>
          <a:p>
            <a:r>
              <a:rPr lang="en-US" dirty="0" smtClean="0"/>
              <a:t>Build </a:t>
            </a:r>
            <a:r>
              <a:rPr lang="en-US" dirty="0"/>
              <a:t>confidence-building security </a:t>
            </a:r>
            <a:r>
              <a:rPr lang="en-US" dirty="0" smtClean="0"/>
              <a:t>mechanisms</a:t>
            </a:r>
          </a:p>
          <a:p>
            <a:endParaRPr lang="en-US" dirty="0"/>
          </a:p>
          <a:p>
            <a:r>
              <a:rPr lang="en-US" dirty="0" smtClean="0"/>
              <a:t>Theme: Network management for end users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Current techniques are enterprise heavy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HomeOS: A hub for home technology</a:t>
            </a:r>
            <a:endParaRPr lang="en-US" b="1" dirty="0"/>
          </a:p>
        </p:txBody>
      </p:sp>
      <p:pic>
        <p:nvPicPr>
          <p:cNvPr id="6" name="Picture 5" descr="C:\Users\ratul\AppData\Local\Microsoft\Windows\Temporary Internet Files\Content.IE5\AWFMYCNF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20" y="4429913"/>
            <a:ext cx="418427" cy="82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ratul\AppData\Local\Microsoft\Windows\Temporary Internet Files\Content.IE5\PVR1TTI8\MC900439833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56" y="4347264"/>
            <a:ext cx="600684" cy="60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ratul\AppData\Local\Microsoft\Windows\Temporary Internet Files\Content.IE5\PVR1TTI8\MC90043486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13" y="4369275"/>
            <a:ext cx="498127" cy="4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ratul\AppData\Local\Microsoft\Windows\Temporary Internet Files\Content.IE5\AWFMYCNF\MC900433050[1]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914475" y="4522623"/>
            <a:ext cx="419965" cy="41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57" y="4515731"/>
            <a:ext cx="632483" cy="31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6" descr="http://www.keylessaccesslocks.com/images/Schlage%20BE365-PLY-505_SL.jp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769236" y="4445178"/>
            <a:ext cx="498404" cy="49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3" descr="http://tompelt.files.wordpress.com/2009/10/thermostat.jpg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3989314" y="4464556"/>
            <a:ext cx="525726" cy="40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http://www.adirondackplaza.com/shop/Adirondack_Plaza/images/homesent-motionsensor.jpg"/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4743640" y="4475021"/>
            <a:ext cx="284776" cy="39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5" descr="http://www.getxbox360.com/wp-content/uploads/2008/01/xbox360elite.jpg"/>
          <p:cNvPicPr>
            <a:picLocks noChangeAspect="1" noChangeArrowheads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3360615" y="4447680"/>
            <a:ext cx="392425" cy="53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14976" y="3457080"/>
            <a:ext cx="665517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HomeOS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1964162" y="2581674"/>
            <a:ext cx="1490935" cy="685800"/>
          </a:xfrm>
          <a:prstGeom prst="ellipse">
            <a:avLst/>
          </a:prstGeom>
          <a:solidFill>
            <a:srgbClr val="CC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Video Rec.</a:t>
            </a:r>
          </a:p>
        </p:txBody>
      </p:sp>
      <p:sp>
        <p:nvSpPr>
          <p:cNvPr id="18" name="Oval 17"/>
          <p:cNvSpPr/>
          <p:nvPr/>
        </p:nvSpPr>
        <p:spPr>
          <a:xfrm>
            <a:off x="3176449" y="2581674"/>
            <a:ext cx="1490935" cy="685800"/>
          </a:xfrm>
          <a:prstGeom prst="ellipse">
            <a:avLst/>
          </a:prstGeom>
          <a:solidFill>
            <a:srgbClr val="CC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 Unlock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964162" y="3990479"/>
            <a:ext cx="6284677" cy="457201"/>
            <a:chOff x="1240768" y="4495800"/>
            <a:chExt cx="6912632" cy="59722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240768" y="4559624"/>
              <a:ext cx="1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2209799" y="4495800"/>
              <a:ext cx="1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971799" y="4495800"/>
              <a:ext cx="1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3733799" y="4495800"/>
              <a:ext cx="1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419599" y="4495800"/>
              <a:ext cx="1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29199" y="4495800"/>
              <a:ext cx="1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5638799" y="4495800"/>
              <a:ext cx="1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6248400" y="4495800"/>
              <a:ext cx="1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6857999" y="4495800"/>
              <a:ext cx="1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7543799" y="4495800"/>
              <a:ext cx="1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8153399" y="4495800"/>
              <a:ext cx="1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/>
          <p:cNvSpPr/>
          <p:nvPr/>
        </p:nvSpPr>
        <p:spPr>
          <a:xfrm>
            <a:off x="4289683" y="2542680"/>
            <a:ext cx="1490935" cy="685800"/>
          </a:xfrm>
          <a:prstGeom prst="ellipse">
            <a:avLst/>
          </a:prstGeom>
          <a:solidFill>
            <a:srgbClr val="CC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Climate</a:t>
            </a:r>
          </a:p>
        </p:txBody>
      </p:sp>
      <p:cxnSp>
        <p:nvCxnSpPr>
          <p:cNvPr id="45" name="Straight Arrow Connector 44"/>
          <p:cNvCxnSpPr>
            <a:endCxn id="41" idx="2"/>
          </p:cNvCxnSpPr>
          <p:nvPr/>
        </p:nvCxnSpPr>
        <p:spPr>
          <a:xfrm flipV="1">
            <a:off x="7779692" y="3147071"/>
            <a:ext cx="505545" cy="310009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"/>
          <p:cNvSpPr>
            <a:spLocks noChangeAspect="1" noEditPoints="1" noChangeArrowheads="1"/>
          </p:cNvSpPr>
          <p:nvPr/>
        </p:nvSpPr>
        <p:spPr bwMode="auto">
          <a:xfrm>
            <a:off x="5550598" y="1447800"/>
            <a:ext cx="2698242" cy="86628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 smtClean="0"/>
              <a:t>HomeStore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41" idx="0"/>
          </p:cNvCxnSpPr>
          <p:nvPr/>
        </p:nvCxnSpPr>
        <p:spPr>
          <a:xfrm>
            <a:off x="7779692" y="2140763"/>
            <a:ext cx="505545" cy="4019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4" idx="1"/>
          </p:cNvCxnSpPr>
          <p:nvPr/>
        </p:nvCxnSpPr>
        <p:spPr>
          <a:xfrm flipV="1">
            <a:off x="6899719" y="2313158"/>
            <a:ext cx="0" cy="1143922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camera-trimmed.png"/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24640" y="4463152"/>
            <a:ext cx="535377" cy="424034"/>
          </a:xfrm>
          <a:prstGeom prst="rect">
            <a:avLst/>
          </a:prstGeom>
        </p:spPr>
      </p:pic>
      <p:pic>
        <p:nvPicPr>
          <p:cNvPr id="41" name="Picture 40" descr="msn-us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9873" y="2542680"/>
            <a:ext cx="650727" cy="6043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109" y="3984426"/>
            <a:ext cx="156349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Z-Wave, DLNA, WiFi, etc.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0" y="5257800"/>
            <a:ext cx="2012999" cy="1069846"/>
          </a:xfrm>
          <a:prstGeom prst="wedgeRoundRectCallout">
            <a:avLst>
              <a:gd name="adj1" fmla="val 37745"/>
              <a:gd name="adj2" fmla="val 27011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HomeOS logically centralizes all devices  in the home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2057400" y="5265067"/>
            <a:ext cx="1994070" cy="1069846"/>
          </a:xfrm>
          <a:prstGeom prst="wedgeRoundRectCallout">
            <a:avLst>
              <a:gd name="adj1" fmla="val 37745"/>
              <a:gd name="adj2" fmla="val 27011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Users interact with HomeOS rather than individual devices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4127671" y="5265067"/>
            <a:ext cx="2654129" cy="1069846"/>
          </a:xfrm>
          <a:prstGeom prst="wedgeRoundRectCallout">
            <a:avLst>
              <a:gd name="adj1" fmla="val 37745"/>
              <a:gd name="adj2" fmla="val 27011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Apps (not users) implement cross-device functionality using simple APIs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6858000" y="5265067"/>
            <a:ext cx="2286000" cy="1069846"/>
          </a:xfrm>
          <a:prstGeom prst="wedgeRoundRectCallout">
            <a:avLst>
              <a:gd name="adj1" fmla="val 37745"/>
              <a:gd name="adj2" fmla="val 27011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HomeStore helps users find compatible devices and apps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57" y="4461828"/>
            <a:ext cx="230351" cy="443052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791968" y="6519446"/>
            <a:ext cx="6352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[The home needs an operating system (and an app store), </a:t>
            </a:r>
            <a:r>
              <a:rPr lang="en-US" sz="1600" dirty="0" err="1" smtClean="0"/>
              <a:t>HotNets</a:t>
            </a:r>
            <a:r>
              <a:rPr lang="en-US" sz="1600" dirty="0" smtClean="0"/>
              <a:t> 2010]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37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43" grpId="0" animBg="1"/>
      <p:bldP spid="44" grpId="0" animBg="1"/>
      <p:bldP spid="4" grpId="0"/>
      <p:bldP spid="12" grpId="0" animBg="1"/>
      <p:bldP spid="38" grpId="0" animBg="1"/>
      <p:bldP spid="39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Status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4" descr="implementation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4634" y="1676400"/>
            <a:ext cx="3645365" cy="441960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962400" y="1524000"/>
            <a:ext cx="51054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.NET-based software module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~20K lines of C# (~3K kernel)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15 diverse apps (~300 lines per app)</a:t>
            </a:r>
          </a:p>
          <a:p>
            <a:pPr lvl="4"/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Positive study results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Easy to manage by </a:t>
            </a:r>
            <a:r>
              <a:rPr lang="en-US" sz="2200" dirty="0" smtClean="0">
                <a:solidFill>
                  <a:schemeClr val="tx1"/>
                </a:solidFill>
              </a:rPr>
              <a:t>non-technical users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Easy to develop apps</a:t>
            </a:r>
          </a:p>
          <a:p>
            <a:pPr lvl="4"/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Small “</a:t>
            </a:r>
            <a:r>
              <a:rPr lang="en-US" sz="3000" dirty="0" err="1" smtClean="0">
                <a:solidFill>
                  <a:schemeClr val="tx1"/>
                </a:solidFill>
              </a:rPr>
              <a:t>dogfood</a:t>
            </a:r>
            <a:r>
              <a:rPr lang="en-US" sz="3000" dirty="0" smtClean="0">
                <a:solidFill>
                  <a:schemeClr val="tx1"/>
                </a:solidFill>
              </a:rPr>
              <a:t>” </a:t>
            </a:r>
            <a:r>
              <a:rPr lang="en-US" sz="3000" dirty="0" smtClean="0">
                <a:solidFill>
                  <a:schemeClr val="tx1"/>
                </a:solidFill>
              </a:rPr>
              <a:t>deployment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Academic licensing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What would YOU do?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2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7200" y="426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Considerations for smart homes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1143000"/>
            <a:ext cx="2524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Manageability 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1978967" y="2359967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Heterogeneity 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91723" y="23599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Cost  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>
            <a:off x="4114800" y="2514600"/>
            <a:ext cx="914400" cy="2286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29135" y="2438401"/>
            <a:ext cx="611834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1445568" y="2438401"/>
            <a:ext cx="6096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126045" y="2514601"/>
            <a:ext cx="611834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6442478" y="2514601"/>
            <a:ext cx="6096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6622472" y="1944217"/>
            <a:ext cx="916635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5400000">
            <a:off x="7008167" y="2436167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Heterogeneity 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520923" y="24361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Cost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HNI: Human network interaction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457200" y="4038601"/>
            <a:ext cx="8229600" cy="2362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Networks are </a:t>
            </a:r>
            <a:r>
              <a:rPr lang="en-US" sz="2400" dirty="0" smtClean="0"/>
              <a:t>(often </a:t>
            </a:r>
            <a:r>
              <a:rPr lang="en-US" sz="2400" dirty="0" smtClean="0"/>
              <a:t>loosely) coupled computing devices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Interactions are more </a:t>
            </a:r>
            <a:r>
              <a:rPr lang="en-US" sz="2000" dirty="0" smtClean="0"/>
              <a:t>complex and </a:t>
            </a:r>
            <a:r>
              <a:rPr lang="en-US" sz="2000" dirty="0" smtClean="0"/>
              <a:t>challenging</a:t>
            </a:r>
          </a:p>
          <a:p>
            <a:pPr marL="0" indent="0"/>
            <a:r>
              <a:rPr lang="en-US" sz="2400" dirty="0" smtClean="0"/>
              <a:t>Users are increasingly exposed to the complexity of networks</a:t>
            </a:r>
            <a:endParaRPr lang="en-US" sz="2400" dirty="0" smtClean="0"/>
          </a:p>
          <a:p>
            <a:r>
              <a:rPr lang="en-US" sz="2400" dirty="0" smtClean="0"/>
              <a:t>Human factors </a:t>
            </a:r>
            <a:r>
              <a:rPr lang="en-US" sz="2400" dirty="0" smtClean="0"/>
              <a:t>can be key </a:t>
            </a:r>
            <a:r>
              <a:rPr lang="en-US" sz="2400" dirty="0" smtClean="0"/>
              <a:t>to </a:t>
            </a:r>
            <a:r>
              <a:rPr lang="en-US" sz="2400" dirty="0" smtClean="0"/>
              <a:t>acceptance and effectiveness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M</a:t>
            </a:r>
            <a:r>
              <a:rPr lang="en-US" sz="2000" dirty="0" smtClean="0"/>
              <a:t>ust work with realistic models of network </a:t>
            </a:r>
            <a:r>
              <a:rPr lang="en-US" sz="2000" dirty="0" smtClean="0"/>
              <a:t>systems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895600" y="1600200"/>
            <a:ext cx="3048000" cy="1676400"/>
            <a:chOff x="838200" y="1905000"/>
            <a:chExt cx="3048000" cy="1676400"/>
          </a:xfrm>
        </p:grpSpPr>
        <p:sp>
          <p:nvSpPr>
            <p:cNvPr id="4" name="Rectangle 3"/>
            <p:cNvSpPr/>
            <p:nvPr/>
          </p:nvSpPr>
          <p:spPr>
            <a:xfrm>
              <a:off x="1295400" y="3200400"/>
              <a:ext cx="2133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Computing systems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95400" y="1905000"/>
              <a:ext cx="2133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Humans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5400" y="2590800"/>
              <a:ext cx="2133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HCI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838200" y="3048000"/>
              <a:ext cx="3048000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38200" y="2438400"/>
              <a:ext cx="3048000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895600" y="1600200"/>
            <a:ext cx="3048000" cy="2209800"/>
            <a:chOff x="5181600" y="1905000"/>
            <a:chExt cx="3048000" cy="2209800"/>
          </a:xfrm>
        </p:grpSpPr>
        <p:sp>
          <p:nvSpPr>
            <p:cNvPr id="14" name="Rectangle 13"/>
            <p:cNvSpPr/>
            <p:nvPr/>
          </p:nvSpPr>
          <p:spPr>
            <a:xfrm>
              <a:off x="5715000" y="3200400"/>
              <a:ext cx="533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0" y="3200400"/>
              <a:ext cx="533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39000" y="3200400"/>
              <a:ext cx="533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15000" y="3733800"/>
              <a:ext cx="533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77000" y="3733800"/>
              <a:ext cx="533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9000" y="3733800"/>
              <a:ext cx="533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>
              <a:stCxn id="14" idx="3"/>
              <a:endCxn id="20" idx="1"/>
            </p:cNvCxnSpPr>
            <p:nvPr/>
          </p:nvCxnSpPr>
          <p:spPr>
            <a:xfrm>
              <a:off x="6248400" y="33909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3"/>
              <a:endCxn id="21" idx="1"/>
            </p:cNvCxnSpPr>
            <p:nvPr/>
          </p:nvCxnSpPr>
          <p:spPr>
            <a:xfrm>
              <a:off x="7010400" y="33909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0" idx="2"/>
              <a:endCxn id="23" idx="0"/>
            </p:cNvCxnSpPr>
            <p:nvPr/>
          </p:nvCxnSpPr>
          <p:spPr>
            <a:xfrm>
              <a:off x="6743700" y="3581400"/>
              <a:ext cx="0" cy="1524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3" idx="3"/>
              <a:endCxn id="24" idx="1"/>
            </p:cNvCxnSpPr>
            <p:nvPr/>
          </p:nvCxnSpPr>
          <p:spPr>
            <a:xfrm>
              <a:off x="7010400" y="39243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2" idx="3"/>
              <a:endCxn id="23" idx="1"/>
            </p:cNvCxnSpPr>
            <p:nvPr/>
          </p:nvCxnSpPr>
          <p:spPr>
            <a:xfrm>
              <a:off x="6248400" y="39243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4" idx="2"/>
              <a:endCxn id="22" idx="0"/>
            </p:cNvCxnSpPr>
            <p:nvPr/>
          </p:nvCxnSpPr>
          <p:spPr>
            <a:xfrm>
              <a:off x="5981700" y="3581400"/>
              <a:ext cx="0" cy="1524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1" idx="2"/>
              <a:endCxn id="24" idx="0"/>
            </p:cNvCxnSpPr>
            <p:nvPr/>
          </p:nvCxnSpPr>
          <p:spPr>
            <a:xfrm>
              <a:off x="7505700" y="3581400"/>
              <a:ext cx="0" cy="1524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638800" y="1905000"/>
              <a:ext cx="2133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Humans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38800" y="2590800"/>
              <a:ext cx="2133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HNI</a:t>
              </a:r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181600" y="3048000"/>
              <a:ext cx="3048000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181600" y="2438400"/>
              <a:ext cx="3048000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case studies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Network diagnosis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Network monitoring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Smart homes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factors </a:t>
            </a:r>
            <a:r>
              <a:rPr lang="en-US" dirty="0" smtClean="0"/>
              <a:t>can be key </a:t>
            </a:r>
            <a:r>
              <a:rPr lang="en-US" dirty="0" smtClean="0"/>
              <a:t>to </a:t>
            </a:r>
            <a:r>
              <a:rPr lang="en-US" dirty="0" smtClean="0"/>
              <a:t>the success </a:t>
            </a:r>
            <a:r>
              <a:rPr lang="en-US" dirty="0" smtClean="0"/>
              <a:t>of network </a:t>
            </a:r>
            <a:r>
              <a:rPr lang="en-US" dirty="0" smtClean="0"/>
              <a:t>systems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Their impact on the design can run </a:t>
            </a:r>
            <a:r>
              <a:rPr lang="en-US" dirty="0" smtClean="0"/>
              <a:t>deep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The complexity of network systems opens up new challenges for HCI research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explains faulty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Starts with problem symptoms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Ends at likely cause(s)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 dirty="0"/>
          </a:p>
        </p:txBody>
      </p:sp>
      <p:sp>
        <p:nvSpPr>
          <p:cNvPr id="66" name="Folded Corner 65"/>
          <p:cNvSpPr/>
          <p:nvPr/>
        </p:nvSpPr>
        <p:spPr bwMode="auto">
          <a:xfrm>
            <a:off x="609600" y="4017020"/>
            <a:ext cx="1472750" cy="533400"/>
          </a:xfrm>
          <a:prstGeom prst="foldedCorner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bg1"/>
                </a:solidFill>
                <a:effectLst/>
                <a:latin typeface="Gill Sans MT" pitchFamily="34" charset="0"/>
                <a:cs typeface="Times New Roman"/>
              </a:rPr>
              <a:t>Configuration</a:t>
            </a:r>
          </a:p>
        </p:txBody>
      </p:sp>
      <p:graphicFrame>
        <p:nvGraphicFramePr>
          <p:cNvPr id="67" name="Object 7"/>
          <p:cNvGraphicFramePr>
            <a:graphicFrameLocks noChangeAspect="1"/>
          </p:cNvGraphicFramePr>
          <p:nvPr/>
        </p:nvGraphicFramePr>
        <p:xfrm>
          <a:off x="3200400" y="3483620"/>
          <a:ext cx="69645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Visio" r:id="rId3" imgW="2333625" imgH="3313176" progId="Visio.Drawing.11">
                  <p:embed/>
                </p:oleObj>
              </mc:Choice>
              <mc:Fallback>
                <p:oleObj name="Visio" r:id="rId3" imgW="2333625" imgH="33131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83620"/>
                        <a:ext cx="69645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Oval 67"/>
          <p:cNvSpPr/>
          <p:nvPr/>
        </p:nvSpPr>
        <p:spPr>
          <a:xfrm>
            <a:off x="1524000" y="3102620"/>
            <a:ext cx="1374299" cy="618366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latin typeface="Gill Sans MT" pitchFamily="34" charset="0"/>
              </a:rPr>
              <a:t>File server</a:t>
            </a:r>
            <a:endParaRPr lang="en-US" sz="1800" dirty="0">
              <a:latin typeface="Gill Sans MT" pitchFamily="34" charset="0"/>
            </a:endParaRPr>
          </a:p>
        </p:txBody>
      </p:sp>
      <p:graphicFrame>
        <p:nvGraphicFramePr>
          <p:cNvPr id="72" name="Object 7"/>
          <p:cNvGraphicFramePr>
            <a:graphicFrameLocks noChangeAspect="1"/>
          </p:cNvGraphicFramePr>
          <p:nvPr/>
        </p:nvGraphicFramePr>
        <p:xfrm>
          <a:off x="4800600" y="3407420"/>
          <a:ext cx="75002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Visio" r:id="rId5" imgW="2333625" imgH="3313176" progId="Visio.Drawing.11">
                  <p:embed/>
                </p:oleObj>
              </mc:Choice>
              <mc:Fallback>
                <p:oleObj name="Visio" r:id="rId5" imgW="2333625" imgH="33131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07420"/>
                        <a:ext cx="75002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" name="Picture 13" descr="C:\Users\srkandul\AppData\Local\Microsoft\Windows\Temporary Internet Files\Content.IE5\ZS4DOQGA\MCj0230811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22206" y="3331220"/>
            <a:ext cx="1040794" cy="942763"/>
          </a:xfrm>
          <a:prstGeom prst="rect">
            <a:avLst/>
          </a:prstGeom>
          <a:noFill/>
        </p:spPr>
      </p:pic>
      <p:sp>
        <p:nvSpPr>
          <p:cNvPr id="79" name="Rounded Rectangle 78"/>
          <p:cNvSpPr/>
          <p:nvPr/>
        </p:nvSpPr>
        <p:spPr bwMode="auto">
          <a:xfrm>
            <a:off x="6248400" y="4931420"/>
            <a:ext cx="1905675" cy="6311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Gill Sans MT" pitchFamily="34" charset="0"/>
                <a:cs typeface="Times New Roman"/>
              </a:rPr>
              <a:t>User cannot access</a:t>
            </a:r>
            <a:b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Gill Sans MT" pitchFamily="34" charset="0"/>
                <a:cs typeface="Times New Roman"/>
              </a:rPr>
            </a:b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Gill Sans MT" pitchFamily="34" charset="0"/>
                <a:cs typeface="Times New Roman"/>
              </a:rPr>
              <a:t>a remote folder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Gill Sans MT" pitchFamily="34" charset="0"/>
              <a:cs typeface="Times New Roman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838200" y="4931420"/>
            <a:ext cx="2133600" cy="6311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Gill Sans MT" pitchFamily="34" charset="0"/>
                <a:cs typeface="Times New Roman"/>
              </a:rPr>
              <a:t>Configuration</a:t>
            </a:r>
            <a:r>
              <a:rPr kumimoji="0" lang="en-US" sz="1800" b="0" i="0" u="none" strike="noStrike" dirty="0" smtClean="0">
                <a:solidFill>
                  <a:schemeClr val="tx1">
                    <a:alpha val="100000"/>
                  </a:schemeClr>
                </a:solidFill>
                <a:effectLst/>
                <a:latin typeface="Gill Sans MT" pitchFamily="34" charset="0"/>
                <a:cs typeface="Times New Roman"/>
              </a:rPr>
              <a:t> change </a:t>
            </a:r>
            <a:br>
              <a:rPr kumimoji="0" lang="en-US" sz="1800" b="0" i="0" u="none" strike="noStrike" dirty="0" smtClean="0">
                <a:solidFill>
                  <a:schemeClr val="tx1">
                    <a:alpha val="100000"/>
                  </a:schemeClr>
                </a:solidFill>
                <a:effectLst/>
                <a:latin typeface="Gill Sans MT" pitchFamily="34" charset="0"/>
                <a:cs typeface="Times New Roman"/>
              </a:rPr>
            </a:br>
            <a:r>
              <a:rPr kumimoji="0" lang="en-US" sz="1800" b="0" i="0" u="none" strike="noStrike" dirty="0" smtClean="0">
                <a:solidFill>
                  <a:schemeClr val="tx1">
                    <a:alpha val="100000"/>
                  </a:schemeClr>
                </a:solidFill>
                <a:effectLst/>
                <a:latin typeface="Gill Sans MT" pitchFamily="34" charset="0"/>
                <a:cs typeface="Times New Roman"/>
              </a:rPr>
              <a:t>denies permission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Gill Sans MT" pitchFamily="34" charset="0"/>
              <a:cs typeface="Times New Roman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5867400" y="3559820"/>
            <a:ext cx="1524000" cy="685800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latin typeface="Gill Sans MT" pitchFamily="34" charset="0"/>
              </a:rPr>
              <a:t>Photo viewer</a:t>
            </a:r>
            <a:endParaRPr lang="en-US" sz="1800" dirty="0">
              <a:latin typeface="Gill Sans MT" pitchFamily="34" charset="0"/>
            </a:endParaRPr>
          </a:p>
        </p:txBody>
      </p:sp>
      <p:cxnSp>
        <p:nvCxnSpPr>
          <p:cNvPr id="98" name="Straight Arrow Connector 97"/>
          <p:cNvCxnSpPr>
            <a:stCxn id="66" idx="0"/>
            <a:endCxn id="68" idx="3"/>
          </p:cNvCxnSpPr>
          <p:nvPr/>
        </p:nvCxnSpPr>
        <p:spPr>
          <a:xfrm rot="5400000" flipH="1" flipV="1">
            <a:off x="1342322" y="3634081"/>
            <a:ext cx="386592" cy="379287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8" idx="6"/>
          </p:cNvCxnSpPr>
          <p:nvPr/>
        </p:nvCxnSpPr>
        <p:spPr>
          <a:xfrm>
            <a:off x="2898299" y="3411803"/>
            <a:ext cx="302101" cy="300417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3788420"/>
            <a:ext cx="914400" cy="15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62600" y="3636020"/>
            <a:ext cx="304800" cy="19050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391400" y="3559820"/>
            <a:ext cx="304800" cy="26670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1749804" y="3709426"/>
            <a:ext cx="310392" cy="30479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22099" y="3640403"/>
            <a:ext cx="302101" cy="30041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6200" y="4038600"/>
            <a:ext cx="914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62600" y="3864620"/>
            <a:ext cx="304800" cy="19050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17026" y="3788420"/>
            <a:ext cx="304800" cy="26670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3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 considerations for diagnostic systems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029200"/>
            <a:ext cx="75438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Accuracy: How often the real culprit is identified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Coverage: Fraction of failures covered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696304" y="2722501"/>
            <a:ext cx="2436812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4710" y="3940907"/>
            <a:ext cx="2971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990755" y="248514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Accuracy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48110" y="39432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Fault coverage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143310" y="1657290"/>
            <a:ext cx="533400" cy="492443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Rule based 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048310" y="2113696"/>
            <a:ext cx="838200" cy="492443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Inference based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685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NetMedic</a:t>
            </a:r>
            <a:r>
              <a:rPr lang="en-US" sz="3600" dirty="0" smtClean="0"/>
              <a:t>: A detailed diagnostic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Focus on small </a:t>
            </a:r>
            <a:r>
              <a:rPr lang="en-US" dirty="0" smtClean="0">
                <a:solidFill>
                  <a:schemeClr val="tx1"/>
                </a:solidFill>
              </a:rPr>
              <a:t>enterprises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Inference based: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Views the network as a dependency graph of fine-grained components (e.g., applications, services)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Produces a ranked list of likely culprit components using statistical and learning techniques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6400800"/>
            <a:ext cx="518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[Detailed diagnosis in enterprise networks, SIGCOMM 2009]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70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NetMedic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 smtClean="0">
                <a:solidFill>
                  <a:schemeClr val="tx1"/>
                </a:solidFill>
              </a:rPr>
              <a:t>real culprit </a:t>
            </a:r>
            <a:r>
              <a:rPr lang="en-US" dirty="0" smtClean="0">
                <a:solidFill>
                  <a:schemeClr val="tx1"/>
                </a:solidFill>
              </a:rPr>
              <a:t>is identified as most </a:t>
            </a:r>
            <a:r>
              <a:rPr lang="en-US" dirty="0" smtClean="0">
                <a:solidFill>
                  <a:schemeClr val="tx1"/>
                </a:solidFill>
              </a:rPr>
              <a:t>likely 80% of the </a:t>
            </a:r>
            <a:r>
              <a:rPr lang="en-US" dirty="0" smtClean="0">
                <a:solidFill>
                  <a:schemeClr val="tx1"/>
                </a:solidFill>
              </a:rPr>
              <a:t>time </a:t>
            </a:r>
            <a:r>
              <a:rPr lang="en-US" i="1" dirty="0" smtClean="0">
                <a:solidFill>
                  <a:schemeClr val="tx1"/>
                </a:solidFill>
              </a:rPr>
              <a:t>but not always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676400" y="1524000"/>
          <a:ext cx="61722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/>
          <p:cNvSpPr/>
          <p:nvPr/>
        </p:nvSpPr>
        <p:spPr>
          <a:xfrm>
            <a:off x="6553200" y="2438400"/>
            <a:ext cx="1295400" cy="152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Unleashing NetMedic on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Key hurdle: Understandability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 to present </a:t>
            </a:r>
            <a:r>
              <a:rPr lang="en-US" sz="2400" dirty="0" smtClean="0">
                <a:solidFill>
                  <a:schemeClr val="tx1"/>
                </a:solidFill>
              </a:rPr>
              <a:t>the analysis to </a:t>
            </a:r>
            <a:r>
              <a:rPr lang="en-US" sz="2400" dirty="0" smtClean="0">
                <a:solidFill>
                  <a:schemeClr val="tx1"/>
                </a:solidFill>
              </a:rPr>
              <a:t>users?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Impacts mean time to recovery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/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Two sub-problems at the intersection of systems and HCI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Explaining complex 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Intuitiveness of analysis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820504" y="2894012"/>
            <a:ext cx="2436812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038910" y="4112418"/>
            <a:ext cx="2971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5114955" y="265665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Accuracy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72310" y="4114801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Fault coverage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67510" y="1828801"/>
            <a:ext cx="533400" cy="492443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Rule based 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077200" y="2285207"/>
            <a:ext cx="838200" cy="492443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Inference based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2710" y="3181241"/>
            <a:ext cx="112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State of practice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319297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Research activity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11" idx="0"/>
            <a:endCxn id="9" idx="2"/>
          </p:cNvCxnSpPr>
          <p:nvPr/>
        </p:nvCxnSpPr>
        <p:spPr>
          <a:xfrm flipV="1">
            <a:off x="6524655" y="2321244"/>
            <a:ext cx="9555" cy="8599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0" idx="2"/>
          </p:cNvCxnSpPr>
          <p:nvPr/>
        </p:nvCxnSpPr>
        <p:spPr>
          <a:xfrm flipH="1" flipV="1">
            <a:off x="8496300" y="2777650"/>
            <a:ext cx="38100" cy="41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8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Explaining diagnostic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Presenting the results of statistical 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Not much existing work; this uncertainty differs from that of typical scientific 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Underlying assumption: humans can double check analysis if information is presented appropriately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An “HCI issue” that needs to be informed by system structure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dub | '11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"/>
</p:tagLst>
</file>

<file path=ppt/theme/theme1.xml><?xml version="1.0" encoding="utf-8"?>
<a:theme xmlns:a="http://schemas.openxmlformats.org/drawingml/2006/main" name="IMC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FF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kaist-jun09</Template>
  <TotalTime>4105</TotalTime>
  <Words>1452</Words>
  <Application>Microsoft Office PowerPoint</Application>
  <PresentationFormat>On-screen Show (4:3)</PresentationFormat>
  <Paragraphs>299</Paragraphs>
  <Slides>30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IMC07</vt:lpstr>
      <vt:lpstr>Visio</vt:lpstr>
      <vt:lpstr>HNI: Human network interaction</vt:lpstr>
      <vt:lpstr>I am a network systems researcher</vt:lpstr>
      <vt:lpstr>This talk</vt:lpstr>
      <vt:lpstr>Diagnosis explains faulty behavior</vt:lpstr>
      <vt:lpstr>Key considerations for diagnostic systems</vt:lpstr>
      <vt:lpstr>NetMedic: A detailed diagnostic system</vt:lpstr>
      <vt:lpstr>Effectiveness of NetMedic</vt:lpstr>
      <vt:lpstr>Unleashing NetMedic on operators</vt:lpstr>
      <vt:lpstr>Explaining diagnostic analysis</vt:lpstr>
      <vt:lpstr>PowerPoint Presentation</vt:lpstr>
      <vt:lpstr>PowerPoint Presentation</vt:lpstr>
      <vt:lpstr>Intuitiveness of analysis</vt:lpstr>
      <vt:lpstr>Intuitiveness of analysis (2)</vt:lpstr>
      <vt:lpstr>Considerations for diagnostic systems</vt:lpstr>
      <vt:lpstr>Network Alarm Monitoring and Triage</vt:lpstr>
      <vt:lpstr>Key considerations for triage systems</vt:lpstr>
      <vt:lpstr>CueT: Cooperating machine and human </vt:lpstr>
      <vt:lpstr>CueT is faster and more accurate</vt:lpstr>
      <vt:lpstr>Unleashing CueT on operators</vt:lpstr>
      <vt:lpstr>Considerations for network alarm triage</vt:lpstr>
      <vt:lpstr>Smart homes</vt:lpstr>
      <vt:lpstr>Why are smart homes not mainstream?</vt:lpstr>
      <vt:lpstr>Study of automated homes</vt:lpstr>
      <vt:lpstr>Four barriers to broad adoption</vt:lpstr>
      <vt:lpstr>Some implications for research</vt:lpstr>
      <vt:lpstr>HomeOS: A hub for home technology</vt:lpstr>
      <vt:lpstr>Status</vt:lpstr>
      <vt:lpstr>Considerations for smart homes</vt:lpstr>
      <vt:lpstr>HNI: Human network interaction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systems perspective on HCI</dc:title>
  <dc:creator>Ratul Mahajan</dc:creator>
  <cp:lastModifiedBy>ratul</cp:lastModifiedBy>
  <cp:revision>112</cp:revision>
  <dcterms:created xsi:type="dcterms:W3CDTF">2006-08-16T00:00:00Z</dcterms:created>
  <dcterms:modified xsi:type="dcterms:W3CDTF">2011-08-24T18:27:15Z</dcterms:modified>
</cp:coreProperties>
</file>