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3" r:id="rId5"/>
    <p:sldId id="257" r:id="rId6"/>
    <p:sldId id="265" r:id="rId7"/>
    <p:sldId id="266" r:id="rId8"/>
    <p:sldId id="267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69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E63F-5C95-4492-B394-51CEEB1BBF6D}" type="datetimeFigureOut">
              <a:rPr lang="en-US" smtClean="0"/>
              <a:t>9/8/2010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5C932-C127-4C34-9D8B-7EBC596A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5C932-C127-4C34-9D8B-7EBC596AE2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7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5C932-C127-4C34-9D8B-7EBC596AE2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6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5C932-C127-4C34-9D8B-7EBC596AE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3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5C932-C127-4C34-9D8B-7EBC596AE2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5C932-C127-4C34-9D8B-7EBC596AE2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838" y="6245225"/>
            <a:ext cx="36814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59563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Font typeface="Courier New" pitchFamily="49" charset="0"/>
              <a:buChar char="o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819400" cy="365125"/>
          </a:xfrm>
        </p:spPr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4.png"/><Relationship Id="rId7" Type="http://schemas.openxmlformats.org/officeDocument/2006/relationships/image" Target="../media/image6.emf"/><Relationship Id="rId12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png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4.png"/><Relationship Id="rId7" Type="http://schemas.openxmlformats.org/officeDocument/2006/relationships/image" Target="../media/image6.emf"/><Relationship Id="rId12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pn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21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jpeg"/><Relationship Id="rId5" Type="http://schemas.openxmlformats.org/officeDocument/2006/relationships/image" Target="../media/image15.png"/><Relationship Id="rId10" Type="http://schemas.openxmlformats.org/officeDocument/2006/relationships/image" Target="../media/image18.jpeg"/><Relationship Id="rId4" Type="http://schemas.openxmlformats.org/officeDocument/2006/relationships/image" Target="../media/image14.png"/><Relationship Id="rId9" Type="http://schemas.openxmlformats.org/officeDocument/2006/relationships/image" Target="../media/image7.emf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820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Beyond the super-rich and the super-geeks: Smart homes for the rest of us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Ratul Mahajan</a:t>
            </a:r>
          </a:p>
          <a:p>
            <a:r>
              <a:rPr lang="en-US" sz="2800" i="1" dirty="0" smtClean="0"/>
              <a:t>Microsoft Research</a:t>
            </a:r>
          </a:p>
          <a:p>
            <a:endParaRPr lang="en-US" sz="2800" i="1" dirty="0" smtClean="0"/>
          </a:p>
          <a:p>
            <a:endParaRPr lang="en-US" sz="2800" i="1" dirty="0"/>
          </a:p>
          <a:p>
            <a:r>
              <a:rPr lang="en-US" sz="3000" dirty="0" err="1" smtClean="0"/>
              <a:t>HomeNets</a:t>
            </a:r>
            <a:r>
              <a:rPr lang="en-US" sz="3000" dirty="0" smtClean="0"/>
              <a:t> 2010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59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mart homes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Capability to automate and control multiple, disparate systems within the home </a:t>
            </a:r>
            <a:r>
              <a:rPr lang="en-US" sz="2400" dirty="0" smtClean="0"/>
              <a:t>[ABI Research]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Today, only the super rich and super geeks have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don’t you have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554163"/>
          </a:xfrm>
        </p:spPr>
        <p:txBody>
          <a:bodyPr>
            <a:normAutofit/>
          </a:bodyPr>
          <a:lstStyle/>
          <a:p>
            <a:r>
              <a:rPr lang="en-US" dirty="0" smtClean="0"/>
              <a:t>You have the basic ingredients</a:t>
            </a:r>
          </a:p>
          <a:p>
            <a:r>
              <a:rPr lang="en-US" dirty="0" smtClean="0"/>
              <a:t>But composition </a:t>
            </a:r>
            <a:r>
              <a:rPr lang="en-US" dirty="0"/>
              <a:t>is </a:t>
            </a:r>
            <a:r>
              <a:rPr lang="en-US" dirty="0" smtClean="0"/>
              <a:t>difficult</a:t>
            </a:r>
          </a:p>
        </p:txBody>
      </p:sp>
      <p:pic>
        <p:nvPicPr>
          <p:cNvPr id="29" name="Picture 5" descr="C:\Users\ratul\AppData\Local\Microsoft\Windows\Temporary Internet Files\Content.IE5\AWFMYCNF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76" y="1911486"/>
            <a:ext cx="612924" cy="12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ratul\AppData\Local\Microsoft\Windows\Temporary Internet Files\Content.IE5\YWB3Y6Y1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84" y="2083084"/>
            <a:ext cx="736316" cy="73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C:\Users\ratul\AppData\Local\Microsoft\Windows\Temporary Internet Files\Content.IE5\PVR1TTI8\MC900439833[2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15700"/>
            <a:ext cx="879900" cy="8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C:\Users\ratul\AppData\Local\Microsoft\Windows\Temporary Internet Files\Content.IE5\PVR1TTI8\MC90043486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89729"/>
            <a:ext cx="729671" cy="7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Users\ratul\AppData\Local\Microsoft\Windows\Temporary Internet Files\Content.IE5\AWFMYCNF\MC900433050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37259"/>
            <a:ext cx="696541" cy="69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32" y="3387280"/>
            <a:ext cx="1304485" cy="32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25" y="2047690"/>
            <a:ext cx="890252" cy="69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6" descr="http://www.keylessaccesslocks.com/images/Schlage%20BE365-PLY-505_SL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730077" cy="73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3" descr="http://tompelt.files.wordpress.com/2009/10/thermost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30" y="3288254"/>
            <a:ext cx="773470" cy="59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 descr="http://www.adirondackplaza.com/shop/Adirondack_Plaza/images/homesent-motionsensor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00" y="3224389"/>
            <a:ext cx="417300" cy="5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5" descr="http://www.getxbox360.com/wp-content/uploads/2008/01/xbox360elit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676" y="2084633"/>
            <a:ext cx="577553" cy="78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home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781800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0" y="61238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Ratemynetworkdiagram.com</a:t>
            </a: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device composition </a:t>
            </a:r>
            <a:br>
              <a:rPr lang="en-US" dirty="0" smtClean="0"/>
            </a:br>
            <a:r>
              <a:rPr lang="en-US" dirty="0" smtClean="0"/>
              <a:t>in the home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Homes have users, not administrators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dirty="0" smtClean="0"/>
              <a:t>Extreme heterogeneity</a:t>
            </a:r>
            <a:endParaRPr lang="en-US" sz="24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dirty="0" smtClean="0"/>
              <a:t>Low expertise and willingness to manage</a:t>
            </a:r>
            <a:endParaRPr lang="en-US" sz="24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dirty="0" smtClean="0"/>
              <a:t>Privacy</a:t>
            </a:r>
          </a:p>
          <a:p>
            <a:pPr marL="2171700" lvl="4" indent="-457200">
              <a:buFont typeface="Arial" pitchFamily="34" charset="0"/>
              <a:buChar char="•"/>
            </a:pPr>
            <a:endParaRPr lang="en-US" sz="1600" dirty="0" smtClean="0"/>
          </a:p>
          <a:p>
            <a:pPr marL="0" indent="0"/>
            <a:r>
              <a:rPr lang="en-US" sz="2800" dirty="0" smtClean="0"/>
              <a:t>Rich set of devices</a:t>
            </a:r>
          </a:p>
          <a:p>
            <a:pPr marL="2171700" lvl="4" indent="-457200">
              <a:buFont typeface="Arial" pitchFamily="34" charset="0"/>
              <a:buChar char="•"/>
            </a:pPr>
            <a:endParaRPr lang="en-US" sz="1800" dirty="0" smtClean="0"/>
          </a:p>
          <a:p>
            <a:pPr marL="0" indent="0"/>
            <a:r>
              <a:rPr lang="en-US" sz="2800" dirty="0" smtClean="0"/>
              <a:t>Technical issues mix with human and economic ones</a:t>
            </a:r>
          </a:p>
          <a:p>
            <a:pPr marL="1714500" lvl="3" indent="-457200">
              <a:buFont typeface="Arial" pitchFamily="34" charset="0"/>
              <a:buChar char="•"/>
            </a:pPr>
            <a:endParaRPr lang="en-US" sz="1800" dirty="0"/>
          </a:p>
          <a:p>
            <a:pPr marL="0" indent="0"/>
            <a:r>
              <a:rPr lang="en-US" sz="2800" dirty="0" smtClean="0"/>
              <a:t>Experimental difficulties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3234821" y="2514600"/>
            <a:ext cx="1489579" cy="2590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334000" y="2514600"/>
            <a:ext cx="1174570" cy="2590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11724" y="2514600"/>
            <a:ext cx="1484276" cy="2590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33400" y="2514600"/>
            <a:ext cx="2022979" cy="2590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Interoperability is not sufficient</a:t>
            </a:r>
            <a:endParaRPr lang="en-US" dirty="0"/>
          </a:p>
        </p:txBody>
      </p:sp>
      <p:pic>
        <p:nvPicPr>
          <p:cNvPr id="6" name="Picture 5" descr="C:\Users\ratul\AppData\Local\Microsoft\Windows\Temporary Internet Files\Content.IE5\AWFMYCNF\MC9004352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605625"/>
            <a:ext cx="449908" cy="89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ratul\AppData\Local\Microsoft\Windows\Temporary Internet Files\Content.IE5\YWB3Y6Y1\MC90043382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18" y="3726718"/>
            <a:ext cx="540482" cy="54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ratul\AppData\Local\Microsoft\Windows\Temporary Internet Files\Content.IE5\PVR1TTI8\MC900439833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22" y="3773722"/>
            <a:ext cx="645878" cy="64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ratul\AppData\Local\Microsoft\Windows\Temporary Internet Files\Content.IE5\PVR1TTI8\MC90043486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731595"/>
            <a:ext cx="535605" cy="53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ratul\AppData\Local\Microsoft\Windows\Temporary Internet Files\Content.IE5\AWFMYCNF\MC90043305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733800"/>
            <a:ext cx="511286" cy="5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957537" cy="23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0"/>
            <a:ext cx="653477" cy="51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6" descr="http://www.keylessaccesslocks.com/images/Schlage%20BE365-PLY-505_S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1297"/>
            <a:ext cx="535903" cy="53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3" descr="http://tompelt.files.wordpress.com/2009/10/thermostat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26875"/>
            <a:ext cx="567754" cy="4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http://www.adirondackplaza.com/shop/Adirondack_Plaza/images/homesent-motionsensor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87" y="3837341"/>
            <a:ext cx="306313" cy="42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5" descr="http://www.getxbox360.com/wp-content/uploads/2008/01/xbox360elit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66932"/>
            <a:ext cx="423944" cy="57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132609" y="4322618"/>
            <a:ext cx="966355" cy="343125"/>
          </a:xfrm>
          <a:custGeom>
            <a:avLst/>
            <a:gdLst>
              <a:gd name="connsiteX0" fmla="*/ 0 w 966355"/>
              <a:gd name="connsiteY0" fmla="*/ 0 h 343125"/>
              <a:gd name="connsiteX1" fmla="*/ 394855 w 966355"/>
              <a:gd name="connsiteY1" fmla="*/ 342900 h 343125"/>
              <a:gd name="connsiteX2" fmla="*/ 966355 w 966355"/>
              <a:gd name="connsiteY2" fmla="*/ 41564 h 3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355" h="343125">
                <a:moveTo>
                  <a:pt x="0" y="0"/>
                </a:moveTo>
                <a:cubicBezTo>
                  <a:pt x="116898" y="167986"/>
                  <a:pt x="233796" y="335973"/>
                  <a:pt x="394855" y="342900"/>
                </a:cubicBezTo>
                <a:cubicBezTo>
                  <a:pt x="555914" y="349827"/>
                  <a:pt x="761134" y="195695"/>
                  <a:pt x="966355" y="41564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57585" y="4372953"/>
            <a:ext cx="797588" cy="343125"/>
          </a:xfrm>
          <a:custGeom>
            <a:avLst/>
            <a:gdLst>
              <a:gd name="connsiteX0" fmla="*/ 0 w 966355"/>
              <a:gd name="connsiteY0" fmla="*/ 0 h 343125"/>
              <a:gd name="connsiteX1" fmla="*/ 394855 w 966355"/>
              <a:gd name="connsiteY1" fmla="*/ 342900 h 343125"/>
              <a:gd name="connsiteX2" fmla="*/ 966355 w 966355"/>
              <a:gd name="connsiteY2" fmla="*/ 41564 h 3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355" h="343125">
                <a:moveTo>
                  <a:pt x="0" y="0"/>
                </a:moveTo>
                <a:cubicBezTo>
                  <a:pt x="116898" y="167986"/>
                  <a:pt x="233796" y="335973"/>
                  <a:pt x="394855" y="342900"/>
                </a:cubicBezTo>
                <a:cubicBezTo>
                  <a:pt x="555914" y="349827"/>
                  <a:pt x="761134" y="195695"/>
                  <a:pt x="966355" y="41564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10000" y="4322617"/>
            <a:ext cx="585548" cy="343125"/>
          </a:xfrm>
          <a:custGeom>
            <a:avLst/>
            <a:gdLst>
              <a:gd name="connsiteX0" fmla="*/ 0 w 966355"/>
              <a:gd name="connsiteY0" fmla="*/ 0 h 343125"/>
              <a:gd name="connsiteX1" fmla="*/ 394855 w 966355"/>
              <a:gd name="connsiteY1" fmla="*/ 342900 h 343125"/>
              <a:gd name="connsiteX2" fmla="*/ 966355 w 966355"/>
              <a:gd name="connsiteY2" fmla="*/ 41564 h 3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355" h="343125">
                <a:moveTo>
                  <a:pt x="0" y="0"/>
                </a:moveTo>
                <a:cubicBezTo>
                  <a:pt x="116898" y="167986"/>
                  <a:pt x="233796" y="335973"/>
                  <a:pt x="394855" y="342900"/>
                </a:cubicBezTo>
                <a:cubicBezTo>
                  <a:pt x="555914" y="349827"/>
                  <a:pt x="761134" y="195695"/>
                  <a:pt x="966355" y="41564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40206" y="4244329"/>
            <a:ext cx="666596" cy="411003"/>
          </a:xfrm>
          <a:custGeom>
            <a:avLst/>
            <a:gdLst>
              <a:gd name="connsiteX0" fmla="*/ 0 w 966355"/>
              <a:gd name="connsiteY0" fmla="*/ 0 h 343125"/>
              <a:gd name="connsiteX1" fmla="*/ 394855 w 966355"/>
              <a:gd name="connsiteY1" fmla="*/ 342900 h 343125"/>
              <a:gd name="connsiteX2" fmla="*/ 966355 w 966355"/>
              <a:gd name="connsiteY2" fmla="*/ 41564 h 3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355" h="343125">
                <a:moveTo>
                  <a:pt x="0" y="0"/>
                </a:moveTo>
                <a:cubicBezTo>
                  <a:pt x="116898" y="167986"/>
                  <a:pt x="233796" y="335973"/>
                  <a:pt x="394855" y="342900"/>
                </a:cubicBezTo>
                <a:cubicBezTo>
                  <a:pt x="555914" y="349827"/>
                  <a:pt x="761134" y="195695"/>
                  <a:pt x="966355" y="41564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7591502" y="4293278"/>
            <a:ext cx="558252" cy="411003"/>
          </a:xfrm>
          <a:custGeom>
            <a:avLst/>
            <a:gdLst>
              <a:gd name="connsiteX0" fmla="*/ 0 w 966355"/>
              <a:gd name="connsiteY0" fmla="*/ 0 h 343125"/>
              <a:gd name="connsiteX1" fmla="*/ 394855 w 966355"/>
              <a:gd name="connsiteY1" fmla="*/ 342900 h 343125"/>
              <a:gd name="connsiteX2" fmla="*/ 966355 w 966355"/>
              <a:gd name="connsiteY2" fmla="*/ 41564 h 3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355" h="343125">
                <a:moveTo>
                  <a:pt x="0" y="0"/>
                </a:moveTo>
                <a:cubicBezTo>
                  <a:pt x="116898" y="167986"/>
                  <a:pt x="233796" y="335973"/>
                  <a:pt x="394855" y="342900"/>
                </a:cubicBezTo>
                <a:cubicBezTo>
                  <a:pt x="555914" y="349827"/>
                  <a:pt x="761134" y="195695"/>
                  <a:pt x="966355" y="41564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446552" y="4323484"/>
            <a:ext cx="541279" cy="463161"/>
          </a:xfrm>
          <a:custGeom>
            <a:avLst/>
            <a:gdLst>
              <a:gd name="connsiteX0" fmla="*/ 0 w 966355"/>
              <a:gd name="connsiteY0" fmla="*/ 0 h 343125"/>
              <a:gd name="connsiteX1" fmla="*/ 394855 w 966355"/>
              <a:gd name="connsiteY1" fmla="*/ 342900 h 343125"/>
              <a:gd name="connsiteX2" fmla="*/ 966355 w 966355"/>
              <a:gd name="connsiteY2" fmla="*/ 41564 h 3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355" h="343125">
                <a:moveTo>
                  <a:pt x="0" y="0"/>
                </a:moveTo>
                <a:cubicBezTo>
                  <a:pt x="116898" y="167986"/>
                  <a:pt x="233796" y="335973"/>
                  <a:pt x="394855" y="342900"/>
                </a:cubicBezTo>
                <a:cubicBezTo>
                  <a:pt x="555914" y="349827"/>
                  <a:pt x="761134" y="195695"/>
                  <a:pt x="966355" y="41564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736153" y="4250372"/>
            <a:ext cx="520577" cy="343125"/>
          </a:xfrm>
          <a:custGeom>
            <a:avLst/>
            <a:gdLst>
              <a:gd name="connsiteX0" fmla="*/ 0 w 966355"/>
              <a:gd name="connsiteY0" fmla="*/ 0 h 343125"/>
              <a:gd name="connsiteX1" fmla="*/ 394855 w 966355"/>
              <a:gd name="connsiteY1" fmla="*/ 342900 h 343125"/>
              <a:gd name="connsiteX2" fmla="*/ 966355 w 966355"/>
              <a:gd name="connsiteY2" fmla="*/ 41564 h 3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355" h="343125">
                <a:moveTo>
                  <a:pt x="0" y="0"/>
                </a:moveTo>
                <a:cubicBezTo>
                  <a:pt x="116898" y="167986"/>
                  <a:pt x="233796" y="335973"/>
                  <a:pt x="394855" y="342900"/>
                </a:cubicBezTo>
                <a:cubicBezTo>
                  <a:pt x="555914" y="349827"/>
                  <a:pt x="761134" y="195695"/>
                  <a:pt x="966355" y="41564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317367" y="4337002"/>
            <a:ext cx="1371600" cy="415025"/>
          </a:xfrm>
          <a:custGeom>
            <a:avLst/>
            <a:gdLst>
              <a:gd name="connsiteX0" fmla="*/ 0 w 966355"/>
              <a:gd name="connsiteY0" fmla="*/ 0 h 343125"/>
              <a:gd name="connsiteX1" fmla="*/ 394855 w 966355"/>
              <a:gd name="connsiteY1" fmla="*/ 342900 h 343125"/>
              <a:gd name="connsiteX2" fmla="*/ 966355 w 966355"/>
              <a:gd name="connsiteY2" fmla="*/ 41564 h 3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355" h="343125">
                <a:moveTo>
                  <a:pt x="0" y="0"/>
                </a:moveTo>
                <a:cubicBezTo>
                  <a:pt x="116898" y="167986"/>
                  <a:pt x="233796" y="335973"/>
                  <a:pt x="394855" y="342900"/>
                </a:cubicBezTo>
                <a:cubicBezTo>
                  <a:pt x="555914" y="349827"/>
                  <a:pt x="761134" y="195695"/>
                  <a:pt x="966355" y="41564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987831" y="4265865"/>
            <a:ext cx="1708628" cy="415025"/>
          </a:xfrm>
          <a:custGeom>
            <a:avLst/>
            <a:gdLst>
              <a:gd name="connsiteX0" fmla="*/ 0 w 966355"/>
              <a:gd name="connsiteY0" fmla="*/ 0 h 343125"/>
              <a:gd name="connsiteX1" fmla="*/ 394855 w 966355"/>
              <a:gd name="connsiteY1" fmla="*/ 342900 h 343125"/>
              <a:gd name="connsiteX2" fmla="*/ 966355 w 966355"/>
              <a:gd name="connsiteY2" fmla="*/ 41564 h 3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355" h="343125">
                <a:moveTo>
                  <a:pt x="0" y="0"/>
                </a:moveTo>
                <a:cubicBezTo>
                  <a:pt x="116898" y="167986"/>
                  <a:pt x="233796" y="335973"/>
                  <a:pt x="394855" y="342900"/>
                </a:cubicBezTo>
                <a:cubicBezTo>
                  <a:pt x="555914" y="349827"/>
                  <a:pt x="761134" y="195695"/>
                  <a:pt x="966355" y="41564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2048" name="Slide Number Placeholder 20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18" grpId="0" animBg="1"/>
      <p:bldP spid="17" grpId="0" animBg="1"/>
      <p:bldP spid="19" grpId="0" animBg="1"/>
      <p:bldP spid="20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533400" y="2514600"/>
            <a:ext cx="8077200" cy="2590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 A, B, C, ….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Monolithic systems are hard to extend</a:t>
            </a:r>
            <a:endParaRPr lang="en-US" dirty="0"/>
          </a:p>
        </p:txBody>
      </p:sp>
      <p:pic>
        <p:nvPicPr>
          <p:cNvPr id="6" name="Picture 5" descr="C:\Users\ratul\AppData\Local\Microsoft\Windows\Temporary Internet Files\Content.IE5\AWFMYCNF\MC9004352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605625"/>
            <a:ext cx="449908" cy="89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ratul\AppData\Local\Microsoft\Windows\Temporary Internet Files\Content.IE5\YWB3Y6Y1\MC90043382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18" y="3726718"/>
            <a:ext cx="540482" cy="54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ratul\AppData\Local\Microsoft\Windows\Temporary Internet Files\Content.IE5\PVR1TTI8\MC900439833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22" y="3773722"/>
            <a:ext cx="645878" cy="64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ratul\AppData\Local\Microsoft\Windows\Temporary Internet Files\Content.IE5\PVR1TTI8\MC90043486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731595"/>
            <a:ext cx="535605" cy="53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ratul\AppData\Local\Microsoft\Windows\Temporary Internet Files\Content.IE5\AWFMYCNF\MC90043305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733800"/>
            <a:ext cx="511286" cy="5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957537" cy="23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0"/>
            <a:ext cx="653477" cy="51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6" descr="http://www.keylessaccesslocks.com/images/Schlage%20BE365-PLY-505_S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1297"/>
            <a:ext cx="535903" cy="53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3" descr="http://tompelt.files.wordpress.com/2009/10/thermostat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26875"/>
            <a:ext cx="567754" cy="4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http://www.adirondackplaza.com/shop/Adirondack_Plaza/images/homesent-motionsensor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87" y="3837341"/>
            <a:ext cx="306313" cy="42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5" descr="http://www.getxbox360.com/wp-content/uploads/2008/01/xbox360elit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66932"/>
            <a:ext cx="423944" cy="57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alternative approach: </a:t>
            </a:r>
            <a:br>
              <a:rPr lang="en-US" dirty="0" smtClean="0"/>
            </a:br>
            <a:r>
              <a:rPr lang="en-US" dirty="0" smtClean="0"/>
              <a:t>A home-wide operating system</a:t>
            </a:r>
            <a:endParaRPr lang="en-US" dirty="0"/>
          </a:p>
        </p:txBody>
      </p:sp>
      <p:pic>
        <p:nvPicPr>
          <p:cNvPr id="6" name="Picture 5" descr="C:\Users\ratul\AppData\Local\Microsoft\Windows\Temporary Internet Files\Content.IE5\AWFMYCNF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953000"/>
            <a:ext cx="449908" cy="89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ratul\AppData\Local\Microsoft\Windows\Temporary Internet Files\Content.IE5\YWB3Y6Y1\MC90043382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18" y="4979050"/>
            <a:ext cx="540482" cy="54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ratul\AppData\Local\Microsoft\Windows\Temporary Internet Files\Content.IE5\PVR1TTI8\MC900439833[2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22" y="4873654"/>
            <a:ext cx="645878" cy="64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ratul\AppData\Local\Microsoft\Windows\Temporary Internet Files\Content.IE5\PVR1TTI8\MC90043486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07727"/>
            <a:ext cx="535605" cy="53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ratul\AppData\Local\Microsoft\Windows\Temporary Internet Files\Content.IE5\AWFMYCNF\MC900433050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08246"/>
            <a:ext cx="511286" cy="5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54183"/>
            <a:ext cx="957537" cy="23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56603"/>
            <a:ext cx="653477" cy="51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6" descr="http://www.keylessaccesslocks.com/images/Schlage%20BE365-PLY-505_SL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83629"/>
            <a:ext cx="535903" cy="53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3" descr="http://tompelt.files.wordpress.com/2009/10/thermost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03007"/>
            <a:ext cx="567754" cy="4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http://www.adirondackplaza.com/shop/Adirondack_Plaza/images/homesent-motionsensor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87" y="5013473"/>
            <a:ext cx="306313" cy="42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5" descr="http://www.getxbox360.com/wp-content/uploads/2008/01/xbox360elit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86132"/>
            <a:ext cx="423944" cy="57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3995532"/>
            <a:ext cx="761270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Operating system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914400" y="3081132"/>
            <a:ext cx="1186136" cy="685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</a:p>
        </p:txBody>
      </p:sp>
      <p:sp>
        <p:nvSpPr>
          <p:cNvPr id="18" name="Oval 17"/>
          <p:cNvSpPr/>
          <p:nvPr/>
        </p:nvSpPr>
        <p:spPr>
          <a:xfrm>
            <a:off x="2242864" y="3081132"/>
            <a:ext cx="1186136" cy="685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40768" y="4528931"/>
            <a:ext cx="6912632" cy="457201"/>
            <a:chOff x="1240768" y="4495800"/>
            <a:chExt cx="6912632" cy="59722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240768" y="4559624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209799" y="4495800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971799" y="4495800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733799" y="4495800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419599" y="4495800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29199" y="4495800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5638799" y="4495800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6248400" y="4495800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6857999" y="4495800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7543799" y="4495800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8153399" y="4495800"/>
              <a:ext cx="1" cy="53340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/>
          <p:nvPr/>
        </p:nvSpPr>
        <p:spPr>
          <a:xfrm>
            <a:off x="3657600" y="3081132"/>
            <a:ext cx="1186136" cy="685800"/>
          </a:xfrm>
          <a:prstGeom prst="ellipse">
            <a:avLst/>
          </a:prstGeom>
          <a:solidFill>
            <a:srgbClr val="CC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04932"/>
            <a:ext cx="342900" cy="476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pic>
      <p:cxnSp>
        <p:nvCxnSpPr>
          <p:cNvPr id="45" name="Straight Arrow Connector 44"/>
          <p:cNvCxnSpPr>
            <a:endCxn id="3076" idx="2"/>
          </p:cNvCxnSpPr>
          <p:nvPr/>
        </p:nvCxnSpPr>
        <p:spPr>
          <a:xfrm flipV="1">
            <a:off x="7315200" y="3481182"/>
            <a:ext cx="781050" cy="51435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"/>
          <p:cNvSpPr>
            <a:spLocks noChangeAspect="1" noEditPoints="1" noChangeArrowheads="1"/>
          </p:cNvSpPr>
          <p:nvPr/>
        </p:nvSpPr>
        <p:spPr bwMode="auto">
          <a:xfrm>
            <a:off x="5455158" y="1709532"/>
            <a:ext cx="2698242" cy="86628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HomeStore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43800" y="2574890"/>
            <a:ext cx="552450" cy="430042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4" idx="1"/>
          </p:cNvCxnSpPr>
          <p:nvPr/>
        </p:nvCxnSpPr>
        <p:spPr>
          <a:xfrm flipV="1">
            <a:off x="6804279" y="2574890"/>
            <a:ext cx="0" cy="1448724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68722" y="5791200"/>
            <a:ext cx="661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“The home needs an operating system (and an app store)”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Dixon, Mahajan, Agarwal, Brush, Lee, Saroiu, Bahl,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HotNets</a:t>
            </a:r>
            <a:r>
              <a:rPr lang="en-US" i="1" dirty="0" smtClean="0">
                <a:solidFill>
                  <a:schemeClr val="bg1"/>
                </a:solidFill>
              </a:rPr>
              <a:t> 2010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2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simplifying device composition, we can bring smart homes to the mainstream</a:t>
            </a:r>
          </a:p>
          <a:p>
            <a:endParaRPr lang="en-US" sz="2800" dirty="0"/>
          </a:p>
          <a:p>
            <a:r>
              <a:rPr lang="en-US" sz="2800" dirty="0" smtClean="0"/>
              <a:t>Current approaches fall short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dirty="0" smtClean="0"/>
              <a:t>Interoperability alone is insufficient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dirty="0" smtClean="0"/>
              <a:t>Monolithic systems are hard to extend and customize</a:t>
            </a:r>
          </a:p>
          <a:p>
            <a:pPr marL="0" indent="0"/>
            <a:endParaRPr lang="en-US" dirty="0"/>
          </a:p>
          <a:p>
            <a:pPr marL="0" indent="0"/>
            <a:r>
              <a:rPr lang="en-US" sz="2800" dirty="0" smtClean="0"/>
              <a:t>A promising alternative: A home-wide OS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HomeNets | ratul |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C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FF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summerinstitute-jul09</Template>
  <TotalTime>10629</TotalTime>
  <Words>244</Words>
  <Application>Microsoft Office PowerPoint</Application>
  <PresentationFormat>On-screen Show (4:3)</PresentationFormat>
  <Paragraphs>84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IMC07</vt:lpstr>
      <vt:lpstr>Beyond the super-rich and the super-geeks: Smart homes for the rest of us</vt:lpstr>
      <vt:lpstr>Smart homes</vt:lpstr>
      <vt:lpstr>Why don’t you have it?</vt:lpstr>
      <vt:lpstr>An example home network</vt:lpstr>
      <vt:lpstr>Why is device composition  in the home hard?</vt:lpstr>
      <vt:lpstr>Interoperability is not sufficient</vt:lpstr>
      <vt:lpstr>Monolithic systems are hard to extend</vt:lpstr>
      <vt:lpstr>An alternative approach:  A home-wide operating system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Mahajan</dc:creator>
  <cp:lastModifiedBy>ratul</cp:lastModifiedBy>
  <cp:revision>145</cp:revision>
  <dcterms:created xsi:type="dcterms:W3CDTF">2006-08-16T00:00:00Z</dcterms:created>
  <dcterms:modified xsi:type="dcterms:W3CDTF">2010-09-08T11:34:46Z</dcterms:modified>
</cp:coreProperties>
</file>